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ink/ink2.xml" ContentType="application/inkml+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sldIdLst>
    <p:sldId id="530" r:id="rId2"/>
    <p:sldId id="507" r:id="rId3"/>
    <p:sldId id="589" r:id="rId4"/>
    <p:sldId id="582" r:id="rId5"/>
    <p:sldId id="531" r:id="rId6"/>
    <p:sldId id="581" r:id="rId7"/>
    <p:sldId id="369" r:id="rId8"/>
    <p:sldId id="577" r:id="rId9"/>
    <p:sldId id="389" r:id="rId10"/>
    <p:sldId id="588" r:id="rId11"/>
    <p:sldId id="587" r:id="rId12"/>
    <p:sldId id="578" r:id="rId13"/>
    <p:sldId id="579" r:id="rId14"/>
    <p:sldId id="370" r:id="rId15"/>
    <p:sldId id="371" r:id="rId16"/>
    <p:sldId id="390" r:id="rId17"/>
    <p:sldId id="391" r:id="rId18"/>
    <p:sldId id="372" r:id="rId19"/>
    <p:sldId id="393" r:id="rId20"/>
    <p:sldId id="394" r:id="rId21"/>
    <p:sldId id="395" r:id="rId22"/>
    <p:sldId id="373" r:id="rId23"/>
    <p:sldId id="396" r:id="rId24"/>
    <p:sldId id="397" r:id="rId25"/>
    <p:sldId id="374" r:id="rId26"/>
    <p:sldId id="398" r:id="rId27"/>
    <p:sldId id="399" r:id="rId28"/>
    <p:sldId id="404" r:id="rId29"/>
    <p:sldId id="405" r:id="rId30"/>
    <p:sldId id="375" r:id="rId31"/>
    <p:sldId id="377" r:id="rId32"/>
    <p:sldId id="382" r:id="rId33"/>
    <p:sldId id="403" r:id="rId34"/>
    <p:sldId id="379" r:id="rId35"/>
    <p:sldId id="401" r:id="rId36"/>
    <p:sldId id="380" r:id="rId37"/>
    <p:sldId id="408" r:id="rId38"/>
    <p:sldId id="431" r:id="rId39"/>
    <p:sldId id="432" r:id="rId40"/>
    <p:sldId id="433" r:id="rId41"/>
    <p:sldId id="385" r:id="rId42"/>
    <p:sldId id="402" r:id="rId43"/>
    <p:sldId id="406" r:id="rId44"/>
    <p:sldId id="407" r:id="rId45"/>
    <p:sldId id="384" r:id="rId46"/>
    <p:sldId id="443" r:id="rId47"/>
    <p:sldId id="444" r:id="rId48"/>
    <p:sldId id="445" r:id="rId49"/>
    <p:sldId id="381" r:id="rId50"/>
    <p:sldId id="303" r:id="rId51"/>
    <p:sldId id="304" r:id="rId52"/>
    <p:sldId id="305" r:id="rId53"/>
    <p:sldId id="306" r:id="rId54"/>
    <p:sldId id="307" r:id="rId55"/>
    <p:sldId id="332" r:id="rId56"/>
    <p:sldId id="593" r:id="rId57"/>
    <p:sldId id="594" r:id="rId58"/>
    <p:sldId id="459" r:id="rId59"/>
    <p:sldId id="583" r:id="rId60"/>
    <p:sldId id="585" r:id="rId61"/>
    <p:sldId id="387" r:id="rId62"/>
    <p:sldId id="591" r:id="rId63"/>
    <p:sldId id="388" r:id="rId64"/>
    <p:sldId id="446" r:id="rId65"/>
    <p:sldId id="447" r:id="rId66"/>
    <p:sldId id="590" r:id="rId67"/>
    <p:sldId id="448" r:id="rId68"/>
    <p:sldId id="586" r:id="rId69"/>
    <p:sldId id="417" r:id="rId70"/>
    <p:sldId id="420" r:id="rId71"/>
    <p:sldId id="421" r:id="rId72"/>
    <p:sldId id="422" r:id="rId73"/>
    <p:sldId id="418" r:id="rId74"/>
    <p:sldId id="423" r:id="rId75"/>
    <p:sldId id="424" r:id="rId76"/>
    <p:sldId id="425" r:id="rId77"/>
    <p:sldId id="426" r:id="rId78"/>
    <p:sldId id="427" r:id="rId79"/>
    <p:sldId id="428" r:id="rId80"/>
    <p:sldId id="416" r:id="rId81"/>
    <p:sldId id="506" r:id="rId82"/>
    <p:sldId id="357" r:id="rId8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81352" autoAdjust="0"/>
  </p:normalViewPr>
  <p:slideViewPr>
    <p:cSldViewPr>
      <p:cViewPr varScale="1">
        <p:scale>
          <a:sx n="74" d="100"/>
          <a:sy n="74" d="100"/>
        </p:scale>
        <p:origin x="1723"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0.w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8T13:40:08.129"/>
    </inkml:context>
    <inkml:brush xml:id="br0">
      <inkml:brushProperty name="width" value="0.05" units="cm"/>
      <inkml:brushProperty name="height" value="0.05" units="cm"/>
    </inkml:brush>
  </inkml:definitions>
  <inkml:trace contextRef="#ctx0" brushRef="#br0">0 1 208,'9'6'1312,"-9"-6"-1304,0 0 0,0 0 0,1 0 0,-1 0 0,0 1 1,0-1-1,0 0 0,0 0 0,0 0 0,0 0 0,0 0 0,0 0 0,0 1 0,1-1 0,-1 0 0,0 0 0,0 0 0,0 0 0,0 0 0,0 1 0,0-1 0,0 0 0,0 0 0,0 0 0,0 0 0,0 1 1,0-1-1,0 0 0,0 0 0,0 0 0,0 0 0,-1 0 0,1 1 0,0-1 0,0 0 0,0 0 0,0 0 0,0 0 0,0 0 0,0 0 0,0 1 0,0-1 0,-1 0 0,1 0 0,0 0 0,0 0 0,0 0 1,0 0-1,0 0 0,0 0 0,-1 0 0,1 0 0,0 0 0,0 0 0,0 0 0,0 1 0,-1-1 0,1 0 0,0 0 0,0 0 0,0 0 0,0 0 0,0-1 0,-1 1 0,1 0 0,0 0 0,0 0 0,0 0 1,0 0-9,0 5-1017,0-5 594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8T16:05:36.685"/>
    </inkml:context>
    <inkml:brush xml:id="br0">
      <inkml:brushProperty name="width" value="0.05" units="cm"/>
      <inkml:brushProperty name="height" value="0.05" units="cm"/>
      <inkml:brushProperty name="color" value="#E71224"/>
    </inkml:brush>
  </inkml:definitions>
  <inkml:trace contextRef="#ctx0" brushRef="#br0">0 6 272,'8'-4'1692,"-8"4"-1678,1 0 0,-1 0 0,0 0 0,0 0 1,0 0-1,0 0 0,0 0 0,0-1 0,0 1 0,0 0 0,1 0 0,-1 0 0,0 0 0,0 0 0,0 0 1,0 0-1,0 0 0,1 0 0,-1 0 0,0 0 0,0 0 0,0 0 0,0 0 0,0 0 0,1 0 0,-1 0 1,0 0-1,0 0 0,0 0 0,0 0 0,0 0 0,1 0 0,-1 0 0,0 0 0,0 0 0,0 0 1,0 0-1,0 0 0,0 1 0,1-1 0,-1 0 0,0 0 0,0 0 0,0 0 0,0 0 0,0 0 0,0 0 1,0 1-1,0-1 0,0 0 0,0 0 0,1 0-14,0 1 45,-1 0-34,1-1 1,0 1-1,-1-1 0,1 1 1,0-1-1,0 0 1,-1 1-1,1-1 0,0 0 1,0 1-1,-1-1 0,1 0 1,0 0-1,0 0 0,0 0 1,0 0-1,-1 0 0,1 0 1,0 0-1,0 0 0,0 0-11,-1 0 15,0 0 12,1 0-4,-1 0 0,1 0-1,-1 0 1,1 0 0,0 1 0,-1-1 0,1 0 0,-1 0 0,1 1 0,-1-1 0,1 1 0,-1-1 0,0 0 0,1 1 0,-1-1 0,1 1 0,-1-1 0,0 1 0,1-1 0,-1 1 0,0-1 0,0 1 0,1-1 0,-1 1 0,0-1-23,-3 81-846,3-81 696,-3 5-1411,1-5 886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EEA18FB-1C0E-4530-8CC5-3EADB913B705}" type="datetimeFigureOut">
              <a:rPr lang="en-US"/>
              <a:pPr>
                <a:defRPr/>
              </a:pPr>
              <a:t>9/8/2020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7D173CC-E796-4683-BC3D-9729E0EAFA5D}" type="slidenum">
              <a:rPr lang="en-US"/>
              <a:pPr>
                <a:defRPr/>
              </a:pPr>
              <a:t>‹#›</a:t>
            </a:fld>
            <a:endParaRPr lang="en-US"/>
          </a:p>
        </p:txBody>
      </p:sp>
    </p:spTree>
    <p:extLst>
      <p:ext uri="{BB962C8B-B14F-4D97-AF65-F5344CB8AC3E}">
        <p14:creationId xmlns:p14="http://schemas.microsoft.com/office/powerpoint/2010/main" val="14719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3</a:t>
            </a:fld>
            <a:endParaRPr lang="en-US"/>
          </a:p>
        </p:txBody>
      </p:sp>
    </p:spTree>
    <p:extLst>
      <p:ext uri="{BB962C8B-B14F-4D97-AF65-F5344CB8AC3E}">
        <p14:creationId xmlns:p14="http://schemas.microsoft.com/office/powerpoint/2010/main" val="4032149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86CF384C-48A7-4BA4-B6E7-2BC004440F91}" type="slidenum">
              <a:rPr lang="en-US" altLang="en-US" sz="1200"/>
              <a:pPr/>
              <a:t>4</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7997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5</a:t>
            </a:fld>
            <a:endParaRPr lang="en-US"/>
          </a:p>
        </p:txBody>
      </p:sp>
    </p:spTree>
    <p:extLst>
      <p:ext uri="{BB962C8B-B14F-4D97-AF65-F5344CB8AC3E}">
        <p14:creationId xmlns:p14="http://schemas.microsoft.com/office/powerpoint/2010/main" val="2642653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10</a:t>
            </a:fld>
            <a:endParaRPr lang="en-US"/>
          </a:p>
        </p:txBody>
      </p:sp>
    </p:spTree>
    <p:extLst>
      <p:ext uri="{BB962C8B-B14F-4D97-AF65-F5344CB8AC3E}">
        <p14:creationId xmlns:p14="http://schemas.microsoft.com/office/powerpoint/2010/main" val="2457316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59</a:t>
            </a:fld>
            <a:endParaRPr lang="en-US"/>
          </a:p>
        </p:txBody>
      </p:sp>
    </p:spTree>
    <p:extLst>
      <p:ext uri="{BB962C8B-B14F-4D97-AF65-F5344CB8AC3E}">
        <p14:creationId xmlns:p14="http://schemas.microsoft.com/office/powerpoint/2010/main" val="4246602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B22F2E37-9BBA-224A-B7D9-9E14710921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16F39EF-A3D7-EC47-B2F8-011C5381E9A9}" type="slidenum">
              <a:rPr lang="en-US" altLang="en-US" sz="1200"/>
              <a:pPr/>
              <a:t>81</a:t>
            </a:fld>
            <a:endParaRPr lang="en-US" altLang="en-US" sz="1200"/>
          </a:p>
        </p:txBody>
      </p:sp>
      <p:sp>
        <p:nvSpPr>
          <p:cNvPr id="21507" name="Rectangle 2">
            <a:extLst>
              <a:ext uri="{FF2B5EF4-FFF2-40B4-BE49-F238E27FC236}">
                <a16:creationId xmlns:a16="http://schemas.microsoft.com/office/drawing/2014/main" id="{63DF0E86-A8F1-5E42-8E51-A2B423C13B0B}"/>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3E3A115-9C22-DB47-A34D-90BC9E0BB2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948954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lvl1pPr>
              <a:defRPr/>
            </a:lvl1pPr>
          </a:lstStyle>
          <a:p>
            <a:pPr>
              <a:defRPr/>
            </a:pPr>
            <a:fld id="{78CD04A1-3AF4-40D0-A278-B798474CC9F4}" type="datetimeFigureOut">
              <a:rPr lang="en-US"/>
              <a:pPr>
                <a:defRPr/>
              </a:pPr>
              <a:t>9/8/2020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22A2B1-C851-45BA-9B90-CF18442A1356}" type="slidenum">
              <a:rPr lang="en-US"/>
              <a:pPr>
                <a:defRPr/>
              </a:pPr>
              <a:t>‹#›</a:t>
            </a:fld>
            <a:endParaRPr lang="en-US"/>
          </a:p>
        </p:txBody>
      </p:sp>
    </p:spTree>
    <p:extLst>
      <p:ext uri="{BB962C8B-B14F-4D97-AF65-F5344CB8AC3E}">
        <p14:creationId xmlns:p14="http://schemas.microsoft.com/office/powerpoint/2010/main" val="2591035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ABAE5E9-0783-472E-BA6E-3C49E24626FB}" type="datetimeFigureOut">
              <a:rPr lang="en-US"/>
              <a:pPr>
                <a:defRPr/>
              </a:pPr>
              <a:t>9/8/2020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16E0FD-127E-4CCB-BB04-515C98654DCB}" type="slidenum">
              <a:rPr lang="en-US"/>
              <a:pPr>
                <a:defRPr/>
              </a:pPr>
              <a:t>‹#›</a:t>
            </a:fld>
            <a:endParaRPr lang="en-US"/>
          </a:p>
        </p:txBody>
      </p:sp>
    </p:spTree>
    <p:extLst>
      <p:ext uri="{BB962C8B-B14F-4D97-AF65-F5344CB8AC3E}">
        <p14:creationId xmlns:p14="http://schemas.microsoft.com/office/powerpoint/2010/main" val="335681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6A67E29-1932-4CCE-9A53-47CAB86FFE2A}" type="datetimeFigureOut">
              <a:rPr lang="en-US"/>
              <a:pPr>
                <a:defRPr/>
              </a:pPr>
              <a:t>9/8/2020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D41AF4-E102-49BC-A850-271A47F9227A}" type="slidenum">
              <a:rPr lang="en-US"/>
              <a:pPr>
                <a:defRPr/>
              </a:pPr>
              <a:t>‹#›</a:t>
            </a:fld>
            <a:endParaRPr lang="en-US"/>
          </a:p>
        </p:txBody>
      </p:sp>
    </p:spTree>
    <p:extLst>
      <p:ext uri="{BB962C8B-B14F-4D97-AF65-F5344CB8AC3E}">
        <p14:creationId xmlns:p14="http://schemas.microsoft.com/office/powerpoint/2010/main" val="458582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a:t>Click to edit Master title style</a:t>
            </a:r>
            <a:endParaRPr lang="en-CA"/>
          </a:p>
        </p:txBody>
      </p:sp>
      <p:sp>
        <p:nvSpPr>
          <p:cNvPr id="3" name="Content Placeholder 2"/>
          <p:cNvSpPr>
            <a:spLocks noGrp="1"/>
          </p:cNvSpPr>
          <p:nvPr>
            <p:ph idx="1"/>
          </p:nvPr>
        </p:nvSpPr>
        <p:spPr>
          <a:xfrm>
            <a:off x="685800" y="1981200"/>
            <a:ext cx="77724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9452438-700B-47C7-B66F-B9FD0D879271}" type="slidenum">
              <a:rPr lang="en-US" altLang="en-US"/>
              <a:pPr/>
              <a:t>‹#›</a:t>
            </a:fld>
            <a:endParaRPr lang="en-US" altLang="en-US"/>
          </a:p>
        </p:txBody>
      </p:sp>
    </p:spTree>
    <p:extLst>
      <p:ext uri="{BB962C8B-B14F-4D97-AF65-F5344CB8AC3E}">
        <p14:creationId xmlns:p14="http://schemas.microsoft.com/office/powerpoint/2010/main" val="3000974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00200"/>
            <a:ext cx="7315200" cy="4525963"/>
          </a:xfrm>
          <a:prstGeom prst="rect">
            <a:avLst/>
          </a:prstGeom>
        </p:spPr>
        <p:txBody>
          <a:bodyPr/>
          <a:lstStyle>
            <a:lvl1pPr>
              <a:defRPr>
                <a:solidFill>
                  <a:srgbClr val="0070C0"/>
                </a:solidFill>
              </a:defRPr>
            </a:lvl1pPr>
            <a:lvl2pPr>
              <a:defRPr>
                <a:solidFill>
                  <a:srgbClr val="0070C0"/>
                </a:solidFill>
              </a:defRPr>
            </a:lvl2pPr>
            <a:lvl3pPr>
              <a:defRPr>
                <a:solidFill>
                  <a:srgbClr val="0070C0"/>
                </a:solidFill>
              </a:defRPr>
            </a:lvl3pPr>
            <a:lvl4pPr>
              <a:defRPr>
                <a:solidFill>
                  <a:srgbClr val="0070C0"/>
                </a:solidFill>
              </a:defRPr>
            </a:lvl4pPr>
            <a:lvl5pPr>
              <a:defRPr>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D51259-A3D5-4284-8B16-27621D968E02}" type="datetimeFigureOut">
              <a:rPr lang="en-US"/>
              <a:pPr>
                <a:defRPr/>
              </a:pPr>
              <a:t>9/8/2020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19DB33-55D3-4713-B728-07F189041F9E}" type="slidenum">
              <a:rPr lang="en-US"/>
              <a:pPr>
                <a:defRPr/>
              </a:pPr>
              <a:t>‹#›</a:t>
            </a:fld>
            <a:endParaRPr lang="en-US"/>
          </a:p>
        </p:txBody>
      </p:sp>
    </p:spTree>
    <p:extLst>
      <p:ext uri="{BB962C8B-B14F-4D97-AF65-F5344CB8AC3E}">
        <p14:creationId xmlns:p14="http://schemas.microsoft.com/office/powerpoint/2010/main" val="396906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vl1pPr>
          </a:lstStyle>
          <a:p>
            <a:pPr>
              <a:defRPr/>
            </a:pPr>
            <a:fld id="{121449F5-0AF4-4D87-8900-0BBF62F1A151}" type="datetimeFigureOut">
              <a:rPr lang="en-US"/>
              <a:pPr>
                <a:defRPr/>
              </a:pPr>
              <a:t>9/8/2020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9706DB-4B8F-436C-A405-2CF749C1AE82}" type="slidenum">
              <a:rPr lang="en-US"/>
              <a:pPr>
                <a:defRPr/>
              </a:pPr>
              <a:t>‹#›</a:t>
            </a:fld>
            <a:endParaRPr lang="en-US"/>
          </a:p>
        </p:txBody>
      </p:sp>
      <p:sp>
        <p:nvSpPr>
          <p:cNvPr id="7" name="Title 1"/>
          <p:cNvSpPr>
            <a:spLocks noGrp="1"/>
          </p:cNvSpPr>
          <p:nvPr>
            <p:ph type="title" hasCustomPrompt="1"/>
          </p:nvPr>
        </p:nvSpPr>
        <p:spPr>
          <a:xfrm>
            <a:off x="685800" y="1981201"/>
            <a:ext cx="7772400" cy="762000"/>
          </a:xfrm>
          <a:prstGeom prst="rect">
            <a:avLst/>
          </a:prstGeom>
        </p:spPr>
        <p:txBody>
          <a:bodyPr/>
          <a:lstStyle>
            <a:lvl1pPr algn="l">
              <a:defRPr b="1" cap="small" baseline="0"/>
            </a:lvl1pPr>
          </a:lstStyle>
          <a:p>
            <a:r>
              <a:rPr lang="en-US" dirty="0"/>
              <a:t>Title</a:t>
            </a:r>
          </a:p>
        </p:txBody>
      </p:sp>
      <p:sp>
        <p:nvSpPr>
          <p:cNvPr id="8" name="Text Placeholder 2"/>
          <p:cNvSpPr>
            <a:spLocks noGrp="1"/>
          </p:cNvSpPr>
          <p:nvPr>
            <p:ph type="body" idx="1"/>
          </p:nvPr>
        </p:nvSpPr>
        <p:spPr>
          <a:xfrm>
            <a:off x="685800" y="2819400"/>
            <a:ext cx="7772400" cy="1500187"/>
          </a:xfrm>
          <a:prstGeom prst="rect">
            <a:avLst/>
          </a:prstGeom>
        </p:spPr>
        <p:txBody>
          <a:bodyPr anchor="t" anchorCtr="0"/>
          <a:lstStyle>
            <a:lvl1pPr marL="0" indent="0">
              <a:buNone/>
              <a:defRPr/>
            </a:lvl1pPr>
          </a:lstStyle>
          <a:p>
            <a:pPr lvl="0"/>
            <a:r>
              <a:rPr lang="en-US" sz="2400"/>
              <a:t>Click to edit Master text styles</a:t>
            </a:r>
          </a:p>
        </p:txBody>
      </p:sp>
    </p:spTree>
    <p:extLst>
      <p:ext uri="{BB962C8B-B14F-4D97-AF65-F5344CB8AC3E}">
        <p14:creationId xmlns:p14="http://schemas.microsoft.com/office/powerpoint/2010/main" val="51812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F0D12D8-DA29-4F3F-B804-F7322D9BB90E}" type="datetimeFigureOut">
              <a:rPr lang="en-US"/>
              <a:pPr>
                <a:defRPr/>
              </a:pPr>
              <a:t>9/8/2020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F45A77-BA55-4C03-99EA-F3AE68D73449}" type="slidenum">
              <a:rPr lang="en-US"/>
              <a:pPr>
                <a:defRPr/>
              </a:pPr>
              <a:t>‹#›</a:t>
            </a:fld>
            <a:endParaRPr lang="en-US"/>
          </a:p>
        </p:txBody>
      </p:sp>
    </p:spTree>
    <p:extLst>
      <p:ext uri="{BB962C8B-B14F-4D97-AF65-F5344CB8AC3E}">
        <p14:creationId xmlns:p14="http://schemas.microsoft.com/office/powerpoint/2010/main" val="93446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9862327-661E-4F29-9334-E72557A2986D}" type="datetimeFigureOut">
              <a:rPr lang="en-US"/>
              <a:pPr>
                <a:defRPr/>
              </a:pPr>
              <a:t>9/8/2020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E379140-09B2-4A1F-82D1-8932F6B8B11F}" type="slidenum">
              <a:rPr lang="en-US"/>
              <a:pPr>
                <a:defRPr/>
              </a:pPr>
              <a:t>‹#›</a:t>
            </a:fld>
            <a:endParaRPr lang="en-US"/>
          </a:p>
        </p:txBody>
      </p:sp>
    </p:spTree>
    <p:extLst>
      <p:ext uri="{BB962C8B-B14F-4D97-AF65-F5344CB8AC3E}">
        <p14:creationId xmlns:p14="http://schemas.microsoft.com/office/powerpoint/2010/main" val="260898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160DF41-25F8-4AF5-817B-336DDFED29B0}" type="datetimeFigureOut">
              <a:rPr lang="en-US"/>
              <a:pPr>
                <a:defRPr/>
              </a:pPr>
              <a:t>9/8/2020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A0833B0-D7CE-4DA2-9BCD-99D454B2F062}" type="slidenum">
              <a:rPr lang="en-US"/>
              <a:pPr>
                <a:defRPr/>
              </a:pPr>
              <a:t>‹#›</a:t>
            </a:fld>
            <a:endParaRPr lang="en-US"/>
          </a:p>
        </p:txBody>
      </p:sp>
    </p:spTree>
    <p:extLst>
      <p:ext uri="{BB962C8B-B14F-4D97-AF65-F5344CB8AC3E}">
        <p14:creationId xmlns:p14="http://schemas.microsoft.com/office/powerpoint/2010/main" val="104471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794BACC-2316-4404-B45B-56A46FD87DB1}" type="datetimeFigureOut">
              <a:rPr lang="en-US"/>
              <a:pPr>
                <a:defRPr/>
              </a:pPr>
              <a:t>9/8/2020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6CA2B76-065C-4643-9415-BCEF3F3F52B4}" type="slidenum">
              <a:rPr lang="en-US"/>
              <a:pPr>
                <a:defRPr/>
              </a:pPr>
              <a:t>‹#›</a:t>
            </a:fld>
            <a:endParaRPr lang="en-US"/>
          </a:p>
        </p:txBody>
      </p:sp>
    </p:spTree>
    <p:extLst>
      <p:ext uri="{BB962C8B-B14F-4D97-AF65-F5344CB8AC3E}">
        <p14:creationId xmlns:p14="http://schemas.microsoft.com/office/powerpoint/2010/main" val="307260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860138B-92EA-46FB-8F47-B333F923F12C}" type="datetimeFigureOut">
              <a:rPr lang="en-US"/>
              <a:pPr>
                <a:defRPr/>
              </a:pPr>
              <a:t>9/8/2020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661C1E0-4351-4FCA-9574-2E7354AD3B3B}" type="slidenum">
              <a:rPr lang="en-US"/>
              <a:pPr>
                <a:defRPr/>
              </a:pPr>
              <a:t>‹#›</a:t>
            </a:fld>
            <a:endParaRPr lang="en-US"/>
          </a:p>
        </p:txBody>
      </p:sp>
    </p:spTree>
    <p:extLst>
      <p:ext uri="{BB962C8B-B14F-4D97-AF65-F5344CB8AC3E}">
        <p14:creationId xmlns:p14="http://schemas.microsoft.com/office/powerpoint/2010/main" val="165193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976E93C-AA0A-4A46-BCDF-67703AA396C0}" type="datetimeFigureOut">
              <a:rPr lang="en-US"/>
              <a:pPr>
                <a:defRPr/>
              </a:pPr>
              <a:t>9/8/2020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E142D40-930D-4F71-9DD1-4EF0E09B8F11}" type="slidenum">
              <a:rPr lang="en-US"/>
              <a:pPr>
                <a:defRPr/>
              </a:pPr>
              <a:t>‹#›</a:t>
            </a:fld>
            <a:endParaRPr lang="en-US"/>
          </a:p>
        </p:txBody>
      </p:sp>
    </p:spTree>
    <p:extLst>
      <p:ext uri="{BB962C8B-B14F-4D97-AF65-F5344CB8AC3E}">
        <p14:creationId xmlns:p14="http://schemas.microsoft.com/office/powerpoint/2010/main" val="157557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3E15B8A-FF29-464D-BE39-860BA0CC4514}" type="datetimeFigureOut">
              <a:rPr lang="en-US"/>
              <a:pPr>
                <a:defRPr/>
              </a:pPr>
              <a:t>9/8/2020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7ECB4D6-C3C5-449D-89FE-4DAAFB2C62FE}" type="slidenum">
              <a:rPr lang="en-US"/>
              <a:pPr>
                <a:defRPr/>
              </a:pPr>
              <a:t>‹#›</a:t>
            </a:fld>
            <a:endParaRPr lang="en-US"/>
          </a:p>
        </p:txBody>
      </p:sp>
      <p:pic>
        <p:nvPicPr>
          <p:cNvPr id="7" name="Picture 6" descr="TotleBar.png"/>
          <p:cNvPicPr>
            <a:picLocks noChangeAspect="1"/>
          </p:cNvPicPr>
          <p:nvPr/>
        </p:nvPicPr>
        <p:blipFill>
          <a:blip r:embed="rId14"/>
          <a:stretch>
            <a:fillRect/>
          </a:stretch>
        </p:blipFill>
        <p:spPr>
          <a:xfrm>
            <a:off x="0" y="0"/>
            <a:ext cx="9144000" cy="381000"/>
          </a:xfrm>
          <a:prstGeom prst="rect">
            <a:avLst/>
          </a:prstGeom>
          <a:effectLst>
            <a:outerShdw blurRad="50800" dist="38100" dir="5400000" algn="t" rotWithShape="0">
              <a:prstClr val="black">
                <a:alpha val="40000"/>
              </a:prstClr>
            </a:outerShdw>
          </a:effectLst>
        </p:spPr>
      </p:pic>
      <p:sp>
        <p:nvSpPr>
          <p:cNvPr id="8" name="Title 1"/>
          <p:cNvSpPr txBox="1">
            <a:spLocks/>
          </p:cNvSpPr>
          <p:nvPr/>
        </p:nvSpPr>
        <p:spPr>
          <a:xfrm>
            <a:off x="4419600" y="0"/>
            <a:ext cx="4724400" cy="495300"/>
          </a:xfrm>
          <a:prstGeom prst="rect">
            <a:avLst/>
          </a:prstGeom>
        </p:spPr>
        <p:txBody>
          <a:bodyPr/>
          <a:lstStyle/>
          <a:p>
            <a:pPr algn="l" fontAlgn="auto">
              <a:spcAft>
                <a:spcPts val="0"/>
              </a:spcAft>
              <a:defRPr/>
            </a:pPr>
            <a:r>
              <a:rPr lang="en-US" sz="1600" b="1" dirty="0">
                <a:solidFill>
                  <a:schemeClr val="bg1"/>
                </a:solidFill>
              </a:rPr>
              <a:t>CS2212 Introduction to Software Engineering </a:t>
            </a:r>
            <a:endParaRPr lang="en-US" sz="1600" b="1" dirty="0">
              <a:solidFill>
                <a:schemeClr val="bg1"/>
              </a:solidFill>
              <a:latin typeface="Segoe UI" pitchFamily="34" charset="0"/>
              <a:ea typeface="Segoe UI" pitchFamily="34" charset="0"/>
              <a:cs typeface="Segoe UI" pitchFamily="34" charset="0"/>
            </a:endParaRPr>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20" r:id="rId1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12.emf"/></Relationships>
</file>

<file path=ppt/slides/_rels/slide4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3.jpg"/><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8" Type="http://schemas.openxmlformats.org/officeDocument/2006/relationships/hyperlink" Target="http://elearning.uml.ac.at/" TargetMode="External"/><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7.xml.rels><?xml version="1.0" encoding="UTF-8" standalone="yes"?>
<Relationships xmlns="http://schemas.openxmlformats.org/package/2006/relationships"><Relationship Id="rId8" Type="http://schemas.openxmlformats.org/officeDocument/2006/relationships/hyperlink" Target="http://elearning.uml.ac.at/" TargetMode="External"/><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170.png"/><Relationship Id="rId5" Type="http://schemas.openxmlformats.org/officeDocument/2006/relationships/customXml" Target="../ink/ink2.xml"/><Relationship Id="rId4" Type="http://schemas.openxmlformats.org/officeDocument/2006/relationships/image" Target="../media/image30.wmf"/></Relationships>
</file>

<file path=ppt/slides/_rels/slide6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hyperlink" Target="http://www.itk.ilstu.edu/faculty/bllim/oo/usecase.htm"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8" Type="http://schemas.openxmlformats.org/officeDocument/2006/relationships/hyperlink" Target="http://agilemodeling.com/artifacts/crcModel.htm" TargetMode="External"/><Relationship Id="rId3" Type="http://schemas.openxmlformats.org/officeDocument/2006/relationships/hyperlink" Target="https://www.lucidchart.com/pages/uml-class-diagram" TargetMode="External"/><Relationship Id="rId7" Type="http://schemas.openxmlformats.org/officeDocument/2006/relationships/hyperlink" Target="http://www.math-cs.gordon.edu/courses/cs211/ATMExample/" TargetMode="External"/><Relationship Id="rId2" Type="http://schemas.openxmlformats.org/officeDocument/2006/relationships/hyperlink" Target="https://www.ibm.com/developerworks/rational/library/content/RationalEdge/sep04/bell/" TargetMode="External"/><Relationship Id="rId1" Type="http://schemas.openxmlformats.org/officeDocument/2006/relationships/slideLayout" Target="../slideLayouts/slideLayout12.xml"/><Relationship Id="rId6" Type="http://schemas.openxmlformats.org/officeDocument/2006/relationships/hyperlink" Target="http://elearning.uml.ac.at/" TargetMode="External"/><Relationship Id="rId5" Type="http://schemas.openxmlformats.org/officeDocument/2006/relationships/hyperlink" Target="http://stg-tud.github.io/eise/WS11-EiSE-07-Domain_Modeling.pdf" TargetMode="External"/><Relationship Id="rId4" Type="http://schemas.openxmlformats.org/officeDocument/2006/relationships/hyperlink" Target="https://www.uml-diagrams.org/class-diagrams-overview.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CS 2212</a:t>
            </a:r>
          </a:p>
        </p:txBody>
      </p:sp>
      <p:sp>
        <p:nvSpPr>
          <p:cNvPr id="3" name="Text Placeholder 2"/>
          <p:cNvSpPr>
            <a:spLocks noGrp="1"/>
          </p:cNvSpPr>
          <p:nvPr>
            <p:ph type="body" idx="1"/>
          </p:nvPr>
        </p:nvSpPr>
        <p:spPr>
          <a:xfrm>
            <a:off x="685800" y="2819401"/>
            <a:ext cx="7772400" cy="990600"/>
          </a:xfrm>
        </p:spPr>
        <p:txBody>
          <a:bodyPr/>
          <a:lstStyle/>
          <a:p>
            <a:r>
              <a:rPr lang="en-CA" dirty="0"/>
              <a:t>Introduction to Software Engineering</a:t>
            </a:r>
          </a:p>
        </p:txBody>
      </p:sp>
      <p:sp>
        <p:nvSpPr>
          <p:cNvPr id="4" name="Text Placeholder 2"/>
          <p:cNvSpPr txBox="1">
            <a:spLocks/>
          </p:cNvSpPr>
          <p:nvPr/>
        </p:nvSpPr>
        <p:spPr>
          <a:xfrm>
            <a:off x="609600" y="3886200"/>
            <a:ext cx="7772400" cy="990600"/>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a:p>
        </p:txBody>
      </p:sp>
      <p:sp>
        <p:nvSpPr>
          <p:cNvPr id="5" name="Text Placeholder 2"/>
          <p:cNvSpPr txBox="1">
            <a:spLocks/>
          </p:cNvSpPr>
          <p:nvPr/>
        </p:nvSpPr>
        <p:spPr>
          <a:xfrm>
            <a:off x="533400" y="5257800"/>
            <a:ext cx="7772400" cy="990600"/>
          </a:xfrm>
          <a:prstGeom prst="rect">
            <a:avLst/>
          </a:prstGeom>
        </p:spPr>
        <p:txBody>
          <a:bodyPr anchor="t" anchorCtr="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CA" sz="1800" dirty="0"/>
          </a:p>
        </p:txBody>
      </p:sp>
      <p:sp>
        <p:nvSpPr>
          <p:cNvPr id="6" name="Rectangle 5">
            <a:extLst>
              <a:ext uri="{FF2B5EF4-FFF2-40B4-BE49-F238E27FC236}">
                <a16:creationId xmlns:a16="http://schemas.microsoft.com/office/drawing/2014/main" id="{8EB62B91-3EEA-415E-9B93-7C5401DC538C}"/>
              </a:ext>
            </a:extLst>
          </p:cNvPr>
          <p:cNvSpPr/>
          <p:nvPr/>
        </p:nvSpPr>
        <p:spPr>
          <a:xfrm>
            <a:off x="762000" y="4467136"/>
            <a:ext cx="7391400" cy="1200329"/>
          </a:xfrm>
          <a:prstGeom prst="rect">
            <a:avLst/>
          </a:prstGeom>
        </p:spPr>
        <p:txBody>
          <a:bodyPr wrap="square">
            <a:spAutoFit/>
          </a:bodyPr>
          <a:lstStyle/>
          <a:p>
            <a:r>
              <a:rPr lang="en-US" sz="4400" b="1" cap="small" dirty="0">
                <a:solidFill>
                  <a:prstClr val="black"/>
                </a:solidFill>
                <a:latin typeface="Calibri"/>
                <a:ea typeface="+mj-ea"/>
                <a:cs typeface="+mj-cs"/>
              </a:rPr>
              <a:t>Chapter 8</a:t>
            </a:r>
            <a:br>
              <a:rPr lang="en-US" sz="4400" b="1" cap="small" dirty="0">
                <a:solidFill>
                  <a:prstClr val="black"/>
                </a:solidFill>
                <a:latin typeface="Calibri"/>
                <a:ea typeface="+mj-ea"/>
                <a:cs typeface="+mj-cs"/>
              </a:rPr>
            </a:br>
            <a:r>
              <a:rPr lang="en-US" sz="2800" b="1" cap="small" dirty="0">
                <a:solidFill>
                  <a:prstClr val="black"/>
                </a:solidFill>
                <a:latin typeface="Calibri"/>
                <a:ea typeface="+mj-ea"/>
                <a:cs typeface="+mj-cs"/>
              </a:rPr>
              <a:t>Requirements Modeling</a:t>
            </a:r>
            <a:endParaRPr lang="en-CA" dirty="0"/>
          </a:p>
        </p:txBody>
      </p:sp>
    </p:spTree>
    <p:extLst>
      <p:ext uri="{BB962C8B-B14F-4D97-AF65-F5344CB8AC3E}">
        <p14:creationId xmlns:p14="http://schemas.microsoft.com/office/powerpoint/2010/main" val="3343857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17-B</a:t>
            </a:r>
          </a:p>
        </p:txBody>
      </p:sp>
      <p:sp>
        <p:nvSpPr>
          <p:cNvPr id="3" name="Text Placeholder 2"/>
          <p:cNvSpPr>
            <a:spLocks noGrp="1"/>
          </p:cNvSpPr>
          <p:nvPr>
            <p:ph type="body" idx="1"/>
          </p:nvPr>
        </p:nvSpPr>
        <p:spPr/>
        <p:txBody>
          <a:bodyPr/>
          <a:lstStyle/>
          <a:p>
            <a:r>
              <a:rPr lang="en-US" dirty="0"/>
              <a:t>Class Based Approach to Requirements Modeling and UML Class Diagrams</a:t>
            </a:r>
          </a:p>
        </p:txBody>
      </p:sp>
    </p:spTree>
    <p:extLst>
      <p:ext uri="{BB962C8B-B14F-4D97-AF65-F5344CB8AC3E}">
        <p14:creationId xmlns:p14="http://schemas.microsoft.com/office/powerpoint/2010/main" val="3307829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48528-45B3-4080-A2C3-29162C5B99E1}"/>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C6738B5F-5844-4FED-9ECD-963E530FB027}"/>
              </a:ext>
            </a:extLst>
          </p:cNvPr>
          <p:cNvSpPr>
            <a:spLocks noGrp="1"/>
          </p:cNvSpPr>
          <p:nvPr>
            <p:ph idx="1"/>
          </p:nvPr>
        </p:nvSpPr>
        <p:spPr/>
        <p:txBody>
          <a:bodyPr/>
          <a:lstStyle/>
          <a:p>
            <a:pPr marL="0" indent="0" algn="ctr">
              <a:buNone/>
            </a:pPr>
            <a:endParaRPr lang="en-CA" dirty="0"/>
          </a:p>
          <a:p>
            <a:pPr marL="0" indent="0" algn="ctr">
              <a:buNone/>
            </a:pPr>
            <a:endParaRPr lang="en-CA" dirty="0"/>
          </a:p>
          <a:p>
            <a:pPr marL="0" indent="0" algn="ctr">
              <a:buNone/>
            </a:pPr>
            <a:r>
              <a:rPr lang="en-CA" dirty="0"/>
              <a:t>UML CLASS DIAGRAM NOTATION </a:t>
            </a:r>
          </a:p>
        </p:txBody>
      </p:sp>
    </p:spTree>
    <p:extLst>
      <p:ext uri="{BB962C8B-B14F-4D97-AF65-F5344CB8AC3E}">
        <p14:creationId xmlns:p14="http://schemas.microsoft.com/office/powerpoint/2010/main" val="2982265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CA" altLang="en-US" dirty="0"/>
              <a:t>Class Notation in UML</a:t>
            </a:r>
            <a:endParaRPr lang="en-US" altLang="en-US" sz="3600" dirty="0"/>
          </a:p>
        </p:txBody>
      </p:sp>
      <p:sp>
        <p:nvSpPr>
          <p:cNvPr id="9219" name="Rectangle 3"/>
          <p:cNvSpPr>
            <a:spLocks noChangeArrowheads="1"/>
          </p:cNvSpPr>
          <p:nvPr/>
        </p:nvSpPr>
        <p:spPr bwMode="auto">
          <a:xfrm>
            <a:off x="1219200" y="1981200"/>
            <a:ext cx="2667000" cy="34290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CA" altLang="en-US"/>
          </a:p>
        </p:txBody>
      </p:sp>
      <p:sp>
        <p:nvSpPr>
          <p:cNvPr id="9220" name="Line 4"/>
          <p:cNvSpPr>
            <a:spLocks noChangeShapeType="1"/>
          </p:cNvSpPr>
          <p:nvPr/>
        </p:nvSpPr>
        <p:spPr bwMode="auto">
          <a:xfrm>
            <a:off x="1219200" y="2667000"/>
            <a:ext cx="2667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221" name="Line 5"/>
          <p:cNvSpPr>
            <a:spLocks noChangeShapeType="1"/>
          </p:cNvSpPr>
          <p:nvPr/>
        </p:nvSpPr>
        <p:spPr bwMode="auto">
          <a:xfrm>
            <a:off x="1219200" y="3505200"/>
            <a:ext cx="2667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222" name="Text Box 6"/>
          <p:cNvSpPr txBox="1">
            <a:spLocks noChangeArrowheads="1"/>
          </p:cNvSpPr>
          <p:nvPr/>
        </p:nvSpPr>
        <p:spPr bwMode="auto">
          <a:xfrm>
            <a:off x="1905000" y="2133600"/>
            <a:ext cx="1285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b="1"/>
              <a:t>Window</a:t>
            </a:r>
            <a:endParaRPr lang="en-US" altLang="en-US"/>
          </a:p>
        </p:txBody>
      </p:sp>
      <p:sp>
        <p:nvSpPr>
          <p:cNvPr id="9223" name="Text Box 7"/>
          <p:cNvSpPr txBox="1">
            <a:spLocks noChangeArrowheads="1"/>
          </p:cNvSpPr>
          <p:nvPr/>
        </p:nvSpPr>
        <p:spPr bwMode="auto">
          <a:xfrm>
            <a:off x="1279525" y="2632075"/>
            <a:ext cx="9112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t>origin</a:t>
            </a:r>
          </a:p>
          <a:p>
            <a:pPr eaLnBrk="1" hangingPunct="1"/>
            <a:r>
              <a:rPr lang="en-US" altLang="en-US"/>
              <a:t>size</a:t>
            </a:r>
          </a:p>
        </p:txBody>
      </p:sp>
      <p:sp>
        <p:nvSpPr>
          <p:cNvPr id="9224" name="Text Box 8"/>
          <p:cNvSpPr txBox="1">
            <a:spLocks noChangeArrowheads="1"/>
          </p:cNvSpPr>
          <p:nvPr/>
        </p:nvSpPr>
        <p:spPr bwMode="auto">
          <a:xfrm>
            <a:off x="1279525" y="3470275"/>
            <a:ext cx="1335088"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t>Open()</a:t>
            </a:r>
          </a:p>
          <a:p>
            <a:pPr eaLnBrk="1" hangingPunct="1"/>
            <a:r>
              <a:rPr lang="en-US" altLang="en-US"/>
              <a:t>Close()</a:t>
            </a:r>
          </a:p>
          <a:p>
            <a:pPr eaLnBrk="1" hangingPunct="1"/>
            <a:r>
              <a:rPr lang="en-US" altLang="en-US"/>
              <a:t>Move()</a:t>
            </a:r>
          </a:p>
          <a:p>
            <a:pPr eaLnBrk="1" hangingPunct="1"/>
            <a:r>
              <a:rPr lang="en-US" altLang="en-US"/>
              <a:t>Display()</a:t>
            </a:r>
          </a:p>
        </p:txBody>
      </p:sp>
      <p:sp>
        <p:nvSpPr>
          <p:cNvPr id="9225" name="Text Box 9"/>
          <p:cNvSpPr txBox="1">
            <a:spLocks noChangeArrowheads="1"/>
          </p:cNvSpPr>
          <p:nvPr/>
        </p:nvSpPr>
        <p:spPr bwMode="auto">
          <a:xfrm>
            <a:off x="4098925" y="2057400"/>
            <a:ext cx="14285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t>class name)</a:t>
            </a:r>
          </a:p>
        </p:txBody>
      </p:sp>
      <p:sp>
        <p:nvSpPr>
          <p:cNvPr id="9226" name="Text Box 10"/>
          <p:cNvSpPr txBox="1">
            <a:spLocks noChangeArrowheads="1"/>
          </p:cNvSpPr>
          <p:nvPr/>
        </p:nvSpPr>
        <p:spPr bwMode="auto">
          <a:xfrm>
            <a:off x="4022725" y="2873375"/>
            <a:ext cx="11977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t> </a:t>
            </a:r>
            <a:r>
              <a:rPr lang="en-CA" altLang="en-US" dirty="0"/>
              <a:t>attributes</a:t>
            </a:r>
            <a:endParaRPr lang="en-US" altLang="en-US" dirty="0"/>
          </a:p>
        </p:txBody>
      </p:sp>
      <p:sp>
        <p:nvSpPr>
          <p:cNvPr id="9227" name="Text Box 11"/>
          <p:cNvSpPr txBox="1">
            <a:spLocks noChangeArrowheads="1"/>
          </p:cNvSpPr>
          <p:nvPr/>
        </p:nvSpPr>
        <p:spPr bwMode="auto">
          <a:xfrm>
            <a:off x="4098925" y="3979863"/>
            <a:ext cx="12618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t>operations</a:t>
            </a:r>
          </a:p>
        </p:txBody>
      </p:sp>
    </p:spTree>
    <p:extLst>
      <p:ext uri="{BB962C8B-B14F-4D97-AF65-F5344CB8AC3E}">
        <p14:creationId xmlns:p14="http://schemas.microsoft.com/office/powerpoint/2010/main" val="1879990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CA" altLang="en-US" dirty="0"/>
              <a:t>Initiator or Active Classes</a:t>
            </a:r>
            <a:endParaRPr lang="en-US" altLang="en-US" sz="3600" dirty="0"/>
          </a:p>
        </p:txBody>
      </p:sp>
      <p:sp>
        <p:nvSpPr>
          <p:cNvPr id="76803" name="Rectangle 3"/>
          <p:cNvSpPr>
            <a:spLocks noChangeArrowheads="1"/>
          </p:cNvSpPr>
          <p:nvPr/>
        </p:nvSpPr>
        <p:spPr bwMode="auto">
          <a:xfrm>
            <a:off x="1066800" y="1981200"/>
            <a:ext cx="2362200" cy="304800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76804" name="Line 4"/>
          <p:cNvSpPr>
            <a:spLocks noChangeShapeType="1"/>
          </p:cNvSpPr>
          <p:nvPr/>
        </p:nvSpPr>
        <p:spPr bwMode="auto">
          <a:xfrm>
            <a:off x="1066800" y="2743200"/>
            <a:ext cx="2362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6805" name="Line 5"/>
          <p:cNvSpPr>
            <a:spLocks noChangeShapeType="1"/>
          </p:cNvSpPr>
          <p:nvPr/>
        </p:nvSpPr>
        <p:spPr bwMode="auto">
          <a:xfrm>
            <a:off x="1066800" y="3429000"/>
            <a:ext cx="2362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6806" name="Text Box 6"/>
          <p:cNvSpPr txBox="1">
            <a:spLocks noChangeArrowheads="1"/>
          </p:cNvSpPr>
          <p:nvPr/>
        </p:nvSpPr>
        <p:spPr bwMode="auto">
          <a:xfrm>
            <a:off x="1203325" y="2098675"/>
            <a:ext cx="2130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b="1"/>
              <a:t>EventManager</a:t>
            </a:r>
          </a:p>
        </p:txBody>
      </p:sp>
      <p:sp>
        <p:nvSpPr>
          <p:cNvPr id="76807" name="Text Box 7"/>
          <p:cNvSpPr txBox="1">
            <a:spLocks noChangeArrowheads="1"/>
          </p:cNvSpPr>
          <p:nvPr/>
        </p:nvSpPr>
        <p:spPr bwMode="auto">
          <a:xfrm>
            <a:off x="1127125" y="3394075"/>
            <a:ext cx="14208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t>Suspend()</a:t>
            </a:r>
          </a:p>
          <a:p>
            <a:pPr eaLnBrk="1" hangingPunct="1"/>
            <a:r>
              <a:rPr lang="en-US" altLang="en-US"/>
              <a:t>Flush()</a:t>
            </a:r>
          </a:p>
        </p:txBody>
      </p:sp>
      <p:sp>
        <p:nvSpPr>
          <p:cNvPr id="76808" name="Line 8"/>
          <p:cNvSpPr>
            <a:spLocks noChangeShapeType="1"/>
          </p:cNvSpPr>
          <p:nvPr/>
        </p:nvSpPr>
        <p:spPr bwMode="auto">
          <a:xfrm flipH="1">
            <a:off x="3429000" y="2286000"/>
            <a:ext cx="1371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6809" name="Text Box 9"/>
          <p:cNvSpPr txBox="1">
            <a:spLocks noChangeArrowheads="1"/>
          </p:cNvSpPr>
          <p:nvPr/>
        </p:nvSpPr>
        <p:spPr bwMode="auto">
          <a:xfrm>
            <a:off x="4876800" y="2133600"/>
            <a:ext cx="10695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CA" altLang="en-US" dirty="0"/>
              <a:t>Bold line</a:t>
            </a:r>
            <a:endParaRPr lang="en-US" altLang="en-US" dirty="0"/>
          </a:p>
        </p:txBody>
      </p:sp>
    </p:spTree>
    <p:extLst>
      <p:ext uri="{BB962C8B-B14F-4D97-AF65-F5344CB8AC3E}">
        <p14:creationId xmlns:p14="http://schemas.microsoft.com/office/powerpoint/2010/main" val="152832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a:extLst>
              <a:ext uri="{FF2B5EF4-FFF2-40B4-BE49-F238E27FC236}">
                <a16:creationId xmlns:a16="http://schemas.microsoft.com/office/drawing/2014/main" id="{11CA90D2-FB27-8948-A252-4D8E26F11551}"/>
              </a:ext>
            </a:extLst>
          </p:cNvPr>
          <p:cNvSpPr>
            <a:spLocks noGrp="1" noChangeArrowheads="1"/>
          </p:cNvSpPr>
          <p:nvPr>
            <p:ph type="title"/>
          </p:nvPr>
        </p:nvSpPr>
        <p:spPr/>
        <p:txBody>
          <a:bodyPr/>
          <a:lstStyle/>
          <a:p>
            <a:r>
              <a:rPr lang="en-US" altLang="en-US" dirty="0"/>
              <a:t>Identifying Analysis Classes </a:t>
            </a:r>
            <a:br>
              <a:rPr lang="en-US" altLang="en-US" dirty="0"/>
            </a:br>
            <a:r>
              <a:rPr lang="en-US" altLang="en-US" dirty="0"/>
              <a:t>(i.e. Domain Model Classes)</a:t>
            </a:r>
          </a:p>
        </p:txBody>
      </p:sp>
      <p:sp>
        <p:nvSpPr>
          <p:cNvPr id="6149" name="Rectangle 3">
            <a:extLst>
              <a:ext uri="{FF2B5EF4-FFF2-40B4-BE49-F238E27FC236}">
                <a16:creationId xmlns:a16="http://schemas.microsoft.com/office/drawing/2014/main" id="{7D481F17-E6AF-2149-B2D6-298EA23308F8}"/>
              </a:ext>
            </a:extLst>
          </p:cNvPr>
          <p:cNvSpPr>
            <a:spLocks noGrp="1" noChangeArrowheads="1"/>
          </p:cNvSpPr>
          <p:nvPr>
            <p:ph type="body" idx="1"/>
          </p:nvPr>
        </p:nvSpPr>
        <p:spPr>
          <a:xfrm>
            <a:off x="628650" y="2807494"/>
            <a:ext cx="8047806" cy="3364706"/>
          </a:xfrm>
        </p:spPr>
        <p:txBody>
          <a:bodyPr/>
          <a:lstStyle/>
          <a:p>
            <a:r>
              <a:rPr lang="en-US" altLang="en-US" sz="2000" dirty="0"/>
              <a:t>We can begin to identify classes by examining the usage scenarios developed as part of the requirements model and performing a “grammatical parse”  </a:t>
            </a:r>
          </a:p>
          <a:p>
            <a:pPr lvl="1"/>
            <a:r>
              <a:rPr lang="en-US" altLang="en-US" sz="1800" dirty="0"/>
              <a:t>Classes are determined by underlining each noun or noun phrase and entering it into a simple table</a:t>
            </a:r>
          </a:p>
          <a:p>
            <a:pPr lvl="1"/>
            <a:r>
              <a:rPr lang="en-US" altLang="en-US" sz="1800" dirty="0"/>
              <a:t>Synonyms should be noted </a:t>
            </a:r>
          </a:p>
          <a:p>
            <a:pPr lvl="1"/>
            <a:r>
              <a:rPr lang="en-US" altLang="en-US" sz="1800" dirty="0"/>
              <a:t>If a class (noun) is required to implement a solution, then it is part of the solution space; otherwise, if a class is necessary only to describe a solution, </a:t>
            </a:r>
            <a:br>
              <a:rPr lang="en-US" altLang="en-US" sz="1800" dirty="0"/>
            </a:br>
            <a:r>
              <a:rPr lang="en-US" altLang="en-US" sz="1800" dirty="0"/>
              <a:t>it is part of the problem space.</a:t>
            </a:r>
          </a:p>
          <a:p>
            <a:pPr lvl="1"/>
            <a:endParaRPr lang="en-US" altLang="en-US" sz="1800" dirty="0"/>
          </a:p>
          <a:p>
            <a:r>
              <a:rPr lang="en-US" altLang="en-US" sz="2000" dirty="0"/>
              <a:t>But what should we look for, once all of the nouns have been isolated? </a:t>
            </a:r>
          </a:p>
        </p:txBody>
      </p:sp>
      <p:sp>
        <p:nvSpPr>
          <p:cNvPr id="7" name="Slide Number Placeholder 6">
            <a:extLst>
              <a:ext uri="{FF2B5EF4-FFF2-40B4-BE49-F238E27FC236}">
                <a16:creationId xmlns:a16="http://schemas.microsoft.com/office/drawing/2014/main" id="{A104CDFF-3973-684B-9DDD-8A9F708A6BEB}"/>
              </a:ext>
            </a:extLst>
          </p:cNvPr>
          <p:cNvSpPr>
            <a:spLocks noGrp="1"/>
          </p:cNvSpPr>
          <p:nvPr>
            <p:ph type="sldNum" sz="quarter" idx="10"/>
          </p:nvPr>
        </p:nvSpPr>
        <p:spPr/>
        <p:txBody>
          <a:bodyPr/>
          <a:lstStyle/>
          <a:p>
            <a:pPr>
              <a:defRPr/>
            </a:pPr>
            <a:fld id="{3E8ADE4A-FE7A-EF46-81C0-DB169D7260F5}" type="slidenum">
              <a:rPr lang="en-US" altLang="x-none" smtClean="0"/>
              <a:pPr>
                <a:defRPr/>
              </a:pPr>
              <a:t>14</a:t>
            </a:fld>
            <a:endParaRPr lang="en-US" altLang="x-none"/>
          </a:p>
        </p:txBody>
      </p:sp>
    </p:spTree>
    <p:extLst>
      <p:ext uri="{BB962C8B-B14F-4D97-AF65-F5344CB8AC3E}">
        <p14:creationId xmlns:p14="http://schemas.microsoft.com/office/powerpoint/2010/main" val="707354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a:extLst>
              <a:ext uri="{FF2B5EF4-FFF2-40B4-BE49-F238E27FC236}">
                <a16:creationId xmlns:a16="http://schemas.microsoft.com/office/drawing/2014/main" id="{0B957816-D010-A548-A6EC-E598E48C64DC}"/>
              </a:ext>
            </a:extLst>
          </p:cNvPr>
          <p:cNvSpPr>
            <a:spLocks noGrp="1" noChangeArrowheads="1"/>
          </p:cNvSpPr>
          <p:nvPr>
            <p:ph type="title"/>
          </p:nvPr>
        </p:nvSpPr>
        <p:spPr/>
        <p:txBody>
          <a:bodyPr/>
          <a:lstStyle/>
          <a:p>
            <a:r>
              <a:rPr lang="en-US" altLang="en-US" dirty="0"/>
              <a:t>Identifying Analysis Classes</a:t>
            </a:r>
            <a:br>
              <a:rPr lang="en-US" altLang="en-US" dirty="0"/>
            </a:br>
            <a:r>
              <a:rPr lang="en-US" altLang="en-US" dirty="0"/>
              <a:t>(i.e. Domain Model Classes)</a:t>
            </a:r>
          </a:p>
        </p:txBody>
      </p:sp>
      <p:sp>
        <p:nvSpPr>
          <p:cNvPr id="7173" name="Rectangle 3">
            <a:extLst>
              <a:ext uri="{FF2B5EF4-FFF2-40B4-BE49-F238E27FC236}">
                <a16:creationId xmlns:a16="http://schemas.microsoft.com/office/drawing/2014/main" id="{4F03FEFF-BDE8-3549-911C-16AFBB7B0ACC}"/>
              </a:ext>
            </a:extLst>
          </p:cNvPr>
          <p:cNvSpPr>
            <a:spLocks noGrp="1" noChangeArrowheads="1"/>
          </p:cNvSpPr>
          <p:nvPr>
            <p:ph type="body" idx="1"/>
          </p:nvPr>
        </p:nvSpPr>
        <p:spPr/>
        <p:txBody>
          <a:bodyPr/>
          <a:lstStyle/>
          <a:p>
            <a:r>
              <a:rPr lang="en-US" altLang="en-US" sz="2000" dirty="0"/>
              <a:t>Analysis classes manifest themselves in one of the following ways:</a:t>
            </a:r>
          </a:p>
          <a:p>
            <a:endParaRPr lang="en-US" altLang="en-US" sz="2000" dirty="0"/>
          </a:p>
          <a:p>
            <a:pPr lvl="1"/>
            <a:r>
              <a:rPr lang="en-US" altLang="en-US" sz="1800" i="1" dirty="0"/>
              <a:t>External entities </a:t>
            </a:r>
            <a:r>
              <a:rPr lang="en-US" altLang="en-US" sz="1800" dirty="0"/>
              <a:t>(e.g., other systems, devices, people) that produce or consume information </a:t>
            </a:r>
          </a:p>
          <a:p>
            <a:pPr lvl="1"/>
            <a:endParaRPr lang="en-US" altLang="en-US" sz="1800" dirty="0"/>
          </a:p>
          <a:p>
            <a:pPr lvl="1"/>
            <a:r>
              <a:rPr lang="en-US" altLang="en-US" sz="1800" i="1" dirty="0"/>
              <a:t>Things</a:t>
            </a:r>
            <a:r>
              <a:rPr lang="en-US" altLang="en-US" sz="1800" dirty="0"/>
              <a:t> (e.g. reports, displays, letters, signals) that are part of the information domain for the problem</a:t>
            </a:r>
          </a:p>
          <a:p>
            <a:pPr lvl="1"/>
            <a:endParaRPr lang="en-US" altLang="en-US" sz="1800" dirty="0"/>
          </a:p>
          <a:p>
            <a:pPr lvl="1"/>
            <a:r>
              <a:rPr lang="en-US" altLang="en-US" sz="1800" i="1" dirty="0"/>
              <a:t>Occurrences</a:t>
            </a:r>
            <a:r>
              <a:rPr lang="en-US" altLang="en-US" sz="1800" dirty="0"/>
              <a:t> or </a:t>
            </a:r>
            <a:r>
              <a:rPr lang="en-US" altLang="en-US" sz="1800" i="1" dirty="0"/>
              <a:t>events</a:t>
            </a:r>
            <a:r>
              <a:rPr lang="en-US" altLang="en-US" sz="1800" dirty="0"/>
              <a:t> (e.g., a property transfer or the completion of a series of robot movements) that occur within the context of system operation</a:t>
            </a:r>
          </a:p>
          <a:p>
            <a:pPr lvl="1"/>
            <a:endParaRPr lang="en-US" altLang="en-US" sz="1800" dirty="0"/>
          </a:p>
          <a:p>
            <a:pPr lvl="1"/>
            <a:r>
              <a:rPr lang="en-US" altLang="en-US" sz="1800" i="1" dirty="0"/>
              <a:t>Roles</a:t>
            </a:r>
            <a:r>
              <a:rPr lang="en-US" altLang="en-US" sz="1800" dirty="0"/>
              <a:t> (e.g., manager, engineer, salesperson) played by people who interact with the system</a:t>
            </a:r>
          </a:p>
          <a:p>
            <a:pPr marL="342900" lvl="1" indent="0">
              <a:buNone/>
            </a:pPr>
            <a:endParaRPr lang="en-US" altLang="en-US" dirty="0"/>
          </a:p>
        </p:txBody>
      </p:sp>
      <p:sp>
        <p:nvSpPr>
          <p:cNvPr id="7" name="Slide Number Placeholder 6">
            <a:extLst>
              <a:ext uri="{FF2B5EF4-FFF2-40B4-BE49-F238E27FC236}">
                <a16:creationId xmlns:a16="http://schemas.microsoft.com/office/drawing/2014/main" id="{3D4FD067-33C3-0B48-8FC3-ED43D289C941}"/>
              </a:ext>
            </a:extLst>
          </p:cNvPr>
          <p:cNvSpPr>
            <a:spLocks noGrp="1"/>
          </p:cNvSpPr>
          <p:nvPr>
            <p:ph type="sldNum" sz="quarter" idx="10"/>
          </p:nvPr>
        </p:nvSpPr>
        <p:spPr/>
        <p:txBody>
          <a:bodyPr/>
          <a:lstStyle/>
          <a:p>
            <a:pPr>
              <a:defRPr/>
            </a:pPr>
            <a:fld id="{3E8ADE4A-FE7A-EF46-81C0-DB169D7260F5}" type="slidenum">
              <a:rPr lang="en-US" altLang="x-none" smtClean="0"/>
              <a:pPr>
                <a:defRPr/>
              </a:pPr>
              <a:t>15</a:t>
            </a:fld>
            <a:endParaRPr lang="en-US" altLang="x-none"/>
          </a:p>
        </p:txBody>
      </p:sp>
    </p:spTree>
    <p:extLst>
      <p:ext uri="{BB962C8B-B14F-4D97-AF65-F5344CB8AC3E}">
        <p14:creationId xmlns:p14="http://schemas.microsoft.com/office/powerpoint/2010/main" val="1867159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a:extLst>
              <a:ext uri="{FF2B5EF4-FFF2-40B4-BE49-F238E27FC236}">
                <a16:creationId xmlns:a16="http://schemas.microsoft.com/office/drawing/2014/main" id="{0B957816-D010-A548-A6EC-E598E48C64DC}"/>
              </a:ext>
            </a:extLst>
          </p:cNvPr>
          <p:cNvSpPr>
            <a:spLocks noGrp="1" noChangeArrowheads="1"/>
          </p:cNvSpPr>
          <p:nvPr>
            <p:ph type="title"/>
          </p:nvPr>
        </p:nvSpPr>
        <p:spPr/>
        <p:txBody>
          <a:bodyPr/>
          <a:lstStyle/>
          <a:p>
            <a:r>
              <a:rPr lang="en-US" altLang="en-US" dirty="0"/>
              <a:t>Identifying Analysis Classes</a:t>
            </a:r>
            <a:br>
              <a:rPr lang="en-US" altLang="en-US" dirty="0"/>
            </a:br>
            <a:r>
              <a:rPr lang="en-US" altLang="en-US" dirty="0"/>
              <a:t>(i.e. Domain Model Classes)</a:t>
            </a:r>
          </a:p>
        </p:txBody>
      </p:sp>
      <p:sp>
        <p:nvSpPr>
          <p:cNvPr id="7173" name="Rectangle 3">
            <a:extLst>
              <a:ext uri="{FF2B5EF4-FFF2-40B4-BE49-F238E27FC236}">
                <a16:creationId xmlns:a16="http://schemas.microsoft.com/office/drawing/2014/main" id="{4F03FEFF-BDE8-3549-911C-16AFBB7B0ACC}"/>
              </a:ext>
            </a:extLst>
          </p:cNvPr>
          <p:cNvSpPr>
            <a:spLocks noGrp="1" noChangeArrowheads="1"/>
          </p:cNvSpPr>
          <p:nvPr>
            <p:ph type="body" idx="1"/>
          </p:nvPr>
        </p:nvSpPr>
        <p:spPr>
          <a:xfrm>
            <a:off x="609600" y="2424112"/>
            <a:ext cx="8077200" cy="4114800"/>
          </a:xfrm>
        </p:spPr>
        <p:txBody>
          <a:bodyPr/>
          <a:lstStyle/>
          <a:p>
            <a:r>
              <a:rPr lang="en-US" altLang="en-US" sz="2000" dirty="0"/>
              <a:t>Analysis classes manifest themselves in one of the following ways (</a:t>
            </a:r>
            <a:r>
              <a:rPr lang="en-US" altLang="en-US" sz="2000" i="1" dirty="0"/>
              <a:t>cont</a:t>
            </a:r>
            <a:r>
              <a:rPr lang="en-US" altLang="en-US" sz="2000" dirty="0"/>
              <a:t>.):</a:t>
            </a:r>
          </a:p>
          <a:p>
            <a:endParaRPr lang="en-US" altLang="en-US" sz="2000" dirty="0"/>
          </a:p>
          <a:p>
            <a:pPr lvl="1"/>
            <a:r>
              <a:rPr lang="en-US" altLang="en-US" sz="1800" i="1" dirty="0"/>
              <a:t>Organizational units </a:t>
            </a:r>
            <a:r>
              <a:rPr lang="en-US" altLang="en-US" sz="1800" dirty="0"/>
              <a:t>(e.g., division, group, team) that are relevant to an application</a:t>
            </a:r>
          </a:p>
          <a:p>
            <a:pPr lvl="1"/>
            <a:endParaRPr lang="en-US" altLang="en-US" sz="1800" dirty="0"/>
          </a:p>
          <a:p>
            <a:pPr lvl="1"/>
            <a:r>
              <a:rPr lang="en-US" altLang="en-US" sz="1800" i="1" dirty="0"/>
              <a:t>Places</a:t>
            </a:r>
            <a:r>
              <a:rPr lang="en-US" altLang="en-US" sz="1800" dirty="0"/>
              <a:t> (e.g., manufacturing floor or loading dock) that establish the context of the problem and the overall function</a:t>
            </a:r>
          </a:p>
          <a:p>
            <a:pPr lvl="1"/>
            <a:endParaRPr lang="en-US" altLang="en-US" sz="1800" dirty="0"/>
          </a:p>
          <a:p>
            <a:pPr lvl="1"/>
            <a:r>
              <a:rPr lang="en-US" altLang="en-US" sz="1800" i="1" dirty="0"/>
              <a:t>Structures</a:t>
            </a:r>
            <a:r>
              <a:rPr lang="en-US" altLang="en-US" sz="1800" dirty="0"/>
              <a:t> (e.g., sensors, four-wheeled vehicles, or computers) that define a class of objects or related classes of objects</a:t>
            </a:r>
          </a:p>
        </p:txBody>
      </p:sp>
      <p:sp>
        <p:nvSpPr>
          <p:cNvPr id="7" name="Slide Number Placeholder 6">
            <a:extLst>
              <a:ext uri="{FF2B5EF4-FFF2-40B4-BE49-F238E27FC236}">
                <a16:creationId xmlns:a16="http://schemas.microsoft.com/office/drawing/2014/main" id="{3D4FD067-33C3-0B48-8FC3-ED43D289C941}"/>
              </a:ext>
            </a:extLst>
          </p:cNvPr>
          <p:cNvSpPr>
            <a:spLocks noGrp="1"/>
          </p:cNvSpPr>
          <p:nvPr>
            <p:ph type="sldNum" sz="quarter" idx="10"/>
          </p:nvPr>
        </p:nvSpPr>
        <p:spPr/>
        <p:txBody>
          <a:bodyPr/>
          <a:lstStyle/>
          <a:p>
            <a:pPr>
              <a:defRPr/>
            </a:pPr>
            <a:fld id="{3E8ADE4A-FE7A-EF46-81C0-DB169D7260F5}" type="slidenum">
              <a:rPr lang="en-US" altLang="x-none" smtClean="0"/>
              <a:pPr>
                <a:defRPr/>
              </a:pPr>
              <a:t>16</a:t>
            </a:fld>
            <a:endParaRPr lang="en-US" altLang="x-none"/>
          </a:p>
        </p:txBody>
      </p:sp>
    </p:spTree>
    <p:extLst>
      <p:ext uri="{BB962C8B-B14F-4D97-AF65-F5344CB8AC3E}">
        <p14:creationId xmlns:p14="http://schemas.microsoft.com/office/powerpoint/2010/main" val="2812009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a:extLst>
              <a:ext uri="{FF2B5EF4-FFF2-40B4-BE49-F238E27FC236}">
                <a16:creationId xmlns:a16="http://schemas.microsoft.com/office/drawing/2014/main" id="{0B957816-D010-A548-A6EC-E598E48C64DC}"/>
              </a:ext>
            </a:extLst>
          </p:cNvPr>
          <p:cNvSpPr>
            <a:spLocks noGrp="1" noChangeArrowheads="1"/>
          </p:cNvSpPr>
          <p:nvPr>
            <p:ph type="title"/>
          </p:nvPr>
        </p:nvSpPr>
        <p:spPr/>
        <p:txBody>
          <a:bodyPr/>
          <a:lstStyle/>
          <a:p>
            <a:r>
              <a:rPr lang="en-US" altLang="en-US" dirty="0"/>
              <a:t>Identifying Analysis Classes</a:t>
            </a:r>
          </a:p>
        </p:txBody>
      </p:sp>
      <p:sp>
        <p:nvSpPr>
          <p:cNvPr id="7" name="Slide Number Placeholder 6">
            <a:extLst>
              <a:ext uri="{FF2B5EF4-FFF2-40B4-BE49-F238E27FC236}">
                <a16:creationId xmlns:a16="http://schemas.microsoft.com/office/drawing/2014/main" id="{3D4FD067-33C3-0B48-8FC3-ED43D289C941}"/>
              </a:ext>
            </a:extLst>
          </p:cNvPr>
          <p:cNvSpPr>
            <a:spLocks noGrp="1"/>
          </p:cNvSpPr>
          <p:nvPr>
            <p:ph type="sldNum" sz="quarter" idx="10"/>
          </p:nvPr>
        </p:nvSpPr>
        <p:spPr/>
        <p:txBody>
          <a:bodyPr/>
          <a:lstStyle/>
          <a:p>
            <a:pPr>
              <a:defRPr/>
            </a:pPr>
            <a:fld id="{3E8ADE4A-FE7A-EF46-81C0-DB169D7260F5}" type="slidenum">
              <a:rPr lang="en-US" altLang="x-none" smtClean="0"/>
              <a:pPr>
                <a:defRPr/>
              </a:pPr>
              <a:t>17</a:t>
            </a:fld>
            <a:endParaRPr lang="en-US" altLang="x-none"/>
          </a:p>
        </p:txBody>
      </p:sp>
      <p:pic>
        <p:nvPicPr>
          <p:cNvPr id="3" name="Picture 2">
            <a:extLst>
              <a:ext uri="{FF2B5EF4-FFF2-40B4-BE49-F238E27FC236}">
                <a16:creationId xmlns:a16="http://schemas.microsoft.com/office/drawing/2014/main" id="{8CA0D18B-A866-A04F-91C5-2C1842204E9C}"/>
              </a:ext>
            </a:extLst>
          </p:cNvPr>
          <p:cNvPicPr>
            <a:picLocks noChangeAspect="1"/>
          </p:cNvPicPr>
          <p:nvPr/>
        </p:nvPicPr>
        <p:blipFill>
          <a:blip r:embed="rId2"/>
          <a:stretch>
            <a:fillRect/>
          </a:stretch>
        </p:blipFill>
        <p:spPr>
          <a:xfrm>
            <a:off x="2424113" y="2219325"/>
            <a:ext cx="4295775" cy="2419350"/>
          </a:xfrm>
          <a:prstGeom prst="rect">
            <a:avLst/>
          </a:prstGeom>
        </p:spPr>
      </p:pic>
      <p:sp>
        <p:nvSpPr>
          <p:cNvPr id="4" name="TextBox 3">
            <a:extLst>
              <a:ext uri="{FF2B5EF4-FFF2-40B4-BE49-F238E27FC236}">
                <a16:creationId xmlns:a16="http://schemas.microsoft.com/office/drawing/2014/main" id="{36C81D8C-EE44-684E-8186-6D2ADD07EEC0}"/>
              </a:ext>
            </a:extLst>
          </p:cNvPr>
          <p:cNvSpPr txBox="1"/>
          <p:nvPr/>
        </p:nvSpPr>
        <p:spPr>
          <a:xfrm>
            <a:off x="2097091" y="4833156"/>
            <a:ext cx="4986750" cy="323165"/>
          </a:xfrm>
          <a:prstGeom prst="rect">
            <a:avLst/>
          </a:prstGeom>
          <a:noFill/>
        </p:spPr>
        <p:txBody>
          <a:bodyPr wrap="none" rtlCol="0">
            <a:spAutoFit/>
          </a:bodyPr>
          <a:lstStyle/>
          <a:p>
            <a:r>
              <a:rPr lang="en-US" sz="1500" dirty="0">
                <a:latin typeface="+mn-lt"/>
              </a:rPr>
              <a:t>Potential classes from the </a:t>
            </a:r>
            <a:r>
              <a:rPr lang="en-US" sz="1500" dirty="0" err="1">
                <a:latin typeface="+mn-lt"/>
              </a:rPr>
              <a:t>SafeHome</a:t>
            </a:r>
            <a:r>
              <a:rPr lang="en-US" sz="1500" dirty="0">
                <a:latin typeface="+mn-lt"/>
              </a:rPr>
              <a:t> security system example</a:t>
            </a:r>
          </a:p>
        </p:txBody>
      </p:sp>
    </p:spTree>
    <p:extLst>
      <p:ext uri="{BB962C8B-B14F-4D97-AF65-F5344CB8AC3E}">
        <p14:creationId xmlns:p14="http://schemas.microsoft.com/office/powerpoint/2010/main" val="276193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a:extLst>
              <a:ext uri="{FF2B5EF4-FFF2-40B4-BE49-F238E27FC236}">
                <a16:creationId xmlns:a16="http://schemas.microsoft.com/office/drawing/2014/main" id="{63A91007-7B26-0E4B-9E3B-A7320ABB958D}"/>
              </a:ext>
            </a:extLst>
          </p:cNvPr>
          <p:cNvSpPr>
            <a:spLocks noGrp="1" noChangeArrowheads="1"/>
          </p:cNvSpPr>
          <p:nvPr>
            <p:ph type="title"/>
          </p:nvPr>
        </p:nvSpPr>
        <p:spPr/>
        <p:txBody>
          <a:bodyPr/>
          <a:lstStyle/>
          <a:p>
            <a:r>
              <a:rPr lang="en-US" altLang="en-US"/>
              <a:t>Potential Classes</a:t>
            </a:r>
          </a:p>
        </p:txBody>
      </p:sp>
      <p:sp>
        <p:nvSpPr>
          <p:cNvPr id="8197" name="Rectangle 3">
            <a:extLst>
              <a:ext uri="{FF2B5EF4-FFF2-40B4-BE49-F238E27FC236}">
                <a16:creationId xmlns:a16="http://schemas.microsoft.com/office/drawing/2014/main" id="{D1C7137B-0F54-714D-9DCC-578256CF78BD}"/>
              </a:ext>
            </a:extLst>
          </p:cNvPr>
          <p:cNvSpPr>
            <a:spLocks noGrp="1" noChangeArrowheads="1"/>
          </p:cNvSpPr>
          <p:nvPr>
            <p:ph type="body" idx="1"/>
          </p:nvPr>
        </p:nvSpPr>
        <p:spPr/>
        <p:txBody>
          <a:bodyPr/>
          <a:lstStyle/>
          <a:p>
            <a:r>
              <a:rPr lang="en-US" altLang="en-US" sz="2000" dirty="0"/>
              <a:t>Each entity identified at this point is considered to be a “potential” class; we must consider each further before a final decision is made</a:t>
            </a:r>
          </a:p>
          <a:p>
            <a:endParaRPr lang="en-US" altLang="en-US" sz="2000" dirty="0"/>
          </a:p>
          <a:p>
            <a:r>
              <a:rPr lang="en-US" altLang="en-US" sz="2000" dirty="0"/>
              <a:t>Six selection characteristics should be used to consider each potential class for final inclusion in the analysis model:</a:t>
            </a:r>
          </a:p>
          <a:p>
            <a:pPr marL="685800" lvl="1" indent="-342900">
              <a:buFont typeface="+mj-lt"/>
              <a:buAutoNum type="arabicPeriod"/>
            </a:pPr>
            <a:r>
              <a:rPr lang="en-US" altLang="en-US" sz="1800" dirty="0"/>
              <a:t>Retained information. The potential class will be useful during analysis only if information about it must be remembered so that the system can function.</a:t>
            </a:r>
          </a:p>
          <a:p>
            <a:pPr marL="685800" lvl="1" indent="-342900">
              <a:buFont typeface="+mj-lt"/>
              <a:buAutoNum type="arabicPeriod"/>
            </a:pPr>
            <a:r>
              <a:rPr lang="en-US" altLang="en-US" sz="1800" dirty="0"/>
              <a:t>Needed services. The potential class must have a set of identifiable operations that can change the value of its attributes in some way.</a:t>
            </a:r>
          </a:p>
        </p:txBody>
      </p:sp>
      <p:sp>
        <p:nvSpPr>
          <p:cNvPr id="7" name="Slide Number Placeholder 6">
            <a:extLst>
              <a:ext uri="{FF2B5EF4-FFF2-40B4-BE49-F238E27FC236}">
                <a16:creationId xmlns:a16="http://schemas.microsoft.com/office/drawing/2014/main" id="{91524572-ED7E-4447-81C0-672ED6748DE4}"/>
              </a:ext>
            </a:extLst>
          </p:cNvPr>
          <p:cNvSpPr>
            <a:spLocks noGrp="1"/>
          </p:cNvSpPr>
          <p:nvPr>
            <p:ph type="sldNum" sz="quarter" idx="10"/>
          </p:nvPr>
        </p:nvSpPr>
        <p:spPr/>
        <p:txBody>
          <a:bodyPr/>
          <a:lstStyle/>
          <a:p>
            <a:pPr>
              <a:defRPr/>
            </a:pPr>
            <a:fld id="{3E8ADE4A-FE7A-EF46-81C0-DB169D7260F5}" type="slidenum">
              <a:rPr lang="en-US" altLang="x-none" smtClean="0"/>
              <a:pPr>
                <a:defRPr/>
              </a:pPr>
              <a:t>18</a:t>
            </a:fld>
            <a:endParaRPr lang="en-US" altLang="x-none"/>
          </a:p>
        </p:txBody>
      </p:sp>
    </p:spTree>
    <p:extLst>
      <p:ext uri="{BB962C8B-B14F-4D97-AF65-F5344CB8AC3E}">
        <p14:creationId xmlns:p14="http://schemas.microsoft.com/office/powerpoint/2010/main" val="3137664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a:extLst>
              <a:ext uri="{FF2B5EF4-FFF2-40B4-BE49-F238E27FC236}">
                <a16:creationId xmlns:a16="http://schemas.microsoft.com/office/drawing/2014/main" id="{63A91007-7B26-0E4B-9E3B-A7320ABB958D}"/>
              </a:ext>
            </a:extLst>
          </p:cNvPr>
          <p:cNvSpPr>
            <a:spLocks noGrp="1" noChangeArrowheads="1"/>
          </p:cNvSpPr>
          <p:nvPr>
            <p:ph type="title"/>
          </p:nvPr>
        </p:nvSpPr>
        <p:spPr/>
        <p:txBody>
          <a:bodyPr/>
          <a:lstStyle/>
          <a:p>
            <a:r>
              <a:rPr lang="en-US" altLang="en-US"/>
              <a:t>Potential Classes</a:t>
            </a:r>
          </a:p>
        </p:txBody>
      </p:sp>
      <p:sp>
        <p:nvSpPr>
          <p:cNvPr id="8197" name="Rectangle 3">
            <a:extLst>
              <a:ext uri="{FF2B5EF4-FFF2-40B4-BE49-F238E27FC236}">
                <a16:creationId xmlns:a16="http://schemas.microsoft.com/office/drawing/2014/main" id="{D1C7137B-0F54-714D-9DCC-578256CF78BD}"/>
              </a:ext>
            </a:extLst>
          </p:cNvPr>
          <p:cNvSpPr>
            <a:spLocks noGrp="1" noChangeArrowheads="1"/>
          </p:cNvSpPr>
          <p:nvPr>
            <p:ph type="body" idx="1"/>
          </p:nvPr>
        </p:nvSpPr>
        <p:spPr>
          <a:xfrm>
            <a:off x="432955" y="1600200"/>
            <a:ext cx="8263830" cy="3303110"/>
          </a:xfrm>
        </p:spPr>
        <p:txBody>
          <a:bodyPr/>
          <a:lstStyle/>
          <a:p>
            <a:r>
              <a:rPr lang="en-US" altLang="en-US" sz="2000" i="1" dirty="0"/>
              <a:t>Characteristics continued</a:t>
            </a:r>
            <a:r>
              <a:rPr lang="en-US" altLang="en-US" sz="2000" dirty="0"/>
              <a:t>:</a:t>
            </a:r>
          </a:p>
          <a:p>
            <a:pPr marL="685800" lvl="1" indent="-342900">
              <a:buFont typeface="+mj-lt"/>
              <a:buAutoNum type="arabicPeriod" startAt="3"/>
            </a:pPr>
            <a:r>
              <a:rPr lang="en-US" altLang="en-US" sz="1800" dirty="0"/>
              <a:t>Multiple attributes. The focus should be on “major” information; a class with a single attribute may, in fact, be useful during design, but is probably better represented as an attribute of another class during the analysis activity.</a:t>
            </a:r>
          </a:p>
          <a:p>
            <a:pPr marL="685800" lvl="1" indent="-342900">
              <a:buFont typeface="+mj-lt"/>
              <a:buAutoNum type="arabicPeriod" startAt="3"/>
            </a:pPr>
            <a:endParaRPr lang="en-US" altLang="en-US" sz="1800" dirty="0"/>
          </a:p>
          <a:p>
            <a:pPr marL="685800" lvl="1" indent="-342900">
              <a:buFont typeface="+mj-lt"/>
              <a:buAutoNum type="arabicPeriod" startAt="3"/>
            </a:pPr>
            <a:r>
              <a:rPr lang="en-US" altLang="en-US" sz="1800" dirty="0"/>
              <a:t>Common attributes. A set of attributes can be defined for the potential class and these attributes apply to all instances of the class.</a:t>
            </a:r>
          </a:p>
          <a:p>
            <a:pPr marL="685800" lvl="1" indent="-342900">
              <a:buFont typeface="+mj-lt"/>
              <a:buAutoNum type="arabicPeriod" startAt="3"/>
            </a:pPr>
            <a:endParaRPr lang="en-US" altLang="en-US" sz="1800" dirty="0"/>
          </a:p>
          <a:p>
            <a:pPr marL="685800" lvl="1" indent="-342900">
              <a:buFont typeface="+mj-lt"/>
              <a:buAutoNum type="arabicPeriod" startAt="3"/>
            </a:pPr>
            <a:r>
              <a:rPr lang="en-US" altLang="en-US" sz="1800" dirty="0"/>
              <a:t>Common operations. A set of operations can be defined for the potential class and these operations apply to all instances of the class.</a:t>
            </a:r>
          </a:p>
          <a:p>
            <a:pPr marL="685800" lvl="1" indent="-342900">
              <a:buFont typeface="+mj-lt"/>
              <a:buAutoNum type="arabicPeriod" startAt="3"/>
            </a:pPr>
            <a:endParaRPr lang="en-US" altLang="en-US" sz="1800" dirty="0"/>
          </a:p>
          <a:p>
            <a:pPr marL="685800" lvl="1" indent="-342900">
              <a:buFont typeface="+mj-lt"/>
              <a:buAutoNum type="arabicPeriod" startAt="3"/>
            </a:pPr>
            <a:r>
              <a:rPr lang="en-US" altLang="en-US" sz="1800" dirty="0"/>
              <a:t>Essential requirements. External entities that appear in the problem space and produce or consume information essential to the operation of any solution for the system will almost always be defined as classes in the requirements model.</a:t>
            </a:r>
          </a:p>
        </p:txBody>
      </p:sp>
      <p:sp>
        <p:nvSpPr>
          <p:cNvPr id="7" name="Slide Number Placeholder 6">
            <a:extLst>
              <a:ext uri="{FF2B5EF4-FFF2-40B4-BE49-F238E27FC236}">
                <a16:creationId xmlns:a16="http://schemas.microsoft.com/office/drawing/2014/main" id="{91524572-ED7E-4447-81C0-672ED6748DE4}"/>
              </a:ext>
            </a:extLst>
          </p:cNvPr>
          <p:cNvSpPr>
            <a:spLocks noGrp="1"/>
          </p:cNvSpPr>
          <p:nvPr>
            <p:ph type="sldNum" sz="quarter" idx="10"/>
          </p:nvPr>
        </p:nvSpPr>
        <p:spPr/>
        <p:txBody>
          <a:bodyPr/>
          <a:lstStyle/>
          <a:p>
            <a:pPr>
              <a:defRPr/>
            </a:pPr>
            <a:fld id="{3E8ADE4A-FE7A-EF46-81C0-DB169D7260F5}" type="slidenum">
              <a:rPr lang="en-US" altLang="x-none" smtClean="0"/>
              <a:pPr>
                <a:defRPr/>
              </a:pPr>
              <a:t>19</a:t>
            </a:fld>
            <a:endParaRPr lang="en-US" altLang="x-none"/>
          </a:p>
        </p:txBody>
      </p:sp>
    </p:spTree>
    <p:extLst>
      <p:ext uri="{BB962C8B-B14F-4D97-AF65-F5344CB8AC3E}">
        <p14:creationId xmlns:p14="http://schemas.microsoft.com/office/powerpoint/2010/main" val="701778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9CD51-C51A-498B-899D-C675C3973DE9}"/>
              </a:ext>
            </a:extLst>
          </p:cNvPr>
          <p:cNvSpPr>
            <a:spLocks noGrp="1"/>
          </p:cNvSpPr>
          <p:nvPr>
            <p:ph type="title"/>
          </p:nvPr>
        </p:nvSpPr>
        <p:spPr>
          <a:xfrm>
            <a:off x="609600" y="1066800"/>
            <a:ext cx="7772400" cy="5410199"/>
          </a:xfrm>
        </p:spPr>
        <p:txBody>
          <a:bodyPr/>
          <a:lstStyle/>
          <a:p>
            <a:r>
              <a:rPr lang="en-CA" dirty="0"/>
              <a:t>Copyright Notice</a:t>
            </a:r>
            <a:br>
              <a:rPr lang="en-CA" dirty="0"/>
            </a:br>
            <a:br>
              <a:rPr lang="en-CA" dirty="0"/>
            </a:br>
            <a:r>
              <a:rPr lang="en-CA" sz="2400" dirty="0"/>
              <a:t>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a:t>
            </a:r>
            <a:br>
              <a:rPr lang="en-CA" sz="2400" dirty="0"/>
            </a:br>
            <a:endParaRPr lang="en-CA" dirty="0"/>
          </a:p>
        </p:txBody>
      </p:sp>
    </p:spTree>
    <p:extLst>
      <p:ext uri="{BB962C8B-B14F-4D97-AF65-F5344CB8AC3E}">
        <p14:creationId xmlns:p14="http://schemas.microsoft.com/office/powerpoint/2010/main" val="1102551225"/>
      </p:ext>
    </p:extLst>
  </p:cSld>
  <p:clrMapOvr>
    <a:masterClrMapping/>
  </p:clrMapOvr>
  <mc:AlternateContent xmlns:mc="http://schemas.openxmlformats.org/markup-compatibility/2006" xmlns:p14="http://schemas.microsoft.com/office/powerpoint/2010/main">
    <mc:Choice Requires="p14">
      <p:transition spd="slow" p14:dur="2000" advTm="6000"/>
    </mc:Choice>
    <mc:Fallback xmlns="">
      <p:transition spd="slow" advTm="6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a:extLst>
              <a:ext uri="{FF2B5EF4-FFF2-40B4-BE49-F238E27FC236}">
                <a16:creationId xmlns:a16="http://schemas.microsoft.com/office/drawing/2014/main" id="{63A91007-7B26-0E4B-9E3B-A7320ABB958D}"/>
              </a:ext>
            </a:extLst>
          </p:cNvPr>
          <p:cNvSpPr>
            <a:spLocks noGrp="1" noChangeArrowheads="1"/>
          </p:cNvSpPr>
          <p:nvPr>
            <p:ph type="title"/>
          </p:nvPr>
        </p:nvSpPr>
        <p:spPr/>
        <p:txBody>
          <a:bodyPr/>
          <a:lstStyle/>
          <a:p>
            <a:r>
              <a:rPr lang="en-US" altLang="en-US"/>
              <a:t>Potential Classes</a:t>
            </a:r>
          </a:p>
        </p:txBody>
      </p:sp>
      <p:sp>
        <p:nvSpPr>
          <p:cNvPr id="8197" name="Rectangle 3">
            <a:extLst>
              <a:ext uri="{FF2B5EF4-FFF2-40B4-BE49-F238E27FC236}">
                <a16:creationId xmlns:a16="http://schemas.microsoft.com/office/drawing/2014/main" id="{D1C7137B-0F54-714D-9DCC-578256CF78BD}"/>
              </a:ext>
            </a:extLst>
          </p:cNvPr>
          <p:cNvSpPr>
            <a:spLocks noGrp="1" noChangeArrowheads="1"/>
          </p:cNvSpPr>
          <p:nvPr>
            <p:ph type="body" idx="1"/>
          </p:nvPr>
        </p:nvSpPr>
        <p:spPr/>
        <p:txBody>
          <a:bodyPr/>
          <a:lstStyle/>
          <a:p>
            <a:r>
              <a:rPr lang="en-US" altLang="en-US" sz="2000" dirty="0"/>
              <a:t>To be considered a legitimate class for inclusion in the requirements model, a potential object should satisfy all (or almost all) of these characteristics.</a:t>
            </a:r>
          </a:p>
          <a:p>
            <a:endParaRPr lang="en-US" altLang="en-US" sz="2000" dirty="0"/>
          </a:p>
          <a:p>
            <a:r>
              <a:rPr lang="en-US" altLang="en-US" sz="2000" dirty="0"/>
              <a:t>The decision for inclusion is somewhat subjective, and later evaluation may cause a class to be discarded or reinstated.</a:t>
            </a:r>
          </a:p>
          <a:p>
            <a:endParaRPr lang="en-US" altLang="en-US" sz="2000" dirty="0"/>
          </a:p>
          <a:p>
            <a:r>
              <a:rPr lang="en-US" altLang="en-US" sz="2000" dirty="0"/>
              <a:t>Regardless, the first step of class-based modeling is the definition of classes and decisions must be made.</a:t>
            </a:r>
          </a:p>
        </p:txBody>
      </p:sp>
      <p:sp>
        <p:nvSpPr>
          <p:cNvPr id="7" name="Slide Number Placeholder 6">
            <a:extLst>
              <a:ext uri="{FF2B5EF4-FFF2-40B4-BE49-F238E27FC236}">
                <a16:creationId xmlns:a16="http://schemas.microsoft.com/office/drawing/2014/main" id="{91524572-ED7E-4447-81C0-672ED6748DE4}"/>
              </a:ext>
            </a:extLst>
          </p:cNvPr>
          <p:cNvSpPr>
            <a:spLocks noGrp="1"/>
          </p:cNvSpPr>
          <p:nvPr>
            <p:ph type="sldNum" sz="quarter" idx="10"/>
          </p:nvPr>
        </p:nvSpPr>
        <p:spPr/>
        <p:txBody>
          <a:bodyPr/>
          <a:lstStyle/>
          <a:p>
            <a:pPr>
              <a:defRPr/>
            </a:pPr>
            <a:fld id="{3E8ADE4A-FE7A-EF46-81C0-DB169D7260F5}" type="slidenum">
              <a:rPr lang="en-US" altLang="x-none" smtClean="0"/>
              <a:pPr>
                <a:defRPr/>
              </a:pPr>
              <a:t>20</a:t>
            </a:fld>
            <a:endParaRPr lang="en-US" altLang="x-none"/>
          </a:p>
        </p:txBody>
      </p:sp>
    </p:spTree>
    <p:extLst>
      <p:ext uri="{BB962C8B-B14F-4D97-AF65-F5344CB8AC3E}">
        <p14:creationId xmlns:p14="http://schemas.microsoft.com/office/powerpoint/2010/main" val="4263721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a:extLst>
              <a:ext uri="{FF2B5EF4-FFF2-40B4-BE49-F238E27FC236}">
                <a16:creationId xmlns:a16="http://schemas.microsoft.com/office/drawing/2014/main" id="{63A91007-7B26-0E4B-9E3B-A7320ABB958D}"/>
              </a:ext>
            </a:extLst>
          </p:cNvPr>
          <p:cNvSpPr>
            <a:spLocks noGrp="1" noChangeArrowheads="1"/>
          </p:cNvSpPr>
          <p:nvPr>
            <p:ph type="title"/>
          </p:nvPr>
        </p:nvSpPr>
        <p:spPr/>
        <p:txBody>
          <a:bodyPr/>
          <a:lstStyle/>
          <a:p>
            <a:r>
              <a:rPr lang="en-US" altLang="en-US"/>
              <a:t>Potential Classes</a:t>
            </a:r>
          </a:p>
        </p:txBody>
      </p:sp>
      <p:sp>
        <p:nvSpPr>
          <p:cNvPr id="7" name="Slide Number Placeholder 6">
            <a:extLst>
              <a:ext uri="{FF2B5EF4-FFF2-40B4-BE49-F238E27FC236}">
                <a16:creationId xmlns:a16="http://schemas.microsoft.com/office/drawing/2014/main" id="{91524572-ED7E-4447-81C0-672ED6748DE4}"/>
              </a:ext>
            </a:extLst>
          </p:cNvPr>
          <p:cNvSpPr>
            <a:spLocks noGrp="1"/>
          </p:cNvSpPr>
          <p:nvPr>
            <p:ph type="sldNum" sz="quarter" idx="10"/>
          </p:nvPr>
        </p:nvSpPr>
        <p:spPr/>
        <p:txBody>
          <a:bodyPr/>
          <a:lstStyle/>
          <a:p>
            <a:pPr>
              <a:defRPr/>
            </a:pPr>
            <a:fld id="{3E8ADE4A-FE7A-EF46-81C0-DB169D7260F5}" type="slidenum">
              <a:rPr lang="en-US" altLang="x-none" smtClean="0"/>
              <a:pPr>
                <a:defRPr/>
              </a:pPr>
              <a:t>21</a:t>
            </a:fld>
            <a:endParaRPr lang="en-US" altLang="x-none"/>
          </a:p>
        </p:txBody>
      </p:sp>
      <p:pic>
        <p:nvPicPr>
          <p:cNvPr id="3" name="Picture 2">
            <a:extLst>
              <a:ext uri="{FF2B5EF4-FFF2-40B4-BE49-F238E27FC236}">
                <a16:creationId xmlns:a16="http://schemas.microsoft.com/office/drawing/2014/main" id="{9B075EAC-59C8-D64D-9AD5-71C34D4A4912}"/>
              </a:ext>
            </a:extLst>
          </p:cNvPr>
          <p:cNvPicPr>
            <a:picLocks noChangeAspect="1"/>
          </p:cNvPicPr>
          <p:nvPr/>
        </p:nvPicPr>
        <p:blipFill>
          <a:blip r:embed="rId2"/>
          <a:stretch>
            <a:fillRect/>
          </a:stretch>
        </p:blipFill>
        <p:spPr>
          <a:xfrm>
            <a:off x="2447925" y="2252663"/>
            <a:ext cx="4248150" cy="2352675"/>
          </a:xfrm>
          <a:prstGeom prst="rect">
            <a:avLst/>
          </a:prstGeom>
        </p:spPr>
      </p:pic>
      <p:sp>
        <p:nvSpPr>
          <p:cNvPr id="8" name="TextBox 7">
            <a:extLst>
              <a:ext uri="{FF2B5EF4-FFF2-40B4-BE49-F238E27FC236}">
                <a16:creationId xmlns:a16="http://schemas.microsoft.com/office/drawing/2014/main" id="{96658B7A-7613-184C-994D-751A1F725BE5}"/>
              </a:ext>
            </a:extLst>
          </p:cNvPr>
          <p:cNvSpPr txBox="1"/>
          <p:nvPr/>
        </p:nvSpPr>
        <p:spPr>
          <a:xfrm>
            <a:off x="661672" y="4744382"/>
            <a:ext cx="7820667" cy="323165"/>
          </a:xfrm>
          <a:prstGeom prst="rect">
            <a:avLst/>
          </a:prstGeom>
          <a:noFill/>
        </p:spPr>
        <p:txBody>
          <a:bodyPr wrap="none" rtlCol="0">
            <a:spAutoFit/>
          </a:bodyPr>
          <a:lstStyle/>
          <a:p>
            <a:pPr algn="ctr"/>
            <a:r>
              <a:rPr lang="en-US" sz="1500" dirty="0">
                <a:latin typeface="+mn-lt"/>
              </a:rPr>
              <a:t>Potential classes from the </a:t>
            </a:r>
            <a:r>
              <a:rPr lang="en-US" sz="1500" dirty="0" err="1">
                <a:latin typeface="+mn-lt"/>
              </a:rPr>
              <a:t>SafeHome</a:t>
            </a:r>
            <a:r>
              <a:rPr lang="en-US" sz="1500" dirty="0">
                <a:latin typeface="+mn-lt"/>
              </a:rPr>
              <a:t> security system example, after using selection characteristics</a:t>
            </a:r>
          </a:p>
        </p:txBody>
      </p:sp>
    </p:spTree>
    <p:extLst>
      <p:ext uri="{BB962C8B-B14F-4D97-AF65-F5344CB8AC3E}">
        <p14:creationId xmlns:p14="http://schemas.microsoft.com/office/powerpoint/2010/main" val="1319384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20" name="Rectangle 2">
            <a:extLst>
              <a:ext uri="{FF2B5EF4-FFF2-40B4-BE49-F238E27FC236}">
                <a16:creationId xmlns:a16="http://schemas.microsoft.com/office/drawing/2014/main" id="{1C0C48CC-1E20-A04A-BAEE-7BD89D6CA9BD}"/>
              </a:ext>
            </a:extLst>
          </p:cNvPr>
          <p:cNvSpPr>
            <a:spLocks noGrp="1" noChangeArrowheads="1"/>
          </p:cNvSpPr>
          <p:nvPr>
            <p:ph type="title"/>
          </p:nvPr>
        </p:nvSpPr>
        <p:spPr/>
        <p:txBody>
          <a:bodyPr/>
          <a:lstStyle/>
          <a:p>
            <a:r>
              <a:rPr lang="en-US" altLang="en-US"/>
              <a:t>Defining Attributes</a:t>
            </a:r>
          </a:p>
        </p:txBody>
      </p:sp>
      <p:sp>
        <p:nvSpPr>
          <p:cNvPr id="9221" name="Rectangle 3">
            <a:extLst>
              <a:ext uri="{FF2B5EF4-FFF2-40B4-BE49-F238E27FC236}">
                <a16:creationId xmlns:a16="http://schemas.microsoft.com/office/drawing/2014/main" id="{907F6049-B253-3D43-ADAC-F38C8CC61F95}"/>
              </a:ext>
            </a:extLst>
          </p:cNvPr>
          <p:cNvSpPr>
            <a:spLocks noGrp="1" noChangeArrowheads="1"/>
          </p:cNvSpPr>
          <p:nvPr>
            <p:ph type="body" idx="1"/>
          </p:nvPr>
        </p:nvSpPr>
        <p:spPr>
          <a:xfrm>
            <a:off x="628650" y="2226469"/>
            <a:ext cx="8371842" cy="3263504"/>
          </a:xfrm>
        </p:spPr>
        <p:txBody>
          <a:bodyPr/>
          <a:lstStyle/>
          <a:p>
            <a:r>
              <a:rPr lang="en-US" altLang="en-US" sz="2000" dirty="0"/>
              <a:t>Attributes describe a class that has been selected for inclusion in the analysis model.</a:t>
            </a:r>
          </a:p>
          <a:p>
            <a:endParaRPr lang="en-US" altLang="en-US" sz="2000" dirty="0"/>
          </a:p>
          <a:p>
            <a:r>
              <a:rPr lang="en-US" altLang="en-US" sz="2000" dirty="0"/>
              <a:t>In essence, it is the attributes that define the class and clarify what is meant by the class in the context of the problem space.</a:t>
            </a:r>
          </a:p>
          <a:p>
            <a:endParaRPr lang="en-US" altLang="en-US" sz="2000" dirty="0"/>
          </a:p>
          <a:p>
            <a:r>
              <a:rPr lang="en-US" altLang="en-US" sz="2000" dirty="0"/>
              <a:t>For example, we could build two classes for professional baseball players</a:t>
            </a:r>
          </a:p>
          <a:p>
            <a:pPr lvl="1"/>
            <a:r>
              <a:rPr lang="en-US" altLang="en-US" sz="1800" dirty="0"/>
              <a:t>For statistics software: name, position, batting average, fielding percentage, years played, and games played might be relevant</a:t>
            </a:r>
          </a:p>
          <a:p>
            <a:pPr lvl="1"/>
            <a:r>
              <a:rPr lang="en-US" altLang="en-US" sz="1800" dirty="0"/>
              <a:t>For pension fund software: average salary, credit toward full vesting, pension plan options chosen, mailing address, and so on</a:t>
            </a:r>
          </a:p>
        </p:txBody>
      </p:sp>
      <p:sp>
        <p:nvSpPr>
          <p:cNvPr id="7" name="Slide Number Placeholder 6">
            <a:extLst>
              <a:ext uri="{FF2B5EF4-FFF2-40B4-BE49-F238E27FC236}">
                <a16:creationId xmlns:a16="http://schemas.microsoft.com/office/drawing/2014/main" id="{8A5B2CE5-AA8B-714D-85CF-6AF7C7D30C08}"/>
              </a:ext>
            </a:extLst>
          </p:cNvPr>
          <p:cNvSpPr>
            <a:spLocks noGrp="1"/>
          </p:cNvSpPr>
          <p:nvPr>
            <p:ph type="sldNum" sz="quarter" idx="10"/>
          </p:nvPr>
        </p:nvSpPr>
        <p:spPr/>
        <p:txBody>
          <a:bodyPr/>
          <a:lstStyle/>
          <a:p>
            <a:pPr>
              <a:defRPr/>
            </a:pPr>
            <a:fld id="{3E8ADE4A-FE7A-EF46-81C0-DB169D7260F5}" type="slidenum">
              <a:rPr lang="en-US" altLang="x-none" smtClean="0"/>
              <a:pPr>
                <a:defRPr/>
              </a:pPr>
              <a:t>22</a:t>
            </a:fld>
            <a:endParaRPr lang="en-US" altLang="x-none"/>
          </a:p>
        </p:txBody>
      </p:sp>
    </p:spTree>
    <p:extLst>
      <p:ext uri="{BB962C8B-B14F-4D97-AF65-F5344CB8AC3E}">
        <p14:creationId xmlns:p14="http://schemas.microsoft.com/office/powerpoint/2010/main" val="115673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a:extLst>
              <a:ext uri="{FF2B5EF4-FFF2-40B4-BE49-F238E27FC236}">
                <a16:creationId xmlns:a16="http://schemas.microsoft.com/office/drawing/2014/main" id="{1C0C48CC-1E20-A04A-BAEE-7BD89D6CA9BD}"/>
              </a:ext>
            </a:extLst>
          </p:cNvPr>
          <p:cNvSpPr>
            <a:spLocks noGrp="1" noChangeArrowheads="1"/>
          </p:cNvSpPr>
          <p:nvPr>
            <p:ph type="title"/>
          </p:nvPr>
        </p:nvSpPr>
        <p:spPr/>
        <p:txBody>
          <a:bodyPr/>
          <a:lstStyle/>
          <a:p>
            <a:r>
              <a:rPr lang="en-US" altLang="en-US"/>
              <a:t>Defining Attributes</a:t>
            </a:r>
          </a:p>
        </p:txBody>
      </p:sp>
      <p:sp>
        <p:nvSpPr>
          <p:cNvPr id="9221" name="Rectangle 3">
            <a:extLst>
              <a:ext uri="{FF2B5EF4-FFF2-40B4-BE49-F238E27FC236}">
                <a16:creationId xmlns:a16="http://schemas.microsoft.com/office/drawing/2014/main" id="{907F6049-B253-3D43-ADAC-F38C8CC61F95}"/>
              </a:ext>
            </a:extLst>
          </p:cNvPr>
          <p:cNvSpPr>
            <a:spLocks noGrp="1" noChangeArrowheads="1"/>
          </p:cNvSpPr>
          <p:nvPr>
            <p:ph type="body" idx="1"/>
          </p:nvPr>
        </p:nvSpPr>
        <p:spPr>
          <a:xfrm>
            <a:off x="628650" y="2226469"/>
            <a:ext cx="8371842" cy="3263504"/>
          </a:xfrm>
        </p:spPr>
        <p:txBody>
          <a:bodyPr/>
          <a:lstStyle/>
          <a:p>
            <a:r>
              <a:rPr lang="en-US" altLang="en-US" sz="2000" dirty="0"/>
              <a:t>To develop a meaningful set of attributes for an analysis class, you should study each use case and select those “things” that reasonably “belong” to the class in question.</a:t>
            </a:r>
          </a:p>
          <a:p>
            <a:endParaRPr lang="en-US" altLang="en-US" sz="2000" dirty="0"/>
          </a:p>
          <a:p>
            <a:r>
              <a:rPr lang="en-US" altLang="en-US" sz="2000" dirty="0"/>
              <a:t>The following question should also be answered for each class:  “What data items (composite and elementary) fully define this class in the context of the problem at hand?”</a:t>
            </a:r>
          </a:p>
          <a:p>
            <a:endParaRPr lang="en-US" altLang="en-US" sz="2000" dirty="0"/>
          </a:p>
        </p:txBody>
      </p:sp>
      <p:sp>
        <p:nvSpPr>
          <p:cNvPr id="7" name="Slide Number Placeholder 6">
            <a:extLst>
              <a:ext uri="{FF2B5EF4-FFF2-40B4-BE49-F238E27FC236}">
                <a16:creationId xmlns:a16="http://schemas.microsoft.com/office/drawing/2014/main" id="{8A5B2CE5-AA8B-714D-85CF-6AF7C7D30C08}"/>
              </a:ext>
            </a:extLst>
          </p:cNvPr>
          <p:cNvSpPr>
            <a:spLocks noGrp="1"/>
          </p:cNvSpPr>
          <p:nvPr>
            <p:ph type="sldNum" sz="quarter" idx="10"/>
          </p:nvPr>
        </p:nvSpPr>
        <p:spPr/>
        <p:txBody>
          <a:bodyPr/>
          <a:lstStyle/>
          <a:p>
            <a:pPr>
              <a:defRPr/>
            </a:pPr>
            <a:fld id="{3E8ADE4A-FE7A-EF46-81C0-DB169D7260F5}" type="slidenum">
              <a:rPr lang="en-US" altLang="x-none" smtClean="0"/>
              <a:pPr>
                <a:defRPr/>
              </a:pPr>
              <a:t>23</a:t>
            </a:fld>
            <a:endParaRPr lang="en-US" altLang="x-none"/>
          </a:p>
        </p:txBody>
      </p:sp>
    </p:spTree>
    <p:extLst>
      <p:ext uri="{BB962C8B-B14F-4D97-AF65-F5344CB8AC3E}">
        <p14:creationId xmlns:p14="http://schemas.microsoft.com/office/powerpoint/2010/main" val="1467058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a:extLst>
              <a:ext uri="{FF2B5EF4-FFF2-40B4-BE49-F238E27FC236}">
                <a16:creationId xmlns:a16="http://schemas.microsoft.com/office/drawing/2014/main" id="{1C0C48CC-1E20-A04A-BAEE-7BD89D6CA9BD}"/>
              </a:ext>
            </a:extLst>
          </p:cNvPr>
          <p:cNvSpPr>
            <a:spLocks noGrp="1" noChangeArrowheads="1"/>
          </p:cNvSpPr>
          <p:nvPr>
            <p:ph type="title"/>
          </p:nvPr>
        </p:nvSpPr>
        <p:spPr/>
        <p:txBody>
          <a:bodyPr/>
          <a:lstStyle/>
          <a:p>
            <a:r>
              <a:rPr lang="en-US" altLang="en-US" dirty="0"/>
              <a:t>Attributes in a Class Diagram</a:t>
            </a:r>
          </a:p>
        </p:txBody>
      </p:sp>
      <p:sp>
        <p:nvSpPr>
          <p:cNvPr id="7" name="Slide Number Placeholder 6">
            <a:extLst>
              <a:ext uri="{FF2B5EF4-FFF2-40B4-BE49-F238E27FC236}">
                <a16:creationId xmlns:a16="http://schemas.microsoft.com/office/drawing/2014/main" id="{8A5B2CE5-AA8B-714D-85CF-6AF7C7D30C08}"/>
              </a:ext>
            </a:extLst>
          </p:cNvPr>
          <p:cNvSpPr>
            <a:spLocks noGrp="1"/>
          </p:cNvSpPr>
          <p:nvPr>
            <p:ph type="sldNum" sz="quarter" idx="10"/>
          </p:nvPr>
        </p:nvSpPr>
        <p:spPr/>
        <p:txBody>
          <a:bodyPr/>
          <a:lstStyle/>
          <a:p>
            <a:pPr>
              <a:defRPr/>
            </a:pPr>
            <a:fld id="{3E8ADE4A-FE7A-EF46-81C0-DB169D7260F5}" type="slidenum">
              <a:rPr lang="en-US" altLang="x-none" smtClean="0"/>
              <a:pPr>
                <a:defRPr/>
              </a:pPr>
              <a:t>24</a:t>
            </a:fld>
            <a:endParaRPr lang="en-US" altLang="x-none"/>
          </a:p>
        </p:txBody>
      </p:sp>
      <p:pic>
        <p:nvPicPr>
          <p:cNvPr id="4" name="Picture 3">
            <a:extLst>
              <a:ext uri="{FF2B5EF4-FFF2-40B4-BE49-F238E27FC236}">
                <a16:creationId xmlns:a16="http://schemas.microsoft.com/office/drawing/2014/main" id="{8FAF88E4-8B8C-C946-B4E0-F1E929FBE492}"/>
              </a:ext>
            </a:extLst>
          </p:cNvPr>
          <p:cNvPicPr>
            <a:picLocks noChangeAspect="1"/>
          </p:cNvPicPr>
          <p:nvPr/>
        </p:nvPicPr>
        <p:blipFill>
          <a:blip r:embed="rId2"/>
          <a:stretch>
            <a:fillRect/>
          </a:stretch>
        </p:blipFill>
        <p:spPr>
          <a:xfrm>
            <a:off x="4626006" y="2240868"/>
            <a:ext cx="2164413" cy="3211897"/>
          </a:xfrm>
          <a:prstGeom prst="rect">
            <a:avLst/>
          </a:prstGeom>
        </p:spPr>
      </p:pic>
      <p:sp>
        <p:nvSpPr>
          <p:cNvPr id="9" name="TextBox 8">
            <a:extLst>
              <a:ext uri="{FF2B5EF4-FFF2-40B4-BE49-F238E27FC236}">
                <a16:creationId xmlns:a16="http://schemas.microsoft.com/office/drawing/2014/main" id="{B97B16E6-629E-9A49-8FD4-0892E231DC00}"/>
              </a:ext>
            </a:extLst>
          </p:cNvPr>
          <p:cNvSpPr txBox="1"/>
          <p:nvPr/>
        </p:nvSpPr>
        <p:spPr>
          <a:xfrm>
            <a:off x="2229146" y="2959227"/>
            <a:ext cx="1535164" cy="784830"/>
          </a:xfrm>
          <a:prstGeom prst="rect">
            <a:avLst/>
          </a:prstGeom>
          <a:noFill/>
          <a:ln>
            <a:solidFill>
              <a:schemeClr val="tx1"/>
            </a:solidFill>
          </a:ln>
        </p:spPr>
        <p:txBody>
          <a:bodyPr wrap="none" rtlCol="0">
            <a:spAutoFit/>
          </a:bodyPr>
          <a:lstStyle/>
          <a:p>
            <a:r>
              <a:rPr lang="en-US" sz="1500" dirty="0">
                <a:latin typeface="+mn-lt"/>
              </a:rPr>
              <a:t>Attributes for the</a:t>
            </a:r>
          </a:p>
          <a:p>
            <a:r>
              <a:rPr lang="en-US" sz="1500" dirty="0">
                <a:latin typeface="+mn-lt"/>
              </a:rPr>
              <a:t>System class of </a:t>
            </a:r>
            <a:br>
              <a:rPr lang="en-US" sz="1500" dirty="0">
                <a:latin typeface="+mn-lt"/>
              </a:rPr>
            </a:br>
            <a:r>
              <a:rPr lang="en-US" sz="1500" dirty="0" err="1">
                <a:latin typeface="+mn-lt"/>
              </a:rPr>
              <a:t>SafeHome</a:t>
            </a:r>
            <a:endParaRPr lang="en-US" sz="1500" dirty="0">
              <a:latin typeface="+mn-lt"/>
            </a:endParaRPr>
          </a:p>
        </p:txBody>
      </p:sp>
      <p:cxnSp>
        <p:nvCxnSpPr>
          <p:cNvPr id="8" name="Straight Connector 7">
            <a:extLst>
              <a:ext uri="{FF2B5EF4-FFF2-40B4-BE49-F238E27FC236}">
                <a16:creationId xmlns:a16="http://schemas.microsoft.com/office/drawing/2014/main" id="{DA718D34-745C-F049-9E57-41A55A8EEEAB}"/>
              </a:ext>
            </a:extLst>
          </p:cNvPr>
          <p:cNvCxnSpPr>
            <a:cxnSpLocks/>
          </p:cNvCxnSpPr>
          <p:nvPr/>
        </p:nvCxnSpPr>
        <p:spPr>
          <a:xfrm flipH="1">
            <a:off x="3722055" y="3363098"/>
            <a:ext cx="90395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6425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a:extLst>
              <a:ext uri="{FF2B5EF4-FFF2-40B4-BE49-F238E27FC236}">
                <a16:creationId xmlns:a16="http://schemas.microsoft.com/office/drawing/2014/main" id="{057C4A3C-3ECB-0343-8697-B9B8D9523DF0}"/>
              </a:ext>
            </a:extLst>
          </p:cNvPr>
          <p:cNvSpPr>
            <a:spLocks noGrp="1" noChangeArrowheads="1"/>
          </p:cNvSpPr>
          <p:nvPr>
            <p:ph type="title"/>
          </p:nvPr>
        </p:nvSpPr>
        <p:spPr/>
        <p:txBody>
          <a:bodyPr/>
          <a:lstStyle/>
          <a:p>
            <a:r>
              <a:rPr lang="en-US" altLang="en-US" dirty="0"/>
              <a:t>Defining Operations</a:t>
            </a:r>
          </a:p>
        </p:txBody>
      </p:sp>
      <p:sp>
        <p:nvSpPr>
          <p:cNvPr id="10245" name="Rectangle 3">
            <a:extLst>
              <a:ext uri="{FF2B5EF4-FFF2-40B4-BE49-F238E27FC236}">
                <a16:creationId xmlns:a16="http://schemas.microsoft.com/office/drawing/2014/main" id="{91D3EE07-DAF9-244F-89AD-6713314864F6}"/>
              </a:ext>
            </a:extLst>
          </p:cNvPr>
          <p:cNvSpPr>
            <a:spLocks noGrp="1" noChangeArrowheads="1"/>
          </p:cNvSpPr>
          <p:nvPr>
            <p:ph type="body" idx="1"/>
          </p:nvPr>
        </p:nvSpPr>
        <p:spPr/>
        <p:txBody>
          <a:bodyPr/>
          <a:lstStyle/>
          <a:p>
            <a:r>
              <a:rPr lang="en-US" altLang="en-US" sz="2000" dirty="0"/>
              <a:t>Operations define the behavior of an object</a:t>
            </a:r>
          </a:p>
          <a:p>
            <a:endParaRPr lang="en-US" altLang="en-US" sz="2000" dirty="0"/>
          </a:p>
          <a:p>
            <a:r>
              <a:rPr lang="en-US" altLang="en-US" sz="2000" dirty="0"/>
              <a:t>Operations generally can be divided into four broad categories: </a:t>
            </a:r>
          </a:p>
          <a:p>
            <a:pPr marL="685800" lvl="1" indent="-342900">
              <a:buFont typeface="+mj-lt"/>
              <a:buAutoNum type="arabicPeriod"/>
            </a:pPr>
            <a:r>
              <a:rPr lang="en-US" altLang="en-US" sz="1800" dirty="0"/>
              <a:t>operations that manipulate data in some way (e.g., adding, deleting, reformatting, selecting)</a:t>
            </a:r>
          </a:p>
          <a:p>
            <a:pPr marL="685800" lvl="1" indent="-342900">
              <a:buFont typeface="+mj-lt"/>
              <a:buAutoNum type="arabicPeriod"/>
            </a:pPr>
            <a:r>
              <a:rPr lang="en-US" altLang="en-US" sz="1800" dirty="0"/>
              <a:t>operations that perform a computation</a:t>
            </a:r>
          </a:p>
          <a:p>
            <a:pPr marL="685800" lvl="1" indent="-342900">
              <a:buFont typeface="+mj-lt"/>
              <a:buAutoNum type="arabicPeriod"/>
            </a:pPr>
            <a:r>
              <a:rPr lang="en-US" altLang="en-US" sz="1800" dirty="0"/>
              <a:t>operations that inquire about the state of an object</a:t>
            </a:r>
          </a:p>
          <a:p>
            <a:pPr marL="685800" lvl="1" indent="-342900">
              <a:buFont typeface="+mj-lt"/>
              <a:buAutoNum type="arabicPeriod"/>
            </a:pPr>
            <a:r>
              <a:rPr lang="en-US" altLang="en-US" sz="1800" dirty="0"/>
              <a:t>operations that monitor an object for the occurrence of a controlling event</a:t>
            </a:r>
          </a:p>
          <a:p>
            <a:pPr marL="685800" lvl="1" indent="-342900">
              <a:buFont typeface="+mj-lt"/>
              <a:buAutoNum type="arabicPeriod"/>
            </a:pPr>
            <a:endParaRPr lang="en-US" altLang="en-US" sz="1800" dirty="0"/>
          </a:p>
          <a:p>
            <a:r>
              <a:rPr lang="en-US" altLang="en-US" sz="2000" dirty="0"/>
              <a:t>Each operation must have “knowledge” of the nature of the class attributes and relationships to other classes</a:t>
            </a:r>
          </a:p>
          <a:p>
            <a:endParaRPr lang="en-US" altLang="en-US" dirty="0"/>
          </a:p>
        </p:txBody>
      </p:sp>
      <p:sp>
        <p:nvSpPr>
          <p:cNvPr id="7" name="Slide Number Placeholder 6">
            <a:extLst>
              <a:ext uri="{FF2B5EF4-FFF2-40B4-BE49-F238E27FC236}">
                <a16:creationId xmlns:a16="http://schemas.microsoft.com/office/drawing/2014/main" id="{2688FE9A-74E6-E343-B06B-571B3D32C011}"/>
              </a:ext>
            </a:extLst>
          </p:cNvPr>
          <p:cNvSpPr>
            <a:spLocks noGrp="1"/>
          </p:cNvSpPr>
          <p:nvPr>
            <p:ph type="sldNum" sz="quarter" idx="10"/>
          </p:nvPr>
        </p:nvSpPr>
        <p:spPr/>
        <p:txBody>
          <a:bodyPr/>
          <a:lstStyle/>
          <a:p>
            <a:pPr>
              <a:defRPr/>
            </a:pPr>
            <a:fld id="{3E8ADE4A-FE7A-EF46-81C0-DB169D7260F5}" type="slidenum">
              <a:rPr lang="en-US" altLang="x-none" smtClean="0"/>
              <a:pPr>
                <a:defRPr/>
              </a:pPr>
              <a:t>25</a:t>
            </a:fld>
            <a:endParaRPr lang="en-US" altLang="x-none"/>
          </a:p>
        </p:txBody>
      </p:sp>
    </p:spTree>
    <p:extLst>
      <p:ext uri="{BB962C8B-B14F-4D97-AF65-F5344CB8AC3E}">
        <p14:creationId xmlns:p14="http://schemas.microsoft.com/office/powerpoint/2010/main" val="2008759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4" name="Rectangle 2">
            <a:extLst>
              <a:ext uri="{FF2B5EF4-FFF2-40B4-BE49-F238E27FC236}">
                <a16:creationId xmlns:a16="http://schemas.microsoft.com/office/drawing/2014/main" id="{057C4A3C-3ECB-0343-8697-B9B8D9523DF0}"/>
              </a:ext>
            </a:extLst>
          </p:cNvPr>
          <p:cNvSpPr>
            <a:spLocks noGrp="1" noChangeArrowheads="1"/>
          </p:cNvSpPr>
          <p:nvPr>
            <p:ph type="title"/>
          </p:nvPr>
        </p:nvSpPr>
        <p:spPr/>
        <p:txBody>
          <a:bodyPr/>
          <a:lstStyle/>
          <a:p>
            <a:r>
              <a:rPr lang="en-US" altLang="en-US"/>
              <a:t>Defining Operations</a:t>
            </a:r>
          </a:p>
        </p:txBody>
      </p:sp>
      <p:sp>
        <p:nvSpPr>
          <p:cNvPr id="10245" name="Rectangle 3">
            <a:extLst>
              <a:ext uri="{FF2B5EF4-FFF2-40B4-BE49-F238E27FC236}">
                <a16:creationId xmlns:a16="http://schemas.microsoft.com/office/drawing/2014/main" id="{91D3EE07-DAF9-244F-89AD-6713314864F6}"/>
              </a:ext>
            </a:extLst>
          </p:cNvPr>
          <p:cNvSpPr>
            <a:spLocks noGrp="1" noChangeArrowheads="1"/>
          </p:cNvSpPr>
          <p:nvPr>
            <p:ph type="body" idx="1"/>
          </p:nvPr>
        </p:nvSpPr>
        <p:spPr/>
        <p:txBody>
          <a:bodyPr/>
          <a:lstStyle/>
          <a:p>
            <a:r>
              <a:rPr lang="en-US" altLang="en-US" sz="2000" dirty="0"/>
              <a:t>Potential operations for a class can be identified by performing a grammatical parse of a narrative/use case and looking at the verbs.</a:t>
            </a:r>
          </a:p>
          <a:p>
            <a:endParaRPr lang="en-US" altLang="en-US" sz="2000" dirty="0"/>
          </a:p>
          <a:p>
            <a:r>
              <a:rPr lang="en-US" altLang="en-US" sz="2000" dirty="0"/>
              <a:t>From these candidates, you can then select those operations that reasonably “belong” to the class.</a:t>
            </a:r>
          </a:p>
          <a:p>
            <a:endParaRPr lang="en-US" altLang="en-US" sz="2000" dirty="0"/>
          </a:p>
          <a:p>
            <a:r>
              <a:rPr lang="en-US" altLang="en-US" sz="2000" dirty="0"/>
              <a:t>You can gain additional insight into other operations by considering the communication that occurs between objects.  One can view that objects communicate by passing messages to one another, and these messages can be carried by operations.</a:t>
            </a:r>
          </a:p>
        </p:txBody>
      </p:sp>
      <p:sp>
        <p:nvSpPr>
          <p:cNvPr id="7" name="Slide Number Placeholder 6">
            <a:extLst>
              <a:ext uri="{FF2B5EF4-FFF2-40B4-BE49-F238E27FC236}">
                <a16:creationId xmlns:a16="http://schemas.microsoft.com/office/drawing/2014/main" id="{2688FE9A-74E6-E343-B06B-571B3D32C011}"/>
              </a:ext>
            </a:extLst>
          </p:cNvPr>
          <p:cNvSpPr>
            <a:spLocks noGrp="1"/>
          </p:cNvSpPr>
          <p:nvPr>
            <p:ph type="sldNum" sz="quarter" idx="10"/>
          </p:nvPr>
        </p:nvSpPr>
        <p:spPr/>
        <p:txBody>
          <a:bodyPr/>
          <a:lstStyle/>
          <a:p>
            <a:pPr>
              <a:defRPr/>
            </a:pPr>
            <a:fld id="{3E8ADE4A-FE7A-EF46-81C0-DB169D7260F5}" type="slidenum">
              <a:rPr lang="en-US" altLang="x-none" smtClean="0"/>
              <a:pPr>
                <a:defRPr/>
              </a:pPr>
              <a:t>26</a:t>
            </a:fld>
            <a:endParaRPr lang="en-US" altLang="x-none"/>
          </a:p>
        </p:txBody>
      </p:sp>
    </p:spTree>
    <p:extLst>
      <p:ext uri="{BB962C8B-B14F-4D97-AF65-F5344CB8AC3E}">
        <p14:creationId xmlns:p14="http://schemas.microsoft.com/office/powerpoint/2010/main" val="4029922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a:extLst>
              <a:ext uri="{FF2B5EF4-FFF2-40B4-BE49-F238E27FC236}">
                <a16:creationId xmlns:a16="http://schemas.microsoft.com/office/drawing/2014/main" id="{1C0C48CC-1E20-A04A-BAEE-7BD89D6CA9BD}"/>
              </a:ext>
            </a:extLst>
          </p:cNvPr>
          <p:cNvSpPr>
            <a:spLocks noGrp="1" noChangeArrowheads="1"/>
          </p:cNvSpPr>
          <p:nvPr>
            <p:ph type="title"/>
          </p:nvPr>
        </p:nvSpPr>
        <p:spPr/>
        <p:txBody>
          <a:bodyPr/>
          <a:lstStyle/>
          <a:p>
            <a:r>
              <a:rPr lang="en-US" altLang="en-US" dirty="0"/>
              <a:t>Operations in a Class Diagram</a:t>
            </a:r>
          </a:p>
        </p:txBody>
      </p:sp>
      <p:sp>
        <p:nvSpPr>
          <p:cNvPr id="7" name="Slide Number Placeholder 6">
            <a:extLst>
              <a:ext uri="{FF2B5EF4-FFF2-40B4-BE49-F238E27FC236}">
                <a16:creationId xmlns:a16="http://schemas.microsoft.com/office/drawing/2014/main" id="{8A5B2CE5-AA8B-714D-85CF-6AF7C7D30C08}"/>
              </a:ext>
            </a:extLst>
          </p:cNvPr>
          <p:cNvSpPr>
            <a:spLocks noGrp="1"/>
          </p:cNvSpPr>
          <p:nvPr>
            <p:ph type="sldNum" sz="quarter" idx="10"/>
          </p:nvPr>
        </p:nvSpPr>
        <p:spPr/>
        <p:txBody>
          <a:bodyPr/>
          <a:lstStyle/>
          <a:p>
            <a:pPr>
              <a:defRPr/>
            </a:pPr>
            <a:fld id="{3E8ADE4A-FE7A-EF46-81C0-DB169D7260F5}" type="slidenum">
              <a:rPr lang="en-US" altLang="x-none" smtClean="0"/>
              <a:pPr>
                <a:defRPr/>
              </a:pPr>
              <a:t>27</a:t>
            </a:fld>
            <a:endParaRPr lang="en-US" altLang="x-none"/>
          </a:p>
        </p:txBody>
      </p:sp>
      <p:pic>
        <p:nvPicPr>
          <p:cNvPr id="4" name="Picture 3">
            <a:extLst>
              <a:ext uri="{FF2B5EF4-FFF2-40B4-BE49-F238E27FC236}">
                <a16:creationId xmlns:a16="http://schemas.microsoft.com/office/drawing/2014/main" id="{8FAF88E4-8B8C-C946-B4E0-F1E929FBE492}"/>
              </a:ext>
            </a:extLst>
          </p:cNvPr>
          <p:cNvPicPr>
            <a:picLocks noChangeAspect="1"/>
          </p:cNvPicPr>
          <p:nvPr/>
        </p:nvPicPr>
        <p:blipFill>
          <a:blip r:embed="rId2"/>
          <a:stretch>
            <a:fillRect/>
          </a:stretch>
        </p:blipFill>
        <p:spPr>
          <a:xfrm>
            <a:off x="4626006" y="2240868"/>
            <a:ext cx="2164413" cy="3211897"/>
          </a:xfrm>
          <a:prstGeom prst="rect">
            <a:avLst/>
          </a:prstGeom>
        </p:spPr>
      </p:pic>
      <p:sp>
        <p:nvSpPr>
          <p:cNvPr id="9" name="TextBox 8">
            <a:extLst>
              <a:ext uri="{FF2B5EF4-FFF2-40B4-BE49-F238E27FC236}">
                <a16:creationId xmlns:a16="http://schemas.microsoft.com/office/drawing/2014/main" id="{B97B16E6-629E-9A49-8FD4-0892E231DC00}"/>
              </a:ext>
            </a:extLst>
          </p:cNvPr>
          <p:cNvSpPr txBox="1"/>
          <p:nvPr/>
        </p:nvSpPr>
        <p:spPr>
          <a:xfrm>
            <a:off x="2229146" y="4290264"/>
            <a:ext cx="1500347" cy="784830"/>
          </a:xfrm>
          <a:prstGeom prst="rect">
            <a:avLst/>
          </a:prstGeom>
          <a:noFill/>
          <a:ln>
            <a:solidFill>
              <a:schemeClr val="tx1"/>
            </a:solidFill>
          </a:ln>
        </p:spPr>
        <p:txBody>
          <a:bodyPr wrap="none" rtlCol="0">
            <a:spAutoFit/>
          </a:bodyPr>
          <a:lstStyle/>
          <a:p>
            <a:r>
              <a:rPr lang="en-US" sz="1500" dirty="0">
                <a:latin typeface="+mn-lt"/>
              </a:rPr>
              <a:t>Operations for </a:t>
            </a:r>
            <a:br>
              <a:rPr lang="en-US" sz="1500" dirty="0">
                <a:latin typeface="+mn-lt"/>
              </a:rPr>
            </a:br>
            <a:r>
              <a:rPr lang="en-US" sz="1500" dirty="0">
                <a:latin typeface="+mn-lt"/>
              </a:rPr>
              <a:t>the System class </a:t>
            </a:r>
            <a:br>
              <a:rPr lang="en-US" sz="1500" dirty="0">
                <a:latin typeface="+mn-lt"/>
              </a:rPr>
            </a:br>
            <a:r>
              <a:rPr lang="en-US" sz="1500" dirty="0">
                <a:latin typeface="+mn-lt"/>
              </a:rPr>
              <a:t>of  </a:t>
            </a:r>
            <a:r>
              <a:rPr lang="en-US" sz="1500" dirty="0" err="1">
                <a:latin typeface="+mn-lt"/>
              </a:rPr>
              <a:t>SafeHome</a:t>
            </a:r>
            <a:endParaRPr lang="en-US" sz="1500" dirty="0">
              <a:latin typeface="+mn-lt"/>
            </a:endParaRPr>
          </a:p>
        </p:txBody>
      </p:sp>
      <p:cxnSp>
        <p:nvCxnSpPr>
          <p:cNvPr id="8" name="Straight Connector 7">
            <a:extLst>
              <a:ext uri="{FF2B5EF4-FFF2-40B4-BE49-F238E27FC236}">
                <a16:creationId xmlns:a16="http://schemas.microsoft.com/office/drawing/2014/main" id="{DA718D34-745C-F049-9E57-41A55A8EEEAB}"/>
              </a:ext>
            </a:extLst>
          </p:cNvPr>
          <p:cNvCxnSpPr>
            <a:cxnSpLocks/>
            <a:endCxn id="9" idx="3"/>
          </p:cNvCxnSpPr>
          <p:nvPr/>
        </p:nvCxnSpPr>
        <p:spPr>
          <a:xfrm flipH="1" flipV="1">
            <a:off x="3729493" y="4682679"/>
            <a:ext cx="896513" cy="114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22133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a:extLst>
              <a:ext uri="{FF2B5EF4-FFF2-40B4-BE49-F238E27FC236}">
                <a16:creationId xmlns:a16="http://schemas.microsoft.com/office/drawing/2014/main" id="{057C4A3C-3ECB-0343-8697-B9B8D9523DF0}"/>
              </a:ext>
            </a:extLst>
          </p:cNvPr>
          <p:cNvSpPr>
            <a:spLocks noGrp="1" noChangeArrowheads="1"/>
          </p:cNvSpPr>
          <p:nvPr>
            <p:ph type="title"/>
          </p:nvPr>
        </p:nvSpPr>
        <p:spPr/>
        <p:txBody>
          <a:bodyPr/>
          <a:lstStyle/>
          <a:p>
            <a:r>
              <a:rPr lang="en-US" altLang="en-US" dirty="0"/>
              <a:t>Adding Details to a Class Diagram</a:t>
            </a:r>
          </a:p>
        </p:txBody>
      </p:sp>
      <p:sp>
        <p:nvSpPr>
          <p:cNvPr id="10245" name="Rectangle 3">
            <a:extLst>
              <a:ext uri="{FF2B5EF4-FFF2-40B4-BE49-F238E27FC236}">
                <a16:creationId xmlns:a16="http://schemas.microsoft.com/office/drawing/2014/main" id="{91D3EE07-DAF9-244F-89AD-6713314864F6}"/>
              </a:ext>
            </a:extLst>
          </p:cNvPr>
          <p:cNvSpPr>
            <a:spLocks noGrp="1" noChangeArrowheads="1"/>
          </p:cNvSpPr>
          <p:nvPr>
            <p:ph type="body" idx="1"/>
          </p:nvPr>
        </p:nvSpPr>
        <p:spPr>
          <a:xfrm>
            <a:off x="628650" y="2226469"/>
            <a:ext cx="8155818" cy="3263504"/>
          </a:xfrm>
        </p:spPr>
        <p:txBody>
          <a:bodyPr/>
          <a:lstStyle/>
          <a:p>
            <a:r>
              <a:rPr lang="en-US" altLang="en-US" sz="2000" dirty="0"/>
              <a:t>For both attributes and operations in a class diagram, you can optionally specify additional levels of detail, depending on what is needed from the model in question</a:t>
            </a:r>
          </a:p>
          <a:p>
            <a:endParaRPr lang="en-US" altLang="en-US" sz="2000" dirty="0"/>
          </a:p>
          <a:p>
            <a:pPr lvl="1"/>
            <a:r>
              <a:rPr lang="en-US" altLang="en-US" sz="1800" dirty="0"/>
              <a:t>For attributes, you can add types</a:t>
            </a:r>
          </a:p>
          <a:p>
            <a:pPr lvl="1"/>
            <a:endParaRPr lang="en-US" altLang="en-US" sz="1800" dirty="0"/>
          </a:p>
          <a:p>
            <a:pPr lvl="1"/>
            <a:r>
              <a:rPr lang="en-US" altLang="en-US" sz="1800" dirty="0"/>
              <a:t>For operations, you can add return types and parameter names and types</a:t>
            </a:r>
          </a:p>
          <a:p>
            <a:pPr lvl="1"/>
            <a:endParaRPr lang="en-US" altLang="en-US" sz="1800" dirty="0"/>
          </a:p>
          <a:p>
            <a:pPr lvl="1"/>
            <a:r>
              <a:rPr lang="en-US" altLang="en-US" sz="1800" dirty="0"/>
              <a:t>For both attributes and operations, you can add visibility that indicates which other classes can see and access them (use </a:t>
            </a:r>
            <a:r>
              <a:rPr lang="en-US" altLang="en-US" sz="1800" b="1" dirty="0"/>
              <a:t>+</a:t>
            </a:r>
            <a:r>
              <a:rPr lang="en-US" altLang="en-US" sz="1800" dirty="0"/>
              <a:t> for public, </a:t>
            </a:r>
            <a:r>
              <a:rPr lang="en-US" altLang="en-US" sz="1800" i="1" dirty="0"/>
              <a:t>-</a:t>
            </a:r>
            <a:r>
              <a:rPr lang="en-US" altLang="en-US" sz="1800" dirty="0"/>
              <a:t> for private, and</a:t>
            </a:r>
            <a:br>
              <a:rPr lang="en-US" altLang="en-US" sz="1800" dirty="0"/>
            </a:br>
            <a:r>
              <a:rPr lang="en-US" altLang="en-US" sz="1800" b="1" i="1" dirty="0"/>
              <a:t>#</a:t>
            </a:r>
            <a:r>
              <a:rPr lang="en-US" altLang="en-US" sz="1800" dirty="0"/>
              <a:t> for protected)</a:t>
            </a:r>
          </a:p>
        </p:txBody>
      </p:sp>
      <p:sp>
        <p:nvSpPr>
          <p:cNvPr id="7" name="Slide Number Placeholder 6">
            <a:extLst>
              <a:ext uri="{FF2B5EF4-FFF2-40B4-BE49-F238E27FC236}">
                <a16:creationId xmlns:a16="http://schemas.microsoft.com/office/drawing/2014/main" id="{2688FE9A-74E6-E343-B06B-571B3D32C011}"/>
              </a:ext>
            </a:extLst>
          </p:cNvPr>
          <p:cNvSpPr>
            <a:spLocks noGrp="1"/>
          </p:cNvSpPr>
          <p:nvPr>
            <p:ph type="sldNum" sz="quarter" idx="10"/>
          </p:nvPr>
        </p:nvSpPr>
        <p:spPr/>
        <p:txBody>
          <a:bodyPr/>
          <a:lstStyle/>
          <a:p>
            <a:pPr>
              <a:defRPr/>
            </a:pPr>
            <a:fld id="{3E8ADE4A-FE7A-EF46-81C0-DB169D7260F5}" type="slidenum">
              <a:rPr lang="en-US" altLang="x-none" smtClean="0"/>
              <a:pPr>
                <a:defRPr/>
              </a:pPr>
              <a:t>28</a:t>
            </a:fld>
            <a:endParaRPr lang="en-US" altLang="x-none"/>
          </a:p>
        </p:txBody>
      </p:sp>
    </p:spTree>
    <p:extLst>
      <p:ext uri="{BB962C8B-B14F-4D97-AF65-F5344CB8AC3E}">
        <p14:creationId xmlns:p14="http://schemas.microsoft.com/office/powerpoint/2010/main" val="7493655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a:extLst>
              <a:ext uri="{FF2B5EF4-FFF2-40B4-BE49-F238E27FC236}">
                <a16:creationId xmlns:a16="http://schemas.microsoft.com/office/drawing/2014/main" id="{057C4A3C-3ECB-0343-8697-B9B8D9523DF0}"/>
              </a:ext>
            </a:extLst>
          </p:cNvPr>
          <p:cNvSpPr>
            <a:spLocks noGrp="1" noChangeArrowheads="1"/>
          </p:cNvSpPr>
          <p:nvPr>
            <p:ph type="title"/>
          </p:nvPr>
        </p:nvSpPr>
        <p:spPr/>
        <p:txBody>
          <a:bodyPr/>
          <a:lstStyle/>
          <a:p>
            <a:r>
              <a:rPr lang="en-US" altLang="en-US" dirty="0"/>
              <a:t>Adding Details to a Class Diagram</a:t>
            </a:r>
          </a:p>
        </p:txBody>
      </p:sp>
      <p:sp>
        <p:nvSpPr>
          <p:cNvPr id="7" name="Slide Number Placeholder 6">
            <a:extLst>
              <a:ext uri="{FF2B5EF4-FFF2-40B4-BE49-F238E27FC236}">
                <a16:creationId xmlns:a16="http://schemas.microsoft.com/office/drawing/2014/main" id="{2688FE9A-74E6-E343-B06B-571B3D32C011}"/>
              </a:ext>
            </a:extLst>
          </p:cNvPr>
          <p:cNvSpPr>
            <a:spLocks noGrp="1"/>
          </p:cNvSpPr>
          <p:nvPr>
            <p:ph type="sldNum" sz="quarter" idx="10"/>
          </p:nvPr>
        </p:nvSpPr>
        <p:spPr/>
        <p:txBody>
          <a:bodyPr/>
          <a:lstStyle/>
          <a:p>
            <a:pPr>
              <a:defRPr/>
            </a:pPr>
            <a:fld id="{3E8ADE4A-FE7A-EF46-81C0-DB169D7260F5}" type="slidenum">
              <a:rPr lang="en-US" altLang="x-none" smtClean="0"/>
              <a:pPr>
                <a:defRPr/>
              </a:pPr>
              <a:t>29</a:t>
            </a:fld>
            <a:endParaRPr lang="en-US" altLang="x-none"/>
          </a:p>
        </p:txBody>
      </p:sp>
      <p:pic>
        <p:nvPicPr>
          <p:cNvPr id="4" name="Picture 3">
            <a:extLst>
              <a:ext uri="{FF2B5EF4-FFF2-40B4-BE49-F238E27FC236}">
                <a16:creationId xmlns:a16="http://schemas.microsoft.com/office/drawing/2014/main" id="{C2B5C170-1FB5-C247-B413-43CC1409B58B}"/>
              </a:ext>
            </a:extLst>
          </p:cNvPr>
          <p:cNvPicPr>
            <a:picLocks noChangeAspect="1"/>
          </p:cNvPicPr>
          <p:nvPr/>
        </p:nvPicPr>
        <p:blipFill>
          <a:blip r:embed="rId2"/>
          <a:stretch>
            <a:fillRect/>
          </a:stretch>
        </p:blipFill>
        <p:spPr>
          <a:xfrm>
            <a:off x="2912520" y="2348881"/>
            <a:ext cx="3318960" cy="2500283"/>
          </a:xfrm>
          <a:prstGeom prst="rect">
            <a:avLst/>
          </a:prstGeom>
        </p:spPr>
      </p:pic>
    </p:spTree>
    <p:extLst>
      <p:ext uri="{BB962C8B-B14F-4D97-AF65-F5344CB8AC3E}">
        <p14:creationId xmlns:p14="http://schemas.microsoft.com/office/powerpoint/2010/main" val="3459686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17</a:t>
            </a:r>
          </a:p>
        </p:txBody>
      </p:sp>
      <p:sp>
        <p:nvSpPr>
          <p:cNvPr id="3" name="Text Placeholder 2"/>
          <p:cNvSpPr>
            <a:spLocks noGrp="1"/>
          </p:cNvSpPr>
          <p:nvPr>
            <p:ph type="body" idx="1"/>
          </p:nvPr>
        </p:nvSpPr>
        <p:spPr/>
        <p:txBody>
          <a:bodyPr/>
          <a:lstStyle/>
          <a:p>
            <a:r>
              <a:rPr lang="en-US" dirty="0"/>
              <a:t>Class Based Approach to Requirements Modeling and UML Class Diagrams</a:t>
            </a:r>
          </a:p>
        </p:txBody>
      </p:sp>
      <p:sp>
        <p:nvSpPr>
          <p:cNvPr id="6" name="Text Placeholder 2">
            <a:extLst>
              <a:ext uri="{FF2B5EF4-FFF2-40B4-BE49-F238E27FC236}">
                <a16:creationId xmlns:a16="http://schemas.microsoft.com/office/drawing/2014/main" id="{A3AFA41B-7FED-4A98-994D-F0B97CA02B10}"/>
              </a:ext>
            </a:extLst>
          </p:cNvPr>
          <p:cNvSpPr txBox="1">
            <a:spLocks/>
          </p:cNvSpPr>
          <p:nvPr/>
        </p:nvSpPr>
        <p:spPr>
          <a:xfrm>
            <a:off x="680545" y="4062413"/>
            <a:ext cx="7772400"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i="1" dirty="0"/>
          </a:p>
          <a:p>
            <a:r>
              <a:rPr lang="en-US" sz="2000" i="1" dirty="0"/>
              <a:t>The greatest performance improvement of all is when a system goes from not-working to working. </a:t>
            </a:r>
          </a:p>
          <a:p>
            <a:r>
              <a:rPr lang="en-US" sz="2000" dirty="0"/>
              <a:t>- John </a:t>
            </a:r>
            <a:r>
              <a:rPr lang="en-US" sz="2000" dirty="0" err="1"/>
              <a:t>Ousterhout</a:t>
            </a:r>
            <a:endParaRPr lang="en-US" sz="2000" dirty="0"/>
          </a:p>
        </p:txBody>
      </p:sp>
    </p:spTree>
    <p:extLst>
      <p:ext uri="{BB962C8B-B14F-4D97-AF65-F5344CB8AC3E}">
        <p14:creationId xmlns:p14="http://schemas.microsoft.com/office/powerpoint/2010/main" val="17225313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a:extLst>
              <a:ext uri="{FF2B5EF4-FFF2-40B4-BE49-F238E27FC236}">
                <a16:creationId xmlns:a16="http://schemas.microsoft.com/office/drawing/2014/main" id="{5DF97617-8F65-5649-8A06-9C05B69A3408}"/>
              </a:ext>
            </a:extLst>
          </p:cNvPr>
          <p:cNvSpPr>
            <a:spLocks noGrp="1" noChangeArrowheads="1"/>
          </p:cNvSpPr>
          <p:nvPr>
            <p:ph type="title"/>
          </p:nvPr>
        </p:nvSpPr>
        <p:spPr/>
        <p:txBody>
          <a:bodyPr/>
          <a:lstStyle/>
          <a:p>
            <a:r>
              <a:rPr lang="en-US" altLang="en-US" dirty="0"/>
              <a:t>Class-Responsibility-Collaborator Models</a:t>
            </a:r>
          </a:p>
        </p:txBody>
      </p:sp>
      <p:sp>
        <p:nvSpPr>
          <p:cNvPr id="11269" name="Rectangle 3">
            <a:extLst>
              <a:ext uri="{FF2B5EF4-FFF2-40B4-BE49-F238E27FC236}">
                <a16:creationId xmlns:a16="http://schemas.microsoft.com/office/drawing/2014/main" id="{B4627FAB-B36A-7A42-9C44-7157470EA466}"/>
              </a:ext>
            </a:extLst>
          </p:cNvPr>
          <p:cNvSpPr>
            <a:spLocks noGrp="1" noChangeArrowheads="1"/>
          </p:cNvSpPr>
          <p:nvPr>
            <p:ph type="body" idx="1"/>
          </p:nvPr>
        </p:nvSpPr>
        <p:spPr>
          <a:xfrm>
            <a:off x="609600" y="2362200"/>
            <a:ext cx="7772400" cy="4114800"/>
          </a:xfrm>
        </p:spPr>
        <p:txBody>
          <a:bodyPr/>
          <a:lstStyle/>
          <a:p>
            <a:r>
              <a:rPr lang="en-US" altLang="en-US" sz="2000" dirty="0"/>
              <a:t>Class-responsibility-collaborator (CRC) modeling provides a simple means for identifying and organizing the classes that are relevant to system or product requirements. </a:t>
            </a:r>
          </a:p>
          <a:p>
            <a:endParaRPr lang="en-US" altLang="en-US" sz="2000" dirty="0"/>
          </a:p>
          <a:p>
            <a:r>
              <a:rPr lang="en-US" altLang="en-US" sz="2000" dirty="0"/>
              <a:t>A CRC model is really a collection of standard index cards that represent classes. The cards are divided into sections:</a:t>
            </a:r>
          </a:p>
          <a:p>
            <a:pPr lvl="1"/>
            <a:r>
              <a:rPr lang="en-US" altLang="en-US" sz="1800" dirty="0"/>
              <a:t>Along the top of the card you write the name of the class. </a:t>
            </a:r>
          </a:p>
          <a:p>
            <a:pPr lvl="1"/>
            <a:r>
              <a:rPr lang="en-US" altLang="en-US" sz="1800" dirty="0"/>
              <a:t>In the body of the card you list the class responsibilities on the left and the collaborators on the right.</a:t>
            </a:r>
          </a:p>
        </p:txBody>
      </p:sp>
      <p:sp>
        <p:nvSpPr>
          <p:cNvPr id="7" name="Slide Number Placeholder 6">
            <a:extLst>
              <a:ext uri="{FF2B5EF4-FFF2-40B4-BE49-F238E27FC236}">
                <a16:creationId xmlns:a16="http://schemas.microsoft.com/office/drawing/2014/main" id="{D296AF89-71C6-1045-B236-E7F13C4E437B}"/>
              </a:ext>
            </a:extLst>
          </p:cNvPr>
          <p:cNvSpPr>
            <a:spLocks noGrp="1"/>
          </p:cNvSpPr>
          <p:nvPr>
            <p:ph type="sldNum" sz="quarter" idx="10"/>
          </p:nvPr>
        </p:nvSpPr>
        <p:spPr/>
        <p:txBody>
          <a:bodyPr/>
          <a:lstStyle/>
          <a:p>
            <a:pPr>
              <a:defRPr/>
            </a:pPr>
            <a:fld id="{3E8ADE4A-FE7A-EF46-81C0-DB169D7260F5}" type="slidenum">
              <a:rPr lang="en-US" altLang="x-none" smtClean="0"/>
              <a:pPr>
                <a:defRPr/>
              </a:pPr>
              <a:t>30</a:t>
            </a:fld>
            <a:endParaRPr lang="en-US" altLang="x-none"/>
          </a:p>
        </p:txBody>
      </p:sp>
    </p:spTree>
    <p:extLst>
      <p:ext uri="{BB962C8B-B14F-4D97-AF65-F5344CB8AC3E}">
        <p14:creationId xmlns:p14="http://schemas.microsoft.com/office/powerpoint/2010/main" val="3135217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a:extLst>
              <a:ext uri="{FF2B5EF4-FFF2-40B4-BE49-F238E27FC236}">
                <a16:creationId xmlns:a16="http://schemas.microsoft.com/office/drawing/2014/main" id="{E16AF9F0-B6C5-9644-AE71-21FF936AF1A5}"/>
              </a:ext>
            </a:extLst>
          </p:cNvPr>
          <p:cNvSpPr>
            <a:spLocks noGrp="1" noChangeArrowheads="1"/>
          </p:cNvSpPr>
          <p:nvPr>
            <p:ph type="title"/>
          </p:nvPr>
        </p:nvSpPr>
        <p:spPr/>
        <p:txBody>
          <a:bodyPr/>
          <a:lstStyle/>
          <a:p>
            <a:r>
              <a:rPr lang="en-US" altLang="en-US" dirty="0"/>
              <a:t>Class-Responsibility-Collaborator Models</a:t>
            </a:r>
          </a:p>
        </p:txBody>
      </p:sp>
      <p:pic>
        <p:nvPicPr>
          <p:cNvPr id="3" name="Content Placeholder 2">
            <a:extLst>
              <a:ext uri="{FF2B5EF4-FFF2-40B4-BE49-F238E27FC236}">
                <a16:creationId xmlns:a16="http://schemas.microsoft.com/office/drawing/2014/main" id="{5DFEFE56-DED2-2740-9004-E94EA9938E13}"/>
              </a:ext>
            </a:extLst>
          </p:cNvPr>
          <p:cNvPicPr>
            <a:picLocks noGrp="1" noChangeAspect="1"/>
          </p:cNvPicPr>
          <p:nvPr>
            <p:ph idx="1"/>
          </p:nvPr>
        </p:nvPicPr>
        <p:blipFill>
          <a:blip r:embed="rId2">
            <a:clrChange>
              <a:clrFrom>
                <a:srgbClr val="FFFFFF"/>
              </a:clrFrom>
              <a:clrTo>
                <a:srgbClr val="FFFFFF">
                  <a:alpha val="0"/>
                </a:srgbClr>
              </a:clrTo>
            </a:clrChange>
          </a:blip>
          <a:stretch>
            <a:fillRect/>
          </a:stretch>
        </p:blipFill>
        <p:spPr>
          <a:xfrm>
            <a:off x="2141730" y="2138524"/>
            <a:ext cx="5145081" cy="3013255"/>
          </a:xfrm>
        </p:spPr>
      </p:pic>
      <p:sp>
        <p:nvSpPr>
          <p:cNvPr id="7" name="Slide Number Placeholder 6">
            <a:extLst>
              <a:ext uri="{FF2B5EF4-FFF2-40B4-BE49-F238E27FC236}">
                <a16:creationId xmlns:a16="http://schemas.microsoft.com/office/drawing/2014/main" id="{B165F2B3-D056-D645-87D8-5C56586E6E42}"/>
              </a:ext>
            </a:extLst>
          </p:cNvPr>
          <p:cNvSpPr>
            <a:spLocks noGrp="1"/>
          </p:cNvSpPr>
          <p:nvPr>
            <p:ph type="sldNum" sz="quarter" idx="10"/>
          </p:nvPr>
        </p:nvSpPr>
        <p:spPr/>
        <p:txBody>
          <a:bodyPr/>
          <a:lstStyle/>
          <a:p>
            <a:pPr>
              <a:defRPr/>
            </a:pPr>
            <a:fld id="{3E8ADE4A-FE7A-EF46-81C0-DB169D7260F5}" type="slidenum">
              <a:rPr lang="en-US" altLang="x-none" smtClean="0"/>
              <a:pPr>
                <a:defRPr/>
              </a:pPr>
              <a:t>31</a:t>
            </a:fld>
            <a:endParaRPr lang="en-US" altLang="x-none"/>
          </a:p>
        </p:txBody>
      </p:sp>
    </p:spTree>
    <p:extLst>
      <p:ext uri="{BB962C8B-B14F-4D97-AF65-F5344CB8AC3E}">
        <p14:creationId xmlns:p14="http://schemas.microsoft.com/office/powerpoint/2010/main" val="172661560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88B8D177-1D02-3646-B402-DEC7B31D3A5C}"/>
              </a:ext>
            </a:extLst>
          </p:cNvPr>
          <p:cNvSpPr>
            <a:spLocks noGrp="1" noChangeArrowheads="1"/>
          </p:cNvSpPr>
          <p:nvPr>
            <p:ph type="title"/>
          </p:nvPr>
        </p:nvSpPr>
        <p:spPr/>
        <p:txBody>
          <a:bodyPr/>
          <a:lstStyle/>
          <a:p>
            <a:r>
              <a:rPr lang="en-US" altLang="en-US" dirty="0"/>
              <a:t>Reviewing CRC Models</a:t>
            </a:r>
          </a:p>
        </p:txBody>
      </p:sp>
      <p:sp>
        <p:nvSpPr>
          <p:cNvPr id="17413" name="Rectangle 3">
            <a:extLst>
              <a:ext uri="{FF2B5EF4-FFF2-40B4-BE49-F238E27FC236}">
                <a16:creationId xmlns:a16="http://schemas.microsoft.com/office/drawing/2014/main" id="{C588C1D5-B261-3947-ADA2-84CD8A68AF9E}"/>
              </a:ext>
            </a:extLst>
          </p:cNvPr>
          <p:cNvSpPr>
            <a:spLocks noGrp="1" noChangeArrowheads="1"/>
          </p:cNvSpPr>
          <p:nvPr>
            <p:ph type="body" idx="1"/>
          </p:nvPr>
        </p:nvSpPr>
        <p:spPr/>
        <p:txBody>
          <a:bodyPr/>
          <a:lstStyle/>
          <a:p>
            <a:r>
              <a:rPr lang="en-US" altLang="en-US" sz="2000" dirty="0"/>
              <a:t>All participants in a review of a CRC model are typically given a subset of the CRC model index cards</a:t>
            </a:r>
          </a:p>
          <a:p>
            <a:pPr lvl="1"/>
            <a:r>
              <a:rPr lang="en-US" altLang="en-US" sz="1800" dirty="0"/>
              <a:t>Cards that collaborate should be separated (i.e., no reviewer should have two cards that collaborate)</a:t>
            </a:r>
          </a:p>
          <a:p>
            <a:pPr lvl="1"/>
            <a:endParaRPr lang="en-US" altLang="en-US" sz="1800" dirty="0"/>
          </a:p>
          <a:p>
            <a:r>
              <a:rPr lang="en-US" altLang="en-US" sz="2000" dirty="0"/>
              <a:t>All use case scenarios (and corresponding use case diagrams) should be organized into categories</a:t>
            </a:r>
          </a:p>
          <a:p>
            <a:endParaRPr lang="en-US" altLang="en-US" sz="2000" dirty="0"/>
          </a:p>
          <a:p>
            <a:r>
              <a:rPr lang="en-US" altLang="en-US" sz="2000" dirty="0"/>
              <a:t>A review leader reads each use case deliberately</a:t>
            </a:r>
          </a:p>
          <a:p>
            <a:pPr lvl="1"/>
            <a:r>
              <a:rPr lang="en-US" altLang="en-US" sz="1800" dirty="0"/>
              <a:t>As the review leader comes to a named object, they pass a token to the person holding the corresponding class index card</a:t>
            </a:r>
          </a:p>
        </p:txBody>
      </p:sp>
      <p:sp>
        <p:nvSpPr>
          <p:cNvPr id="7" name="Slide Number Placeholder 6">
            <a:extLst>
              <a:ext uri="{FF2B5EF4-FFF2-40B4-BE49-F238E27FC236}">
                <a16:creationId xmlns:a16="http://schemas.microsoft.com/office/drawing/2014/main" id="{A5345638-F5AE-B248-BE36-1C7AD3A2C854}"/>
              </a:ext>
            </a:extLst>
          </p:cNvPr>
          <p:cNvSpPr>
            <a:spLocks noGrp="1"/>
          </p:cNvSpPr>
          <p:nvPr>
            <p:ph type="sldNum" sz="quarter" idx="10"/>
          </p:nvPr>
        </p:nvSpPr>
        <p:spPr/>
        <p:txBody>
          <a:bodyPr/>
          <a:lstStyle/>
          <a:p>
            <a:pPr>
              <a:defRPr/>
            </a:pPr>
            <a:fld id="{3E8ADE4A-FE7A-EF46-81C0-DB169D7260F5}" type="slidenum">
              <a:rPr lang="en-US" altLang="x-none" smtClean="0"/>
              <a:pPr>
                <a:defRPr/>
              </a:pPr>
              <a:t>32</a:t>
            </a:fld>
            <a:endParaRPr lang="en-US" altLang="x-none"/>
          </a:p>
        </p:txBody>
      </p:sp>
    </p:spTree>
    <p:extLst>
      <p:ext uri="{BB962C8B-B14F-4D97-AF65-F5344CB8AC3E}">
        <p14:creationId xmlns:p14="http://schemas.microsoft.com/office/powerpoint/2010/main" val="36157276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88B8D177-1D02-3646-B402-DEC7B31D3A5C}"/>
              </a:ext>
            </a:extLst>
          </p:cNvPr>
          <p:cNvSpPr>
            <a:spLocks noGrp="1" noChangeArrowheads="1"/>
          </p:cNvSpPr>
          <p:nvPr>
            <p:ph type="title"/>
          </p:nvPr>
        </p:nvSpPr>
        <p:spPr/>
        <p:txBody>
          <a:bodyPr/>
          <a:lstStyle/>
          <a:p>
            <a:r>
              <a:rPr lang="en-US" altLang="en-US" dirty="0"/>
              <a:t>Reviewing CRC Models</a:t>
            </a:r>
          </a:p>
        </p:txBody>
      </p:sp>
      <p:sp>
        <p:nvSpPr>
          <p:cNvPr id="17413" name="Rectangle 3">
            <a:extLst>
              <a:ext uri="{FF2B5EF4-FFF2-40B4-BE49-F238E27FC236}">
                <a16:creationId xmlns:a16="http://schemas.microsoft.com/office/drawing/2014/main" id="{C588C1D5-B261-3947-ADA2-84CD8A68AF9E}"/>
              </a:ext>
            </a:extLst>
          </p:cNvPr>
          <p:cNvSpPr>
            <a:spLocks noGrp="1" noChangeArrowheads="1"/>
          </p:cNvSpPr>
          <p:nvPr>
            <p:ph type="body" idx="1"/>
          </p:nvPr>
        </p:nvSpPr>
        <p:spPr/>
        <p:txBody>
          <a:bodyPr/>
          <a:lstStyle/>
          <a:p>
            <a:r>
              <a:rPr lang="en-US" altLang="en-US" sz="2000" dirty="0"/>
              <a:t>When the token is passed, the holder of the class card is asked to describe the responsibilities noted on the card</a:t>
            </a:r>
          </a:p>
          <a:p>
            <a:pPr lvl="1"/>
            <a:r>
              <a:rPr lang="en-US" altLang="en-US" sz="1800" dirty="0"/>
              <a:t>The group determines whether one (or more) of the responsibilities satisfies the use case requirement</a:t>
            </a:r>
          </a:p>
          <a:p>
            <a:pPr lvl="1"/>
            <a:endParaRPr lang="en-US" altLang="en-US" sz="1800" dirty="0"/>
          </a:p>
          <a:p>
            <a:r>
              <a:rPr lang="en-US" altLang="en-US" sz="2000" dirty="0"/>
              <a:t>If the responsibilities and collaborations noted on the index cards cannot accommodate the use case under deliberation, modifications are made to the cards</a:t>
            </a:r>
          </a:p>
          <a:p>
            <a:pPr lvl="1"/>
            <a:r>
              <a:rPr lang="en-US" altLang="en-US" sz="1800" dirty="0"/>
              <a:t>This may include the definition of new classes (and corresponding CRC index cards) or the specification of new or revised responsibilities or collaborations on existing cards</a:t>
            </a:r>
          </a:p>
        </p:txBody>
      </p:sp>
      <p:sp>
        <p:nvSpPr>
          <p:cNvPr id="7" name="Slide Number Placeholder 6">
            <a:extLst>
              <a:ext uri="{FF2B5EF4-FFF2-40B4-BE49-F238E27FC236}">
                <a16:creationId xmlns:a16="http://schemas.microsoft.com/office/drawing/2014/main" id="{A5345638-F5AE-B248-BE36-1C7AD3A2C854}"/>
              </a:ext>
            </a:extLst>
          </p:cNvPr>
          <p:cNvSpPr>
            <a:spLocks noGrp="1"/>
          </p:cNvSpPr>
          <p:nvPr>
            <p:ph type="sldNum" sz="quarter" idx="10"/>
          </p:nvPr>
        </p:nvSpPr>
        <p:spPr/>
        <p:txBody>
          <a:bodyPr/>
          <a:lstStyle/>
          <a:p>
            <a:pPr>
              <a:defRPr/>
            </a:pPr>
            <a:fld id="{3E8ADE4A-FE7A-EF46-81C0-DB169D7260F5}" type="slidenum">
              <a:rPr lang="en-US" altLang="x-none" smtClean="0"/>
              <a:pPr>
                <a:defRPr/>
              </a:pPr>
              <a:t>33</a:t>
            </a:fld>
            <a:endParaRPr lang="en-US" altLang="x-none"/>
          </a:p>
        </p:txBody>
      </p:sp>
    </p:spTree>
    <p:extLst>
      <p:ext uri="{BB962C8B-B14F-4D97-AF65-F5344CB8AC3E}">
        <p14:creationId xmlns:p14="http://schemas.microsoft.com/office/powerpoint/2010/main" val="9079750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A820BD9E-155F-E64C-A92C-30D5D392A81A}"/>
              </a:ext>
            </a:extLst>
          </p:cNvPr>
          <p:cNvSpPr>
            <a:spLocks noGrp="1" noChangeArrowheads="1"/>
          </p:cNvSpPr>
          <p:nvPr>
            <p:ph type="title"/>
          </p:nvPr>
        </p:nvSpPr>
        <p:spPr/>
        <p:txBody>
          <a:bodyPr/>
          <a:lstStyle/>
          <a:p>
            <a:r>
              <a:rPr lang="en-US" altLang="en-US"/>
              <a:t>Responsibilities</a:t>
            </a:r>
          </a:p>
        </p:txBody>
      </p:sp>
      <p:sp>
        <p:nvSpPr>
          <p:cNvPr id="14341" name="Rectangle 3">
            <a:extLst>
              <a:ext uri="{FF2B5EF4-FFF2-40B4-BE49-F238E27FC236}">
                <a16:creationId xmlns:a16="http://schemas.microsoft.com/office/drawing/2014/main" id="{DCD0EE0C-B053-FE41-8488-A7FD5AF18130}"/>
              </a:ext>
            </a:extLst>
          </p:cNvPr>
          <p:cNvSpPr>
            <a:spLocks noGrp="1" noChangeArrowheads="1"/>
          </p:cNvSpPr>
          <p:nvPr>
            <p:ph type="body" idx="1"/>
          </p:nvPr>
        </p:nvSpPr>
        <p:spPr>
          <a:xfrm>
            <a:off x="628650" y="2226469"/>
            <a:ext cx="8493919" cy="3263504"/>
          </a:xfrm>
        </p:spPr>
        <p:txBody>
          <a:bodyPr/>
          <a:lstStyle/>
          <a:p>
            <a:r>
              <a:rPr lang="en-US" altLang="en-US" sz="2000" dirty="0"/>
              <a:t>System intelligence should be distributed across classes to best address </a:t>
            </a:r>
            <a:br>
              <a:rPr lang="en-US" altLang="en-US" sz="2000" dirty="0"/>
            </a:br>
            <a:r>
              <a:rPr lang="en-US" altLang="en-US" sz="2000" dirty="0"/>
              <a:t>the needs of the problem at hand</a:t>
            </a:r>
          </a:p>
          <a:p>
            <a:endParaRPr lang="en-US" altLang="en-US" sz="2000" dirty="0"/>
          </a:p>
          <a:p>
            <a:r>
              <a:rPr lang="en-US" altLang="en-US" sz="2000" dirty="0"/>
              <a:t>Each responsibility should be stated as generally as possible, ideally residing high in the class hierarchy as they are generic all will apply to</a:t>
            </a:r>
            <a:br>
              <a:rPr lang="en-US" altLang="en-US" sz="2000" dirty="0"/>
            </a:br>
            <a:r>
              <a:rPr lang="en-US" altLang="en-US" sz="2000" dirty="0"/>
              <a:t>a collection of subclasses</a:t>
            </a:r>
          </a:p>
          <a:p>
            <a:endParaRPr lang="en-US" altLang="en-US" sz="2000" dirty="0"/>
          </a:p>
          <a:p>
            <a:r>
              <a:rPr lang="en-US" altLang="en-US" sz="2000" dirty="0"/>
              <a:t>Information and the behavior related to it should reside within the same class, helping to achieve what is called encapsulation</a:t>
            </a:r>
          </a:p>
        </p:txBody>
      </p:sp>
      <p:sp>
        <p:nvSpPr>
          <p:cNvPr id="7" name="Slide Number Placeholder 6">
            <a:extLst>
              <a:ext uri="{FF2B5EF4-FFF2-40B4-BE49-F238E27FC236}">
                <a16:creationId xmlns:a16="http://schemas.microsoft.com/office/drawing/2014/main" id="{B6EF5277-2028-5E4D-AE15-3A4ABD1FD375}"/>
              </a:ext>
            </a:extLst>
          </p:cNvPr>
          <p:cNvSpPr>
            <a:spLocks noGrp="1"/>
          </p:cNvSpPr>
          <p:nvPr>
            <p:ph type="sldNum" sz="quarter" idx="10"/>
          </p:nvPr>
        </p:nvSpPr>
        <p:spPr/>
        <p:txBody>
          <a:bodyPr/>
          <a:lstStyle/>
          <a:p>
            <a:pPr>
              <a:defRPr/>
            </a:pPr>
            <a:fld id="{3E8ADE4A-FE7A-EF46-81C0-DB169D7260F5}" type="slidenum">
              <a:rPr lang="en-US" altLang="x-none" smtClean="0"/>
              <a:pPr>
                <a:defRPr/>
              </a:pPr>
              <a:t>34</a:t>
            </a:fld>
            <a:endParaRPr lang="en-US" altLang="x-none"/>
          </a:p>
        </p:txBody>
      </p:sp>
    </p:spTree>
    <p:extLst>
      <p:ext uri="{BB962C8B-B14F-4D97-AF65-F5344CB8AC3E}">
        <p14:creationId xmlns:p14="http://schemas.microsoft.com/office/powerpoint/2010/main" val="43453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A820BD9E-155F-E64C-A92C-30D5D392A81A}"/>
              </a:ext>
            </a:extLst>
          </p:cNvPr>
          <p:cNvSpPr>
            <a:spLocks noGrp="1" noChangeArrowheads="1"/>
          </p:cNvSpPr>
          <p:nvPr>
            <p:ph type="title"/>
          </p:nvPr>
        </p:nvSpPr>
        <p:spPr/>
        <p:txBody>
          <a:bodyPr/>
          <a:lstStyle/>
          <a:p>
            <a:r>
              <a:rPr lang="en-US" altLang="en-US"/>
              <a:t>Responsibilities</a:t>
            </a:r>
          </a:p>
        </p:txBody>
      </p:sp>
      <p:sp>
        <p:nvSpPr>
          <p:cNvPr id="14341" name="Rectangle 3">
            <a:extLst>
              <a:ext uri="{FF2B5EF4-FFF2-40B4-BE49-F238E27FC236}">
                <a16:creationId xmlns:a16="http://schemas.microsoft.com/office/drawing/2014/main" id="{DCD0EE0C-B053-FE41-8488-A7FD5AF18130}"/>
              </a:ext>
            </a:extLst>
          </p:cNvPr>
          <p:cNvSpPr>
            <a:spLocks noGrp="1" noChangeArrowheads="1"/>
          </p:cNvSpPr>
          <p:nvPr>
            <p:ph type="body" idx="1"/>
          </p:nvPr>
        </p:nvSpPr>
        <p:spPr>
          <a:xfrm>
            <a:off x="628650" y="2226469"/>
            <a:ext cx="8493919" cy="3263504"/>
          </a:xfrm>
        </p:spPr>
        <p:txBody>
          <a:bodyPr/>
          <a:lstStyle/>
          <a:p>
            <a:r>
              <a:rPr lang="en-US" altLang="en-US" sz="2000" dirty="0"/>
              <a:t>Information about one thing should be localized with a single class, not distributed across multiple classes; otherwise, this creates a large number of dependencies and often leads to what is called high coupling (remember:  low coupling good, high coupling bad)</a:t>
            </a:r>
          </a:p>
          <a:p>
            <a:endParaRPr lang="en-US" altLang="en-US" sz="2000" dirty="0"/>
          </a:p>
          <a:p>
            <a:r>
              <a:rPr lang="en-US" altLang="en-US" sz="2000" dirty="0"/>
              <a:t>At the same time, ideally, each class should be responsible for a single concern, helping to achieve what is called high cohesion (remember:  low cohesion bad, high cohesion good)</a:t>
            </a:r>
          </a:p>
          <a:p>
            <a:endParaRPr lang="en-US" altLang="en-US" sz="2000" dirty="0"/>
          </a:p>
          <a:p>
            <a:r>
              <a:rPr lang="en-US" altLang="en-US" sz="2000" dirty="0"/>
              <a:t>Responsibilities should be shared among related classes, when appropriate </a:t>
            </a:r>
          </a:p>
        </p:txBody>
      </p:sp>
      <p:sp>
        <p:nvSpPr>
          <p:cNvPr id="7" name="Slide Number Placeholder 6">
            <a:extLst>
              <a:ext uri="{FF2B5EF4-FFF2-40B4-BE49-F238E27FC236}">
                <a16:creationId xmlns:a16="http://schemas.microsoft.com/office/drawing/2014/main" id="{B6EF5277-2028-5E4D-AE15-3A4ABD1FD375}"/>
              </a:ext>
            </a:extLst>
          </p:cNvPr>
          <p:cNvSpPr>
            <a:spLocks noGrp="1"/>
          </p:cNvSpPr>
          <p:nvPr>
            <p:ph type="sldNum" sz="quarter" idx="10"/>
          </p:nvPr>
        </p:nvSpPr>
        <p:spPr/>
        <p:txBody>
          <a:bodyPr/>
          <a:lstStyle/>
          <a:p>
            <a:pPr>
              <a:defRPr/>
            </a:pPr>
            <a:fld id="{3E8ADE4A-FE7A-EF46-81C0-DB169D7260F5}" type="slidenum">
              <a:rPr lang="en-US" altLang="x-none" smtClean="0"/>
              <a:pPr>
                <a:defRPr/>
              </a:pPr>
              <a:t>35</a:t>
            </a:fld>
            <a:endParaRPr lang="en-US" altLang="x-none"/>
          </a:p>
        </p:txBody>
      </p:sp>
    </p:spTree>
    <p:extLst>
      <p:ext uri="{BB962C8B-B14F-4D97-AF65-F5344CB8AC3E}">
        <p14:creationId xmlns:p14="http://schemas.microsoft.com/office/powerpoint/2010/main" val="12014714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4" name="Rectangle 2">
            <a:extLst>
              <a:ext uri="{FF2B5EF4-FFF2-40B4-BE49-F238E27FC236}">
                <a16:creationId xmlns:a16="http://schemas.microsoft.com/office/drawing/2014/main" id="{BEC3FF75-6F63-BE45-A16C-AC2F331E9FC4}"/>
              </a:ext>
            </a:extLst>
          </p:cNvPr>
          <p:cNvSpPr>
            <a:spLocks noGrp="1" noChangeArrowheads="1"/>
          </p:cNvSpPr>
          <p:nvPr>
            <p:ph type="title"/>
          </p:nvPr>
        </p:nvSpPr>
        <p:spPr/>
        <p:txBody>
          <a:bodyPr/>
          <a:lstStyle/>
          <a:p>
            <a:r>
              <a:rPr lang="en-US" altLang="en-US"/>
              <a:t>Collaborations</a:t>
            </a:r>
          </a:p>
        </p:txBody>
      </p:sp>
      <p:sp>
        <p:nvSpPr>
          <p:cNvPr id="15365" name="Rectangle 3">
            <a:extLst>
              <a:ext uri="{FF2B5EF4-FFF2-40B4-BE49-F238E27FC236}">
                <a16:creationId xmlns:a16="http://schemas.microsoft.com/office/drawing/2014/main" id="{41201C83-C2FC-A24E-B3B5-520A42C10421}"/>
              </a:ext>
            </a:extLst>
          </p:cNvPr>
          <p:cNvSpPr>
            <a:spLocks noGrp="1" noChangeArrowheads="1"/>
          </p:cNvSpPr>
          <p:nvPr>
            <p:ph type="body" idx="1"/>
          </p:nvPr>
        </p:nvSpPr>
        <p:spPr/>
        <p:txBody>
          <a:bodyPr/>
          <a:lstStyle/>
          <a:p>
            <a:r>
              <a:rPr lang="en-US" altLang="en-US" sz="2000" dirty="0"/>
              <a:t>Classes fulfill their responsibilities in one of two ways:</a:t>
            </a:r>
          </a:p>
          <a:p>
            <a:pPr lvl="1"/>
            <a:r>
              <a:rPr lang="en-US" altLang="en-US" sz="1800" dirty="0"/>
              <a:t>A class can use its own operations to manipulate its own attributes, thereby fulfilling a particular responsibility, or </a:t>
            </a:r>
          </a:p>
          <a:p>
            <a:pPr lvl="1"/>
            <a:r>
              <a:rPr lang="en-US" altLang="en-US" sz="1800" dirty="0"/>
              <a:t>A class can collaborate with other classes</a:t>
            </a:r>
            <a:br>
              <a:rPr lang="en-US" altLang="en-US" sz="1800" dirty="0"/>
            </a:br>
            <a:endParaRPr lang="en-US" altLang="en-US" sz="1800" dirty="0"/>
          </a:p>
          <a:p>
            <a:r>
              <a:rPr lang="en-US" altLang="en-US" sz="2000" dirty="0"/>
              <a:t>Collaborations are identified by determining whether a class can fulfill each responsibility itself; if it cannot, then it needs to interact with another class to do so, requiring some kind of collaboration</a:t>
            </a:r>
          </a:p>
        </p:txBody>
      </p:sp>
      <p:sp>
        <p:nvSpPr>
          <p:cNvPr id="7" name="Slide Number Placeholder 6">
            <a:extLst>
              <a:ext uri="{FF2B5EF4-FFF2-40B4-BE49-F238E27FC236}">
                <a16:creationId xmlns:a16="http://schemas.microsoft.com/office/drawing/2014/main" id="{A99C8ECE-20DF-DC43-93DE-A5E637408531}"/>
              </a:ext>
            </a:extLst>
          </p:cNvPr>
          <p:cNvSpPr>
            <a:spLocks noGrp="1"/>
          </p:cNvSpPr>
          <p:nvPr>
            <p:ph type="sldNum" sz="quarter" idx="10"/>
          </p:nvPr>
        </p:nvSpPr>
        <p:spPr/>
        <p:txBody>
          <a:bodyPr/>
          <a:lstStyle/>
          <a:p>
            <a:pPr>
              <a:defRPr/>
            </a:pPr>
            <a:fld id="{3E8ADE4A-FE7A-EF46-81C0-DB169D7260F5}" type="slidenum">
              <a:rPr lang="en-US" altLang="x-none" smtClean="0"/>
              <a:pPr>
                <a:defRPr/>
              </a:pPr>
              <a:t>36</a:t>
            </a:fld>
            <a:endParaRPr lang="en-US" altLang="x-none"/>
          </a:p>
        </p:txBody>
      </p:sp>
    </p:spTree>
    <p:extLst>
      <p:ext uri="{BB962C8B-B14F-4D97-AF65-F5344CB8AC3E}">
        <p14:creationId xmlns:p14="http://schemas.microsoft.com/office/powerpoint/2010/main" val="27686748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a:extLst>
              <a:ext uri="{FF2B5EF4-FFF2-40B4-BE49-F238E27FC236}">
                <a16:creationId xmlns:a16="http://schemas.microsoft.com/office/drawing/2014/main" id="{BEC3FF75-6F63-BE45-A16C-AC2F331E9FC4}"/>
              </a:ext>
            </a:extLst>
          </p:cNvPr>
          <p:cNvSpPr>
            <a:spLocks noGrp="1" noChangeArrowheads="1"/>
          </p:cNvSpPr>
          <p:nvPr>
            <p:ph type="title"/>
          </p:nvPr>
        </p:nvSpPr>
        <p:spPr/>
        <p:txBody>
          <a:bodyPr/>
          <a:lstStyle/>
          <a:p>
            <a:r>
              <a:rPr lang="en-US" altLang="en-US" dirty="0"/>
              <a:t>Collaborations </a:t>
            </a:r>
            <a:br>
              <a:rPr lang="en-US" altLang="en-US" dirty="0"/>
            </a:br>
            <a:r>
              <a:rPr lang="en-US" altLang="en-US" dirty="0"/>
              <a:t>(</a:t>
            </a:r>
            <a:r>
              <a:rPr lang="en-US" altLang="en-US" dirty="0" err="1"/>
              <a:t>i.c.</a:t>
            </a:r>
            <a:r>
              <a:rPr lang="en-US" altLang="en-US" dirty="0"/>
              <a:t> Class Associations)</a:t>
            </a:r>
          </a:p>
        </p:txBody>
      </p:sp>
      <p:sp>
        <p:nvSpPr>
          <p:cNvPr id="15365" name="Rectangle 3">
            <a:extLst>
              <a:ext uri="{FF2B5EF4-FFF2-40B4-BE49-F238E27FC236}">
                <a16:creationId xmlns:a16="http://schemas.microsoft.com/office/drawing/2014/main" id="{41201C83-C2FC-A24E-B3B5-520A42C10421}"/>
              </a:ext>
            </a:extLst>
          </p:cNvPr>
          <p:cNvSpPr>
            <a:spLocks noGrp="1" noChangeArrowheads="1"/>
          </p:cNvSpPr>
          <p:nvPr>
            <p:ph type="body" idx="1"/>
          </p:nvPr>
        </p:nvSpPr>
        <p:spPr>
          <a:xfrm>
            <a:off x="628650" y="2226469"/>
            <a:ext cx="8101812" cy="3263504"/>
          </a:xfrm>
        </p:spPr>
        <p:txBody>
          <a:bodyPr/>
          <a:lstStyle/>
          <a:p>
            <a:r>
              <a:rPr lang="en-US" altLang="en-US" sz="2000" dirty="0"/>
              <a:t>Collaborations identify relationships between classes</a:t>
            </a:r>
          </a:p>
          <a:p>
            <a:endParaRPr lang="en-US" altLang="en-US" sz="2000" dirty="0"/>
          </a:p>
          <a:p>
            <a:r>
              <a:rPr lang="en-US" altLang="en-US" sz="2000" dirty="0"/>
              <a:t>There are several different generic relationships between classes: </a:t>
            </a:r>
          </a:p>
          <a:p>
            <a:pPr lvl="1"/>
            <a:r>
              <a:rPr lang="en-US" altLang="en-US" sz="1800" dirty="0"/>
              <a:t>The </a:t>
            </a:r>
            <a:r>
              <a:rPr lang="en-US" altLang="en-US" sz="1800" b="1" dirty="0"/>
              <a:t>is-a</a:t>
            </a:r>
            <a:r>
              <a:rPr lang="en-US" altLang="en-US" sz="1800" dirty="0"/>
              <a:t> relationship, used to define inheritance or generalization relationships </a:t>
            </a:r>
          </a:p>
          <a:p>
            <a:pPr lvl="1"/>
            <a:r>
              <a:rPr lang="en-US" altLang="en-US" sz="1800" dirty="0"/>
              <a:t>The </a:t>
            </a:r>
            <a:r>
              <a:rPr lang="en-US" altLang="en-US" sz="1800" b="1" dirty="0"/>
              <a:t>is-part-of</a:t>
            </a:r>
            <a:r>
              <a:rPr lang="en-US" altLang="en-US" sz="1800" dirty="0"/>
              <a:t> relationship, used to define composition or aggregation relationships between classes</a:t>
            </a:r>
          </a:p>
          <a:p>
            <a:pPr lvl="1"/>
            <a:r>
              <a:rPr lang="en-US" altLang="en-US" sz="1800" dirty="0"/>
              <a:t>The </a:t>
            </a:r>
            <a:r>
              <a:rPr lang="en-US" altLang="en-US" sz="1800" b="1" dirty="0"/>
              <a:t>has-knowledge-of</a:t>
            </a:r>
            <a:r>
              <a:rPr lang="en-US" altLang="en-US" sz="1800" dirty="0"/>
              <a:t> relationship, used when one class must acquire information from another class</a:t>
            </a:r>
          </a:p>
          <a:p>
            <a:pPr lvl="1"/>
            <a:r>
              <a:rPr lang="en-US" altLang="en-US" sz="1800" dirty="0"/>
              <a:t>The </a:t>
            </a:r>
            <a:r>
              <a:rPr lang="en-US" altLang="en-US" sz="1800" b="1" dirty="0"/>
              <a:t>depends-upon</a:t>
            </a:r>
            <a:r>
              <a:rPr lang="en-US" altLang="en-US" sz="1800" dirty="0"/>
              <a:t> relationship, used when there is some other kind of association or dependency between two classes</a:t>
            </a:r>
          </a:p>
        </p:txBody>
      </p:sp>
      <p:sp>
        <p:nvSpPr>
          <p:cNvPr id="7" name="Slide Number Placeholder 6">
            <a:extLst>
              <a:ext uri="{FF2B5EF4-FFF2-40B4-BE49-F238E27FC236}">
                <a16:creationId xmlns:a16="http://schemas.microsoft.com/office/drawing/2014/main" id="{A99C8ECE-20DF-DC43-93DE-A5E637408531}"/>
              </a:ext>
            </a:extLst>
          </p:cNvPr>
          <p:cNvSpPr>
            <a:spLocks noGrp="1"/>
          </p:cNvSpPr>
          <p:nvPr>
            <p:ph type="sldNum" sz="quarter" idx="10"/>
          </p:nvPr>
        </p:nvSpPr>
        <p:spPr/>
        <p:txBody>
          <a:bodyPr/>
          <a:lstStyle/>
          <a:p>
            <a:pPr>
              <a:defRPr/>
            </a:pPr>
            <a:fld id="{3E8ADE4A-FE7A-EF46-81C0-DB169D7260F5}" type="slidenum">
              <a:rPr lang="en-US" altLang="x-none" smtClean="0"/>
              <a:pPr>
                <a:defRPr/>
              </a:pPr>
              <a:t>37</a:t>
            </a:fld>
            <a:endParaRPr lang="en-US" altLang="x-none"/>
          </a:p>
        </p:txBody>
      </p:sp>
    </p:spTree>
    <p:extLst>
      <p:ext uri="{BB962C8B-B14F-4D97-AF65-F5344CB8AC3E}">
        <p14:creationId xmlns:p14="http://schemas.microsoft.com/office/powerpoint/2010/main" val="2057928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381000"/>
            <a:ext cx="8229600" cy="1143000"/>
          </a:xfrm>
        </p:spPr>
        <p:txBody>
          <a:bodyPr/>
          <a:lstStyle/>
          <a:p>
            <a:r>
              <a:rPr lang="en-CA" altLang="en-US" sz="3600" dirty="0"/>
              <a:t>Class Associations</a:t>
            </a:r>
            <a:endParaRPr lang="en-US" altLang="en-US" sz="3600" dirty="0"/>
          </a:p>
        </p:txBody>
      </p:sp>
      <p:sp>
        <p:nvSpPr>
          <p:cNvPr id="22531" name="Rectangle 3"/>
          <p:cNvSpPr>
            <a:spLocks noChangeArrowheads="1"/>
          </p:cNvSpPr>
          <p:nvPr/>
        </p:nvSpPr>
        <p:spPr bwMode="auto">
          <a:xfrm>
            <a:off x="990600" y="1905000"/>
            <a:ext cx="1447800" cy="533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532" name="Rectangle 4"/>
          <p:cNvSpPr>
            <a:spLocks noChangeArrowheads="1"/>
          </p:cNvSpPr>
          <p:nvPr/>
        </p:nvSpPr>
        <p:spPr bwMode="auto">
          <a:xfrm>
            <a:off x="4953000" y="1905000"/>
            <a:ext cx="1447800" cy="533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533" name="Line 5"/>
          <p:cNvSpPr>
            <a:spLocks noChangeShapeType="1"/>
          </p:cNvSpPr>
          <p:nvPr/>
        </p:nvSpPr>
        <p:spPr bwMode="auto">
          <a:xfrm>
            <a:off x="2438400" y="2209800"/>
            <a:ext cx="2514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2534" name="Text Box 6"/>
          <p:cNvSpPr txBox="1">
            <a:spLocks noChangeArrowheads="1"/>
          </p:cNvSpPr>
          <p:nvPr/>
        </p:nvSpPr>
        <p:spPr bwMode="auto">
          <a:xfrm>
            <a:off x="974725" y="1919288"/>
            <a:ext cx="9973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CA" altLang="en-US" sz="2000" dirty="0"/>
              <a:t>Person</a:t>
            </a:r>
            <a:endParaRPr lang="en-US" altLang="en-US" sz="2000" dirty="0"/>
          </a:p>
        </p:txBody>
      </p:sp>
      <p:sp>
        <p:nvSpPr>
          <p:cNvPr id="22535" name="Text Box 7"/>
          <p:cNvSpPr txBox="1">
            <a:spLocks noChangeArrowheads="1"/>
          </p:cNvSpPr>
          <p:nvPr/>
        </p:nvSpPr>
        <p:spPr bwMode="auto">
          <a:xfrm>
            <a:off x="5092700" y="1941513"/>
            <a:ext cx="12827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CA" altLang="en-US" sz="2000" dirty="0"/>
              <a:t>Company</a:t>
            </a:r>
            <a:endParaRPr lang="en-US" altLang="en-US" sz="2000" dirty="0"/>
          </a:p>
        </p:txBody>
      </p:sp>
      <p:sp>
        <p:nvSpPr>
          <p:cNvPr id="22536" name="Text Box 8"/>
          <p:cNvSpPr txBox="1">
            <a:spLocks noChangeArrowheads="1"/>
          </p:cNvSpPr>
          <p:nvPr/>
        </p:nvSpPr>
        <p:spPr bwMode="auto">
          <a:xfrm>
            <a:off x="2574925" y="1866900"/>
            <a:ext cx="11807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CA" altLang="en-US" dirty="0"/>
              <a:t>Works-for</a:t>
            </a:r>
            <a:endParaRPr lang="en-US" altLang="en-US" sz="1800" dirty="0"/>
          </a:p>
        </p:txBody>
      </p:sp>
      <p:sp>
        <p:nvSpPr>
          <p:cNvPr id="22537" name="AutoShape 9"/>
          <p:cNvSpPr>
            <a:spLocks noChangeArrowheads="1"/>
          </p:cNvSpPr>
          <p:nvPr/>
        </p:nvSpPr>
        <p:spPr bwMode="auto">
          <a:xfrm rot="5400000">
            <a:off x="3962400" y="1828800"/>
            <a:ext cx="304800" cy="304800"/>
          </a:xfrm>
          <a:prstGeom prst="flowChartExtra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538" name="Text Box 10"/>
          <p:cNvSpPr txBox="1">
            <a:spLocks noChangeArrowheads="1"/>
          </p:cNvSpPr>
          <p:nvPr/>
        </p:nvSpPr>
        <p:spPr bwMode="auto">
          <a:xfrm>
            <a:off x="838200" y="2568714"/>
            <a:ext cx="768415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CA" altLang="en-US" sz="2000" dirty="0">
                <a:latin typeface="+mn-lt"/>
              </a:rPr>
              <a:t>The name of the association defines its semantics. The arrow is how we </a:t>
            </a:r>
          </a:p>
          <a:p>
            <a:pPr eaLnBrk="1" hangingPunct="1"/>
            <a:r>
              <a:rPr lang="en-CA" altLang="en-US" sz="2000" dirty="0">
                <a:latin typeface="+mn-lt"/>
              </a:rPr>
              <a:t>read the relation specified by this association</a:t>
            </a:r>
            <a:endParaRPr lang="en-US" altLang="en-US" sz="2000" dirty="0">
              <a:latin typeface="+mn-lt"/>
            </a:endParaRPr>
          </a:p>
        </p:txBody>
      </p:sp>
      <p:sp>
        <p:nvSpPr>
          <p:cNvPr id="22539" name="Rectangle 11"/>
          <p:cNvSpPr>
            <a:spLocks noChangeArrowheads="1"/>
          </p:cNvSpPr>
          <p:nvPr/>
        </p:nvSpPr>
        <p:spPr bwMode="auto">
          <a:xfrm>
            <a:off x="990600" y="3921125"/>
            <a:ext cx="1447800" cy="533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CA" altLang="en-US" sz="2000" dirty="0"/>
              <a:t>Person</a:t>
            </a:r>
            <a:endParaRPr lang="en-US" altLang="en-US" sz="2000" dirty="0"/>
          </a:p>
        </p:txBody>
      </p:sp>
      <p:sp>
        <p:nvSpPr>
          <p:cNvPr id="22540" name="Line 12"/>
          <p:cNvSpPr>
            <a:spLocks noChangeShapeType="1"/>
          </p:cNvSpPr>
          <p:nvPr/>
        </p:nvSpPr>
        <p:spPr bwMode="auto">
          <a:xfrm>
            <a:off x="2438400" y="4225925"/>
            <a:ext cx="2514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2541" name="Text Box 13"/>
          <p:cNvSpPr txBox="1">
            <a:spLocks noChangeArrowheads="1"/>
          </p:cNvSpPr>
          <p:nvPr/>
        </p:nvSpPr>
        <p:spPr bwMode="auto">
          <a:xfrm>
            <a:off x="6400800" y="3997325"/>
            <a:ext cx="11721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CA" altLang="en-US" dirty="0"/>
              <a:t>Company</a:t>
            </a:r>
            <a:endParaRPr lang="en-US" altLang="en-US" dirty="0"/>
          </a:p>
        </p:txBody>
      </p:sp>
      <p:sp>
        <p:nvSpPr>
          <p:cNvPr id="22542" name="Rectangle 14"/>
          <p:cNvSpPr>
            <a:spLocks noChangeArrowheads="1"/>
          </p:cNvSpPr>
          <p:nvPr/>
        </p:nvSpPr>
        <p:spPr bwMode="auto">
          <a:xfrm>
            <a:off x="6324600" y="3997325"/>
            <a:ext cx="1447800" cy="533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543" name="Text Box 15"/>
          <p:cNvSpPr txBox="1">
            <a:spLocks noChangeArrowheads="1"/>
          </p:cNvSpPr>
          <p:nvPr/>
        </p:nvSpPr>
        <p:spPr bwMode="auto">
          <a:xfrm>
            <a:off x="762000" y="4611469"/>
            <a:ext cx="846815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CA" altLang="en-US" sz="2000" dirty="0">
                <a:latin typeface="+mn-lt"/>
              </a:rPr>
              <a:t>The</a:t>
            </a:r>
            <a:r>
              <a:rPr lang="en-CA" altLang="en-US" sz="2000" b="1" dirty="0">
                <a:latin typeface="+mn-lt"/>
              </a:rPr>
              <a:t> Role </a:t>
            </a:r>
            <a:r>
              <a:rPr lang="en-CA" altLang="en-US" sz="2000" dirty="0">
                <a:latin typeface="+mn-lt"/>
              </a:rPr>
              <a:t>denotes how a class is viewed through the association by the other</a:t>
            </a:r>
          </a:p>
          <a:p>
            <a:pPr eaLnBrk="1" hangingPunct="1"/>
            <a:r>
              <a:rPr lang="en-CA" altLang="en-US" sz="2000" dirty="0">
                <a:latin typeface="+mn-lt"/>
              </a:rPr>
              <a:t>class</a:t>
            </a:r>
            <a:r>
              <a:rPr lang="en-CA" altLang="en-US" sz="2000" b="1" dirty="0">
                <a:latin typeface="+mn-lt"/>
              </a:rPr>
              <a:t> </a:t>
            </a:r>
            <a:r>
              <a:rPr lang="en-CA" altLang="en-US" sz="2000" dirty="0">
                <a:latin typeface="+mn-lt"/>
              </a:rPr>
              <a:t>(e.g. The Role of a Person in the above association is that of an employee).</a:t>
            </a:r>
            <a:endParaRPr lang="en-US" altLang="en-US" sz="2000" dirty="0">
              <a:latin typeface="+mn-lt"/>
            </a:endParaRPr>
          </a:p>
        </p:txBody>
      </p:sp>
      <p:sp>
        <p:nvSpPr>
          <p:cNvPr id="22544" name="Text Box 16"/>
          <p:cNvSpPr txBox="1">
            <a:spLocks noChangeArrowheads="1"/>
          </p:cNvSpPr>
          <p:nvPr/>
        </p:nvSpPr>
        <p:spPr bwMode="auto">
          <a:xfrm>
            <a:off x="2422525" y="3806825"/>
            <a:ext cx="11849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CA" altLang="en-US" dirty="0"/>
              <a:t>employee</a:t>
            </a:r>
            <a:endParaRPr lang="en-US" altLang="en-US" sz="1800" dirty="0"/>
          </a:p>
        </p:txBody>
      </p:sp>
      <p:sp>
        <p:nvSpPr>
          <p:cNvPr id="22545" name="Line 17"/>
          <p:cNvSpPr>
            <a:spLocks noChangeShapeType="1"/>
          </p:cNvSpPr>
          <p:nvPr/>
        </p:nvSpPr>
        <p:spPr bwMode="auto">
          <a:xfrm>
            <a:off x="4953000" y="4225925"/>
            <a:ext cx="1371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2546" name="Text Box 18"/>
          <p:cNvSpPr txBox="1">
            <a:spLocks noChangeArrowheads="1"/>
          </p:cNvSpPr>
          <p:nvPr/>
        </p:nvSpPr>
        <p:spPr bwMode="auto">
          <a:xfrm>
            <a:off x="5029200" y="3841750"/>
            <a:ext cx="11336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CA" altLang="en-US" dirty="0"/>
              <a:t>employer</a:t>
            </a:r>
            <a:endParaRPr lang="en-US" altLang="en-US" sz="1800" dirty="0"/>
          </a:p>
        </p:txBody>
      </p:sp>
    </p:spTree>
    <p:extLst>
      <p:ext uri="{BB962C8B-B14F-4D97-AF65-F5344CB8AC3E}">
        <p14:creationId xmlns:p14="http://schemas.microsoft.com/office/powerpoint/2010/main" val="31039107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CA" altLang="en-US" sz="3600" dirty="0"/>
              <a:t>Class Association Direction</a:t>
            </a:r>
            <a:endParaRPr lang="en-US" altLang="en-US" sz="3600" dirty="0"/>
          </a:p>
        </p:txBody>
      </p:sp>
      <p:sp>
        <p:nvSpPr>
          <p:cNvPr id="59395" name="Rectangle 3"/>
          <p:cNvSpPr>
            <a:spLocks noChangeArrowheads="1"/>
          </p:cNvSpPr>
          <p:nvPr/>
        </p:nvSpPr>
        <p:spPr bwMode="auto">
          <a:xfrm>
            <a:off x="990600" y="3921125"/>
            <a:ext cx="1447800" cy="533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a:t>Person</a:t>
            </a:r>
          </a:p>
        </p:txBody>
      </p:sp>
      <p:sp>
        <p:nvSpPr>
          <p:cNvPr id="59396" name="Line 4"/>
          <p:cNvSpPr>
            <a:spLocks noChangeShapeType="1"/>
          </p:cNvSpPr>
          <p:nvPr/>
        </p:nvSpPr>
        <p:spPr bwMode="auto">
          <a:xfrm>
            <a:off x="2438400" y="4225925"/>
            <a:ext cx="2514600" cy="0"/>
          </a:xfrm>
          <a:prstGeom prst="line">
            <a:avLst/>
          </a:prstGeom>
          <a:noFill/>
          <a:ln w="28575">
            <a:solidFill>
              <a:schemeClr val="tx1"/>
            </a:solidFill>
            <a:round/>
            <a:headEnd type="arrow"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9397" name="Text Box 5"/>
          <p:cNvSpPr txBox="1">
            <a:spLocks noChangeArrowheads="1"/>
          </p:cNvSpPr>
          <p:nvPr/>
        </p:nvSpPr>
        <p:spPr bwMode="auto">
          <a:xfrm>
            <a:off x="6400800" y="3997325"/>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t>Company</a:t>
            </a:r>
          </a:p>
        </p:txBody>
      </p:sp>
      <p:sp>
        <p:nvSpPr>
          <p:cNvPr id="59398" name="Rectangle 6"/>
          <p:cNvSpPr>
            <a:spLocks noChangeArrowheads="1"/>
          </p:cNvSpPr>
          <p:nvPr/>
        </p:nvSpPr>
        <p:spPr bwMode="auto">
          <a:xfrm>
            <a:off x="6324600" y="3997325"/>
            <a:ext cx="1447800" cy="533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59401" name="Line 9"/>
          <p:cNvSpPr>
            <a:spLocks noChangeShapeType="1"/>
          </p:cNvSpPr>
          <p:nvPr/>
        </p:nvSpPr>
        <p:spPr bwMode="auto">
          <a:xfrm>
            <a:off x="4953000" y="4225925"/>
            <a:ext cx="1371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9403" name="Text Box 11"/>
          <p:cNvSpPr txBox="1">
            <a:spLocks noChangeArrowheads="1"/>
          </p:cNvSpPr>
          <p:nvPr/>
        </p:nvSpPr>
        <p:spPr bwMode="auto">
          <a:xfrm>
            <a:off x="152400" y="1828800"/>
            <a:ext cx="895674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2000" b="1" dirty="0">
                <a:latin typeface="+mn-lt"/>
              </a:rPr>
              <a:t>Association Direction</a:t>
            </a:r>
            <a:r>
              <a:rPr lang="en-US" altLang="en-US" sz="2000" dirty="0">
                <a:latin typeface="+mn-lt"/>
              </a:rPr>
              <a:t>: We can add an arrow at one or both ends of an association </a:t>
            </a:r>
          </a:p>
          <a:p>
            <a:r>
              <a:rPr lang="en-US" altLang="en-US" sz="2000" dirty="0">
                <a:latin typeface="+mn-lt"/>
              </a:rPr>
              <a:t>To signify the directionality of the relation, In this example below, a </a:t>
            </a:r>
            <a:r>
              <a:rPr lang="en-US" altLang="en-US" sz="2000" i="1" dirty="0">
                <a:latin typeface="+mn-lt"/>
              </a:rPr>
              <a:t>Company</a:t>
            </a:r>
            <a:r>
              <a:rPr lang="en-US" altLang="en-US" sz="2000" dirty="0">
                <a:latin typeface="+mn-lt"/>
              </a:rPr>
              <a:t> object </a:t>
            </a:r>
          </a:p>
          <a:p>
            <a:r>
              <a:rPr lang="en-US" altLang="en-US" sz="2000" dirty="0">
                <a:latin typeface="+mn-lt"/>
              </a:rPr>
              <a:t>has or contains a reference to a </a:t>
            </a:r>
            <a:r>
              <a:rPr lang="en-US" altLang="en-US" sz="2000" i="1" dirty="0">
                <a:latin typeface="+mn-lt"/>
              </a:rPr>
              <a:t>Person</a:t>
            </a:r>
            <a:r>
              <a:rPr lang="en-US" altLang="en-US" sz="2000" dirty="0">
                <a:latin typeface="+mn-lt"/>
              </a:rPr>
              <a:t> object.</a:t>
            </a:r>
            <a:endParaRPr lang="el-GR" altLang="en-US" sz="2000" dirty="0">
              <a:latin typeface="+mn-lt"/>
            </a:endParaRPr>
          </a:p>
        </p:txBody>
      </p:sp>
      <p:sp>
        <p:nvSpPr>
          <p:cNvPr id="59404" name="Text Box 12"/>
          <p:cNvSpPr txBox="1">
            <a:spLocks noChangeArrowheads="1"/>
          </p:cNvSpPr>
          <p:nvPr/>
        </p:nvSpPr>
        <p:spPr bwMode="auto">
          <a:xfrm>
            <a:off x="3505200" y="3581400"/>
            <a:ext cx="1428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t>Works for</a:t>
            </a:r>
          </a:p>
        </p:txBody>
      </p:sp>
      <p:sp>
        <p:nvSpPr>
          <p:cNvPr id="59405" name="AutoShape 13"/>
          <p:cNvSpPr>
            <a:spLocks noChangeArrowheads="1"/>
          </p:cNvSpPr>
          <p:nvPr/>
        </p:nvSpPr>
        <p:spPr bwMode="auto">
          <a:xfrm rot="5400000">
            <a:off x="4892675" y="3616325"/>
            <a:ext cx="304800" cy="304800"/>
          </a:xfrm>
          <a:prstGeom prst="flowChartExtra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Tree>
    <p:extLst>
      <p:ext uri="{BB962C8B-B14F-4D97-AF65-F5344CB8AC3E}">
        <p14:creationId xmlns:p14="http://schemas.microsoft.com/office/powerpoint/2010/main" val="1947793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D304889-B506-489E-82A3-B4A40467DFDB}" type="slidenum">
              <a:rPr lang="en-US" altLang="en-US" sz="1400" smtClean="0"/>
              <a:pPr>
                <a:spcBef>
                  <a:spcPct val="0"/>
                </a:spcBef>
                <a:buFontTx/>
                <a:buNone/>
              </a:pPr>
              <a:t>4</a:t>
            </a:fld>
            <a:endParaRPr lang="en-US" altLang="en-US" sz="1400"/>
          </a:p>
        </p:txBody>
      </p:sp>
      <p:sp>
        <p:nvSpPr>
          <p:cNvPr id="23555" name="Rectangle 2"/>
          <p:cNvSpPr>
            <a:spLocks noGrp="1" noChangeArrowheads="1"/>
          </p:cNvSpPr>
          <p:nvPr>
            <p:ph type="title"/>
          </p:nvPr>
        </p:nvSpPr>
        <p:spPr/>
        <p:txBody>
          <a:bodyPr/>
          <a:lstStyle/>
          <a:p>
            <a:r>
              <a:rPr lang="en-CA" altLang="en-US" sz="4000" dirty="0"/>
              <a:t>Learning Objectives in </a:t>
            </a:r>
            <a:r>
              <a:rPr lang="en-CA" altLang="en-US" sz="4000"/>
              <a:t>this Part</a:t>
            </a:r>
            <a:endParaRPr lang="en-US" altLang="en-US" sz="4000" dirty="0"/>
          </a:p>
        </p:txBody>
      </p:sp>
      <p:sp>
        <p:nvSpPr>
          <p:cNvPr id="23556" name="Rectangle 3"/>
          <p:cNvSpPr>
            <a:spLocks noGrp="1" noChangeArrowheads="1"/>
          </p:cNvSpPr>
          <p:nvPr>
            <p:ph type="body" idx="1"/>
          </p:nvPr>
        </p:nvSpPr>
        <p:spPr>
          <a:xfrm>
            <a:off x="685800" y="1828800"/>
            <a:ext cx="7772400" cy="5181600"/>
          </a:xfrm>
        </p:spPr>
        <p:txBody>
          <a:bodyPr/>
          <a:lstStyle/>
          <a:p>
            <a:pPr marL="0" indent="0" algn="ctr">
              <a:lnSpc>
                <a:spcPct val="80000"/>
              </a:lnSpc>
              <a:buNone/>
            </a:pPr>
            <a:r>
              <a:rPr lang="el-GR" altLang="en-US" sz="2800" dirty="0"/>
              <a:t>   </a:t>
            </a:r>
          </a:p>
          <a:p>
            <a:pPr>
              <a:buFont typeface="+mj-lt"/>
              <a:buAutoNum type="arabicPeriod"/>
            </a:pPr>
            <a:r>
              <a:rPr lang="en-CA" altLang="en-US" sz="1800" dirty="0"/>
              <a:t>To understand the concept of Class Based models for Requirements Specification</a:t>
            </a:r>
          </a:p>
          <a:p>
            <a:pPr>
              <a:buFont typeface="+mj-lt"/>
              <a:buAutoNum type="arabicPeriod"/>
            </a:pPr>
            <a:endParaRPr lang="en-CA" altLang="en-US" sz="1800" dirty="0"/>
          </a:p>
          <a:p>
            <a:pPr>
              <a:buFont typeface="+mj-lt"/>
              <a:buAutoNum type="arabicPeriod"/>
            </a:pPr>
            <a:r>
              <a:rPr lang="en-CA" altLang="en-US" sz="1800" dirty="0"/>
              <a:t>To understand the notation and semantics of Class Diagrams</a:t>
            </a:r>
          </a:p>
          <a:p>
            <a:pPr>
              <a:buFont typeface="+mj-lt"/>
              <a:buAutoNum type="arabicPeriod"/>
            </a:pPr>
            <a:endParaRPr lang="en-CA" altLang="en-US" sz="1800" dirty="0"/>
          </a:p>
          <a:p>
            <a:pPr>
              <a:buFont typeface="+mj-lt"/>
              <a:buAutoNum type="arabicPeriod"/>
            </a:pPr>
            <a:r>
              <a:rPr lang="en-CA" altLang="en-US" sz="1800" dirty="0"/>
              <a:t>To see examples of class diagrams</a:t>
            </a:r>
          </a:p>
          <a:p>
            <a:pPr>
              <a:buFont typeface="+mj-lt"/>
              <a:buAutoNum type="arabicPeriod"/>
            </a:pPr>
            <a:endParaRPr lang="en-CA" altLang="en-US" sz="1800" dirty="0"/>
          </a:p>
          <a:p>
            <a:pPr>
              <a:buFont typeface="+mj-lt"/>
              <a:buAutoNum type="arabicPeriod"/>
            </a:pPr>
            <a:r>
              <a:rPr lang="en-CA" altLang="en-US" sz="1800" dirty="0"/>
              <a:t>To see a full example of compiling a Domain Model from a Use Case</a:t>
            </a:r>
          </a:p>
          <a:p>
            <a:pPr>
              <a:buFont typeface="+mj-lt"/>
              <a:buAutoNum type="arabicPeriod"/>
            </a:pPr>
            <a:endParaRPr lang="en-CA" altLang="en-US" sz="1800" dirty="0"/>
          </a:p>
          <a:p>
            <a:pPr>
              <a:buFont typeface="+mj-lt"/>
              <a:buAutoNum type="arabicPeriod"/>
            </a:pPr>
            <a:endParaRPr lang="en-CA" altLang="en-US" sz="1800" dirty="0"/>
          </a:p>
          <a:p>
            <a:pPr>
              <a:buFont typeface="+mj-lt"/>
              <a:buAutoNum type="arabicPeriod"/>
            </a:pPr>
            <a:endParaRPr lang="en-CA" altLang="en-US" sz="1800" dirty="0"/>
          </a:p>
          <a:p>
            <a:pPr marL="0" indent="0">
              <a:buNone/>
            </a:pPr>
            <a:endParaRPr lang="en-CA" altLang="en-US" sz="1800" dirty="0"/>
          </a:p>
          <a:p>
            <a:pPr>
              <a:buFont typeface="+mj-lt"/>
              <a:buAutoNum type="arabicPeriod"/>
            </a:pPr>
            <a:endParaRPr lang="en-CA" altLang="en-US" sz="1800" dirty="0"/>
          </a:p>
        </p:txBody>
      </p:sp>
    </p:spTree>
    <p:extLst>
      <p:ext uri="{BB962C8B-B14F-4D97-AF65-F5344CB8AC3E}">
        <p14:creationId xmlns:p14="http://schemas.microsoft.com/office/powerpoint/2010/main" val="4732966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CA" altLang="en-US" sz="3600" dirty="0"/>
              <a:t>More about Class Associations</a:t>
            </a:r>
            <a:endParaRPr lang="en-US" altLang="en-US" sz="3600" dirty="0"/>
          </a:p>
        </p:txBody>
      </p:sp>
      <p:sp>
        <p:nvSpPr>
          <p:cNvPr id="23555" name="Rectangle 3"/>
          <p:cNvSpPr>
            <a:spLocks noChangeArrowheads="1"/>
          </p:cNvSpPr>
          <p:nvPr/>
        </p:nvSpPr>
        <p:spPr bwMode="auto">
          <a:xfrm>
            <a:off x="762000" y="3200400"/>
            <a:ext cx="1447800" cy="457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556" name="Rectangle 4"/>
          <p:cNvSpPr>
            <a:spLocks noChangeArrowheads="1"/>
          </p:cNvSpPr>
          <p:nvPr/>
        </p:nvSpPr>
        <p:spPr bwMode="auto">
          <a:xfrm>
            <a:off x="6324600" y="3200400"/>
            <a:ext cx="1447800" cy="457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557" name="Line 5"/>
          <p:cNvSpPr>
            <a:spLocks noChangeShapeType="1"/>
          </p:cNvSpPr>
          <p:nvPr/>
        </p:nvSpPr>
        <p:spPr bwMode="auto">
          <a:xfrm>
            <a:off x="2209800" y="3429000"/>
            <a:ext cx="4114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3558" name="Text Box 6"/>
          <p:cNvSpPr txBox="1">
            <a:spLocks noChangeArrowheads="1"/>
          </p:cNvSpPr>
          <p:nvPr/>
        </p:nvSpPr>
        <p:spPr bwMode="auto">
          <a:xfrm>
            <a:off x="983811" y="3214688"/>
            <a:ext cx="9973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CA" altLang="en-US" sz="2000" dirty="0"/>
              <a:t>Person</a:t>
            </a:r>
            <a:endParaRPr lang="en-US" altLang="en-US" sz="2000" dirty="0"/>
          </a:p>
        </p:txBody>
      </p:sp>
      <p:sp>
        <p:nvSpPr>
          <p:cNvPr id="23559" name="Text Box 7"/>
          <p:cNvSpPr txBox="1">
            <a:spLocks noChangeArrowheads="1"/>
          </p:cNvSpPr>
          <p:nvPr/>
        </p:nvSpPr>
        <p:spPr bwMode="auto">
          <a:xfrm>
            <a:off x="6447884" y="3212068"/>
            <a:ext cx="11721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CA" altLang="en-US" dirty="0"/>
              <a:t>Company</a:t>
            </a:r>
            <a:endParaRPr lang="en-US" altLang="en-US" dirty="0"/>
          </a:p>
        </p:txBody>
      </p:sp>
      <p:sp>
        <p:nvSpPr>
          <p:cNvPr id="23560" name="Text Box 8"/>
          <p:cNvSpPr txBox="1">
            <a:spLocks noChangeArrowheads="1"/>
          </p:cNvSpPr>
          <p:nvPr/>
        </p:nvSpPr>
        <p:spPr bwMode="auto">
          <a:xfrm>
            <a:off x="2193925" y="3367088"/>
            <a:ext cx="12971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CA" altLang="en-US" sz="2000" dirty="0"/>
              <a:t>employee</a:t>
            </a:r>
            <a:endParaRPr lang="en-US" altLang="en-US" sz="2000" dirty="0"/>
          </a:p>
        </p:txBody>
      </p:sp>
      <p:sp>
        <p:nvSpPr>
          <p:cNvPr id="23561" name="Text Box 9"/>
          <p:cNvSpPr txBox="1">
            <a:spLocks noChangeArrowheads="1"/>
          </p:cNvSpPr>
          <p:nvPr/>
        </p:nvSpPr>
        <p:spPr bwMode="auto">
          <a:xfrm>
            <a:off x="5029200" y="3402013"/>
            <a:ext cx="12394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CA" altLang="en-US" sz="2000" dirty="0"/>
              <a:t>employer</a:t>
            </a:r>
            <a:endParaRPr lang="en-US" altLang="en-US" sz="2000" dirty="0"/>
          </a:p>
        </p:txBody>
      </p:sp>
      <p:sp>
        <p:nvSpPr>
          <p:cNvPr id="23562" name="Text Box 10"/>
          <p:cNvSpPr txBox="1">
            <a:spLocks noChangeArrowheads="1"/>
          </p:cNvSpPr>
          <p:nvPr/>
        </p:nvSpPr>
        <p:spPr bwMode="auto">
          <a:xfrm>
            <a:off x="2193925" y="2860675"/>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t>1..*</a:t>
            </a:r>
          </a:p>
        </p:txBody>
      </p:sp>
      <p:sp>
        <p:nvSpPr>
          <p:cNvPr id="23563" name="Text Box 11"/>
          <p:cNvSpPr txBox="1">
            <a:spLocks noChangeArrowheads="1"/>
          </p:cNvSpPr>
          <p:nvPr/>
        </p:nvSpPr>
        <p:spPr bwMode="auto">
          <a:xfrm>
            <a:off x="6019800" y="3048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t>*</a:t>
            </a:r>
          </a:p>
        </p:txBody>
      </p:sp>
      <p:sp>
        <p:nvSpPr>
          <p:cNvPr id="23564" name="Text Box 12"/>
          <p:cNvSpPr txBox="1">
            <a:spLocks noChangeArrowheads="1"/>
          </p:cNvSpPr>
          <p:nvPr/>
        </p:nvSpPr>
        <p:spPr bwMode="auto">
          <a:xfrm>
            <a:off x="457200" y="1844675"/>
            <a:ext cx="86478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CA" altLang="en-US" sz="2000" b="1" dirty="0">
                <a:latin typeface="+mn-lt"/>
              </a:rPr>
              <a:t>Multiplicity</a:t>
            </a:r>
            <a:r>
              <a:rPr lang="en-US" altLang="en-US" sz="2000" dirty="0">
                <a:latin typeface="+mn-lt"/>
              </a:rPr>
              <a:t>: Denotes how many objects can relate under the specific association.</a:t>
            </a:r>
          </a:p>
        </p:txBody>
      </p:sp>
      <p:sp>
        <p:nvSpPr>
          <p:cNvPr id="23566" name="Text Box 14"/>
          <p:cNvSpPr txBox="1">
            <a:spLocks noChangeArrowheads="1"/>
          </p:cNvSpPr>
          <p:nvPr/>
        </p:nvSpPr>
        <p:spPr bwMode="auto">
          <a:xfrm>
            <a:off x="669925" y="4473575"/>
            <a:ext cx="434285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CA" altLang="en-US" dirty="0"/>
              <a:t>Exactly one</a:t>
            </a:r>
            <a:r>
              <a:rPr lang="en-US" altLang="en-US" dirty="0"/>
              <a:t>:  1</a:t>
            </a:r>
          </a:p>
          <a:p>
            <a:pPr eaLnBrk="1" hangingPunct="1"/>
            <a:r>
              <a:rPr lang="en-CA" altLang="en-US" dirty="0"/>
              <a:t>Zero or one</a:t>
            </a:r>
            <a:r>
              <a:rPr lang="en-US" altLang="en-US" dirty="0"/>
              <a:t>:  0 .. 1</a:t>
            </a:r>
          </a:p>
          <a:p>
            <a:pPr eaLnBrk="1" hangingPunct="1"/>
            <a:r>
              <a:rPr lang="en-CA" altLang="en-US" dirty="0"/>
              <a:t>Zero or more</a:t>
            </a:r>
            <a:r>
              <a:rPr lang="en-US" altLang="en-US" dirty="0"/>
              <a:t>: 0 </a:t>
            </a:r>
            <a:r>
              <a:rPr lang="el-GR" altLang="en-US" dirty="0"/>
              <a:t> ..</a:t>
            </a:r>
            <a:r>
              <a:rPr lang="en-US" altLang="en-US" dirty="0"/>
              <a:t>*</a:t>
            </a:r>
            <a:endParaRPr lang="el-GR" altLang="en-US" dirty="0"/>
          </a:p>
          <a:p>
            <a:pPr eaLnBrk="1" hangingPunct="1"/>
            <a:r>
              <a:rPr lang="en-CA" altLang="en-US" dirty="0"/>
              <a:t>Many:</a:t>
            </a:r>
            <a:r>
              <a:rPr lang="el-GR" altLang="en-US" dirty="0"/>
              <a:t> *</a:t>
            </a:r>
            <a:endParaRPr lang="en-US" altLang="en-US" dirty="0"/>
          </a:p>
          <a:p>
            <a:pPr eaLnBrk="1" hangingPunct="1"/>
            <a:r>
              <a:rPr lang="en-CA" altLang="en-US" dirty="0"/>
              <a:t>One or more</a:t>
            </a:r>
            <a:r>
              <a:rPr lang="en-US" altLang="en-US" dirty="0"/>
              <a:t>: 1 .. *</a:t>
            </a:r>
          </a:p>
          <a:p>
            <a:pPr eaLnBrk="1" hangingPunct="1"/>
            <a:r>
              <a:rPr lang="en-US" altLang="en-US" dirty="0"/>
              <a:t>Not shown </a:t>
            </a:r>
            <a:r>
              <a:rPr lang="en-US" altLang="en-US" dirty="0">
                <a:sym typeface="Wingdings" pitchFamily="2" charset="2"/>
              </a:rPr>
              <a:t></a:t>
            </a:r>
            <a:r>
              <a:rPr lang="en-US" altLang="en-US" dirty="0"/>
              <a:t> unspecified or suppressed</a:t>
            </a:r>
          </a:p>
        </p:txBody>
      </p:sp>
    </p:spTree>
    <p:extLst>
      <p:ext uri="{BB962C8B-B14F-4D97-AF65-F5344CB8AC3E}">
        <p14:creationId xmlns:p14="http://schemas.microsoft.com/office/powerpoint/2010/main" val="17863455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a:extLst>
              <a:ext uri="{FF2B5EF4-FFF2-40B4-BE49-F238E27FC236}">
                <a16:creationId xmlns:a16="http://schemas.microsoft.com/office/drawing/2014/main" id="{5A247349-E5B5-E149-BEB2-2F1A1837614C}"/>
              </a:ext>
            </a:extLst>
          </p:cNvPr>
          <p:cNvSpPr>
            <a:spLocks noGrp="1" noChangeArrowheads="1"/>
          </p:cNvSpPr>
          <p:nvPr>
            <p:ph type="title"/>
          </p:nvPr>
        </p:nvSpPr>
        <p:spPr/>
        <p:txBody>
          <a:bodyPr/>
          <a:lstStyle/>
          <a:p>
            <a:r>
              <a:rPr lang="en-US" altLang="en-US" dirty="0"/>
              <a:t>Association Showing Multiplicity</a:t>
            </a:r>
          </a:p>
        </p:txBody>
      </p:sp>
      <p:sp>
        <p:nvSpPr>
          <p:cNvPr id="7" name="Slide Number Placeholder 6">
            <a:extLst>
              <a:ext uri="{FF2B5EF4-FFF2-40B4-BE49-F238E27FC236}">
                <a16:creationId xmlns:a16="http://schemas.microsoft.com/office/drawing/2014/main" id="{C5C006D7-C748-6543-8B75-5B5171C0E632}"/>
              </a:ext>
            </a:extLst>
          </p:cNvPr>
          <p:cNvSpPr>
            <a:spLocks noGrp="1"/>
          </p:cNvSpPr>
          <p:nvPr>
            <p:ph type="sldNum" sz="quarter" idx="10"/>
          </p:nvPr>
        </p:nvSpPr>
        <p:spPr/>
        <p:txBody>
          <a:bodyPr/>
          <a:lstStyle/>
          <a:p>
            <a:pPr>
              <a:defRPr/>
            </a:pPr>
            <a:fld id="{3E8ADE4A-FE7A-EF46-81C0-DB169D7260F5}" type="slidenum">
              <a:rPr lang="en-US" altLang="x-none" smtClean="0"/>
              <a:pPr>
                <a:defRPr/>
              </a:pPr>
              <a:t>41</a:t>
            </a:fld>
            <a:endParaRPr lang="en-US" altLang="x-none"/>
          </a:p>
        </p:txBody>
      </p:sp>
      <p:pic>
        <p:nvPicPr>
          <p:cNvPr id="3" name="Picture 2">
            <a:extLst>
              <a:ext uri="{FF2B5EF4-FFF2-40B4-BE49-F238E27FC236}">
                <a16:creationId xmlns:a16="http://schemas.microsoft.com/office/drawing/2014/main" id="{F7629C10-8856-754F-BED9-E07FFAA27865}"/>
              </a:ext>
            </a:extLst>
          </p:cNvPr>
          <p:cNvPicPr>
            <a:picLocks noChangeAspect="1"/>
          </p:cNvPicPr>
          <p:nvPr/>
        </p:nvPicPr>
        <p:blipFill>
          <a:blip r:embed="rId2"/>
          <a:stretch>
            <a:fillRect/>
          </a:stretch>
        </p:blipFill>
        <p:spPr>
          <a:xfrm>
            <a:off x="4788025" y="2125266"/>
            <a:ext cx="3420674" cy="3359347"/>
          </a:xfrm>
          <a:prstGeom prst="rect">
            <a:avLst/>
          </a:prstGeom>
        </p:spPr>
      </p:pic>
      <p:sp>
        <p:nvSpPr>
          <p:cNvPr id="2" name="TextBox 1">
            <a:extLst>
              <a:ext uri="{FF2B5EF4-FFF2-40B4-BE49-F238E27FC236}">
                <a16:creationId xmlns:a16="http://schemas.microsoft.com/office/drawing/2014/main" id="{E09065A8-251F-904E-983A-D86FCC1B7A96}"/>
              </a:ext>
            </a:extLst>
          </p:cNvPr>
          <p:cNvSpPr txBox="1"/>
          <p:nvPr/>
        </p:nvSpPr>
        <p:spPr>
          <a:xfrm>
            <a:off x="1511063" y="3104965"/>
            <a:ext cx="2885790" cy="1246495"/>
          </a:xfrm>
          <a:prstGeom prst="rect">
            <a:avLst/>
          </a:prstGeom>
          <a:noFill/>
        </p:spPr>
        <p:txBody>
          <a:bodyPr wrap="none" rtlCol="0">
            <a:spAutoFit/>
          </a:bodyPr>
          <a:lstStyle/>
          <a:p>
            <a:r>
              <a:rPr lang="en-US" sz="1500" dirty="0">
                <a:latin typeface="+mn-lt"/>
              </a:rPr>
              <a:t>In this case, a wall contains one or </a:t>
            </a:r>
            <a:br>
              <a:rPr lang="en-US" sz="1500" dirty="0">
                <a:latin typeface="+mn-lt"/>
              </a:rPr>
            </a:br>
            <a:r>
              <a:rPr lang="en-US" sz="1500" dirty="0">
                <a:latin typeface="+mn-lt"/>
              </a:rPr>
              <a:t>more wall segments, and zero or </a:t>
            </a:r>
            <a:br>
              <a:rPr lang="en-US" sz="1500" dirty="0">
                <a:latin typeface="+mn-lt"/>
              </a:rPr>
            </a:br>
            <a:r>
              <a:rPr lang="en-US" sz="1500" dirty="0">
                <a:latin typeface="+mn-lt"/>
              </a:rPr>
              <a:t>more windows and doors.  The *</a:t>
            </a:r>
            <a:br>
              <a:rPr lang="en-US" sz="1500" dirty="0">
                <a:latin typeface="+mn-lt"/>
              </a:rPr>
            </a:br>
            <a:r>
              <a:rPr lang="en-US" sz="1500" dirty="0">
                <a:latin typeface="+mn-lt"/>
              </a:rPr>
              <a:t>in UML notation means there is</a:t>
            </a:r>
            <a:br>
              <a:rPr lang="en-US" sz="1500" dirty="0">
                <a:latin typeface="+mn-lt"/>
              </a:rPr>
            </a:br>
            <a:r>
              <a:rPr lang="en-US" sz="1500" dirty="0">
                <a:latin typeface="+mn-lt"/>
              </a:rPr>
              <a:t>no upper bound on the range.</a:t>
            </a:r>
          </a:p>
        </p:txBody>
      </p:sp>
    </p:spTree>
    <p:extLst>
      <p:ext uri="{BB962C8B-B14F-4D97-AF65-F5344CB8AC3E}">
        <p14:creationId xmlns:p14="http://schemas.microsoft.com/office/powerpoint/2010/main" val="32037951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a:extLst>
              <a:ext uri="{FF2B5EF4-FFF2-40B4-BE49-F238E27FC236}">
                <a16:creationId xmlns:a16="http://schemas.microsoft.com/office/drawing/2014/main" id="{BEC3FF75-6F63-BE45-A16C-AC2F331E9FC4}"/>
              </a:ext>
            </a:extLst>
          </p:cNvPr>
          <p:cNvSpPr>
            <a:spLocks noGrp="1" noChangeArrowheads="1"/>
          </p:cNvSpPr>
          <p:nvPr>
            <p:ph type="title"/>
          </p:nvPr>
        </p:nvSpPr>
        <p:spPr/>
        <p:txBody>
          <a:bodyPr/>
          <a:lstStyle/>
          <a:p>
            <a:r>
              <a:rPr lang="en-US" altLang="en-US" dirty="0"/>
              <a:t>Composition vs. Aggregation</a:t>
            </a:r>
          </a:p>
        </p:txBody>
      </p:sp>
      <p:sp>
        <p:nvSpPr>
          <p:cNvPr id="15365" name="Rectangle 3">
            <a:extLst>
              <a:ext uri="{FF2B5EF4-FFF2-40B4-BE49-F238E27FC236}">
                <a16:creationId xmlns:a16="http://schemas.microsoft.com/office/drawing/2014/main" id="{41201C83-C2FC-A24E-B3B5-520A42C10421}"/>
              </a:ext>
            </a:extLst>
          </p:cNvPr>
          <p:cNvSpPr>
            <a:spLocks noGrp="1" noChangeArrowheads="1"/>
          </p:cNvSpPr>
          <p:nvPr>
            <p:ph type="body" idx="1"/>
          </p:nvPr>
        </p:nvSpPr>
        <p:spPr>
          <a:xfrm>
            <a:off x="628650" y="2226469"/>
            <a:ext cx="8101812" cy="3263504"/>
          </a:xfrm>
        </p:spPr>
        <p:txBody>
          <a:bodyPr/>
          <a:lstStyle/>
          <a:p>
            <a:r>
              <a:rPr lang="en-US" altLang="en-US" sz="2000" dirty="0"/>
              <a:t>Composition (indicated by a filled diamond) indicates that something is an essential and integral component of something else (i.e. the </a:t>
            </a:r>
            <a:r>
              <a:rPr lang="en-US" altLang="en-US" sz="2000" b="1" dirty="0"/>
              <a:t>is-part-of</a:t>
            </a:r>
            <a:r>
              <a:rPr lang="en-US" altLang="en-US" sz="2000" dirty="0"/>
              <a:t>  relationship)</a:t>
            </a:r>
          </a:p>
          <a:p>
            <a:endParaRPr lang="en-US" altLang="en-US" sz="2000" dirty="0"/>
          </a:p>
          <a:p>
            <a:pPr lvl="1"/>
            <a:r>
              <a:rPr lang="en-US" altLang="en-US" sz="1800" dirty="0"/>
              <a:t>Instances of a component may only have a single owner; sharing is not allowed</a:t>
            </a:r>
          </a:p>
          <a:p>
            <a:pPr lvl="1"/>
            <a:r>
              <a:rPr lang="en-US" altLang="en-US" sz="1800" dirty="0"/>
              <a:t>Components cannot exist independent of their owner</a:t>
            </a:r>
          </a:p>
          <a:p>
            <a:pPr lvl="1"/>
            <a:r>
              <a:rPr lang="en-US" altLang="en-US" sz="1800" dirty="0"/>
              <a:t>Components live or die with their owner</a:t>
            </a:r>
          </a:p>
          <a:p>
            <a:pPr lvl="1"/>
            <a:endParaRPr lang="en-US" altLang="en-US" sz="1800" dirty="0"/>
          </a:p>
          <a:p>
            <a:r>
              <a:rPr lang="en-US" altLang="en-US" sz="2000" dirty="0"/>
              <a:t>Aggregation (indicated by a hollow diamond) indicates a part-of relationship wherein the parts are non-essential and can exist independent of the aggregate</a:t>
            </a:r>
          </a:p>
          <a:p>
            <a:endParaRPr lang="en-US" altLang="en-US" dirty="0"/>
          </a:p>
        </p:txBody>
      </p:sp>
      <p:sp>
        <p:nvSpPr>
          <p:cNvPr id="7" name="Slide Number Placeholder 6">
            <a:extLst>
              <a:ext uri="{FF2B5EF4-FFF2-40B4-BE49-F238E27FC236}">
                <a16:creationId xmlns:a16="http://schemas.microsoft.com/office/drawing/2014/main" id="{A99C8ECE-20DF-DC43-93DE-A5E637408531}"/>
              </a:ext>
            </a:extLst>
          </p:cNvPr>
          <p:cNvSpPr>
            <a:spLocks noGrp="1"/>
          </p:cNvSpPr>
          <p:nvPr>
            <p:ph type="sldNum" sz="quarter" idx="10"/>
          </p:nvPr>
        </p:nvSpPr>
        <p:spPr/>
        <p:txBody>
          <a:bodyPr/>
          <a:lstStyle/>
          <a:p>
            <a:pPr>
              <a:defRPr/>
            </a:pPr>
            <a:fld id="{3E8ADE4A-FE7A-EF46-81C0-DB169D7260F5}" type="slidenum">
              <a:rPr lang="en-US" altLang="x-none" smtClean="0"/>
              <a:pPr>
                <a:defRPr/>
              </a:pPr>
              <a:t>42</a:t>
            </a:fld>
            <a:endParaRPr lang="en-US" altLang="x-none"/>
          </a:p>
        </p:txBody>
      </p:sp>
    </p:spTree>
    <p:extLst>
      <p:ext uri="{BB962C8B-B14F-4D97-AF65-F5344CB8AC3E}">
        <p14:creationId xmlns:p14="http://schemas.microsoft.com/office/powerpoint/2010/main" val="29803016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a:extLst>
              <a:ext uri="{FF2B5EF4-FFF2-40B4-BE49-F238E27FC236}">
                <a16:creationId xmlns:a16="http://schemas.microsoft.com/office/drawing/2014/main" id="{1C96CD49-ABFD-1743-87A5-2E68EF6EB478}"/>
              </a:ext>
            </a:extLst>
          </p:cNvPr>
          <p:cNvSpPr>
            <a:spLocks noGrp="1" noChangeArrowheads="1"/>
          </p:cNvSpPr>
          <p:nvPr>
            <p:ph type="title"/>
          </p:nvPr>
        </p:nvSpPr>
        <p:spPr/>
        <p:txBody>
          <a:bodyPr/>
          <a:lstStyle/>
          <a:p>
            <a:r>
              <a:rPr lang="en-US" altLang="en-US" dirty="0"/>
              <a:t>Example of Composition </a:t>
            </a:r>
          </a:p>
        </p:txBody>
      </p:sp>
      <p:sp>
        <p:nvSpPr>
          <p:cNvPr id="7" name="Slide Number Placeholder 6">
            <a:extLst>
              <a:ext uri="{FF2B5EF4-FFF2-40B4-BE49-F238E27FC236}">
                <a16:creationId xmlns:a16="http://schemas.microsoft.com/office/drawing/2014/main" id="{FDD0FC61-E3BF-E54B-AF47-C4B9DA63A1E0}"/>
              </a:ext>
            </a:extLst>
          </p:cNvPr>
          <p:cNvSpPr>
            <a:spLocks noGrp="1"/>
          </p:cNvSpPr>
          <p:nvPr>
            <p:ph type="sldNum" sz="quarter" idx="10"/>
          </p:nvPr>
        </p:nvSpPr>
        <p:spPr/>
        <p:txBody>
          <a:bodyPr/>
          <a:lstStyle/>
          <a:p>
            <a:pPr>
              <a:defRPr/>
            </a:pPr>
            <a:fld id="{3E8ADE4A-FE7A-EF46-81C0-DB169D7260F5}" type="slidenum">
              <a:rPr lang="en-US" altLang="x-none" smtClean="0"/>
              <a:pPr>
                <a:defRPr/>
              </a:pPr>
              <a:t>43</a:t>
            </a:fld>
            <a:endParaRPr lang="en-US" altLang="x-none"/>
          </a:p>
        </p:txBody>
      </p:sp>
      <p:pic>
        <p:nvPicPr>
          <p:cNvPr id="3" name="Picture 2">
            <a:extLst>
              <a:ext uri="{FF2B5EF4-FFF2-40B4-BE49-F238E27FC236}">
                <a16:creationId xmlns:a16="http://schemas.microsoft.com/office/drawing/2014/main" id="{F89F9AB7-8338-8940-97FA-C8816020D449}"/>
              </a:ext>
            </a:extLst>
          </p:cNvPr>
          <p:cNvPicPr>
            <a:picLocks noChangeAspect="1"/>
          </p:cNvPicPr>
          <p:nvPr/>
        </p:nvPicPr>
        <p:blipFill>
          <a:blip r:embed="rId2"/>
          <a:stretch>
            <a:fillRect/>
          </a:stretch>
        </p:blipFill>
        <p:spPr>
          <a:xfrm>
            <a:off x="2181225" y="1970838"/>
            <a:ext cx="4781550" cy="3171825"/>
          </a:xfrm>
          <a:prstGeom prst="rect">
            <a:avLst/>
          </a:prstGeom>
        </p:spPr>
      </p:pic>
      <p:sp>
        <p:nvSpPr>
          <p:cNvPr id="2" name="TextBox 1">
            <a:extLst>
              <a:ext uri="{FF2B5EF4-FFF2-40B4-BE49-F238E27FC236}">
                <a16:creationId xmlns:a16="http://schemas.microsoft.com/office/drawing/2014/main" id="{64A627CD-C8A3-7C4C-A6CA-3CA3615CAFEF}"/>
              </a:ext>
            </a:extLst>
          </p:cNvPr>
          <p:cNvSpPr txBox="1"/>
          <p:nvPr/>
        </p:nvSpPr>
        <p:spPr>
          <a:xfrm>
            <a:off x="5652121" y="1974756"/>
            <a:ext cx="3306483" cy="1477328"/>
          </a:xfrm>
          <a:prstGeom prst="rect">
            <a:avLst/>
          </a:prstGeom>
          <a:noFill/>
        </p:spPr>
        <p:txBody>
          <a:bodyPr wrap="none" rtlCol="0">
            <a:spAutoFit/>
          </a:bodyPr>
          <a:lstStyle/>
          <a:p>
            <a:r>
              <a:rPr lang="en-US" sz="1500" dirty="0">
                <a:latin typeface="+mn-lt"/>
              </a:rPr>
              <a:t>In a video game, a Player has a Head,</a:t>
            </a:r>
          </a:p>
          <a:p>
            <a:r>
              <a:rPr lang="en-US" sz="1500" dirty="0">
                <a:latin typeface="+mn-lt"/>
              </a:rPr>
              <a:t>Body, Arms, and Legs.  The parts do</a:t>
            </a:r>
            <a:br>
              <a:rPr lang="en-US" sz="1500" dirty="0">
                <a:latin typeface="+mn-lt"/>
              </a:rPr>
            </a:br>
            <a:r>
              <a:rPr lang="en-US" sz="1500" dirty="0">
                <a:latin typeface="+mn-lt"/>
              </a:rPr>
              <a:t>not exist without the Player and are</a:t>
            </a:r>
            <a:br>
              <a:rPr lang="en-US" sz="1500" dirty="0">
                <a:latin typeface="+mn-lt"/>
              </a:rPr>
            </a:br>
            <a:r>
              <a:rPr lang="en-US" sz="1500" dirty="0">
                <a:latin typeface="+mn-lt"/>
              </a:rPr>
              <a:t>destroyed when the Player is destroyed.</a:t>
            </a:r>
            <a:br>
              <a:rPr lang="en-US" sz="1500" dirty="0">
                <a:latin typeface="+mn-lt"/>
              </a:rPr>
            </a:br>
            <a:r>
              <a:rPr lang="en-US" sz="1500" dirty="0">
                <a:latin typeface="+mn-lt"/>
              </a:rPr>
              <a:t>This is composition.  The Player is </a:t>
            </a:r>
            <a:br>
              <a:rPr lang="en-US" sz="1500" dirty="0">
                <a:latin typeface="+mn-lt"/>
              </a:rPr>
            </a:br>
            <a:r>
              <a:rPr lang="en-US" sz="1500" dirty="0">
                <a:latin typeface="+mn-lt"/>
              </a:rPr>
              <a:t>composed of those parts.</a:t>
            </a:r>
          </a:p>
        </p:txBody>
      </p:sp>
    </p:spTree>
    <p:extLst>
      <p:ext uri="{BB962C8B-B14F-4D97-AF65-F5344CB8AC3E}">
        <p14:creationId xmlns:p14="http://schemas.microsoft.com/office/powerpoint/2010/main" val="7130093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a:extLst>
              <a:ext uri="{FF2B5EF4-FFF2-40B4-BE49-F238E27FC236}">
                <a16:creationId xmlns:a16="http://schemas.microsoft.com/office/drawing/2014/main" id="{1C96CD49-ABFD-1743-87A5-2E68EF6EB478}"/>
              </a:ext>
            </a:extLst>
          </p:cNvPr>
          <p:cNvSpPr>
            <a:spLocks noGrp="1" noChangeArrowheads="1"/>
          </p:cNvSpPr>
          <p:nvPr>
            <p:ph type="title"/>
          </p:nvPr>
        </p:nvSpPr>
        <p:spPr/>
        <p:txBody>
          <a:bodyPr/>
          <a:lstStyle/>
          <a:p>
            <a:r>
              <a:rPr lang="en-US" altLang="en-US" dirty="0"/>
              <a:t>Composition vs. Aggregation</a:t>
            </a:r>
          </a:p>
        </p:txBody>
      </p:sp>
      <p:sp>
        <p:nvSpPr>
          <p:cNvPr id="7" name="Slide Number Placeholder 6">
            <a:extLst>
              <a:ext uri="{FF2B5EF4-FFF2-40B4-BE49-F238E27FC236}">
                <a16:creationId xmlns:a16="http://schemas.microsoft.com/office/drawing/2014/main" id="{FDD0FC61-E3BF-E54B-AF47-C4B9DA63A1E0}"/>
              </a:ext>
            </a:extLst>
          </p:cNvPr>
          <p:cNvSpPr>
            <a:spLocks noGrp="1"/>
          </p:cNvSpPr>
          <p:nvPr>
            <p:ph type="sldNum" sz="quarter" idx="10"/>
          </p:nvPr>
        </p:nvSpPr>
        <p:spPr/>
        <p:txBody>
          <a:bodyPr/>
          <a:lstStyle/>
          <a:p>
            <a:pPr>
              <a:defRPr/>
            </a:pPr>
            <a:fld id="{3E8ADE4A-FE7A-EF46-81C0-DB169D7260F5}" type="slidenum">
              <a:rPr lang="en-US" altLang="x-none" smtClean="0"/>
              <a:pPr>
                <a:defRPr/>
              </a:pPr>
              <a:t>44</a:t>
            </a:fld>
            <a:endParaRPr lang="en-US" altLang="x-none"/>
          </a:p>
        </p:txBody>
      </p:sp>
      <p:sp>
        <p:nvSpPr>
          <p:cNvPr id="2" name="TextBox 1">
            <a:extLst>
              <a:ext uri="{FF2B5EF4-FFF2-40B4-BE49-F238E27FC236}">
                <a16:creationId xmlns:a16="http://schemas.microsoft.com/office/drawing/2014/main" id="{64A627CD-C8A3-7C4C-A6CA-3CA3615CAFEF}"/>
              </a:ext>
            </a:extLst>
          </p:cNvPr>
          <p:cNvSpPr txBox="1"/>
          <p:nvPr/>
        </p:nvSpPr>
        <p:spPr>
          <a:xfrm>
            <a:off x="4842031" y="2247014"/>
            <a:ext cx="4207627" cy="1708160"/>
          </a:xfrm>
          <a:prstGeom prst="rect">
            <a:avLst/>
          </a:prstGeom>
          <a:noFill/>
        </p:spPr>
        <p:txBody>
          <a:bodyPr wrap="none" rtlCol="0">
            <a:spAutoFit/>
          </a:bodyPr>
          <a:lstStyle/>
          <a:p>
            <a:r>
              <a:rPr lang="en-US" sz="1500" dirty="0">
                <a:latin typeface="+mn-lt"/>
              </a:rPr>
              <a:t>A College has an aggregation of Building objects</a:t>
            </a:r>
            <a:br>
              <a:rPr lang="en-US" sz="1500" dirty="0">
                <a:latin typeface="+mn-lt"/>
              </a:rPr>
            </a:br>
            <a:r>
              <a:rPr lang="en-US" sz="1500" dirty="0">
                <a:latin typeface="+mn-lt"/>
              </a:rPr>
              <a:t>making up the campus and a collection of Course</a:t>
            </a:r>
            <a:br>
              <a:rPr lang="en-US" sz="1500" dirty="0">
                <a:latin typeface="+mn-lt"/>
              </a:rPr>
            </a:br>
            <a:r>
              <a:rPr lang="en-US" sz="1500" dirty="0">
                <a:latin typeface="+mn-lt"/>
              </a:rPr>
              <a:t>objects for the courses it offers.  If a College was</a:t>
            </a:r>
            <a:br>
              <a:rPr lang="en-US" sz="1500" dirty="0">
                <a:latin typeface="+mn-lt"/>
              </a:rPr>
            </a:br>
            <a:r>
              <a:rPr lang="en-US" sz="1500" dirty="0">
                <a:latin typeface="+mn-lt"/>
              </a:rPr>
              <a:t>to fold, its Buildings would still exist, but its Courses</a:t>
            </a:r>
            <a:br>
              <a:rPr lang="en-US" sz="1500" dirty="0">
                <a:latin typeface="+mn-lt"/>
              </a:rPr>
            </a:br>
            <a:r>
              <a:rPr lang="en-US" sz="1500" dirty="0">
                <a:latin typeface="+mn-lt"/>
              </a:rPr>
              <a:t>would be of no use outside of the College and so</a:t>
            </a:r>
            <a:br>
              <a:rPr lang="en-US" sz="1500" dirty="0">
                <a:latin typeface="+mn-lt"/>
              </a:rPr>
            </a:br>
            <a:r>
              <a:rPr lang="en-US" sz="1500" dirty="0">
                <a:latin typeface="+mn-lt"/>
              </a:rPr>
              <a:t>the courses would cease to exist; hence, </a:t>
            </a:r>
            <a:br>
              <a:rPr lang="en-US" sz="1500" dirty="0">
                <a:latin typeface="+mn-lt"/>
              </a:rPr>
            </a:br>
            <a:r>
              <a:rPr lang="en-US" sz="1500" dirty="0">
                <a:latin typeface="+mn-lt"/>
              </a:rPr>
              <a:t>composition is used there.</a:t>
            </a:r>
          </a:p>
        </p:txBody>
      </p:sp>
      <p:pic>
        <p:nvPicPr>
          <p:cNvPr id="5" name="Picture 4">
            <a:extLst>
              <a:ext uri="{FF2B5EF4-FFF2-40B4-BE49-F238E27FC236}">
                <a16:creationId xmlns:a16="http://schemas.microsoft.com/office/drawing/2014/main" id="{F214336A-FB22-BC4E-B241-5CD050832673}"/>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169622" y="2968928"/>
            <a:ext cx="4781550" cy="1714500"/>
          </a:xfrm>
          <a:prstGeom prst="rect">
            <a:avLst/>
          </a:prstGeom>
        </p:spPr>
      </p:pic>
    </p:spTree>
    <p:extLst>
      <p:ext uri="{BB962C8B-B14F-4D97-AF65-F5344CB8AC3E}">
        <p14:creationId xmlns:p14="http://schemas.microsoft.com/office/powerpoint/2010/main" val="8450593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25284CAC-59FE-2B4A-9F1A-1903B5568A71}"/>
              </a:ext>
            </a:extLst>
          </p:cNvPr>
          <p:cNvSpPr>
            <a:spLocks noGrp="1" noChangeArrowheads="1"/>
          </p:cNvSpPr>
          <p:nvPr>
            <p:ph type="title"/>
          </p:nvPr>
        </p:nvSpPr>
        <p:spPr/>
        <p:txBody>
          <a:bodyPr/>
          <a:lstStyle/>
          <a:p>
            <a:r>
              <a:rPr lang="en-US" altLang="en-US" dirty="0"/>
              <a:t>Class Dependencies</a:t>
            </a:r>
          </a:p>
        </p:txBody>
      </p:sp>
      <p:sp>
        <p:nvSpPr>
          <p:cNvPr id="18437" name="Rectangle 3">
            <a:extLst>
              <a:ext uri="{FF2B5EF4-FFF2-40B4-BE49-F238E27FC236}">
                <a16:creationId xmlns:a16="http://schemas.microsoft.com/office/drawing/2014/main" id="{6CD41C9A-9768-134E-8E1A-DB701685DE0B}"/>
              </a:ext>
            </a:extLst>
          </p:cNvPr>
          <p:cNvSpPr>
            <a:spLocks noGrp="1" noChangeArrowheads="1"/>
          </p:cNvSpPr>
          <p:nvPr>
            <p:ph type="body" idx="1"/>
          </p:nvPr>
        </p:nvSpPr>
        <p:spPr/>
        <p:txBody>
          <a:bodyPr/>
          <a:lstStyle/>
          <a:p>
            <a:r>
              <a:rPr lang="en-US" altLang="en-US" sz="2000" dirty="0"/>
              <a:t>In many instances, one class requires services provided by a second class in order to properly function, requesting them on demand</a:t>
            </a:r>
          </a:p>
          <a:p>
            <a:pPr lvl="1"/>
            <a:r>
              <a:rPr lang="en-US" altLang="en-US" sz="1800" dirty="0"/>
              <a:t>In such cases, a client-class depends on the server-class in some way and a transient dependency relationship is established</a:t>
            </a:r>
          </a:p>
        </p:txBody>
      </p:sp>
      <p:sp>
        <p:nvSpPr>
          <p:cNvPr id="7" name="Slide Number Placeholder 6">
            <a:extLst>
              <a:ext uri="{FF2B5EF4-FFF2-40B4-BE49-F238E27FC236}">
                <a16:creationId xmlns:a16="http://schemas.microsoft.com/office/drawing/2014/main" id="{54496C45-5E67-5847-9EE9-B3420D32F303}"/>
              </a:ext>
            </a:extLst>
          </p:cNvPr>
          <p:cNvSpPr>
            <a:spLocks noGrp="1"/>
          </p:cNvSpPr>
          <p:nvPr>
            <p:ph type="sldNum" sz="quarter" idx="10"/>
          </p:nvPr>
        </p:nvSpPr>
        <p:spPr/>
        <p:txBody>
          <a:bodyPr/>
          <a:lstStyle/>
          <a:p>
            <a:pPr>
              <a:defRPr/>
            </a:pPr>
            <a:fld id="{3E8ADE4A-FE7A-EF46-81C0-DB169D7260F5}" type="slidenum">
              <a:rPr lang="en-US" altLang="x-none" smtClean="0"/>
              <a:pPr>
                <a:defRPr/>
              </a:pPr>
              <a:t>45</a:t>
            </a:fld>
            <a:endParaRPr lang="en-US" altLang="x-none"/>
          </a:p>
        </p:txBody>
      </p:sp>
      <p:pic>
        <p:nvPicPr>
          <p:cNvPr id="5" name="Picture 4">
            <a:extLst>
              <a:ext uri="{FF2B5EF4-FFF2-40B4-BE49-F238E27FC236}">
                <a16:creationId xmlns:a16="http://schemas.microsoft.com/office/drawing/2014/main" id="{9EA4232C-25BE-48D4-BCE7-B23C82183D88}"/>
              </a:ext>
            </a:extLst>
          </p:cNvPr>
          <p:cNvPicPr>
            <a:picLocks noChangeAspect="1"/>
          </p:cNvPicPr>
          <p:nvPr/>
        </p:nvPicPr>
        <p:blipFill>
          <a:blip r:embed="rId2"/>
          <a:stretch>
            <a:fillRect/>
          </a:stretch>
        </p:blipFill>
        <p:spPr>
          <a:xfrm>
            <a:off x="2181225" y="3563295"/>
            <a:ext cx="4781550" cy="1733550"/>
          </a:xfrm>
          <a:prstGeom prst="rect">
            <a:avLst/>
          </a:prstGeom>
        </p:spPr>
      </p:pic>
      <p:sp>
        <p:nvSpPr>
          <p:cNvPr id="6" name="TextBox 5">
            <a:extLst>
              <a:ext uri="{FF2B5EF4-FFF2-40B4-BE49-F238E27FC236}">
                <a16:creationId xmlns:a16="http://schemas.microsoft.com/office/drawing/2014/main" id="{83554CD1-CF0E-4C25-910F-1ACB2C260650}"/>
              </a:ext>
            </a:extLst>
          </p:cNvPr>
          <p:cNvSpPr txBox="1"/>
          <p:nvPr/>
        </p:nvSpPr>
        <p:spPr>
          <a:xfrm>
            <a:off x="961211" y="5618202"/>
            <a:ext cx="7360156" cy="553998"/>
          </a:xfrm>
          <a:prstGeom prst="rect">
            <a:avLst/>
          </a:prstGeom>
          <a:noFill/>
        </p:spPr>
        <p:txBody>
          <a:bodyPr wrap="none" rtlCol="0">
            <a:spAutoFit/>
          </a:bodyPr>
          <a:lstStyle/>
          <a:p>
            <a:pPr algn="ctr"/>
            <a:r>
              <a:rPr lang="en-US" sz="1500" dirty="0">
                <a:latin typeface="+mn-lt"/>
              </a:rPr>
              <a:t>Video from the Camera will appear in the </a:t>
            </a:r>
            <a:r>
              <a:rPr lang="en-US" sz="1500" dirty="0" err="1">
                <a:latin typeface="+mn-lt"/>
              </a:rPr>
              <a:t>DisplayWindow</a:t>
            </a:r>
            <a:r>
              <a:rPr lang="en-US" sz="1500" dirty="0">
                <a:latin typeface="+mn-lt"/>
              </a:rPr>
              <a:t>, provided that the </a:t>
            </a:r>
            <a:r>
              <a:rPr lang="en-US" sz="1500" dirty="0" err="1">
                <a:latin typeface="+mn-lt"/>
              </a:rPr>
              <a:t>DisplayWindow</a:t>
            </a:r>
            <a:br>
              <a:rPr lang="en-US" sz="1500" dirty="0">
                <a:latin typeface="+mn-lt"/>
              </a:rPr>
            </a:br>
            <a:r>
              <a:rPr lang="en-US" sz="1500" dirty="0">
                <a:latin typeface="+mn-lt"/>
              </a:rPr>
              <a:t>requests access to the Camera, specifying a password in the process</a:t>
            </a:r>
          </a:p>
        </p:txBody>
      </p:sp>
    </p:spTree>
    <p:extLst>
      <p:ext uri="{BB962C8B-B14F-4D97-AF65-F5344CB8AC3E}">
        <p14:creationId xmlns:p14="http://schemas.microsoft.com/office/powerpoint/2010/main" val="35277559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CA" altLang="en-US" sz="3600" dirty="0"/>
              <a:t>Realization (Implementation)</a:t>
            </a:r>
            <a:endParaRPr lang="en-US" altLang="en-US" sz="3600" dirty="0"/>
          </a:p>
        </p:txBody>
      </p:sp>
      <p:sp>
        <p:nvSpPr>
          <p:cNvPr id="97283" name="Text Box 3"/>
          <p:cNvSpPr txBox="1">
            <a:spLocks noChangeArrowheads="1"/>
          </p:cNvSpPr>
          <p:nvPr/>
        </p:nvSpPr>
        <p:spPr bwMode="auto">
          <a:xfrm>
            <a:off x="669925" y="1565275"/>
            <a:ext cx="866378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dirty="0">
                <a:latin typeface="+mn-lt"/>
              </a:rPr>
              <a:t>- </a:t>
            </a:r>
            <a:r>
              <a:rPr lang="en-CA" altLang="en-US" sz="2000" dirty="0">
                <a:latin typeface="+mn-lt"/>
              </a:rPr>
              <a:t>A relation between two classifiers</a:t>
            </a:r>
            <a:endParaRPr lang="en-US" altLang="en-US" sz="2000" dirty="0">
              <a:latin typeface="+mn-lt"/>
            </a:endParaRPr>
          </a:p>
          <a:p>
            <a:pPr eaLnBrk="1" hangingPunct="1">
              <a:buFontTx/>
              <a:buChar char="-"/>
            </a:pPr>
            <a:r>
              <a:rPr lang="el-GR" altLang="en-US" sz="2000" dirty="0">
                <a:latin typeface="+mn-lt"/>
              </a:rPr>
              <a:t> </a:t>
            </a:r>
            <a:r>
              <a:rPr lang="en-CA" altLang="en-US" sz="2000" dirty="0">
                <a:latin typeface="+mn-lt"/>
              </a:rPr>
              <a:t>The first classifier defines the operations and the second is implementing them. </a:t>
            </a:r>
          </a:p>
          <a:p>
            <a:pPr marL="285750" indent="-285750" eaLnBrk="1" hangingPunct="1">
              <a:buFontTx/>
              <a:buChar char="-"/>
            </a:pPr>
            <a:r>
              <a:rPr lang="en-US" altLang="en-US" sz="2000" dirty="0">
                <a:latin typeface="+mn-lt"/>
              </a:rPr>
              <a:t>In UML the Realization relation is occurring between: </a:t>
            </a:r>
          </a:p>
          <a:p>
            <a:pPr eaLnBrk="1" hangingPunct="1"/>
            <a:r>
              <a:rPr lang="en-US" altLang="en-US" sz="2000" dirty="0">
                <a:latin typeface="+mn-lt"/>
              </a:rPr>
              <a:t>	- </a:t>
            </a:r>
            <a:r>
              <a:rPr lang="en-CA" altLang="en-US" sz="2000" b="1" dirty="0">
                <a:latin typeface="+mn-lt"/>
              </a:rPr>
              <a:t>Interfaces</a:t>
            </a:r>
            <a:r>
              <a:rPr lang="el-GR" altLang="en-US" sz="2000" dirty="0">
                <a:latin typeface="+mn-lt"/>
              </a:rPr>
              <a:t> (</a:t>
            </a:r>
            <a:r>
              <a:rPr lang="en-CA" altLang="en-US" sz="2000" dirty="0">
                <a:latin typeface="+mn-lt"/>
              </a:rPr>
              <a:t>define the operations</a:t>
            </a:r>
            <a:r>
              <a:rPr lang="el-GR" altLang="en-US" sz="2000" dirty="0">
                <a:latin typeface="+mn-lt"/>
              </a:rPr>
              <a:t>) </a:t>
            </a:r>
            <a:r>
              <a:rPr lang="en-CA" altLang="en-US" sz="2000" dirty="0">
                <a:latin typeface="+mn-lt"/>
              </a:rPr>
              <a:t>and</a:t>
            </a:r>
            <a:r>
              <a:rPr lang="el-GR" altLang="en-US" sz="2000" dirty="0">
                <a:latin typeface="+mn-lt"/>
              </a:rPr>
              <a:t> </a:t>
            </a:r>
            <a:endParaRPr lang="en-CA" altLang="en-US" sz="2000" dirty="0">
              <a:latin typeface="+mn-lt"/>
            </a:endParaRPr>
          </a:p>
          <a:p>
            <a:pPr eaLnBrk="1" hangingPunct="1"/>
            <a:r>
              <a:rPr lang="en-CA" altLang="en-US" sz="2000" dirty="0">
                <a:latin typeface="+mn-lt"/>
              </a:rPr>
              <a:t>              </a:t>
            </a:r>
            <a:r>
              <a:rPr lang="en-CA" altLang="en-US" sz="2000" b="1" dirty="0">
                <a:latin typeface="+mn-lt"/>
              </a:rPr>
              <a:t>   classes/components </a:t>
            </a:r>
            <a:r>
              <a:rPr lang="el-GR" altLang="en-US" sz="2000" dirty="0">
                <a:latin typeface="+mn-lt"/>
              </a:rPr>
              <a:t>(</a:t>
            </a:r>
            <a:r>
              <a:rPr lang="en-CA" altLang="en-US" sz="2000" dirty="0">
                <a:latin typeface="+mn-lt"/>
              </a:rPr>
              <a:t>implement the operations</a:t>
            </a:r>
            <a:r>
              <a:rPr lang="el-GR" altLang="en-US" sz="2000" dirty="0">
                <a:latin typeface="+mn-lt"/>
              </a:rPr>
              <a:t>)</a:t>
            </a:r>
            <a:endParaRPr lang="en-US" altLang="en-US" sz="2000" dirty="0">
              <a:latin typeface="+mn-lt"/>
            </a:endParaRPr>
          </a:p>
          <a:p>
            <a:pPr eaLnBrk="1" hangingPunct="1"/>
            <a:r>
              <a:rPr lang="en-US" altLang="en-US" sz="2000" dirty="0">
                <a:latin typeface="+mn-lt"/>
              </a:rPr>
              <a:t>	- </a:t>
            </a:r>
            <a:r>
              <a:rPr lang="en-CA" altLang="en-US" sz="2000" b="1" dirty="0">
                <a:latin typeface="+mn-lt"/>
              </a:rPr>
              <a:t>U</a:t>
            </a:r>
            <a:r>
              <a:rPr lang="en-US" altLang="en-US" sz="2000" b="1" dirty="0">
                <a:latin typeface="+mn-lt"/>
              </a:rPr>
              <a:t>se cases</a:t>
            </a:r>
            <a:r>
              <a:rPr lang="en-US" altLang="en-US" sz="2000" dirty="0">
                <a:latin typeface="+mn-lt"/>
              </a:rPr>
              <a:t> </a:t>
            </a:r>
            <a:r>
              <a:rPr lang="en-CA" altLang="en-US" sz="2000" dirty="0">
                <a:latin typeface="+mn-lt"/>
              </a:rPr>
              <a:t>and </a:t>
            </a:r>
            <a:r>
              <a:rPr lang="en-US" altLang="en-US" sz="2000" b="1" dirty="0">
                <a:latin typeface="+mn-lt"/>
              </a:rPr>
              <a:t>use case implementations</a:t>
            </a:r>
            <a:endParaRPr lang="en-US" altLang="en-US" sz="2000" dirty="0">
              <a:latin typeface="+mn-lt"/>
            </a:endParaRPr>
          </a:p>
          <a:p>
            <a:pPr eaLnBrk="1" hangingPunct="1"/>
            <a:r>
              <a:rPr lang="en-US" altLang="en-US" sz="2000" dirty="0">
                <a:latin typeface="+mn-lt"/>
              </a:rPr>
              <a:t>- We use the following terminology</a:t>
            </a:r>
            <a:r>
              <a:rPr lang="en-CA" altLang="en-US" sz="2000" dirty="0">
                <a:latin typeface="+mn-lt"/>
              </a:rPr>
              <a:t>: </a:t>
            </a:r>
            <a:endParaRPr lang="en-US" altLang="en-US" sz="2000" dirty="0">
              <a:latin typeface="+mn-lt"/>
            </a:endParaRPr>
          </a:p>
        </p:txBody>
      </p:sp>
      <p:sp>
        <p:nvSpPr>
          <p:cNvPr id="97284" name="Line 4"/>
          <p:cNvSpPr>
            <a:spLocks noChangeShapeType="1"/>
          </p:cNvSpPr>
          <p:nvPr/>
        </p:nvSpPr>
        <p:spPr bwMode="auto">
          <a:xfrm>
            <a:off x="1295400" y="5724525"/>
            <a:ext cx="312420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7285" name="AutoShape 5"/>
          <p:cNvSpPr>
            <a:spLocks noChangeArrowheads="1"/>
          </p:cNvSpPr>
          <p:nvPr/>
        </p:nvSpPr>
        <p:spPr bwMode="auto">
          <a:xfrm rot="5368705">
            <a:off x="4343400" y="5484813"/>
            <a:ext cx="609600" cy="457200"/>
          </a:xfrm>
          <a:prstGeom prst="flowChartExtra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Tree>
    <p:extLst>
      <p:ext uri="{BB962C8B-B14F-4D97-AF65-F5344CB8AC3E}">
        <p14:creationId xmlns:p14="http://schemas.microsoft.com/office/powerpoint/2010/main" val="25253760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CA" altLang="en-US" sz="4000" dirty="0"/>
              <a:t>How to Denote an Interface</a:t>
            </a:r>
            <a:endParaRPr lang="en-US" altLang="en-US" sz="4000" dirty="0"/>
          </a:p>
        </p:txBody>
      </p:sp>
      <p:graphicFrame>
        <p:nvGraphicFramePr>
          <p:cNvPr id="66564" name="Object 4"/>
          <p:cNvGraphicFramePr>
            <a:graphicFrameLocks noChangeAspect="1"/>
          </p:cNvGraphicFramePr>
          <p:nvPr/>
        </p:nvGraphicFramePr>
        <p:xfrm>
          <a:off x="609600" y="2670968"/>
          <a:ext cx="7772400" cy="2430463"/>
        </p:xfrm>
        <a:graphic>
          <a:graphicData uri="http://schemas.openxmlformats.org/presentationml/2006/ole">
            <mc:AlternateContent xmlns:mc="http://schemas.openxmlformats.org/markup-compatibility/2006">
              <mc:Choice xmlns:v="urn:schemas-microsoft-com:vml" Requires="v">
                <p:oleObj spid="_x0000_s11282" name="Visio" r:id="rId3" imgW="5764421" imgH="1822824" progId="Visio.Drawing.11">
                  <p:embed/>
                </p:oleObj>
              </mc:Choice>
              <mc:Fallback>
                <p:oleObj name="Visio" r:id="rId3" imgW="5764421" imgH="1822824" progId="Visio.Drawing.11">
                  <p:embed/>
                  <p:pic>
                    <p:nvPicPr>
                      <p:cNvPr id="66564" name="Object 4"/>
                      <p:cNvPicPr>
                        <a:picLocks noChangeAspect="1" noChangeArrowheads="1"/>
                      </p:cNvPicPr>
                      <p:nvPr/>
                    </p:nvPicPr>
                    <p:blipFill>
                      <a:blip r:embed="rId4"/>
                      <a:srcRect/>
                      <a:stretch>
                        <a:fillRect/>
                      </a:stretch>
                    </p:blipFill>
                    <p:spPr bwMode="auto">
                      <a:xfrm>
                        <a:off x="609600" y="2670968"/>
                        <a:ext cx="7772400" cy="243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6565" name="Text Box 5"/>
          <p:cNvSpPr txBox="1">
            <a:spLocks noChangeArrowheads="1"/>
          </p:cNvSpPr>
          <p:nvPr/>
        </p:nvSpPr>
        <p:spPr bwMode="auto">
          <a:xfrm>
            <a:off x="4759326" y="2757487"/>
            <a:ext cx="22225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300" dirty="0">
                <a:latin typeface="Arial Narrow" pitchFamily="34" charset="0"/>
              </a:rPr>
              <a:t>I</a:t>
            </a:r>
          </a:p>
        </p:txBody>
      </p:sp>
      <p:sp>
        <p:nvSpPr>
          <p:cNvPr id="66566" name="Text Box 6"/>
          <p:cNvSpPr txBox="1">
            <a:spLocks noChangeArrowheads="1"/>
          </p:cNvSpPr>
          <p:nvPr/>
        </p:nvSpPr>
        <p:spPr bwMode="auto">
          <a:xfrm>
            <a:off x="5118100" y="4419600"/>
            <a:ext cx="22225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300">
                <a:latin typeface="Arial Narrow" pitchFamily="34" charset="0"/>
              </a:rPr>
              <a:t>I</a:t>
            </a:r>
          </a:p>
        </p:txBody>
      </p:sp>
      <p:sp>
        <p:nvSpPr>
          <p:cNvPr id="2" name="Oval 1"/>
          <p:cNvSpPr/>
          <p:nvPr/>
        </p:nvSpPr>
        <p:spPr>
          <a:xfrm>
            <a:off x="4891088" y="3886200"/>
            <a:ext cx="1204912" cy="914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Oval 6"/>
          <p:cNvSpPr/>
          <p:nvPr/>
        </p:nvSpPr>
        <p:spPr>
          <a:xfrm>
            <a:off x="4572000" y="2590800"/>
            <a:ext cx="1447800" cy="1066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391215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88" name="Object 4"/>
          <p:cNvGraphicFramePr>
            <a:graphicFrameLocks noChangeAspect="1"/>
          </p:cNvGraphicFramePr>
          <p:nvPr/>
        </p:nvGraphicFramePr>
        <p:xfrm>
          <a:off x="381000" y="2222500"/>
          <a:ext cx="8299450" cy="2255838"/>
        </p:xfrm>
        <a:graphic>
          <a:graphicData uri="http://schemas.openxmlformats.org/presentationml/2006/ole">
            <mc:AlternateContent xmlns:mc="http://schemas.openxmlformats.org/markup-compatibility/2006">
              <mc:Choice xmlns:v="urn:schemas-microsoft-com:vml" Requires="v">
                <p:oleObj spid="_x0000_s12306" name="Visio" r:id="rId3" imgW="6569849" imgH="1807488" progId="Visio.Drawing.11">
                  <p:embed/>
                </p:oleObj>
              </mc:Choice>
              <mc:Fallback>
                <p:oleObj name="Visio" r:id="rId3" imgW="6569849" imgH="1807488" progId="Visio.Drawing.11">
                  <p:embed/>
                  <p:pic>
                    <p:nvPicPr>
                      <p:cNvPr id="67588" name="Object 4"/>
                      <p:cNvPicPr>
                        <a:picLocks noChangeAspect="1" noChangeArrowheads="1"/>
                      </p:cNvPicPr>
                      <p:nvPr/>
                    </p:nvPicPr>
                    <p:blipFill>
                      <a:blip r:embed="rId4"/>
                      <a:srcRect/>
                      <a:stretch>
                        <a:fillRect/>
                      </a:stretch>
                    </p:blipFill>
                    <p:spPr bwMode="auto">
                      <a:xfrm>
                        <a:off x="381000" y="2222500"/>
                        <a:ext cx="8299450" cy="2255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586" name="Rectangle 2"/>
          <p:cNvSpPr>
            <a:spLocks noGrp="1" noChangeArrowheads="1"/>
          </p:cNvSpPr>
          <p:nvPr>
            <p:ph type="title"/>
          </p:nvPr>
        </p:nvSpPr>
        <p:spPr/>
        <p:txBody>
          <a:bodyPr/>
          <a:lstStyle/>
          <a:p>
            <a:r>
              <a:rPr lang="en-CA" altLang="en-US" sz="4000" dirty="0"/>
              <a:t>Alternative (and more descriptive) Way of Denoting an Interface</a:t>
            </a:r>
            <a:endParaRPr lang="en-US" altLang="en-US" sz="4000" dirty="0"/>
          </a:p>
        </p:txBody>
      </p:sp>
      <p:sp>
        <p:nvSpPr>
          <p:cNvPr id="67589" name="Text Box 5"/>
          <p:cNvSpPr txBox="1">
            <a:spLocks noChangeArrowheads="1"/>
          </p:cNvSpPr>
          <p:nvPr/>
        </p:nvSpPr>
        <p:spPr bwMode="auto">
          <a:xfrm>
            <a:off x="4518025" y="3398838"/>
            <a:ext cx="2190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000" b="1">
                <a:latin typeface="Arial" charset="0"/>
              </a:rPr>
              <a:t>I</a:t>
            </a:r>
          </a:p>
        </p:txBody>
      </p:sp>
      <p:sp>
        <p:nvSpPr>
          <p:cNvPr id="67590" name="Text Box 6"/>
          <p:cNvSpPr txBox="1">
            <a:spLocks noChangeArrowheads="1"/>
          </p:cNvSpPr>
          <p:nvPr/>
        </p:nvSpPr>
        <p:spPr bwMode="auto">
          <a:xfrm>
            <a:off x="5321300" y="2332038"/>
            <a:ext cx="2159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100">
                <a:latin typeface="Arial Narrow" pitchFamily="34" charset="0"/>
              </a:rPr>
              <a:t>I</a:t>
            </a:r>
          </a:p>
        </p:txBody>
      </p:sp>
      <p:sp>
        <p:nvSpPr>
          <p:cNvPr id="6" name="Oval 5"/>
          <p:cNvSpPr/>
          <p:nvPr/>
        </p:nvSpPr>
        <p:spPr>
          <a:xfrm>
            <a:off x="3581400" y="2332038"/>
            <a:ext cx="2743200" cy="27733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extBox 1"/>
          <p:cNvSpPr txBox="1"/>
          <p:nvPr/>
        </p:nvSpPr>
        <p:spPr>
          <a:xfrm>
            <a:off x="6172200" y="5334000"/>
            <a:ext cx="2621230" cy="369332"/>
          </a:xfrm>
          <a:prstGeom prst="rect">
            <a:avLst/>
          </a:prstGeom>
          <a:noFill/>
        </p:spPr>
        <p:txBody>
          <a:bodyPr wrap="none" rtlCol="0">
            <a:spAutoFit/>
          </a:bodyPr>
          <a:lstStyle/>
          <a:p>
            <a:r>
              <a:rPr lang="en-CA" dirty="0"/>
              <a:t>The implementation link</a:t>
            </a:r>
          </a:p>
        </p:txBody>
      </p:sp>
      <p:cxnSp>
        <p:nvCxnSpPr>
          <p:cNvPr id="4" name="Curved Connector 3"/>
          <p:cNvCxnSpPr>
            <a:stCxn id="2" idx="0"/>
          </p:cNvCxnSpPr>
          <p:nvPr/>
        </p:nvCxnSpPr>
        <p:spPr>
          <a:xfrm rot="16200000" flipV="1">
            <a:off x="5943668" y="3794852"/>
            <a:ext cx="1615281" cy="1463015"/>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89963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a:extLst>
              <a:ext uri="{FF2B5EF4-FFF2-40B4-BE49-F238E27FC236}">
                <a16:creationId xmlns:a16="http://schemas.microsoft.com/office/drawing/2014/main" id="{1C96CD49-ABFD-1743-87A5-2E68EF6EB478}"/>
              </a:ext>
            </a:extLst>
          </p:cNvPr>
          <p:cNvSpPr>
            <a:spLocks noGrp="1" noChangeArrowheads="1"/>
          </p:cNvSpPr>
          <p:nvPr>
            <p:ph type="title"/>
          </p:nvPr>
        </p:nvSpPr>
        <p:spPr/>
        <p:txBody>
          <a:bodyPr/>
          <a:lstStyle/>
          <a:p>
            <a:r>
              <a:rPr lang="en-US" altLang="en-US" dirty="0"/>
              <a:t>Bringing Things Together</a:t>
            </a:r>
          </a:p>
        </p:txBody>
      </p:sp>
      <p:sp>
        <p:nvSpPr>
          <p:cNvPr id="7" name="Slide Number Placeholder 6">
            <a:extLst>
              <a:ext uri="{FF2B5EF4-FFF2-40B4-BE49-F238E27FC236}">
                <a16:creationId xmlns:a16="http://schemas.microsoft.com/office/drawing/2014/main" id="{FDD0FC61-E3BF-E54B-AF47-C4B9DA63A1E0}"/>
              </a:ext>
            </a:extLst>
          </p:cNvPr>
          <p:cNvSpPr>
            <a:spLocks noGrp="1"/>
          </p:cNvSpPr>
          <p:nvPr>
            <p:ph type="sldNum" sz="quarter" idx="10"/>
          </p:nvPr>
        </p:nvSpPr>
        <p:spPr/>
        <p:txBody>
          <a:bodyPr/>
          <a:lstStyle/>
          <a:p>
            <a:pPr>
              <a:defRPr/>
            </a:pPr>
            <a:fld id="{3E8ADE4A-FE7A-EF46-81C0-DB169D7260F5}" type="slidenum">
              <a:rPr lang="en-US" altLang="x-none" smtClean="0"/>
              <a:pPr>
                <a:defRPr/>
              </a:pPr>
              <a:t>49</a:t>
            </a:fld>
            <a:endParaRPr lang="en-US" altLang="x-none"/>
          </a:p>
        </p:txBody>
      </p:sp>
      <p:pic>
        <p:nvPicPr>
          <p:cNvPr id="4" name="Picture 3">
            <a:extLst>
              <a:ext uri="{FF2B5EF4-FFF2-40B4-BE49-F238E27FC236}">
                <a16:creationId xmlns:a16="http://schemas.microsoft.com/office/drawing/2014/main" id="{2D774541-360A-7B4B-8923-7EE6A7ED8C2A}"/>
              </a:ext>
            </a:extLst>
          </p:cNvPr>
          <p:cNvPicPr>
            <a:picLocks noChangeAspect="1"/>
          </p:cNvPicPr>
          <p:nvPr/>
        </p:nvPicPr>
        <p:blipFill>
          <a:blip r:embed="rId2"/>
          <a:stretch>
            <a:fillRect/>
          </a:stretch>
        </p:blipFill>
        <p:spPr>
          <a:xfrm>
            <a:off x="2003342" y="1971675"/>
            <a:ext cx="5137316" cy="3131511"/>
          </a:xfrm>
          <a:prstGeom prst="rect">
            <a:avLst/>
          </a:prstGeom>
        </p:spPr>
      </p:pic>
      <p:sp>
        <p:nvSpPr>
          <p:cNvPr id="5" name="TextBox 4">
            <a:extLst>
              <a:ext uri="{FF2B5EF4-FFF2-40B4-BE49-F238E27FC236}">
                <a16:creationId xmlns:a16="http://schemas.microsoft.com/office/drawing/2014/main" id="{FB293711-2409-4548-8FF9-8086E6B28363}"/>
              </a:ext>
            </a:extLst>
          </p:cNvPr>
          <p:cNvSpPr txBox="1"/>
          <p:nvPr/>
        </p:nvSpPr>
        <p:spPr>
          <a:xfrm>
            <a:off x="410165" y="2064042"/>
            <a:ext cx="3186354" cy="1477328"/>
          </a:xfrm>
          <a:prstGeom prst="rect">
            <a:avLst/>
          </a:prstGeom>
          <a:noFill/>
          <a:ln>
            <a:solidFill>
              <a:schemeClr val="tx1"/>
            </a:solidFill>
          </a:ln>
        </p:spPr>
        <p:txBody>
          <a:bodyPr wrap="square" rtlCol="0">
            <a:spAutoFit/>
          </a:bodyPr>
          <a:lstStyle/>
          <a:p>
            <a:r>
              <a:rPr lang="en-US" sz="1500" dirty="0">
                <a:latin typeface="+mn-lt"/>
              </a:rPr>
              <a:t>A Horse </a:t>
            </a:r>
            <a:r>
              <a:rPr lang="en-US" sz="1500" i="1" dirty="0">
                <a:latin typeface="+mn-lt"/>
              </a:rPr>
              <a:t>implements</a:t>
            </a:r>
            <a:r>
              <a:rPr lang="en-US" sz="1500" dirty="0">
                <a:latin typeface="+mn-lt"/>
              </a:rPr>
              <a:t> the </a:t>
            </a:r>
            <a:r>
              <a:rPr lang="en-US" sz="1500" b="1" dirty="0" err="1">
                <a:latin typeface="+mn-lt"/>
              </a:rPr>
              <a:t>OwnedObject</a:t>
            </a:r>
            <a:r>
              <a:rPr lang="en-US" sz="1500" dirty="0">
                <a:latin typeface="+mn-lt"/>
              </a:rPr>
              <a:t> </a:t>
            </a:r>
            <a:r>
              <a:rPr lang="en-US" sz="1500" i="1" dirty="0">
                <a:latin typeface="+mn-lt"/>
              </a:rPr>
              <a:t>interface</a:t>
            </a:r>
            <a:r>
              <a:rPr lang="en-US" sz="1500" dirty="0">
                <a:latin typeface="+mn-lt"/>
              </a:rPr>
              <a:t> (i.e. the </a:t>
            </a:r>
            <a:r>
              <a:rPr lang="en-US" sz="1500" dirty="0" err="1">
                <a:latin typeface="+mn-lt"/>
              </a:rPr>
              <a:t>getOwner</a:t>
            </a:r>
            <a:r>
              <a:rPr lang="en-US" sz="1500" dirty="0">
                <a:latin typeface="+mn-lt"/>
              </a:rPr>
              <a:t>() method) and also defines its own method </a:t>
            </a:r>
            <a:r>
              <a:rPr lang="en-US" sz="1500" dirty="0" err="1">
                <a:latin typeface="+mn-lt"/>
              </a:rPr>
              <a:t>getName</a:t>
            </a:r>
            <a:r>
              <a:rPr lang="en-US" sz="1500" dirty="0">
                <a:latin typeface="+mn-lt"/>
              </a:rPr>
              <a:t>().  </a:t>
            </a:r>
            <a:r>
              <a:rPr lang="en-US" sz="1500" b="1" dirty="0">
                <a:latin typeface="+mn-lt"/>
              </a:rPr>
              <a:t>Thoroughbred</a:t>
            </a:r>
            <a:r>
              <a:rPr lang="en-US" sz="1500" dirty="0">
                <a:latin typeface="+mn-lt"/>
              </a:rPr>
              <a:t> and </a:t>
            </a:r>
            <a:r>
              <a:rPr lang="en-US" sz="1500" b="1" dirty="0" err="1">
                <a:latin typeface="+mn-lt"/>
              </a:rPr>
              <a:t>QuarterHorse</a:t>
            </a:r>
            <a:r>
              <a:rPr lang="en-US" sz="1500" dirty="0">
                <a:latin typeface="+mn-lt"/>
              </a:rPr>
              <a:t> are both sub-types of horses, so we have inheritance here.</a:t>
            </a:r>
          </a:p>
        </p:txBody>
      </p:sp>
      <p:cxnSp>
        <p:nvCxnSpPr>
          <p:cNvPr id="8" name="Straight Connector 7">
            <a:extLst>
              <a:ext uri="{FF2B5EF4-FFF2-40B4-BE49-F238E27FC236}">
                <a16:creationId xmlns:a16="http://schemas.microsoft.com/office/drawing/2014/main" id="{E05D0E97-D14B-0E40-9211-282C1C43DCD1}"/>
              </a:ext>
            </a:extLst>
          </p:cNvPr>
          <p:cNvCxnSpPr>
            <a:cxnSpLocks/>
          </p:cNvCxnSpPr>
          <p:nvPr/>
        </p:nvCxnSpPr>
        <p:spPr>
          <a:xfrm flipV="1">
            <a:off x="3596520" y="2402886"/>
            <a:ext cx="442633" cy="3240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F895276-891E-A742-806B-6D8705371DB7}"/>
              </a:ext>
            </a:extLst>
          </p:cNvPr>
          <p:cNvCxnSpPr/>
          <p:nvPr/>
        </p:nvCxnSpPr>
        <p:spPr>
          <a:xfrm>
            <a:off x="3596520" y="3266982"/>
            <a:ext cx="442633" cy="3667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9101337-6451-C54C-8935-1911262F508C}"/>
              </a:ext>
            </a:extLst>
          </p:cNvPr>
          <p:cNvCxnSpPr/>
          <p:nvPr/>
        </p:nvCxnSpPr>
        <p:spPr>
          <a:xfrm>
            <a:off x="3275857" y="3633702"/>
            <a:ext cx="541979" cy="10374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CE6F628-55B5-A64C-AF39-C2E073653539}"/>
              </a:ext>
            </a:extLst>
          </p:cNvPr>
          <p:cNvSpPr txBox="1"/>
          <p:nvPr/>
        </p:nvSpPr>
        <p:spPr>
          <a:xfrm>
            <a:off x="6248647" y="2954052"/>
            <a:ext cx="2485188" cy="1015663"/>
          </a:xfrm>
          <a:prstGeom prst="rect">
            <a:avLst/>
          </a:prstGeom>
          <a:noFill/>
          <a:ln>
            <a:solidFill>
              <a:schemeClr val="tx1"/>
            </a:solidFill>
          </a:ln>
        </p:spPr>
        <p:txBody>
          <a:bodyPr wrap="square" rtlCol="0">
            <a:spAutoFit/>
          </a:bodyPr>
          <a:lstStyle/>
          <a:p>
            <a:r>
              <a:rPr lang="en-US" sz="1500" dirty="0">
                <a:latin typeface="+mn-lt"/>
              </a:rPr>
              <a:t>This is a form of association, in this case indicating that a Person can be the owner of zero or more </a:t>
            </a:r>
            <a:r>
              <a:rPr lang="en-US" sz="1500" b="1" dirty="0" err="1">
                <a:latin typeface="+mn-lt"/>
              </a:rPr>
              <a:t>OwnedObject</a:t>
            </a:r>
            <a:r>
              <a:rPr lang="en-US" sz="1500" dirty="0">
                <a:latin typeface="+mn-lt"/>
              </a:rPr>
              <a:t>.</a:t>
            </a:r>
          </a:p>
        </p:txBody>
      </p:sp>
      <p:cxnSp>
        <p:nvCxnSpPr>
          <p:cNvPr id="16" name="Straight Connector 15">
            <a:extLst>
              <a:ext uri="{FF2B5EF4-FFF2-40B4-BE49-F238E27FC236}">
                <a16:creationId xmlns:a16="http://schemas.microsoft.com/office/drawing/2014/main" id="{5D5DCA7D-044A-2C4B-AB06-9E88BF23CD79}"/>
              </a:ext>
            </a:extLst>
          </p:cNvPr>
          <p:cNvCxnSpPr>
            <a:cxnSpLocks/>
            <a:stCxn id="15" idx="0"/>
          </p:cNvCxnSpPr>
          <p:nvPr/>
        </p:nvCxnSpPr>
        <p:spPr>
          <a:xfrm flipH="1" flipV="1">
            <a:off x="6084169" y="2510898"/>
            <a:ext cx="1407072" cy="4431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DF973C4-1009-A04F-976B-A808E6641C28}"/>
              </a:ext>
            </a:extLst>
          </p:cNvPr>
          <p:cNvSpPr txBox="1"/>
          <p:nvPr/>
        </p:nvSpPr>
        <p:spPr>
          <a:xfrm>
            <a:off x="410166" y="3637530"/>
            <a:ext cx="2584388" cy="1015663"/>
          </a:xfrm>
          <a:prstGeom prst="rect">
            <a:avLst/>
          </a:prstGeom>
          <a:noFill/>
          <a:ln>
            <a:solidFill>
              <a:schemeClr val="tx1"/>
            </a:solidFill>
          </a:ln>
        </p:spPr>
        <p:txBody>
          <a:bodyPr wrap="square" rtlCol="0">
            <a:spAutoFit/>
          </a:bodyPr>
          <a:lstStyle/>
          <a:p>
            <a:r>
              <a:rPr lang="en-US" sz="1500" dirty="0">
                <a:latin typeface="+mn-lt"/>
              </a:rPr>
              <a:t>The </a:t>
            </a:r>
            <a:r>
              <a:rPr lang="en-US" sz="1500" b="1" dirty="0" err="1">
                <a:latin typeface="+mn-lt"/>
              </a:rPr>
              <a:t>Thorougbred</a:t>
            </a:r>
            <a:r>
              <a:rPr lang="en-US" sz="1500" dirty="0">
                <a:latin typeface="+mn-lt"/>
              </a:rPr>
              <a:t> class uses the </a:t>
            </a:r>
            <a:r>
              <a:rPr lang="en-US" sz="1500" b="1" dirty="0">
                <a:latin typeface="+mn-lt"/>
              </a:rPr>
              <a:t>Date</a:t>
            </a:r>
            <a:r>
              <a:rPr lang="en-US" sz="1500" dirty="0">
                <a:latin typeface="+mn-lt"/>
              </a:rPr>
              <a:t> class on occasion, forming a transient dependency.</a:t>
            </a:r>
          </a:p>
        </p:txBody>
      </p:sp>
      <p:cxnSp>
        <p:nvCxnSpPr>
          <p:cNvPr id="20" name="Straight Connector 19">
            <a:extLst>
              <a:ext uri="{FF2B5EF4-FFF2-40B4-BE49-F238E27FC236}">
                <a16:creationId xmlns:a16="http://schemas.microsoft.com/office/drawing/2014/main" id="{7FEC0128-90B9-C64E-8805-B9F0059398B6}"/>
              </a:ext>
            </a:extLst>
          </p:cNvPr>
          <p:cNvCxnSpPr/>
          <p:nvPr/>
        </p:nvCxnSpPr>
        <p:spPr>
          <a:xfrm>
            <a:off x="2994553" y="4399278"/>
            <a:ext cx="173291" cy="2718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5FDF6CBD-4112-4F6C-BB1E-3D9F4E23526B}"/>
                  </a:ext>
                </a:extLst>
              </p14:cNvPr>
              <p14:cNvContentPartPr/>
              <p14:nvPr/>
            </p14:nvContentPartPr>
            <p14:xfrm>
              <a:off x="313184" y="5121327"/>
              <a:ext cx="4320" cy="6480"/>
            </p14:xfrm>
          </p:contentPart>
        </mc:Choice>
        <mc:Fallback>
          <p:pic>
            <p:nvPicPr>
              <p:cNvPr id="2" name="Ink 1">
                <a:extLst>
                  <a:ext uri="{FF2B5EF4-FFF2-40B4-BE49-F238E27FC236}">
                    <a16:creationId xmlns:a16="http://schemas.microsoft.com/office/drawing/2014/main" id="{5FDF6CBD-4112-4F6C-BB1E-3D9F4E23526B}"/>
                  </a:ext>
                </a:extLst>
              </p:cNvPr>
              <p:cNvPicPr/>
              <p:nvPr/>
            </p:nvPicPr>
            <p:blipFill>
              <a:blip r:embed="rId4"/>
              <a:stretch>
                <a:fillRect/>
              </a:stretch>
            </p:blipFill>
            <p:spPr>
              <a:xfrm>
                <a:off x="304184" y="5112687"/>
                <a:ext cx="21960" cy="24120"/>
              </a:xfrm>
              <a:prstGeom prst="rect">
                <a:avLst/>
              </a:prstGeom>
            </p:spPr>
          </p:pic>
        </mc:Fallback>
      </mc:AlternateContent>
    </p:spTree>
    <p:extLst>
      <p:ext uri="{BB962C8B-B14F-4D97-AF65-F5344CB8AC3E}">
        <p14:creationId xmlns:p14="http://schemas.microsoft.com/office/powerpoint/2010/main" val="3644259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8"/>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1"/>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5"/>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5" grpId="0" animBg="1"/>
      <p:bldP spid="15" grpId="1"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17-a</a:t>
            </a:r>
          </a:p>
        </p:txBody>
      </p:sp>
      <p:sp>
        <p:nvSpPr>
          <p:cNvPr id="3" name="Text Placeholder 2"/>
          <p:cNvSpPr>
            <a:spLocks noGrp="1"/>
          </p:cNvSpPr>
          <p:nvPr>
            <p:ph type="body" idx="1"/>
          </p:nvPr>
        </p:nvSpPr>
        <p:spPr/>
        <p:txBody>
          <a:bodyPr/>
          <a:lstStyle/>
          <a:p>
            <a:r>
              <a:rPr lang="en-US" dirty="0"/>
              <a:t>Class Based Approach to Requirements Modeling and UML Class Diagrams</a:t>
            </a:r>
          </a:p>
        </p:txBody>
      </p:sp>
    </p:spTree>
    <p:extLst>
      <p:ext uri="{BB962C8B-B14F-4D97-AF65-F5344CB8AC3E}">
        <p14:creationId xmlns:p14="http://schemas.microsoft.com/office/powerpoint/2010/main" val="17840014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5198E6BF-DF68-4654-BD97-21AD544E872B}"/>
              </a:ext>
            </a:extLst>
          </p:cNvPr>
          <p:cNvSpPr>
            <a:spLocks noGrp="1" noChangeArrowheads="1"/>
          </p:cNvSpPr>
          <p:nvPr>
            <p:ph type="title"/>
          </p:nvPr>
        </p:nvSpPr>
        <p:spPr/>
        <p:txBody>
          <a:bodyPr/>
          <a:lstStyle/>
          <a:p>
            <a:r>
              <a:rPr lang="en-US" altLang="en-US" sz="4000"/>
              <a:t>Instances</a:t>
            </a:r>
            <a:endParaRPr lang="en-US" altLang="en-US" sz="3600"/>
          </a:p>
        </p:txBody>
      </p:sp>
      <p:sp>
        <p:nvSpPr>
          <p:cNvPr id="50179" name="Rectangle 3">
            <a:extLst>
              <a:ext uri="{FF2B5EF4-FFF2-40B4-BE49-F238E27FC236}">
                <a16:creationId xmlns:a16="http://schemas.microsoft.com/office/drawing/2014/main" id="{E0021D19-370C-4347-9D76-03501C1EAE54}"/>
              </a:ext>
            </a:extLst>
          </p:cNvPr>
          <p:cNvSpPr>
            <a:spLocks noGrp="1" noChangeArrowheads="1"/>
          </p:cNvSpPr>
          <p:nvPr>
            <p:ph type="body" idx="1"/>
          </p:nvPr>
        </p:nvSpPr>
        <p:spPr/>
        <p:txBody>
          <a:bodyPr/>
          <a:lstStyle/>
          <a:p>
            <a:r>
              <a:rPr lang="en-US" altLang="en-US" sz="2000" dirty="0"/>
              <a:t>Concrete manifestation of an abstraction</a:t>
            </a:r>
          </a:p>
          <a:p>
            <a:endParaRPr lang="en-US" altLang="en-US" sz="2000" dirty="0"/>
          </a:p>
          <a:p>
            <a:r>
              <a:rPr lang="en-US" altLang="en-US" sz="2000" dirty="0"/>
              <a:t>All objects are instances</a:t>
            </a:r>
          </a:p>
          <a:p>
            <a:endParaRPr lang="en-US" altLang="en-US" sz="2000" dirty="0"/>
          </a:p>
          <a:p>
            <a:r>
              <a:rPr lang="en-US" altLang="en-US" sz="2000" dirty="0"/>
              <a:t>Not all instances are objects. (Instance of an association is a “link”)</a:t>
            </a:r>
          </a:p>
          <a:p>
            <a:endParaRPr lang="en-US" altLang="en-US" sz="2000" dirty="0"/>
          </a:p>
          <a:p>
            <a:r>
              <a:rPr lang="en-US" altLang="en-US" sz="2000" dirty="0"/>
              <a:t>To indicate an instance, underline its </a:t>
            </a:r>
            <a:r>
              <a:rPr lang="en-US" altLang="en-US" sz="2000" b="1" u="sng" dirty="0"/>
              <a:t>name</a:t>
            </a:r>
            <a:endParaRPr lang="en-US" altLang="en-US" sz="20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74928288-574D-4E80-BB2F-2EEF05CC63CD}"/>
              </a:ext>
            </a:extLst>
          </p:cNvPr>
          <p:cNvSpPr>
            <a:spLocks noGrp="1" noChangeArrowheads="1"/>
          </p:cNvSpPr>
          <p:nvPr>
            <p:ph type="title"/>
          </p:nvPr>
        </p:nvSpPr>
        <p:spPr/>
        <p:txBody>
          <a:bodyPr/>
          <a:lstStyle/>
          <a:p>
            <a:r>
              <a:rPr lang="en-US" altLang="en-US" sz="3600"/>
              <a:t>Instances (named, anonymous, multiple)</a:t>
            </a:r>
          </a:p>
        </p:txBody>
      </p:sp>
      <p:sp>
        <p:nvSpPr>
          <p:cNvPr id="51203" name="Rectangle 3">
            <a:extLst>
              <a:ext uri="{FF2B5EF4-FFF2-40B4-BE49-F238E27FC236}">
                <a16:creationId xmlns:a16="http://schemas.microsoft.com/office/drawing/2014/main" id="{DB1522F8-430B-4EC4-BC0B-9259BF76023F}"/>
              </a:ext>
            </a:extLst>
          </p:cNvPr>
          <p:cNvSpPr>
            <a:spLocks noChangeArrowheads="1"/>
          </p:cNvSpPr>
          <p:nvPr/>
        </p:nvSpPr>
        <p:spPr bwMode="auto">
          <a:xfrm>
            <a:off x="914400" y="1981200"/>
            <a:ext cx="236220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51204" name="Rectangle 4">
            <a:extLst>
              <a:ext uri="{FF2B5EF4-FFF2-40B4-BE49-F238E27FC236}">
                <a16:creationId xmlns:a16="http://schemas.microsoft.com/office/drawing/2014/main" id="{42D9A8A9-C750-428C-831C-08EB26E06134}"/>
              </a:ext>
            </a:extLst>
          </p:cNvPr>
          <p:cNvSpPr>
            <a:spLocks noChangeArrowheads="1"/>
          </p:cNvSpPr>
          <p:nvPr/>
        </p:nvSpPr>
        <p:spPr bwMode="auto">
          <a:xfrm>
            <a:off x="4495800" y="2057400"/>
            <a:ext cx="2362200" cy="76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51205" name="Rectangle 5">
            <a:extLst>
              <a:ext uri="{FF2B5EF4-FFF2-40B4-BE49-F238E27FC236}">
                <a16:creationId xmlns:a16="http://schemas.microsoft.com/office/drawing/2014/main" id="{C9952157-846B-4BBC-8210-F4BEBFB0DF9B}"/>
              </a:ext>
            </a:extLst>
          </p:cNvPr>
          <p:cNvSpPr>
            <a:spLocks noChangeArrowheads="1"/>
          </p:cNvSpPr>
          <p:nvPr/>
        </p:nvSpPr>
        <p:spPr bwMode="auto">
          <a:xfrm>
            <a:off x="990600" y="3581400"/>
            <a:ext cx="3802063" cy="76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51206" name="Rectangle 6">
            <a:extLst>
              <a:ext uri="{FF2B5EF4-FFF2-40B4-BE49-F238E27FC236}">
                <a16:creationId xmlns:a16="http://schemas.microsoft.com/office/drawing/2014/main" id="{DD5CB372-F793-4D8C-B468-5540FB75F218}"/>
              </a:ext>
            </a:extLst>
          </p:cNvPr>
          <p:cNvSpPr>
            <a:spLocks noChangeArrowheads="1"/>
          </p:cNvSpPr>
          <p:nvPr/>
        </p:nvSpPr>
        <p:spPr bwMode="auto">
          <a:xfrm>
            <a:off x="3544888" y="5226050"/>
            <a:ext cx="220980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51207" name="Rectangle 7">
            <a:extLst>
              <a:ext uri="{FF2B5EF4-FFF2-40B4-BE49-F238E27FC236}">
                <a16:creationId xmlns:a16="http://schemas.microsoft.com/office/drawing/2014/main" id="{DE3A9EAB-E46F-4D83-AD2F-AE5502E6C66C}"/>
              </a:ext>
            </a:extLst>
          </p:cNvPr>
          <p:cNvSpPr>
            <a:spLocks noChangeArrowheads="1"/>
          </p:cNvSpPr>
          <p:nvPr/>
        </p:nvSpPr>
        <p:spPr bwMode="auto">
          <a:xfrm>
            <a:off x="3697288" y="5378450"/>
            <a:ext cx="220980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51209" name="Text Box 9">
            <a:extLst>
              <a:ext uri="{FF2B5EF4-FFF2-40B4-BE49-F238E27FC236}">
                <a16:creationId xmlns:a16="http://schemas.microsoft.com/office/drawing/2014/main" id="{412D82A7-0B6B-4919-A627-91836C4DD8E1}"/>
              </a:ext>
            </a:extLst>
          </p:cNvPr>
          <p:cNvSpPr txBox="1">
            <a:spLocks noChangeArrowheads="1"/>
          </p:cNvSpPr>
          <p:nvPr/>
        </p:nvSpPr>
        <p:spPr bwMode="auto">
          <a:xfrm>
            <a:off x="898525" y="2098675"/>
            <a:ext cx="2038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b="1" u="sng"/>
              <a:t>t: Transaction</a:t>
            </a:r>
          </a:p>
        </p:txBody>
      </p:sp>
      <p:sp>
        <p:nvSpPr>
          <p:cNvPr id="51210" name="Text Box 10">
            <a:extLst>
              <a:ext uri="{FF2B5EF4-FFF2-40B4-BE49-F238E27FC236}">
                <a16:creationId xmlns:a16="http://schemas.microsoft.com/office/drawing/2014/main" id="{FAED736A-6673-4E23-B6E0-CCD88144344E}"/>
              </a:ext>
            </a:extLst>
          </p:cNvPr>
          <p:cNvSpPr txBox="1">
            <a:spLocks noChangeArrowheads="1"/>
          </p:cNvSpPr>
          <p:nvPr/>
        </p:nvSpPr>
        <p:spPr bwMode="auto">
          <a:xfrm>
            <a:off x="4632325" y="2098675"/>
            <a:ext cx="187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b="1" u="sng"/>
              <a:t>myCustomer</a:t>
            </a:r>
          </a:p>
        </p:txBody>
      </p:sp>
      <p:sp>
        <p:nvSpPr>
          <p:cNvPr id="51211" name="Text Box 11">
            <a:extLst>
              <a:ext uri="{FF2B5EF4-FFF2-40B4-BE49-F238E27FC236}">
                <a16:creationId xmlns:a16="http://schemas.microsoft.com/office/drawing/2014/main" id="{E0E0C501-0C66-4A13-9925-B187A046BEF0}"/>
              </a:ext>
            </a:extLst>
          </p:cNvPr>
          <p:cNvSpPr txBox="1">
            <a:spLocks noChangeArrowheads="1"/>
          </p:cNvSpPr>
          <p:nvPr/>
        </p:nvSpPr>
        <p:spPr bwMode="auto">
          <a:xfrm>
            <a:off x="974725" y="3622675"/>
            <a:ext cx="3756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b="1" u="sng"/>
              <a:t>:Multimedia::AudioStream</a:t>
            </a:r>
          </a:p>
        </p:txBody>
      </p:sp>
      <p:sp>
        <p:nvSpPr>
          <p:cNvPr id="51212" name="Text Box 12">
            <a:extLst>
              <a:ext uri="{FF2B5EF4-FFF2-40B4-BE49-F238E27FC236}">
                <a16:creationId xmlns:a16="http://schemas.microsoft.com/office/drawing/2014/main" id="{40E867D9-0713-4D08-A4F0-16CEBC09DFC0}"/>
              </a:ext>
            </a:extLst>
          </p:cNvPr>
          <p:cNvSpPr txBox="1">
            <a:spLocks noChangeArrowheads="1"/>
          </p:cNvSpPr>
          <p:nvPr/>
        </p:nvSpPr>
        <p:spPr bwMode="auto">
          <a:xfrm>
            <a:off x="3757613" y="5495925"/>
            <a:ext cx="1420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b="1" u="sng"/>
              <a:t>:keyCode</a:t>
            </a:r>
            <a:endParaRPr lang="en-US" altLang="en-US" u="sng"/>
          </a:p>
        </p:txBody>
      </p:sp>
      <p:sp>
        <p:nvSpPr>
          <p:cNvPr id="51215" name="Text Box 15">
            <a:extLst>
              <a:ext uri="{FF2B5EF4-FFF2-40B4-BE49-F238E27FC236}">
                <a16:creationId xmlns:a16="http://schemas.microsoft.com/office/drawing/2014/main" id="{A8FA7599-889B-4294-ADE1-8E3ECE8409BA}"/>
              </a:ext>
            </a:extLst>
          </p:cNvPr>
          <p:cNvSpPr txBox="1">
            <a:spLocks noChangeArrowheads="1"/>
          </p:cNvSpPr>
          <p:nvPr/>
        </p:nvSpPr>
        <p:spPr bwMode="auto">
          <a:xfrm>
            <a:off x="3833813" y="4733925"/>
            <a:ext cx="1568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t>multiobject</a:t>
            </a:r>
          </a:p>
        </p:txBody>
      </p:sp>
      <p:sp>
        <p:nvSpPr>
          <p:cNvPr id="51216" name="Text Box 16">
            <a:extLst>
              <a:ext uri="{FF2B5EF4-FFF2-40B4-BE49-F238E27FC236}">
                <a16:creationId xmlns:a16="http://schemas.microsoft.com/office/drawing/2014/main" id="{2A221232-BE4B-4F9B-98AF-2BD18678411E}"/>
              </a:ext>
            </a:extLst>
          </p:cNvPr>
          <p:cNvSpPr txBox="1">
            <a:spLocks noChangeArrowheads="1"/>
          </p:cNvSpPr>
          <p:nvPr/>
        </p:nvSpPr>
        <p:spPr bwMode="auto">
          <a:xfrm>
            <a:off x="4886325" y="3622675"/>
            <a:ext cx="158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t>anonymous</a:t>
            </a:r>
          </a:p>
        </p:txBody>
      </p:sp>
      <p:sp>
        <p:nvSpPr>
          <p:cNvPr id="51217" name="Text Box 17">
            <a:extLst>
              <a:ext uri="{FF2B5EF4-FFF2-40B4-BE49-F238E27FC236}">
                <a16:creationId xmlns:a16="http://schemas.microsoft.com/office/drawing/2014/main" id="{508E0D50-582F-4E8C-BD7D-55FCFC505AAE}"/>
              </a:ext>
            </a:extLst>
          </p:cNvPr>
          <p:cNvSpPr txBox="1">
            <a:spLocks noChangeArrowheads="1"/>
          </p:cNvSpPr>
          <p:nvPr/>
        </p:nvSpPr>
        <p:spPr bwMode="auto">
          <a:xfrm>
            <a:off x="3413125" y="2098675"/>
            <a:ext cx="995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t>named</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981F5653-A0A1-4E1E-A039-45CB91BC6244}"/>
              </a:ext>
            </a:extLst>
          </p:cNvPr>
          <p:cNvSpPr>
            <a:spLocks noGrp="1" noChangeArrowheads="1"/>
          </p:cNvSpPr>
          <p:nvPr>
            <p:ph type="title"/>
          </p:nvPr>
        </p:nvSpPr>
        <p:spPr/>
        <p:txBody>
          <a:bodyPr/>
          <a:lstStyle/>
          <a:p>
            <a:r>
              <a:rPr lang="en-US" altLang="en-US" sz="3600"/>
              <a:t>Object state</a:t>
            </a:r>
          </a:p>
        </p:txBody>
      </p:sp>
      <p:sp>
        <p:nvSpPr>
          <p:cNvPr id="52227" name="Rectangle 3">
            <a:extLst>
              <a:ext uri="{FF2B5EF4-FFF2-40B4-BE49-F238E27FC236}">
                <a16:creationId xmlns:a16="http://schemas.microsoft.com/office/drawing/2014/main" id="{5783E3A3-84E2-4EC5-AA0D-812E3A5A3E94}"/>
              </a:ext>
            </a:extLst>
          </p:cNvPr>
          <p:cNvSpPr>
            <a:spLocks noChangeArrowheads="1"/>
          </p:cNvSpPr>
          <p:nvPr/>
        </p:nvSpPr>
        <p:spPr bwMode="auto">
          <a:xfrm>
            <a:off x="1219200" y="1676400"/>
            <a:ext cx="2971800" cy="1676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52228" name="Rectangle 4">
            <a:extLst>
              <a:ext uri="{FF2B5EF4-FFF2-40B4-BE49-F238E27FC236}">
                <a16:creationId xmlns:a16="http://schemas.microsoft.com/office/drawing/2014/main" id="{F62C1A12-6E64-413C-B4DF-2E8FA349F158}"/>
              </a:ext>
            </a:extLst>
          </p:cNvPr>
          <p:cNvSpPr>
            <a:spLocks noChangeArrowheads="1"/>
          </p:cNvSpPr>
          <p:nvPr/>
        </p:nvSpPr>
        <p:spPr bwMode="auto">
          <a:xfrm>
            <a:off x="3276600" y="4419600"/>
            <a:ext cx="3505200" cy="1981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52229" name="Line 5">
            <a:extLst>
              <a:ext uri="{FF2B5EF4-FFF2-40B4-BE49-F238E27FC236}">
                <a16:creationId xmlns:a16="http://schemas.microsoft.com/office/drawing/2014/main" id="{F32930EE-1823-4B82-8317-A8BC8922FD2B}"/>
              </a:ext>
            </a:extLst>
          </p:cNvPr>
          <p:cNvSpPr>
            <a:spLocks noChangeShapeType="1"/>
          </p:cNvSpPr>
          <p:nvPr/>
        </p:nvSpPr>
        <p:spPr bwMode="auto">
          <a:xfrm>
            <a:off x="1219200" y="2209800"/>
            <a:ext cx="2971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2230" name="Text Box 6">
            <a:extLst>
              <a:ext uri="{FF2B5EF4-FFF2-40B4-BE49-F238E27FC236}">
                <a16:creationId xmlns:a16="http://schemas.microsoft.com/office/drawing/2014/main" id="{7BB9C407-309C-4AF6-B3BD-0DF986C606D0}"/>
              </a:ext>
            </a:extLst>
          </p:cNvPr>
          <p:cNvSpPr txBox="1">
            <a:spLocks noChangeArrowheads="1"/>
          </p:cNvSpPr>
          <p:nvPr/>
        </p:nvSpPr>
        <p:spPr bwMode="auto">
          <a:xfrm>
            <a:off x="1584325" y="1603375"/>
            <a:ext cx="187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b="1" u="sng"/>
              <a:t>myCustomer</a:t>
            </a:r>
          </a:p>
        </p:txBody>
      </p:sp>
      <p:sp>
        <p:nvSpPr>
          <p:cNvPr id="52231" name="Text Box 7">
            <a:extLst>
              <a:ext uri="{FF2B5EF4-FFF2-40B4-BE49-F238E27FC236}">
                <a16:creationId xmlns:a16="http://schemas.microsoft.com/office/drawing/2014/main" id="{4C92138D-3AB6-43FC-B3C8-98D7904239F6}"/>
              </a:ext>
            </a:extLst>
          </p:cNvPr>
          <p:cNvSpPr txBox="1">
            <a:spLocks noChangeArrowheads="1"/>
          </p:cNvSpPr>
          <p:nvPr/>
        </p:nvSpPr>
        <p:spPr bwMode="auto">
          <a:xfrm>
            <a:off x="1203325" y="2174875"/>
            <a:ext cx="2819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t>Id : SSN = “432 …..”</a:t>
            </a:r>
          </a:p>
          <a:p>
            <a:pPr eaLnBrk="1" hangingPunct="1"/>
            <a:r>
              <a:rPr lang="en-US" altLang="en-US"/>
              <a:t>Active = true</a:t>
            </a:r>
          </a:p>
        </p:txBody>
      </p:sp>
      <p:sp>
        <p:nvSpPr>
          <p:cNvPr id="52232" name="Text Box 8">
            <a:extLst>
              <a:ext uri="{FF2B5EF4-FFF2-40B4-BE49-F238E27FC236}">
                <a16:creationId xmlns:a16="http://schemas.microsoft.com/office/drawing/2014/main" id="{1DCB4147-86AC-47B5-96E2-D1972FC516C0}"/>
              </a:ext>
            </a:extLst>
          </p:cNvPr>
          <p:cNvSpPr txBox="1">
            <a:spLocks noChangeArrowheads="1"/>
          </p:cNvSpPr>
          <p:nvPr/>
        </p:nvSpPr>
        <p:spPr bwMode="auto">
          <a:xfrm>
            <a:off x="3717925" y="4460875"/>
            <a:ext cx="1309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b="1" u="sng"/>
              <a:t>c: Phone</a:t>
            </a:r>
          </a:p>
        </p:txBody>
      </p:sp>
      <p:sp>
        <p:nvSpPr>
          <p:cNvPr id="52233" name="Text Box 9">
            <a:extLst>
              <a:ext uri="{FF2B5EF4-FFF2-40B4-BE49-F238E27FC236}">
                <a16:creationId xmlns:a16="http://schemas.microsoft.com/office/drawing/2014/main" id="{F5AE7997-E869-4139-9D66-D48E0DFB211E}"/>
              </a:ext>
            </a:extLst>
          </p:cNvPr>
          <p:cNvSpPr txBox="1">
            <a:spLocks noChangeArrowheads="1"/>
          </p:cNvSpPr>
          <p:nvPr/>
        </p:nvSpPr>
        <p:spPr bwMode="auto">
          <a:xfrm>
            <a:off x="3413125" y="4841875"/>
            <a:ext cx="2740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t>[WaitingForAnswer]</a:t>
            </a:r>
          </a:p>
        </p:txBody>
      </p:sp>
      <p:sp>
        <p:nvSpPr>
          <p:cNvPr id="52234" name="Text Box 10">
            <a:extLst>
              <a:ext uri="{FF2B5EF4-FFF2-40B4-BE49-F238E27FC236}">
                <a16:creationId xmlns:a16="http://schemas.microsoft.com/office/drawing/2014/main" id="{0FD239CC-C5FF-4011-A25D-0CA629F26DFF}"/>
              </a:ext>
            </a:extLst>
          </p:cNvPr>
          <p:cNvSpPr txBox="1">
            <a:spLocks noChangeArrowheads="1"/>
          </p:cNvSpPr>
          <p:nvPr/>
        </p:nvSpPr>
        <p:spPr bwMode="auto">
          <a:xfrm>
            <a:off x="4632325" y="3546475"/>
            <a:ext cx="3436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t>Instance with explicit state</a:t>
            </a:r>
          </a:p>
        </p:txBody>
      </p:sp>
      <p:sp>
        <p:nvSpPr>
          <p:cNvPr id="52235" name="Text Box 11">
            <a:extLst>
              <a:ext uri="{FF2B5EF4-FFF2-40B4-BE49-F238E27FC236}">
                <a16:creationId xmlns:a16="http://schemas.microsoft.com/office/drawing/2014/main" id="{66D558BF-8C6C-42CA-9B16-C68E4488B68B}"/>
              </a:ext>
            </a:extLst>
          </p:cNvPr>
          <p:cNvSpPr txBox="1">
            <a:spLocks noChangeArrowheads="1"/>
          </p:cNvSpPr>
          <p:nvPr/>
        </p:nvSpPr>
        <p:spPr bwMode="auto">
          <a:xfrm>
            <a:off x="4251325" y="1946275"/>
            <a:ext cx="375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t>Instance with attribute values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A39DDF06-C2A3-4FF8-BE63-454CCA7D7369}"/>
              </a:ext>
            </a:extLst>
          </p:cNvPr>
          <p:cNvSpPr>
            <a:spLocks noGrp="1" noChangeArrowheads="1"/>
          </p:cNvSpPr>
          <p:nvPr>
            <p:ph type="title"/>
          </p:nvPr>
        </p:nvSpPr>
        <p:spPr/>
        <p:txBody>
          <a:bodyPr/>
          <a:lstStyle/>
          <a:p>
            <a:r>
              <a:rPr lang="en-US" altLang="en-US" sz="3600"/>
              <a:t>Object diagrams</a:t>
            </a:r>
          </a:p>
        </p:txBody>
      </p:sp>
      <p:sp>
        <p:nvSpPr>
          <p:cNvPr id="53251" name="Rectangle 3">
            <a:extLst>
              <a:ext uri="{FF2B5EF4-FFF2-40B4-BE49-F238E27FC236}">
                <a16:creationId xmlns:a16="http://schemas.microsoft.com/office/drawing/2014/main" id="{BD94AEA0-C062-46AE-9E74-1FCB05B0A4F5}"/>
              </a:ext>
            </a:extLst>
          </p:cNvPr>
          <p:cNvSpPr>
            <a:spLocks noGrp="1" noChangeArrowheads="1"/>
          </p:cNvSpPr>
          <p:nvPr>
            <p:ph type="body" idx="1"/>
          </p:nvPr>
        </p:nvSpPr>
        <p:spPr/>
        <p:txBody>
          <a:bodyPr/>
          <a:lstStyle/>
          <a:p>
            <a:r>
              <a:rPr lang="en-US" altLang="en-US" sz="2000" dirty="0"/>
              <a:t>Model the instances of things contained in class diagrams.</a:t>
            </a:r>
          </a:p>
          <a:p>
            <a:endParaRPr lang="en-US" altLang="en-US" sz="2000" dirty="0"/>
          </a:p>
          <a:p>
            <a:r>
              <a:rPr lang="en-US" altLang="en-US" sz="2000" dirty="0"/>
              <a:t>Show objects are their relationships at a point in time.</a:t>
            </a:r>
          </a:p>
          <a:p>
            <a:endParaRPr lang="en-US" altLang="en-US" sz="2000" dirty="0"/>
          </a:p>
          <a:p>
            <a:r>
              <a:rPr lang="en-US" altLang="en-US" sz="2000" dirty="0"/>
              <a:t>No communication is shown.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A9529CEE-497C-4299-9732-1119035664B5}"/>
              </a:ext>
            </a:extLst>
          </p:cNvPr>
          <p:cNvSpPr>
            <a:spLocks noGrp="1" noChangeArrowheads="1"/>
          </p:cNvSpPr>
          <p:nvPr>
            <p:ph type="title"/>
          </p:nvPr>
        </p:nvSpPr>
        <p:spPr/>
        <p:txBody>
          <a:bodyPr/>
          <a:lstStyle/>
          <a:p>
            <a:r>
              <a:rPr lang="en-US" altLang="en-US" sz="3600"/>
              <a:t>An object diagram</a:t>
            </a:r>
          </a:p>
        </p:txBody>
      </p:sp>
      <p:sp>
        <p:nvSpPr>
          <p:cNvPr id="54275" name="Rectangle 3">
            <a:extLst>
              <a:ext uri="{FF2B5EF4-FFF2-40B4-BE49-F238E27FC236}">
                <a16:creationId xmlns:a16="http://schemas.microsoft.com/office/drawing/2014/main" id="{7AEDA08C-F303-412D-ACA3-07860721215E}"/>
              </a:ext>
            </a:extLst>
          </p:cNvPr>
          <p:cNvSpPr>
            <a:spLocks noChangeArrowheads="1"/>
          </p:cNvSpPr>
          <p:nvPr/>
        </p:nvSpPr>
        <p:spPr bwMode="auto">
          <a:xfrm>
            <a:off x="3429000" y="1752600"/>
            <a:ext cx="1524000" cy="457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u="sng"/>
              <a:t>c:Company</a:t>
            </a:r>
          </a:p>
        </p:txBody>
      </p:sp>
      <p:sp>
        <p:nvSpPr>
          <p:cNvPr id="54276" name="Rectangle 4">
            <a:extLst>
              <a:ext uri="{FF2B5EF4-FFF2-40B4-BE49-F238E27FC236}">
                <a16:creationId xmlns:a16="http://schemas.microsoft.com/office/drawing/2014/main" id="{0DFDD432-6FF9-44BD-9789-B54216770763}"/>
              </a:ext>
            </a:extLst>
          </p:cNvPr>
          <p:cNvSpPr>
            <a:spLocks noChangeArrowheads="1"/>
          </p:cNvSpPr>
          <p:nvPr/>
        </p:nvSpPr>
        <p:spPr bwMode="auto">
          <a:xfrm>
            <a:off x="1066800" y="2590800"/>
            <a:ext cx="1981200" cy="914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54277" name="Rectangle 5">
            <a:extLst>
              <a:ext uri="{FF2B5EF4-FFF2-40B4-BE49-F238E27FC236}">
                <a16:creationId xmlns:a16="http://schemas.microsoft.com/office/drawing/2014/main" id="{3621C785-42E1-4BEB-BAA9-CC9FA5DBA98E}"/>
              </a:ext>
            </a:extLst>
          </p:cNvPr>
          <p:cNvSpPr>
            <a:spLocks noChangeArrowheads="1"/>
          </p:cNvSpPr>
          <p:nvPr/>
        </p:nvSpPr>
        <p:spPr bwMode="auto">
          <a:xfrm>
            <a:off x="5867400" y="2590800"/>
            <a:ext cx="1981200" cy="914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54278" name="Rectangle 6">
            <a:extLst>
              <a:ext uri="{FF2B5EF4-FFF2-40B4-BE49-F238E27FC236}">
                <a16:creationId xmlns:a16="http://schemas.microsoft.com/office/drawing/2014/main" id="{ECC9FDAC-E236-4EFD-8DE9-315DAC8594D3}"/>
              </a:ext>
            </a:extLst>
          </p:cNvPr>
          <p:cNvSpPr>
            <a:spLocks noChangeArrowheads="1"/>
          </p:cNvSpPr>
          <p:nvPr/>
        </p:nvSpPr>
        <p:spPr bwMode="auto">
          <a:xfrm>
            <a:off x="1066800" y="3962400"/>
            <a:ext cx="1981200" cy="914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CA" altLang="en-US"/>
          </a:p>
        </p:txBody>
      </p:sp>
      <p:sp>
        <p:nvSpPr>
          <p:cNvPr id="54279" name="Rectangle 7">
            <a:extLst>
              <a:ext uri="{FF2B5EF4-FFF2-40B4-BE49-F238E27FC236}">
                <a16:creationId xmlns:a16="http://schemas.microsoft.com/office/drawing/2014/main" id="{BD09D707-EA06-49BD-87C7-8364C6128B0A}"/>
              </a:ext>
            </a:extLst>
          </p:cNvPr>
          <p:cNvSpPr>
            <a:spLocks noChangeArrowheads="1"/>
          </p:cNvSpPr>
          <p:nvPr/>
        </p:nvSpPr>
        <p:spPr bwMode="auto">
          <a:xfrm>
            <a:off x="1066800" y="5257800"/>
            <a:ext cx="1981200" cy="13716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54280" name="Rectangle 8">
            <a:extLst>
              <a:ext uri="{FF2B5EF4-FFF2-40B4-BE49-F238E27FC236}">
                <a16:creationId xmlns:a16="http://schemas.microsoft.com/office/drawing/2014/main" id="{603DAE9B-7E45-48E8-8774-5261A873A5BB}"/>
              </a:ext>
            </a:extLst>
          </p:cNvPr>
          <p:cNvSpPr>
            <a:spLocks noChangeArrowheads="1"/>
          </p:cNvSpPr>
          <p:nvPr/>
        </p:nvSpPr>
        <p:spPr bwMode="auto">
          <a:xfrm>
            <a:off x="5486400" y="5486400"/>
            <a:ext cx="2895600" cy="914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54281" name="Line 9">
            <a:extLst>
              <a:ext uri="{FF2B5EF4-FFF2-40B4-BE49-F238E27FC236}">
                <a16:creationId xmlns:a16="http://schemas.microsoft.com/office/drawing/2014/main" id="{BEB017DB-1D63-4767-A32B-17F45596D2D8}"/>
              </a:ext>
            </a:extLst>
          </p:cNvPr>
          <p:cNvSpPr>
            <a:spLocks noChangeShapeType="1"/>
          </p:cNvSpPr>
          <p:nvPr/>
        </p:nvSpPr>
        <p:spPr bwMode="auto">
          <a:xfrm>
            <a:off x="1066800" y="3048000"/>
            <a:ext cx="1981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4282" name="Line 10">
            <a:extLst>
              <a:ext uri="{FF2B5EF4-FFF2-40B4-BE49-F238E27FC236}">
                <a16:creationId xmlns:a16="http://schemas.microsoft.com/office/drawing/2014/main" id="{FE2B1DEE-084C-47C5-AAF5-BEF0E36D26FF}"/>
              </a:ext>
            </a:extLst>
          </p:cNvPr>
          <p:cNvSpPr>
            <a:spLocks noChangeShapeType="1"/>
          </p:cNvSpPr>
          <p:nvPr/>
        </p:nvSpPr>
        <p:spPr bwMode="auto">
          <a:xfrm>
            <a:off x="1066800" y="4343400"/>
            <a:ext cx="1981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4283" name="Line 11">
            <a:extLst>
              <a:ext uri="{FF2B5EF4-FFF2-40B4-BE49-F238E27FC236}">
                <a16:creationId xmlns:a16="http://schemas.microsoft.com/office/drawing/2014/main" id="{931EC014-9CA4-4187-8DF2-D7482AFEB1FC}"/>
              </a:ext>
            </a:extLst>
          </p:cNvPr>
          <p:cNvSpPr>
            <a:spLocks noChangeShapeType="1"/>
          </p:cNvSpPr>
          <p:nvPr/>
        </p:nvSpPr>
        <p:spPr bwMode="auto">
          <a:xfrm>
            <a:off x="1066800" y="5715000"/>
            <a:ext cx="1981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4284" name="Line 12">
            <a:extLst>
              <a:ext uri="{FF2B5EF4-FFF2-40B4-BE49-F238E27FC236}">
                <a16:creationId xmlns:a16="http://schemas.microsoft.com/office/drawing/2014/main" id="{D0D66AD0-85D5-4DAD-A207-9EF6A5AF54A6}"/>
              </a:ext>
            </a:extLst>
          </p:cNvPr>
          <p:cNvSpPr>
            <a:spLocks noChangeShapeType="1"/>
          </p:cNvSpPr>
          <p:nvPr/>
        </p:nvSpPr>
        <p:spPr bwMode="auto">
          <a:xfrm>
            <a:off x="5486400" y="5867400"/>
            <a:ext cx="2895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4285" name="Line 13">
            <a:extLst>
              <a:ext uri="{FF2B5EF4-FFF2-40B4-BE49-F238E27FC236}">
                <a16:creationId xmlns:a16="http://schemas.microsoft.com/office/drawing/2014/main" id="{D91EDFE0-919B-42F9-BECE-E20BED8CE138}"/>
              </a:ext>
            </a:extLst>
          </p:cNvPr>
          <p:cNvSpPr>
            <a:spLocks noChangeShapeType="1"/>
          </p:cNvSpPr>
          <p:nvPr/>
        </p:nvSpPr>
        <p:spPr bwMode="auto">
          <a:xfrm>
            <a:off x="5867400" y="2971800"/>
            <a:ext cx="1981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4286" name="Text Box 14">
            <a:extLst>
              <a:ext uri="{FF2B5EF4-FFF2-40B4-BE49-F238E27FC236}">
                <a16:creationId xmlns:a16="http://schemas.microsoft.com/office/drawing/2014/main" id="{BF9DB7AA-B48A-472C-AC78-3C96575783E4}"/>
              </a:ext>
            </a:extLst>
          </p:cNvPr>
          <p:cNvSpPr txBox="1">
            <a:spLocks noChangeArrowheads="1"/>
          </p:cNvSpPr>
          <p:nvPr/>
        </p:nvSpPr>
        <p:spPr bwMode="auto">
          <a:xfrm>
            <a:off x="1447800" y="2514600"/>
            <a:ext cx="1241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u="sng"/>
              <a:t>d1: Dept</a:t>
            </a:r>
          </a:p>
        </p:txBody>
      </p:sp>
      <p:sp>
        <p:nvSpPr>
          <p:cNvPr id="54287" name="Text Box 15">
            <a:extLst>
              <a:ext uri="{FF2B5EF4-FFF2-40B4-BE49-F238E27FC236}">
                <a16:creationId xmlns:a16="http://schemas.microsoft.com/office/drawing/2014/main" id="{21504013-0E83-46EE-90AB-678A580AE1AF}"/>
              </a:ext>
            </a:extLst>
          </p:cNvPr>
          <p:cNvSpPr txBox="1">
            <a:spLocks noChangeArrowheads="1"/>
          </p:cNvSpPr>
          <p:nvPr/>
        </p:nvSpPr>
        <p:spPr bwMode="auto">
          <a:xfrm>
            <a:off x="6248400" y="2514600"/>
            <a:ext cx="1241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u="sng"/>
              <a:t>d2: Dept</a:t>
            </a:r>
          </a:p>
        </p:txBody>
      </p:sp>
      <p:sp>
        <p:nvSpPr>
          <p:cNvPr id="54288" name="Text Box 16">
            <a:extLst>
              <a:ext uri="{FF2B5EF4-FFF2-40B4-BE49-F238E27FC236}">
                <a16:creationId xmlns:a16="http://schemas.microsoft.com/office/drawing/2014/main" id="{E33285BB-1016-42E0-8200-9677B41B610C}"/>
              </a:ext>
            </a:extLst>
          </p:cNvPr>
          <p:cNvSpPr txBox="1">
            <a:spLocks noChangeArrowheads="1"/>
          </p:cNvSpPr>
          <p:nvPr/>
        </p:nvSpPr>
        <p:spPr bwMode="auto">
          <a:xfrm>
            <a:off x="1127125" y="3851275"/>
            <a:ext cx="1241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u="sng"/>
              <a:t>d3: Dept</a:t>
            </a:r>
          </a:p>
        </p:txBody>
      </p:sp>
      <p:sp>
        <p:nvSpPr>
          <p:cNvPr id="54289" name="Text Box 17">
            <a:extLst>
              <a:ext uri="{FF2B5EF4-FFF2-40B4-BE49-F238E27FC236}">
                <a16:creationId xmlns:a16="http://schemas.microsoft.com/office/drawing/2014/main" id="{DA7BC02B-8B27-415C-88AD-60F58C7BF47E}"/>
              </a:ext>
            </a:extLst>
          </p:cNvPr>
          <p:cNvSpPr txBox="1">
            <a:spLocks noChangeArrowheads="1"/>
          </p:cNvSpPr>
          <p:nvPr/>
        </p:nvSpPr>
        <p:spPr bwMode="auto">
          <a:xfrm>
            <a:off x="1127125" y="5222875"/>
            <a:ext cx="1327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u="sng"/>
              <a:t>p: Person</a:t>
            </a:r>
          </a:p>
        </p:txBody>
      </p:sp>
      <p:sp>
        <p:nvSpPr>
          <p:cNvPr id="54290" name="Text Box 18">
            <a:extLst>
              <a:ext uri="{FF2B5EF4-FFF2-40B4-BE49-F238E27FC236}">
                <a16:creationId xmlns:a16="http://schemas.microsoft.com/office/drawing/2014/main" id="{EFF1DF44-ADD8-44E9-A11B-3ED195108FA2}"/>
              </a:ext>
            </a:extLst>
          </p:cNvPr>
          <p:cNvSpPr txBox="1">
            <a:spLocks noChangeArrowheads="1"/>
          </p:cNvSpPr>
          <p:nvPr/>
        </p:nvSpPr>
        <p:spPr bwMode="auto">
          <a:xfrm>
            <a:off x="5622925" y="5375275"/>
            <a:ext cx="1798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u="sng"/>
              <a:t>: ContactInfo</a:t>
            </a:r>
          </a:p>
        </p:txBody>
      </p:sp>
      <p:sp>
        <p:nvSpPr>
          <p:cNvPr id="54291" name="Text Box 19">
            <a:extLst>
              <a:ext uri="{FF2B5EF4-FFF2-40B4-BE49-F238E27FC236}">
                <a16:creationId xmlns:a16="http://schemas.microsoft.com/office/drawing/2014/main" id="{422E537C-CD94-4E46-80F2-09B0FAD32FC5}"/>
              </a:ext>
            </a:extLst>
          </p:cNvPr>
          <p:cNvSpPr txBox="1">
            <a:spLocks noChangeArrowheads="1"/>
          </p:cNvSpPr>
          <p:nvPr/>
        </p:nvSpPr>
        <p:spPr bwMode="auto">
          <a:xfrm>
            <a:off x="1050925" y="3013075"/>
            <a:ext cx="2079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t>name = “Sales”</a:t>
            </a:r>
          </a:p>
        </p:txBody>
      </p:sp>
      <p:sp>
        <p:nvSpPr>
          <p:cNvPr id="54292" name="Text Box 20">
            <a:extLst>
              <a:ext uri="{FF2B5EF4-FFF2-40B4-BE49-F238E27FC236}">
                <a16:creationId xmlns:a16="http://schemas.microsoft.com/office/drawing/2014/main" id="{93F6302E-2B7E-45A8-A94A-3203B5F39F5B}"/>
              </a:ext>
            </a:extLst>
          </p:cNvPr>
          <p:cNvSpPr txBox="1">
            <a:spLocks noChangeArrowheads="1"/>
          </p:cNvSpPr>
          <p:nvPr/>
        </p:nvSpPr>
        <p:spPr bwMode="auto">
          <a:xfrm>
            <a:off x="5851525" y="2936875"/>
            <a:ext cx="2097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t>name = “R&amp;D”</a:t>
            </a:r>
          </a:p>
        </p:txBody>
      </p:sp>
      <p:sp>
        <p:nvSpPr>
          <p:cNvPr id="54293" name="Text Box 21">
            <a:extLst>
              <a:ext uri="{FF2B5EF4-FFF2-40B4-BE49-F238E27FC236}">
                <a16:creationId xmlns:a16="http://schemas.microsoft.com/office/drawing/2014/main" id="{0A53E77A-76A3-4929-B416-D711AA8A5C7F}"/>
              </a:ext>
            </a:extLst>
          </p:cNvPr>
          <p:cNvSpPr txBox="1">
            <a:spLocks noChangeArrowheads="1"/>
          </p:cNvSpPr>
          <p:nvPr/>
        </p:nvSpPr>
        <p:spPr bwMode="auto">
          <a:xfrm>
            <a:off x="1050925" y="4308475"/>
            <a:ext cx="1616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t>Name = ….</a:t>
            </a:r>
          </a:p>
        </p:txBody>
      </p:sp>
      <p:sp>
        <p:nvSpPr>
          <p:cNvPr id="54294" name="Text Box 22">
            <a:extLst>
              <a:ext uri="{FF2B5EF4-FFF2-40B4-BE49-F238E27FC236}">
                <a16:creationId xmlns:a16="http://schemas.microsoft.com/office/drawing/2014/main" id="{6E8331B3-CDF1-492A-93C3-1B5B23C54EF2}"/>
              </a:ext>
            </a:extLst>
          </p:cNvPr>
          <p:cNvSpPr txBox="1">
            <a:spLocks noChangeArrowheads="1"/>
          </p:cNvSpPr>
          <p:nvPr/>
        </p:nvSpPr>
        <p:spPr bwMode="auto">
          <a:xfrm>
            <a:off x="1050925" y="5680075"/>
            <a:ext cx="174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t>Name = “jk”</a:t>
            </a:r>
          </a:p>
        </p:txBody>
      </p:sp>
      <p:sp>
        <p:nvSpPr>
          <p:cNvPr id="54295" name="Text Box 23">
            <a:extLst>
              <a:ext uri="{FF2B5EF4-FFF2-40B4-BE49-F238E27FC236}">
                <a16:creationId xmlns:a16="http://schemas.microsoft.com/office/drawing/2014/main" id="{968AC334-7687-448D-AB95-0CD8F3D70547}"/>
              </a:ext>
            </a:extLst>
          </p:cNvPr>
          <p:cNvSpPr txBox="1">
            <a:spLocks noChangeArrowheads="1"/>
          </p:cNvSpPr>
          <p:nvPr/>
        </p:nvSpPr>
        <p:spPr bwMode="auto">
          <a:xfrm>
            <a:off x="5432425" y="6164263"/>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endParaRPr lang="en-CA" altLang="en-US"/>
          </a:p>
        </p:txBody>
      </p:sp>
      <p:sp>
        <p:nvSpPr>
          <p:cNvPr id="54296" name="Text Box 24">
            <a:extLst>
              <a:ext uri="{FF2B5EF4-FFF2-40B4-BE49-F238E27FC236}">
                <a16:creationId xmlns:a16="http://schemas.microsoft.com/office/drawing/2014/main" id="{E04EF2B3-B512-478F-A747-5771DE7E96E3}"/>
              </a:ext>
            </a:extLst>
          </p:cNvPr>
          <p:cNvSpPr txBox="1">
            <a:spLocks noChangeArrowheads="1"/>
          </p:cNvSpPr>
          <p:nvPr/>
        </p:nvSpPr>
        <p:spPr bwMode="auto">
          <a:xfrm>
            <a:off x="5470525" y="5756275"/>
            <a:ext cx="2905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t>Address=“200 U Av.”</a:t>
            </a:r>
          </a:p>
        </p:txBody>
      </p:sp>
      <p:sp>
        <p:nvSpPr>
          <p:cNvPr id="54297" name="Line 25">
            <a:extLst>
              <a:ext uri="{FF2B5EF4-FFF2-40B4-BE49-F238E27FC236}">
                <a16:creationId xmlns:a16="http://schemas.microsoft.com/office/drawing/2014/main" id="{BE9E14B2-3065-4927-A6DF-4839C76AC708}"/>
              </a:ext>
            </a:extLst>
          </p:cNvPr>
          <p:cNvSpPr>
            <a:spLocks noChangeShapeType="1"/>
          </p:cNvSpPr>
          <p:nvPr/>
        </p:nvSpPr>
        <p:spPr bwMode="auto">
          <a:xfrm>
            <a:off x="4267200" y="2209800"/>
            <a:ext cx="1600200" cy="533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4298" name="Line 26">
            <a:extLst>
              <a:ext uri="{FF2B5EF4-FFF2-40B4-BE49-F238E27FC236}">
                <a16:creationId xmlns:a16="http://schemas.microsoft.com/office/drawing/2014/main" id="{33D03749-BF68-4D9A-B2E3-D2D56177E254}"/>
              </a:ext>
            </a:extLst>
          </p:cNvPr>
          <p:cNvSpPr>
            <a:spLocks noChangeShapeType="1"/>
          </p:cNvSpPr>
          <p:nvPr/>
        </p:nvSpPr>
        <p:spPr bwMode="auto">
          <a:xfrm flipH="1">
            <a:off x="3048000" y="2209800"/>
            <a:ext cx="121920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4299" name="Line 27">
            <a:extLst>
              <a:ext uri="{FF2B5EF4-FFF2-40B4-BE49-F238E27FC236}">
                <a16:creationId xmlns:a16="http://schemas.microsoft.com/office/drawing/2014/main" id="{932704B3-33E9-477E-8372-58EDB0FC03B2}"/>
              </a:ext>
            </a:extLst>
          </p:cNvPr>
          <p:cNvSpPr>
            <a:spLocks noChangeShapeType="1"/>
          </p:cNvSpPr>
          <p:nvPr/>
        </p:nvSpPr>
        <p:spPr bwMode="auto">
          <a:xfrm>
            <a:off x="1981200" y="3505200"/>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4300" name="Line 28">
            <a:extLst>
              <a:ext uri="{FF2B5EF4-FFF2-40B4-BE49-F238E27FC236}">
                <a16:creationId xmlns:a16="http://schemas.microsoft.com/office/drawing/2014/main" id="{8944E084-7B0A-4793-BD93-DD2ED143DF98}"/>
              </a:ext>
            </a:extLst>
          </p:cNvPr>
          <p:cNvSpPr>
            <a:spLocks noChangeShapeType="1"/>
          </p:cNvSpPr>
          <p:nvPr/>
        </p:nvSpPr>
        <p:spPr bwMode="auto">
          <a:xfrm>
            <a:off x="1981200" y="4876800"/>
            <a:ext cx="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4301" name="Line 29">
            <a:extLst>
              <a:ext uri="{FF2B5EF4-FFF2-40B4-BE49-F238E27FC236}">
                <a16:creationId xmlns:a16="http://schemas.microsoft.com/office/drawing/2014/main" id="{3047A2E7-9446-4B3E-AFA2-04A6B7A992A5}"/>
              </a:ext>
            </a:extLst>
          </p:cNvPr>
          <p:cNvSpPr>
            <a:spLocks noChangeShapeType="1"/>
          </p:cNvSpPr>
          <p:nvPr/>
        </p:nvSpPr>
        <p:spPr bwMode="auto">
          <a:xfrm>
            <a:off x="3048000" y="5867400"/>
            <a:ext cx="2438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4302" name="Text Box 30">
            <a:extLst>
              <a:ext uri="{FF2B5EF4-FFF2-40B4-BE49-F238E27FC236}">
                <a16:creationId xmlns:a16="http://schemas.microsoft.com/office/drawing/2014/main" id="{F0783CAD-3105-4BD8-9445-AA1D9285640B}"/>
              </a:ext>
            </a:extLst>
          </p:cNvPr>
          <p:cNvSpPr txBox="1">
            <a:spLocks noChangeArrowheads="1"/>
          </p:cNvSpPr>
          <p:nvPr/>
        </p:nvSpPr>
        <p:spPr bwMode="auto">
          <a:xfrm>
            <a:off x="3870325" y="3775075"/>
            <a:ext cx="4125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t>Objects, links, notes, constraints</a:t>
            </a:r>
          </a:p>
        </p:txBody>
      </p:sp>
      <p:sp>
        <p:nvSpPr>
          <p:cNvPr id="54303" name="AutoShape 31">
            <a:extLst>
              <a:ext uri="{FF2B5EF4-FFF2-40B4-BE49-F238E27FC236}">
                <a16:creationId xmlns:a16="http://schemas.microsoft.com/office/drawing/2014/main" id="{521489C9-B46B-46A3-AB82-169A04339D5B}"/>
              </a:ext>
            </a:extLst>
          </p:cNvPr>
          <p:cNvSpPr>
            <a:spLocks noChangeArrowheads="1"/>
          </p:cNvSpPr>
          <p:nvPr/>
        </p:nvSpPr>
        <p:spPr bwMode="auto">
          <a:xfrm rot="-1746537">
            <a:off x="3863975" y="2206625"/>
            <a:ext cx="395288" cy="219075"/>
          </a:xfrm>
          <a:prstGeom prst="diamond">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54304" name="AutoShape 32">
            <a:extLst>
              <a:ext uri="{FF2B5EF4-FFF2-40B4-BE49-F238E27FC236}">
                <a16:creationId xmlns:a16="http://schemas.microsoft.com/office/drawing/2014/main" id="{B06C2A78-9D65-4AC3-80F3-6A6A6A1B1453}"/>
              </a:ext>
            </a:extLst>
          </p:cNvPr>
          <p:cNvSpPr>
            <a:spLocks noChangeArrowheads="1"/>
          </p:cNvSpPr>
          <p:nvPr/>
        </p:nvSpPr>
        <p:spPr bwMode="auto">
          <a:xfrm rot="1213254">
            <a:off x="4318000" y="2187575"/>
            <a:ext cx="379413" cy="238125"/>
          </a:xfrm>
          <a:prstGeom prst="diamond">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54306" name="AutoShape 34">
            <a:extLst>
              <a:ext uri="{FF2B5EF4-FFF2-40B4-BE49-F238E27FC236}">
                <a16:creationId xmlns:a16="http://schemas.microsoft.com/office/drawing/2014/main" id="{46DA9ED4-2857-40CA-9B36-64DC76FD1553}"/>
              </a:ext>
            </a:extLst>
          </p:cNvPr>
          <p:cNvSpPr>
            <a:spLocks noChangeArrowheads="1"/>
          </p:cNvSpPr>
          <p:nvPr/>
        </p:nvSpPr>
        <p:spPr bwMode="auto">
          <a:xfrm>
            <a:off x="1830388" y="3502025"/>
            <a:ext cx="260350" cy="307975"/>
          </a:xfrm>
          <a:prstGeom prst="diamond">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E0D34D3E-7629-4E10-9C30-016817AF1052}"/>
              </a:ext>
            </a:extLst>
          </p:cNvPr>
          <p:cNvSpPr>
            <a:spLocks noGrp="1" noChangeArrowheads="1"/>
          </p:cNvSpPr>
          <p:nvPr>
            <p:ph type="title"/>
          </p:nvPr>
        </p:nvSpPr>
        <p:spPr/>
        <p:txBody>
          <a:bodyPr/>
          <a:lstStyle/>
          <a:p>
            <a:r>
              <a:rPr lang="en-US" altLang="en-US"/>
              <a:t>Composite objects</a:t>
            </a:r>
          </a:p>
        </p:txBody>
      </p:sp>
      <p:sp>
        <p:nvSpPr>
          <p:cNvPr id="80899" name="Text Box 3">
            <a:extLst>
              <a:ext uri="{FF2B5EF4-FFF2-40B4-BE49-F238E27FC236}">
                <a16:creationId xmlns:a16="http://schemas.microsoft.com/office/drawing/2014/main" id="{F9A73AA8-2F0F-4511-8C47-A0C02FEEF170}"/>
              </a:ext>
            </a:extLst>
          </p:cNvPr>
          <p:cNvSpPr txBox="1">
            <a:spLocks noChangeArrowheads="1"/>
          </p:cNvSpPr>
          <p:nvPr/>
        </p:nvSpPr>
        <p:spPr bwMode="auto">
          <a:xfrm>
            <a:off x="3200400" y="6019800"/>
            <a:ext cx="2757488" cy="31432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73" tIns="43087" rIns="86173" bIns="43087">
            <a:spAutoFit/>
          </a:bodyPr>
          <a:lstStyle>
            <a:lvl1pPr defTabSz="862013">
              <a:defRPr sz="2400">
                <a:solidFill>
                  <a:schemeClr val="tx1"/>
                </a:solidFill>
                <a:latin typeface="Times New Roman" panose="02020603050405020304" pitchFamily="18" charset="0"/>
              </a:defRPr>
            </a:lvl1pPr>
            <a:lvl2pPr marL="430213" defTabSz="862013">
              <a:defRPr sz="2400">
                <a:solidFill>
                  <a:schemeClr val="tx1"/>
                </a:solidFill>
                <a:latin typeface="Times New Roman" panose="02020603050405020304" pitchFamily="18" charset="0"/>
              </a:defRPr>
            </a:lvl2pPr>
            <a:lvl3pPr marL="862013" defTabSz="862013">
              <a:defRPr sz="2400">
                <a:solidFill>
                  <a:schemeClr val="tx1"/>
                </a:solidFill>
                <a:latin typeface="Times New Roman" panose="02020603050405020304" pitchFamily="18" charset="0"/>
              </a:defRPr>
            </a:lvl3pPr>
            <a:lvl4pPr marL="1292225" defTabSz="862013">
              <a:defRPr sz="2400">
                <a:solidFill>
                  <a:schemeClr val="tx1"/>
                </a:solidFill>
                <a:latin typeface="Times New Roman" panose="02020603050405020304" pitchFamily="18" charset="0"/>
              </a:defRPr>
            </a:lvl4pPr>
            <a:lvl5pPr marL="1724025" defTabSz="862013">
              <a:defRPr sz="2400">
                <a:solidFill>
                  <a:schemeClr val="tx1"/>
                </a:solidFill>
                <a:latin typeface="Times New Roman" panose="02020603050405020304" pitchFamily="18" charset="0"/>
              </a:defRPr>
            </a:lvl5pPr>
            <a:lvl6pPr marL="2181225" defTabSz="862013" eaLnBrk="0" fontAlgn="base" hangingPunct="0">
              <a:spcBef>
                <a:spcPct val="0"/>
              </a:spcBef>
              <a:spcAft>
                <a:spcPct val="0"/>
              </a:spcAft>
              <a:defRPr sz="2400">
                <a:solidFill>
                  <a:schemeClr val="tx1"/>
                </a:solidFill>
                <a:latin typeface="Times New Roman" panose="02020603050405020304" pitchFamily="18" charset="0"/>
              </a:defRPr>
            </a:lvl6pPr>
            <a:lvl7pPr marL="2638425" defTabSz="862013" eaLnBrk="0" fontAlgn="base" hangingPunct="0">
              <a:spcBef>
                <a:spcPct val="0"/>
              </a:spcBef>
              <a:spcAft>
                <a:spcPct val="0"/>
              </a:spcAft>
              <a:defRPr sz="2400">
                <a:solidFill>
                  <a:schemeClr val="tx1"/>
                </a:solidFill>
                <a:latin typeface="Times New Roman" panose="02020603050405020304" pitchFamily="18" charset="0"/>
              </a:defRPr>
            </a:lvl7pPr>
            <a:lvl8pPr marL="3095625" defTabSz="862013" eaLnBrk="0" fontAlgn="base" hangingPunct="0">
              <a:spcBef>
                <a:spcPct val="0"/>
              </a:spcBef>
              <a:spcAft>
                <a:spcPct val="0"/>
              </a:spcAft>
              <a:defRPr sz="2400">
                <a:solidFill>
                  <a:schemeClr val="tx1"/>
                </a:solidFill>
                <a:latin typeface="Times New Roman" panose="02020603050405020304" pitchFamily="18" charset="0"/>
              </a:defRPr>
            </a:lvl8pPr>
            <a:lvl9pPr marL="3552825" defTabSz="862013"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500">
                <a:solidFill>
                  <a:schemeClr val="tx2"/>
                </a:solidFill>
                <a:latin typeface="Arial" panose="020B0604020202020204" pitchFamily="34" charset="0"/>
              </a:rPr>
              <a:t>Fig. 3-39, </a:t>
            </a:r>
            <a:r>
              <a:rPr lang="en-US" altLang="en-US" sz="1500" i="1">
                <a:solidFill>
                  <a:schemeClr val="tx2"/>
                </a:solidFill>
                <a:latin typeface="Arial" panose="020B0604020202020204" pitchFamily="34" charset="0"/>
              </a:rPr>
              <a:t>UML Notation Guide</a:t>
            </a:r>
            <a:endParaRPr lang="en-US" altLang="en-US" sz="1900" b="1">
              <a:solidFill>
                <a:schemeClr val="tx2"/>
              </a:solidFill>
              <a:latin typeface="Arial" panose="020B0604020202020204" pitchFamily="34" charset="0"/>
            </a:endParaRPr>
          </a:p>
        </p:txBody>
      </p:sp>
      <p:pic>
        <p:nvPicPr>
          <p:cNvPr id="80900" name="Picture 4">
            <a:extLst>
              <a:ext uri="{FF2B5EF4-FFF2-40B4-BE49-F238E27FC236}">
                <a16:creationId xmlns:a16="http://schemas.microsoft.com/office/drawing/2014/main" id="{E53FDAB5-A503-4A3E-9203-80DA2AFA49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587500"/>
            <a:ext cx="4724400" cy="4314825"/>
          </a:xfrm>
          <a:prstGeom prst="rect">
            <a:avLst/>
          </a:prstGeom>
          <a:solidFill>
            <a:srgbClr val="FFFFFF"/>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DE9BD-AE70-4D51-AB27-54474AAC53E1}"/>
              </a:ext>
            </a:extLst>
          </p:cNvPr>
          <p:cNvSpPr>
            <a:spLocks noGrp="1"/>
          </p:cNvSpPr>
          <p:nvPr>
            <p:ph type="title"/>
          </p:nvPr>
        </p:nvSpPr>
        <p:spPr/>
        <p:txBody>
          <a:bodyPr/>
          <a:lstStyle/>
          <a:p>
            <a:r>
              <a:rPr lang="en-CA" dirty="0"/>
              <a:t>Example of Instance Diagrams</a:t>
            </a:r>
          </a:p>
        </p:txBody>
      </p:sp>
      <p:pic>
        <p:nvPicPr>
          <p:cNvPr id="13314" name="Picture 2">
            <a:extLst>
              <a:ext uri="{FF2B5EF4-FFF2-40B4-BE49-F238E27FC236}">
                <a16:creationId xmlns:a16="http://schemas.microsoft.com/office/drawing/2014/main" id="{A1D8B467-AFA0-44E7-A8E5-435C8318F2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1067" y="1139874"/>
            <a:ext cx="1957933"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4452FF4B-6C8A-4440-91FE-48BA31E503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157" y="3028950"/>
            <a:ext cx="1543050" cy="800100"/>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a:extLst>
              <a:ext uri="{FF2B5EF4-FFF2-40B4-BE49-F238E27FC236}">
                <a16:creationId xmlns:a16="http://schemas.microsoft.com/office/drawing/2014/main" id="{9FD3EBAD-F5A2-40F4-935D-57B32F04CB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4441" y="3228974"/>
            <a:ext cx="1533525" cy="895350"/>
          </a:xfrm>
          <a:prstGeom prst="rect">
            <a:avLst/>
          </a:prstGeom>
          <a:noFill/>
          <a:extLst>
            <a:ext uri="{909E8E84-426E-40DD-AFC4-6F175D3DCCD1}">
              <a14:hiddenFill xmlns:a14="http://schemas.microsoft.com/office/drawing/2010/main">
                <a:solidFill>
                  <a:srgbClr val="FFFFFF"/>
                </a:solidFill>
              </a14:hiddenFill>
            </a:ext>
          </a:extLst>
        </p:spPr>
      </p:pic>
      <p:pic>
        <p:nvPicPr>
          <p:cNvPr id="13320" name="Picture 8">
            <a:extLst>
              <a:ext uri="{FF2B5EF4-FFF2-40B4-BE49-F238E27FC236}">
                <a16:creationId xmlns:a16="http://schemas.microsoft.com/office/drawing/2014/main" id="{B731451E-AB35-486F-B4BA-BA84BD98AF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107" y="5105400"/>
            <a:ext cx="1562100" cy="895350"/>
          </a:xfrm>
          <a:prstGeom prst="rect">
            <a:avLst/>
          </a:prstGeom>
          <a:noFill/>
          <a:extLst>
            <a:ext uri="{909E8E84-426E-40DD-AFC4-6F175D3DCCD1}">
              <a14:hiddenFill xmlns:a14="http://schemas.microsoft.com/office/drawing/2010/main">
                <a:solidFill>
                  <a:srgbClr val="FFFFFF"/>
                </a:solidFill>
              </a14:hiddenFill>
            </a:ext>
          </a:extLst>
        </p:spPr>
      </p:pic>
      <p:pic>
        <p:nvPicPr>
          <p:cNvPr id="13322" name="Picture 10">
            <a:extLst>
              <a:ext uri="{FF2B5EF4-FFF2-40B4-BE49-F238E27FC236}">
                <a16:creationId xmlns:a16="http://schemas.microsoft.com/office/drawing/2014/main" id="{B2812FBA-630A-4BF5-966E-DCF20FD7082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5391" y="5440506"/>
            <a:ext cx="1552575" cy="381000"/>
          </a:xfrm>
          <a:prstGeom prst="rect">
            <a:avLst/>
          </a:prstGeom>
          <a:noFill/>
          <a:extLst>
            <a:ext uri="{909E8E84-426E-40DD-AFC4-6F175D3DCCD1}">
              <a14:hiddenFill xmlns:a14="http://schemas.microsoft.com/office/drawing/2010/main">
                <a:solidFill>
                  <a:srgbClr val="FFFFFF"/>
                </a:solidFill>
              </a14:hiddenFill>
            </a:ext>
          </a:extLst>
        </p:spPr>
      </p:pic>
      <p:pic>
        <p:nvPicPr>
          <p:cNvPr id="13324" name="Picture 12">
            <a:extLst>
              <a:ext uri="{FF2B5EF4-FFF2-40B4-BE49-F238E27FC236}">
                <a16:creationId xmlns:a16="http://schemas.microsoft.com/office/drawing/2014/main" id="{6BD5E244-6C05-43CE-A47A-B44313EEBCD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86933" y="5410200"/>
            <a:ext cx="1552575" cy="381000"/>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5E6ABEBB-A86F-421A-9984-D2324E99C079}"/>
              </a:ext>
            </a:extLst>
          </p:cNvPr>
          <p:cNvSpPr/>
          <p:nvPr/>
        </p:nvSpPr>
        <p:spPr>
          <a:xfrm>
            <a:off x="99467" y="2575719"/>
            <a:ext cx="2057400" cy="169148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extBox 3">
            <a:extLst>
              <a:ext uri="{FF2B5EF4-FFF2-40B4-BE49-F238E27FC236}">
                <a16:creationId xmlns:a16="http://schemas.microsoft.com/office/drawing/2014/main" id="{8781973A-AC0A-49D4-BB51-311294E070CF}"/>
              </a:ext>
            </a:extLst>
          </p:cNvPr>
          <p:cNvSpPr txBox="1"/>
          <p:nvPr/>
        </p:nvSpPr>
        <p:spPr>
          <a:xfrm>
            <a:off x="685800" y="2164438"/>
            <a:ext cx="1005403" cy="369332"/>
          </a:xfrm>
          <a:prstGeom prst="rect">
            <a:avLst/>
          </a:prstGeom>
          <a:noFill/>
        </p:spPr>
        <p:txBody>
          <a:bodyPr wrap="none" rtlCol="0">
            <a:spAutoFit/>
          </a:bodyPr>
          <a:lstStyle/>
          <a:p>
            <a:r>
              <a:rPr lang="en-CA" dirty="0"/>
              <a:t>Correct!</a:t>
            </a:r>
          </a:p>
        </p:txBody>
      </p:sp>
      <p:sp>
        <p:nvSpPr>
          <p:cNvPr id="11" name="TextBox 10">
            <a:extLst>
              <a:ext uri="{FF2B5EF4-FFF2-40B4-BE49-F238E27FC236}">
                <a16:creationId xmlns:a16="http://schemas.microsoft.com/office/drawing/2014/main" id="{8D9FDA98-219B-4108-8781-C07E3723DCAE}"/>
              </a:ext>
            </a:extLst>
          </p:cNvPr>
          <p:cNvSpPr txBox="1"/>
          <p:nvPr/>
        </p:nvSpPr>
        <p:spPr>
          <a:xfrm>
            <a:off x="5581664" y="2682335"/>
            <a:ext cx="1329210" cy="307777"/>
          </a:xfrm>
          <a:prstGeom prst="rect">
            <a:avLst/>
          </a:prstGeom>
          <a:noFill/>
        </p:spPr>
        <p:txBody>
          <a:bodyPr wrap="none" rtlCol="0">
            <a:spAutoFit/>
          </a:bodyPr>
          <a:lstStyle/>
          <a:p>
            <a:r>
              <a:rPr lang="en-CA" sz="1400" dirty="0"/>
              <a:t>Class diagram</a:t>
            </a:r>
          </a:p>
        </p:txBody>
      </p:sp>
      <p:sp>
        <p:nvSpPr>
          <p:cNvPr id="5" name="TextBox 4">
            <a:extLst>
              <a:ext uri="{FF2B5EF4-FFF2-40B4-BE49-F238E27FC236}">
                <a16:creationId xmlns:a16="http://schemas.microsoft.com/office/drawing/2014/main" id="{23E3926A-9514-49D6-8554-306A4E7F1F74}"/>
              </a:ext>
            </a:extLst>
          </p:cNvPr>
          <p:cNvSpPr txBox="1"/>
          <p:nvPr/>
        </p:nvSpPr>
        <p:spPr>
          <a:xfrm>
            <a:off x="271583" y="6433971"/>
            <a:ext cx="2549096" cy="338554"/>
          </a:xfrm>
          <a:prstGeom prst="rect">
            <a:avLst/>
          </a:prstGeom>
          <a:noFill/>
        </p:spPr>
        <p:txBody>
          <a:bodyPr wrap="none" rtlCol="0">
            <a:spAutoFit/>
          </a:bodyPr>
          <a:lstStyle/>
          <a:p>
            <a:r>
              <a:rPr lang="en-CA" sz="1600" dirty="0">
                <a:hlinkClick r:id="rId8"/>
              </a:rPr>
              <a:t>http://elearning.uml.ac.at/</a:t>
            </a:r>
            <a:r>
              <a:rPr lang="en-CA" sz="1600" dirty="0"/>
              <a:t> </a:t>
            </a:r>
          </a:p>
        </p:txBody>
      </p:sp>
    </p:spTree>
    <p:extLst>
      <p:ext uri="{BB962C8B-B14F-4D97-AF65-F5344CB8AC3E}">
        <p14:creationId xmlns:p14="http://schemas.microsoft.com/office/powerpoint/2010/main" val="26494331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DE9BD-AE70-4D51-AB27-54474AAC53E1}"/>
              </a:ext>
            </a:extLst>
          </p:cNvPr>
          <p:cNvSpPr>
            <a:spLocks noGrp="1"/>
          </p:cNvSpPr>
          <p:nvPr>
            <p:ph type="title"/>
          </p:nvPr>
        </p:nvSpPr>
        <p:spPr/>
        <p:txBody>
          <a:bodyPr/>
          <a:lstStyle/>
          <a:p>
            <a:r>
              <a:rPr lang="en-CA" dirty="0"/>
              <a:t>Example of Instance Diagrams</a:t>
            </a:r>
          </a:p>
        </p:txBody>
      </p:sp>
      <p:sp>
        <p:nvSpPr>
          <p:cNvPr id="3" name="Oval 2">
            <a:extLst>
              <a:ext uri="{FF2B5EF4-FFF2-40B4-BE49-F238E27FC236}">
                <a16:creationId xmlns:a16="http://schemas.microsoft.com/office/drawing/2014/main" id="{5E6ABEBB-A86F-421A-9984-D2324E99C079}"/>
              </a:ext>
            </a:extLst>
          </p:cNvPr>
          <p:cNvSpPr/>
          <p:nvPr/>
        </p:nvSpPr>
        <p:spPr>
          <a:xfrm>
            <a:off x="99467" y="2575719"/>
            <a:ext cx="3415198" cy="169148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extBox 3">
            <a:extLst>
              <a:ext uri="{FF2B5EF4-FFF2-40B4-BE49-F238E27FC236}">
                <a16:creationId xmlns:a16="http://schemas.microsoft.com/office/drawing/2014/main" id="{8781973A-AC0A-49D4-BB51-311294E070CF}"/>
              </a:ext>
            </a:extLst>
          </p:cNvPr>
          <p:cNvSpPr txBox="1"/>
          <p:nvPr/>
        </p:nvSpPr>
        <p:spPr>
          <a:xfrm>
            <a:off x="685800" y="2164438"/>
            <a:ext cx="1005403" cy="369332"/>
          </a:xfrm>
          <a:prstGeom prst="rect">
            <a:avLst/>
          </a:prstGeom>
          <a:noFill/>
        </p:spPr>
        <p:txBody>
          <a:bodyPr wrap="none" rtlCol="0">
            <a:spAutoFit/>
          </a:bodyPr>
          <a:lstStyle/>
          <a:p>
            <a:r>
              <a:rPr lang="en-CA" dirty="0"/>
              <a:t>Correct!</a:t>
            </a:r>
          </a:p>
        </p:txBody>
      </p:sp>
      <p:sp>
        <p:nvSpPr>
          <p:cNvPr id="11" name="TextBox 10">
            <a:extLst>
              <a:ext uri="{FF2B5EF4-FFF2-40B4-BE49-F238E27FC236}">
                <a16:creationId xmlns:a16="http://schemas.microsoft.com/office/drawing/2014/main" id="{8D9FDA98-219B-4108-8781-C07E3723DCAE}"/>
              </a:ext>
            </a:extLst>
          </p:cNvPr>
          <p:cNvSpPr txBox="1"/>
          <p:nvPr/>
        </p:nvSpPr>
        <p:spPr>
          <a:xfrm>
            <a:off x="5746772" y="2710775"/>
            <a:ext cx="1329210" cy="307777"/>
          </a:xfrm>
          <a:prstGeom prst="rect">
            <a:avLst/>
          </a:prstGeom>
          <a:noFill/>
        </p:spPr>
        <p:txBody>
          <a:bodyPr wrap="none" rtlCol="0">
            <a:spAutoFit/>
          </a:bodyPr>
          <a:lstStyle/>
          <a:p>
            <a:r>
              <a:rPr lang="en-CA" sz="1400" dirty="0"/>
              <a:t>Class diagram</a:t>
            </a:r>
          </a:p>
        </p:txBody>
      </p:sp>
      <p:pic>
        <p:nvPicPr>
          <p:cNvPr id="20484" name="Picture 4">
            <a:extLst>
              <a:ext uri="{FF2B5EF4-FFF2-40B4-BE49-F238E27FC236}">
                <a16:creationId xmlns:a16="http://schemas.microsoft.com/office/drawing/2014/main" id="{BCC86D62-FFB7-4F7A-ADE8-6FC5AC299D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0315" y="1082429"/>
            <a:ext cx="1762125" cy="1514475"/>
          </a:xfrm>
          <a:prstGeom prst="rect">
            <a:avLst/>
          </a:prstGeom>
          <a:noFill/>
          <a:extLst>
            <a:ext uri="{909E8E84-426E-40DD-AFC4-6F175D3DCCD1}">
              <a14:hiddenFill xmlns:a14="http://schemas.microsoft.com/office/drawing/2010/main">
                <a:solidFill>
                  <a:srgbClr val="FFFFFF"/>
                </a:solidFill>
              </a14:hiddenFill>
            </a:ext>
          </a:extLst>
        </p:spPr>
      </p:pic>
      <p:pic>
        <p:nvPicPr>
          <p:cNvPr id="20486" name="Picture 6">
            <a:extLst>
              <a:ext uri="{FF2B5EF4-FFF2-40B4-BE49-F238E27FC236}">
                <a16:creationId xmlns:a16="http://schemas.microsoft.com/office/drawing/2014/main" id="{6CD51053-2EF4-4470-8736-C6DB018F9B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958" y="3002359"/>
            <a:ext cx="2447925" cy="838200"/>
          </a:xfrm>
          <a:prstGeom prst="rect">
            <a:avLst/>
          </a:prstGeom>
          <a:noFill/>
          <a:extLst>
            <a:ext uri="{909E8E84-426E-40DD-AFC4-6F175D3DCCD1}">
              <a14:hiddenFill xmlns:a14="http://schemas.microsoft.com/office/drawing/2010/main">
                <a:solidFill>
                  <a:srgbClr val="FFFFFF"/>
                </a:solidFill>
              </a14:hiddenFill>
            </a:ext>
          </a:extLst>
        </p:spPr>
      </p:pic>
      <p:pic>
        <p:nvPicPr>
          <p:cNvPr id="20488" name="Picture 8">
            <a:extLst>
              <a:ext uri="{FF2B5EF4-FFF2-40B4-BE49-F238E27FC236}">
                <a16:creationId xmlns:a16="http://schemas.microsoft.com/office/drawing/2014/main" id="{52FC83EE-C268-4D7F-A3CD-64D34DE307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5745" y="5034756"/>
            <a:ext cx="638175" cy="390525"/>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a:extLst>
              <a:ext uri="{FF2B5EF4-FFF2-40B4-BE49-F238E27FC236}">
                <a16:creationId xmlns:a16="http://schemas.microsoft.com/office/drawing/2014/main" id="{8229B319-A6FE-4E06-8A70-352ABACC8DD3}"/>
              </a:ext>
            </a:extLst>
          </p:cNvPr>
          <p:cNvSpPr/>
          <p:nvPr/>
        </p:nvSpPr>
        <p:spPr>
          <a:xfrm>
            <a:off x="685800" y="4571999"/>
            <a:ext cx="1676400" cy="11430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TextBox 16">
            <a:extLst>
              <a:ext uri="{FF2B5EF4-FFF2-40B4-BE49-F238E27FC236}">
                <a16:creationId xmlns:a16="http://schemas.microsoft.com/office/drawing/2014/main" id="{5615CB9A-561F-4FC1-B344-D713D551B6FE}"/>
              </a:ext>
            </a:extLst>
          </p:cNvPr>
          <p:cNvSpPr txBox="1"/>
          <p:nvPr/>
        </p:nvSpPr>
        <p:spPr>
          <a:xfrm>
            <a:off x="2209800" y="4509174"/>
            <a:ext cx="1005403" cy="369332"/>
          </a:xfrm>
          <a:prstGeom prst="rect">
            <a:avLst/>
          </a:prstGeom>
          <a:noFill/>
        </p:spPr>
        <p:txBody>
          <a:bodyPr wrap="none" rtlCol="0">
            <a:spAutoFit/>
          </a:bodyPr>
          <a:lstStyle/>
          <a:p>
            <a:r>
              <a:rPr lang="en-CA" dirty="0"/>
              <a:t>Correct!</a:t>
            </a:r>
          </a:p>
        </p:txBody>
      </p:sp>
      <p:pic>
        <p:nvPicPr>
          <p:cNvPr id="20490" name="Picture 10">
            <a:extLst>
              <a:ext uri="{FF2B5EF4-FFF2-40B4-BE49-F238E27FC236}">
                <a16:creationId xmlns:a16="http://schemas.microsoft.com/office/drawing/2014/main" id="{769FDE6E-ADF3-4C45-A36C-A975089396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7755" y="3654821"/>
            <a:ext cx="600075" cy="371475"/>
          </a:xfrm>
          <a:prstGeom prst="rect">
            <a:avLst/>
          </a:prstGeom>
          <a:noFill/>
          <a:extLst>
            <a:ext uri="{909E8E84-426E-40DD-AFC4-6F175D3DCCD1}">
              <a14:hiddenFill xmlns:a14="http://schemas.microsoft.com/office/drawing/2010/main">
                <a:solidFill>
                  <a:srgbClr val="FFFFFF"/>
                </a:solidFill>
              </a14:hiddenFill>
            </a:ext>
          </a:extLst>
        </p:spPr>
      </p:pic>
      <p:pic>
        <p:nvPicPr>
          <p:cNvPr id="20492" name="Picture 12">
            <a:extLst>
              <a:ext uri="{FF2B5EF4-FFF2-40B4-BE49-F238E27FC236}">
                <a16:creationId xmlns:a16="http://schemas.microsoft.com/office/drawing/2014/main" id="{1BE5C254-A860-4C0C-993A-47FBEE4101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3645296"/>
            <a:ext cx="1543050" cy="381000"/>
          </a:xfrm>
          <a:prstGeom prst="rect">
            <a:avLst/>
          </a:prstGeom>
          <a:noFill/>
          <a:extLst>
            <a:ext uri="{909E8E84-426E-40DD-AFC4-6F175D3DCCD1}">
              <a14:hiddenFill xmlns:a14="http://schemas.microsoft.com/office/drawing/2010/main">
                <a:solidFill>
                  <a:srgbClr val="FFFFFF"/>
                </a:solidFill>
              </a14:hiddenFill>
            </a:ext>
          </a:extLst>
        </p:spPr>
      </p:pic>
      <p:pic>
        <p:nvPicPr>
          <p:cNvPr id="20494" name="Picture 14">
            <a:extLst>
              <a:ext uri="{FF2B5EF4-FFF2-40B4-BE49-F238E27FC236}">
                <a16:creationId xmlns:a16="http://schemas.microsoft.com/office/drawing/2014/main" id="{8F95A249-148E-4DC6-862D-685791E62EB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73388" y="4862037"/>
            <a:ext cx="1543050" cy="88582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793DC23D-0D50-447B-9A4E-5D6A29AD5629}"/>
              </a:ext>
            </a:extLst>
          </p:cNvPr>
          <p:cNvSpPr txBox="1"/>
          <p:nvPr/>
        </p:nvSpPr>
        <p:spPr>
          <a:xfrm>
            <a:off x="271583" y="6433971"/>
            <a:ext cx="2549096" cy="338554"/>
          </a:xfrm>
          <a:prstGeom prst="rect">
            <a:avLst/>
          </a:prstGeom>
          <a:noFill/>
        </p:spPr>
        <p:txBody>
          <a:bodyPr wrap="none" rtlCol="0">
            <a:spAutoFit/>
          </a:bodyPr>
          <a:lstStyle/>
          <a:p>
            <a:r>
              <a:rPr lang="en-CA" sz="1600" dirty="0">
                <a:hlinkClick r:id="rId8"/>
              </a:rPr>
              <a:t>http://elearning.uml.ac.at/</a:t>
            </a:r>
            <a:r>
              <a:rPr lang="en-CA" sz="1600" dirty="0"/>
              <a:t> </a:t>
            </a:r>
          </a:p>
        </p:txBody>
      </p:sp>
    </p:spTree>
    <p:extLst>
      <p:ext uri="{BB962C8B-B14F-4D97-AF65-F5344CB8AC3E}">
        <p14:creationId xmlns:p14="http://schemas.microsoft.com/office/powerpoint/2010/main" val="36824386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CA" altLang="en-US" sz="3600" dirty="0"/>
              <a:t>Class Diagrams Pros/Cons</a:t>
            </a:r>
            <a:endParaRPr lang="en-US" altLang="en-US" sz="3600" dirty="0"/>
          </a:p>
        </p:txBody>
      </p:sp>
      <p:sp>
        <p:nvSpPr>
          <p:cNvPr id="53251" name="Rectangle 3"/>
          <p:cNvSpPr>
            <a:spLocks noGrp="1" noChangeArrowheads="1"/>
          </p:cNvSpPr>
          <p:nvPr>
            <p:ph type="body" idx="1"/>
          </p:nvPr>
        </p:nvSpPr>
        <p:spPr>
          <a:xfrm>
            <a:off x="685800" y="1524000"/>
            <a:ext cx="7772400" cy="4114800"/>
          </a:xfrm>
        </p:spPr>
        <p:txBody>
          <a:bodyPr/>
          <a:lstStyle/>
          <a:p>
            <a:pPr marL="0" indent="0">
              <a:buNone/>
            </a:pPr>
            <a:r>
              <a:rPr lang="en-CA" altLang="en-US" sz="2000" dirty="0"/>
              <a:t>Class diagrams are great for:</a:t>
            </a:r>
          </a:p>
          <a:p>
            <a:r>
              <a:rPr lang="en-CA" altLang="en-US" sz="2000" dirty="0"/>
              <a:t>discovering related data and attributes</a:t>
            </a:r>
          </a:p>
          <a:p>
            <a:r>
              <a:rPr lang="en-CA" altLang="en-US" sz="2000" dirty="0"/>
              <a:t>getting a quick picture of the important entities in a system</a:t>
            </a:r>
          </a:p>
          <a:p>
            <a:r>
              <a:rPr lang="en-CA" altLang="en-US" sz="2000" dirty="0"/>
              <a:t>seeing whether you have too few/many classes</a:t>
            </a:r>
          </a:p>
          <a:p>
            <a:r>
              <a:rPr lang="en-CA" altLang="en-US" sz="2000" dirty="0"/>
              <a:t>seeing whether the relationships between objects are too complex, too many in number, simple enough, etc.</a:t>
            </a:r>
          </a:p>
          <a:p>
            <a:r>
              <a:rPr lang="en-CA" altLang="en-US" sz="2000" dirty="0"/>
              <a:t>spotting dependencies between one class/object and another</a:t>
            </a:r>
          </a:p>
          <a:p>
            <a:pPr marL="0" indent="0">
              <a:buNone/>
            </a:pPr>
            <a:endParaRPr lang="en-CA" altLang="en-US" sz="2000" dirty="0"/>
          </a:p>
          <a:p>
            <a:pPr marL="0" indent="0">
              <a:buNone/>
            </a:pPr>
            <a:r>
              <a:rPr lang="en-CA" altLang="en-US" sz="2000" dirty="0"/>
              <a:t>Not so great for:</a:t>
            </a:r>
          </a:p>
          <a:p>
            <a:r>
              <a:rPr lang="en-CA" altLang="en-US" sz="2000" dirty="0"/>
              <a:t>discovering algorithmic (not data-driven) behavior</a:t>
            </a:r>
          </a:p>
          <a:p>
            <a:r>
              <a:rPr lang="en-CA" altLang="en-US" sz="2000" dirty="0"/>
              <a:t>finding the flow of steps for objects to solve a given problem</a:t>
            </a:r>
          </a:p>
          <a:p>
            <a:r>
              <a:rPr lang="en-CA" altLang="en-US" sz="2000" dirty="0"/>
              <a:t>understanding the app's overall control flow (event-driven? web-based? sequential? etc.)</a:t>
            </a:r>
            <a:endParaRPr lang="en-US" altLang="en-US" sz="2000" dirty="0"/>
          </a:p>
        </p:txBody>
      </p:sp>
      <p:sp>
        <p:nvSpPr>
          <p:cNvPr id="2" name="TextBox 1"/>
          <p:cNvSpPr txBox="1"/>
          <p:nvPr/>
        </p:nvSpPr>
        <p:spPr>
          <a:xfrm>
            <a:off x="3886200" y="6553200"/>
            <a:ext cx="5194051" cy="253916"/>
          </a:xfrm>
          <a:prstGeom prst="rect">
            <a:avLst/>
          </a:prstGeom>
          <a:noFill/>
        </p:spPr>
        <p:txBody>
          <a:bodyPr wrap="none" rtlCol="0">
            <a:spAutoFit/>
          </a:bodyPr>
          <a:lstStyle/>
          <a:p>
            <a:r>
              <a:rPr lang="en-CA" sz="1050" dirty="0"/>
              <a:t>https://courses.cs.washington.edu/courses/cse403/11sp/lectures/lecture08-uml1.pdf</a:t>
            </a:r>
          </a:p>
        </p:txBody>
      </p:sp>
    </p:spTree>
    <p:extLst>
      <p:ext uri="{BB962C8B-B14F-4D97-AF65-F5344CB8AC3E}">
        <p14:creationId xmlns:p14="http://schemas.microsoft.com/office/powerpoint/2010/main" val="17246927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17-C</a:t>
            </a:r>
          </a:p>
        </p:txBody>
      </p:sp>
      <p:sp>
        <p:nvSpPr>
          <p:cNvPr id="3" name="Text Placeholder 2"/>
          <p:cNvSpPr>
            <a:spLocks noGrp="1"/>
          </p:cNvSpPr>
          <p:nvPr>
            <p:ph type="body" idx="1"/>
          </p:nvPr>
        </p:nvSpPr>
        <p:spPr/>
        <p:txBody>
          <a:bodyPr/>
          <a:lstStyle/>
          <a:p>
            <a:r>
              <a:rPr lang="en-US" dirty="0"/>
              <a:t>Class Based Approach to Requirements Modeling and UML Class Diagrams</a:t>
            </a:r>
          </a:p>
        </p:txBody>
      </p:sp>
    </p:spTree>
    <p:extLst>
      <p:ext uri="{BB962C8B-B14F-4D97-AF65-F5344CB8AC3E}">
        <p14:creationId xmlns:p14="http://schemas.microsoft.com/office/powerpoint/2010/main" val="3298093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48528-45B3-4080-A2C3-29162C5B99E1}"/>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C6738B5F-5844-4FED-9ECD-963E530FB027}"/>
              </a:ext>
            </a:extLst>
          </p:cNvPr>
          <p:cNvSpPr>
            <a:spLocks noGrp="1"/>
          </p:cNvSpPr>
          <p:nvPr>
            <p:ph idx="1"/>
          </p:nvPr>
        </p:nvSpPr>
        <p:spPr/>
        <p:txBody>
          <a:bodyPr/>
          <a:lstStyle/>
          <a:p>
            <a:pPr marL="0" indent="0" algn="ctr">
              <a:buNone/>
            </a:pPr>
            <a:endParaRPr lang="en-CA" dirty="0"/>
          </a:p>
          <a:p>
            <a:pPr marL="0" indent="0" algn="ctr">
              <a:buNone/>
            </a:pPr>
            <a:endParaRPr lang="en-CA" dirty="0"/>
          </a:p>
          <a:p>
            <a:pPr marL="0" indent="0" algn="ctr">
              <a:buNone/>
            </a:pPr>
            <a:r>
              <a:rPr lang="en-CA" dirty="0"/>
              <a:t>THE ROLE OF CLASSES IN REQUIREMENTS SPECIFICATIONS</a:t>
            </a:r>
          </a:p>
        </p:txBody>
      </p:sp>
    </p:spTree>
    <p:extLst>
      <p:ext uri="{BB962C8B-B14F-4D97-AF65-F5344CB8AC3E}">
        <p14:creationId xmlns:p14="http://schemas.microsoft.com/office/powerpoint/2010/main" val="12487769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48528-45B3-4080-A2C3-29162C5B99E1}"/>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C6738B5F-5844-4FED-9ECD-963E530FB027}"/>
              </a:ext>
            </a:extLst>
          </p:cNvPr>
          <p:cNvSpPr>
            <a:spLocks noGrp="1"/>
          </p:cNvSpPr>
          <p:nvPr>
            <p:ph idx="1"/>
          </p:nvPr>
        </p:nvSpPr>
        <p:spPr/>
        <p:txBody>
          <a:bodyPr/>
          <a:lstStyle/>
          <a:p>
            <a:pPr marL="0" indent="0" algn="ctr">
              <a:buNone/>
            </a:pPr>
            <a:endParaRPr lang="en-CA" dirty="0"/>
          </a:p>
          <a:p>
            <a:pPr marL="0" indent="0" algn="ctr">
              <a:buNone/>
            </a:pPr>
            <a:endParaRPr lang="en-CA" dirty="0"/>
          </a:p>
          <a:p>
            <a:pPr marL="0" indent="0" algn="ctr">
              <a:buNone/>
            </a:pPr>
            <a:r>
              <a:rPr lang="en-CA" dirty="0"/>
              <a:t>EXAMPLES OF CLASS DIAGRAMS</a:t>
            </a:r>
          </a:p>
        </p:txBody>
      </p:sp>
    </p:spTree>
    <p:extLst>
      <p:ext uri="{BB962C8B-B14F-4D97-AF65-F5344CB8AC3E}">
        <p14:creationId xmlns:p14="http://schemas.microsoft.com/office/powerpoint/2010/main" val="21927829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8" name="Rectangle 2">
            <a:extLst>
              <a:ext uri="{FF2B5EF4-FFF2-40B4-BE49-F238E27FC236}">
                <a16:creationId xmlns:a16="http://schemas.microsoft.com/office/drawing/2014/main" id="{B88CEE5B-8D81-7140-B670-CE4C961064E7}"/>
              </a:ext>
            </a:extLst>
          </p:cNvPr>
          <p:cNvSpPr>
            <a:spLocks noGrp="1" noChangeArrowheads="1"/>
          </p:cNvSpPr>
          <p:nvPr>
            <p:ph type="title"/>
          </p:nvPr>
        </p:nvSpPr>
        <p:spPr/>
        <p:txBody>
          <a:bodyPr/>
          <a:lstStyle/>
          <a:p>
            <a:r>
              <a:rPr lang="en-US" altLang="en-US"/>
              <a:t>Analysis Packages</a:t>
            </a:r>
          </a:p>
        </p:txBody>
      </p:sp>
      <p:sp>
        <p:nvSpPr>
          <p:cNvPr id="21509" name="Rectangle 3">
            <a:extLst>
              <a:ext uri="{FF2B5EF4-FFF2-40B4-BE49-F238E27FC236}">
                <a16:creationId xmlns:a16="http://schemas.microsoft.com/office/drawing/2014/main" id="{8C5D8F0F-59A2-2849-8BD4-AF621047D70E}"/>
              </a:ext>
            </a:extLst>
          </p:cNvPr>
          <p:cNvSpPr>
            <a:spLocks noGrp="1" noChangeArrowheads="1"/>
          </p:cNvSpPr>
          <p:nvPr>
            <p:ph type="body" idx="1"/>
          </p:nvPr>
        </p:nvSpPr>
        <p:spPr>
          <a:xfrm>
            <a:off x="628650" y="2226469"/>
            <a:ext cx="7993800" cy="3263504"/>
          </a:xfrm>
        </p:spPr>
        <p:txBody>
          <a:bodyPr/>
          <a:lstStyle/>
          <a:p>
            <a:r>
              <a:rPr lang="en-US" altLang="en-US" sz="2000" dirty="0"/>
              <a:t>Various elements of the analysis model (e.g., use cases, analysis classes) are categorized in a manner that packages them as a grouping.</a:t>
            </a:r>
          </a:p>
          <a:p>
            <a:endParaRPr lang="en-US" altLang="en-US" sz="2000" dirty="0"/>
          </a:p>
          <a:p>
            <a:r>
              <a:rPr lang="en-US" altLang="en-US" sz="2000" dirty="0"/>
              <a:t>The plus sign preceding the analysis class name in each package indicates that the class has public visibility and are therefore accessible from other packages.</a:t>
            </a:r>
          </a:p>
          <a:p>
            <a:endParaRPr lang="en-US" altLang="en-US" sz="2000" dirty="0"/>
          </a:p>
          <a:p>
            <a:r>
              <a:rPr lang="en-US" altLang="en-US" sz="2000" dirty="0"/>
              <a:t>Other symbols can precede an element within a package. A minus sign indicates that an element is hidden from all other packages and a # symbol indicates that an element is accessible only to packages contained within a given package.</a:t>
            </a:r>
          </a:p>
        </p:txBody>
      </p:sp>
      <p:sp>
        <p:nvSpPr>
          <p:cNvPr id="7" name="Slide Number Placeholder 6">
            <a:extLst>
              <a:ext uri="{FF2B5EF4-FFF2-40B4-BE49-F238E27FC236}">
                <a16:creationId xmlns:a16="http://schemas.microsoft.com/office/drawing/2014/main" id="{D1CE3991-681A-6049-A9CC-172DE5AFE913}"/>
              </a:ext>
            </a:extLst>
          </p:cNvPr>
          <p:cNvSpPr>
            <a:spLocks noGrp="1"/>
          </p:cNvSpPr>
          <p:nvPr>
            <p:ph type="sldNum" sz="quarter" idx="10"/>
          </p:nvPr>
        </p:nvSpPr>
        <p:spPr/>
        <p:txBody>
          <a:bodyPr/>
          <a:lstStyle/>
          <a:p>
            <a:pPr>
              <a:defRPr/>
            </a:pPr>
            <a:fld id="{3E8ADE4A-FE7A-EF46-81C0-DB169D7260F5}" type="slidenum">
              <a:rPr lang="en-US" altLang="x-none" smtClean="0"/>
              <a:pPr>
                <a:defRPr/>
              </a:pPr>
              <a:t>61</a:t>
            </a:fld>
            <a:endParaRPr lang="en-US" altLang="x-none"/>
          </a:p>
        </p:txBody>
      </p:sp>
    </p:spTree>
    <p:extLst>
      <p:ext uri="{BB962C8B-B14F-4D97-AF65-F5344CB8AC3E}">
        <p14:creationId xmlns:p14="http://schemas.microsoft.com/office/powerpoint/2010/main" val="23267033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C255B-D403-4F8F-94FA-494EDDEC4F7A}"/>
              </a:ext>
            </a:extLst>
          </p:cNvPr>
          <p:cNvSpPr>
            <a:spLocks noGrp="1"/>
          </p:cNvSpPr>
          <p:nvPr>
            <p:ph type="title"/>
          </p:nvPr>
        </p:nvSpPr>
        <p:spPr/>
        <p:txBody>
          <a:bodyPr/>
          <a:lstStyle/>
          <a:p>
            <a:r>
              <a:rPr lang="en-CA" dirty="0"/>
              <a:t>Notation Review</a:t>
            </a:r>
          </a:p>
        </p:txBody>
      </p:sp>
      <p:pic>
        <p:nvPicPr>
          <p:cNvPr id="15362" name="Picture 2" descr="What does this arrow mean in UML class diagram? - Stack Overflow">
            <a:extLst>
              <a:ext uri="{FF2B5EF4-FFF2-40B4-BE49-F238E27FC236}">
                <a16:creationId xmlns:a16="http://schemas.microsoft.com/office/drawing/2014/main" id="{68ECDC54-D531-4B66-8939-E9F0AEDA5B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362200"/>
            <a:ext cx="2362200" cy="3675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99795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2" name="Rectangle 1027">
            <a:extLst>
              <a:ext uri="{FF2B5EF4-FFF2-40B4-BE49-F238E27FC236}">
                <a16:creationId xmlns:a16="http://schemas.microsoft.com/office/drawing/2014/main" id="{B9C4B5F0-48FF-DB46-9305-D662521FCD0B}"/>
              </a:ext>
            </a:extLst>
          </p:cNvPr>
          <p:cNvSpPr>
            <a:spLocks noGrp="1" noChangeArrowheads="1"/>
          </p:cNvSpPr>
          <p:nvPr>
            <p:ph type="title"/>
          </p:nvPr>
        </p:nvSpPr>
        <p:spPr/>
        <p:txBody>
          <a:bodyPr/>
          <a:lstStyle/>
          <a:p>
            <a:r>
              <a:rPr lang="en-US" altLang="en-US"/>
              <a:t>Analysis Packages</a:t>
            </a:r>
          </a:p>
        </p:txBody>
      </p:sp>
      <p:sp>
        <p:nvSpPr>
          <p:cNvPr id="7" name="Slide Number Placeholder 6">
            <a:extLst>
              <a:ext uri="{FF2B5EF4-FFF2-40B4-BE49-F238E27FC236}">
                <a16:creationId xmlns:a16="http://schemas.microsoft.com/office/drawing/2014/main" id="{F73D9035-9FA2-3240-A62A-E046AA50593A}"/>
              </a:ext>
            </a:extLst>
          </p:cNvPr>
          <p:cNvSpPr>
            <a:spLocks noGrp="1"/>
          </p:cNvSpPr>
          <p:nvPr>
            <p:ph type="sldNum" sz="quarter" idx="10"/>
          </p:nvPr>
        </p:nvSpPr>
        <p:spPr/>
        <p:txBody>
          <a:bodyPr/>
          <a:lstStyle/>
          <a:p>
            <a:pPr>
              <a:defRPr/>
            </a:pPr>
            <a:fld id="{3E8ADE4A-FE7A-EF46-81C0-DB169D7260F5}" type="slidenum">
              <a:rPr lang="en-US" altLang="x-none" smtClean="0"/>
              <a:pPr>
                <a:defRPr/>
              </a:pPr>
              <a:t>63</a:t>
            </a:fld>
            <a:endParaRPr lang="en-US" altLang="x-none"/>
          </a:p>
        </p:txBody>
      </p:sp>
      <p:pic>
        <p:nvPicPr>
          <p:cNvPr id="3" name="Picture 2">
            <a:extLst>
              <a:ext uri="{FF2B5EF4-FFF2-40B4-BE49-F238E27FC236}">
                <a16:creationId xmlns:a16="http://schemas.microsoft.com/office/drawing/2014/main" id="{CFC7CA7E-FB72-E740-9915-DDAFF9E19562}"/>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951820" y="1970838"/>
            <a:ext cx="3881606" cy="3394472"/>
          </a:xfrm>
          <a:prstGeom prst="rect">
            <a:avLst/>
          </a:prstGeom>
        </p:spPr>
      </p:pic>
    </p:spTree>
    <p:extLst>
      <p:ext uri="{BB962C8B-B14F-4D97-AF65-F5344CB8AC3E}">
        <p14:creationId xmlns:p14="http://schemas.microsoft.com/office/powerpoint/2010/main" val="32895157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CA" altLang="en-US" sz="3600" dirty="0"/>
              <a:t>Class Diagram Example</a:t>
            </a:r>
            <a:endParaRPr lang="en-US" altLang="en-US" dirty="0"/>
          </a:p>
        </p:txBody>
      </p:sp>
      <p:graphicFrame>
        <p:nvGraphicFramePr>
          <p:cNvPr id="45059" name="Object 3"/>
          <p:cNvGraphicFramePr>
            <a:graphicFrameLocks noChangeAspect="1"/>
          </p:cNvGraphicFramePr>
          <p:nvPr/>
        </p:nvGraphicFramePr>
        <p:xfrm>
          <a:off x="2209800" y="1752600"/>
          <a:ext cx="5029200" cy="4964113"/>
        </p:xfrm>
        <a:graphic>
          <a:graphicData uri="http://schemas.openxmlformats.org/presentationml/2006/ole">
            <mc:AlternateContent xmlns:mc="http://schemas.openxmlformats.org/markup-compatibility/2006">
              <mc:Choice xmlns:v="urn:schemas-microsoft-com:vml" Requires="v">
                <p:oleObj spid="_x0000_s8237" name="VISIO" r:id="rId3" imgW="4812480" imgH="4750560" progId="Visio.Drawing.5">
                  <p:embed/>
                </p:oleObj>
              </mc:Choice>
              <mc:Fallback>
                <p:oleObj name="VISIO" r:id="rId3" imgW="4812480" imgH="4750560" progId="Visio.Drawing.5">
                  <p:embed/>
                  <p:pic>
                    <p:nvPicPr>
                      <p:cNvPr id="4505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752600"/>
                        <a:ext cx="5029200" cy="4964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2BCDBB45-A625-487B-8626-717FCF4DF4CD}"/>
                  </a:ext>
                </a:extLst>
              </p14:cNvPr>
              <p14:cNvContentPartPr/>
              <p14:nvPr/>
            </p14:nvContentPartPr>
            <p14:xfrm>
              <a:off x="1323344" y="3527247"/>
              <a:ext cx="16200" cy="37800"/>
            </p14:xfrm>
          </p:contentPart>
        </mc:Choice>
        <mc:Fallback xmlns="">
          <p:pic>
            <p:nvPicPr>
              <p:cNvPr id="3" name="Ink 2">
                <a:extLst>
                  <a:ext uri="{FF2B5EF4-FFF2-40B4-BE49-F238E27FC236}">
                    <a16:creationId xmlns:a16="http://schemas.microsoft.com/office/drawing/2014/main" id="{2BCDBB45-A625-487B-8626-717FCF4DF4CD}"/>
                  </a:ext>
                </a:extLst>
              </p:cNvPr>
              <p:cNvPicPr/>
              <p:nvPr/>
            </p:nvPicPr>
            <p:blipFill>
              <a:blip r:embed="rId6"/>
              <a:stretch>
                <a:fillRect/>
              </a:stretch>
            </p:blipFill>
            <p:spPr>
              <a:xfrm>
                <a:off x="1314344" y="3518607"/>
                <a:ext cx="33840" cy="55440"/>
              </a:xfrm>
              <a:prstGeom prst="rect">
                <a:avLst/>
              </a:prstGeom>
            </p:spPr>
          </p:pic>
        </mc:Fallback>
      </mc:AlternateContent>
    </p:spTree>
    <p:extLst>
      <p:ext uri="{BB962C8B-B14F-4D97-AF65-F5344CB8AC3E}">
        <p14:creationId xmlns:p14="http://schemas.microsoft.com/office/powerpoint/2010/main" val="32830493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1" name="Rectangle 5"/>
          <p:cNvSpPr>
            <a:spLocks noGrp="1" noChangeArrowheads="1"/>
          </p:cNvSpPr>
          <p:nvPr>
            <p:ph type="title"/>
          </p:nvPr>
        </p:nvSpPr>
        <p:spPr/>
        <p:txBody>
          <a:bodyPr/>
          <a:lstStyle/>
          <a:p>
            <a:r>
              <a:rPr lang="en-CA" altLang="en-US" sz="4000" dirty="0"/>
              <a:t>Class Diagram Example</a:t>
            </a:r>
            <a:endParaRPr lang="en-US" altLang="en-US" sz="4000" dirty="0"/>
          </a:p>
        </p:txBody>
      </p:sp>
      <p:pic>
        <p:nvPicPr>
          <p:cNvPr id="126980" name="Picture 4" descr="uml_pumr_cd_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1" y="990600"/>
            <a:ext cx="7069542" cy="563880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6983" name="Text Box 7"/>
          <p:cNvSpPr txBox="1">
            <a:spLocks noChangeArrowheads="1"/>
          </p:cNvSpPr>
          <p:nvPr/>
        </p:nvSpPr>
        <p:spPr bwMode="auto">
          <a:xfrm>
            <a:off x="579438" y="6505575"/>
            <a:ext cx="415448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dirty="0"/>
              <a:t>http://portal.etsi.org/mbs/Languages/UML/uml_example.asp#Cd</a:t>
            </a:r>
          </a:p>
        </p:txBody>
      </p:sp>
    </p:spTree>
    <p:extLst>
      <p:ext uri="{BB962C8B-B14F-4D97-AF65-F5344CB8AC3E}">
        <p14:creationId xmlns:p14="http://schemas.microsoft.com/office/powerpoint/2010/main" val="8874128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5DD68-4FC3-4D89-9928-B05FE2A57EA3}"/>
              </a:ext>
            </a:extLst>
          </p:cNvPr>
          <p:cNvSpPr>
            <a:spLocks noGrp="1"/>
          </p:cNvSpPr>
          <p:nvPr>
            <p:ph type="title"/>
          </p:nvPr>
        </p:nvSpPr>
        <p:spPr>
          <a:xfrm>
            <a:off x="685800" y="609600"/>
            <a:ext cx="7924800" cy="1143000"/>
          </a:xfrm>
        </p:spPr>
        <p:txBody>
          <a:bodyPr/>
          <a:lstStyle/>
          <a:p>
            <a:r>
              <a:rPr lang="fr-CA" dirty="0" err="1"/>
              <a:t>Dependency</a:t>
            </a:r>
            <a:r>
              <a:rPr lang="fr-CA" dirty="0"/>
              <a:t> or </a:t>
            </a:r>
            <a:r>
              <a:rPr lang="fr-CA" dirty="0" err="1"/>
              <a:t>Asssociation</a:t>
            </a:r>
            <a:r>
              <a:rPr lang="fr-CA" dirty="0"/>
              <a:t>?</a:t>
            </a:r>
            <a:endParaRPr lang="en-CA" dirty="0"/>
          </a:p>
        </p:txBody>
      </p:sp>
      <p:pic>
        <p:nvPicPr>
          <p:cNvPr id="14338" name="Picture 2" descr="UML class diagram dependency or association - Stack Overflow">
            <a:extLst>
              <a:ext uri="{FF2B5EF4-FFF2-40B4-BE49-F238E27FC236}">
                <a16:creationId xmlns:a16="http://schemas.microsoft.com/office/drawing/2014/main" id="{82D48F2B-38C8-48CB-BD02-1D9803A7B2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896532"/>
            <a:ext cx="4370294" cy="275166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7">
            <a:extLst>
              <a:ext uri="{FF2B5EF4-FFF2-40B4-BE49-F238E27FC236}">
                <a16:creationId xmlns:a16="http://schemas.microsoft.com/office/drawing/2014/main" id="{BC1EB953-BBA0-4A78-8397-16E43EB20518}"/>
              </a:ext>
            </a:extLst>
          </p:cNvPr>
          <p:cNvSpPr txBox="1">
            <a:spLocks noChangeArrowheads="1"/>
          </p:cNvSpPr>
          <p:nvPr/>
        </p:nvSpPr>
        <p:spPr bwMode="auto">
          <a:xfrm>
            <a:off x="579438" y="6505575"/>
            <a:ext cx="650966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dirty="0"/>
              <a:t>https://stackoverflow.com/questions/49238548/uml-class-diagram-dependency-or-association</a:t>
            </a:r>
          </a:p>
        </p:txBody>
      </p:sp>
      <p:pic>
        <p:nvPicPr>
          <p:cNvPr id="6" name="Picture 5">
            <a:extLst>
              <a:ext uri="{FF2B5EF4-FFF2-40B4-BE49-F238E27FC236}">
                <a16:creationId xmlns:a16="http://schemas.microsoft.com/office/drawing/2014/main" id="{BF1F2908-670E-40C9-B456-F50F4FA50547}"/>
              </a:ext>
            </a:extLst>
          </p:cNvPr>
          <p:cNvPicPr>
            <a:picLocks noChangeAspect="1"/>
          </p:cNvPicPr>
          <p:nvPr/>
        </p:nvPicPr>
        <p:blipFill>
          <a:blip r:embed="rId3"/>
          <a:stretch>
            <a:fillRect/>
          </a:stretch>
        </p:blipFill>
        <p:spPr>
          <a:xfrm>
            <a:off x="264051" y="1279850"/>
            <a:ext cx="4079349" cy="5203177"/>
          </a:xfrm>
          <a:prstGeom prst="rect">
            <a:avLst/>
          </a:prstGeom>
        </p:spPr>
      </p:pic>
    </p:spTree>
    <p:extLst>
      <p:ext uri="{BB962C8B-B14F-4D97-AF65-F5344CB8AC3E}">
        <p14:creationId xmlns:p14="http://schemas.microsoft.com/office/powerpoint/2010/main" val="703793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7" name="Rectangle 5"/>
          <p:cNvSpPr>
            <a:spLocks noGrp="1" noChangeArrowheads="1"/>
          </p:cNvSpPr>
          <p:nvPr>
            <p:ph type="title"/>
          </p:nvPr>
        </p:nvSpPr>
        <p:spPr/>
        <p:txBody>
          <a:bodyPr/>
          <a:lstStyle/>
          <a:p>
            <a:r>
              <a:rPr lang="en-CA" altLang="en-US" sz="4000" dirty="0"/>
              <a:t>Class Diagram Example</a:t>
            </a:r>
            <a:endParaRPr lang="en-US" altLang="en-US" sz="4000" dirty="0"/>
          </a:p>
        </p:txBody>
      </p:sp>
      <p:pic>
        <p:nvPicPr>
          <p:cNvPr id="131080" name="Picture 8" descr="class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38300" y="1995488"/>
            <a:ext cx="5867400" cy="408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1082" name="Text Box 10"/>
          <p:cNvSpPr txBox="1">
            <a:spLocks noChangeArrowheads="1"/>
          </p:cNvSpPr>
          <p:nvPr/>
        </p:nvSpPr>
        <p:spPr bwMode="auto">
          <a:xfrm>
            <a:off x="357188" y="6351588"/>
            <a:ext cx="49387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t>http://pigseye.kennesaw.edu/~dbraun/csis4650/A&amp;D/UML_tutorial/class.htm</a:t>
            </a:r>
          </a:p>
        </p:txBody>
      </p:sp>
    </p:spTree>
    <p:extLst>
      <p:ext uri="{BB962C8B-B14F-4D97-AF65-F5344CB8AC3E}">
        <p14:creationId xmlns:p14="http://schemas.microsoft.com/office/powerpoint/2010/main" val="22216932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48528-45B3-4080-A2C3-29162C5B99E1}"/>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C6738B5F-5844-4FED-9ECD-963E530FB027}"/>
              </a:ext>
            </a:extLst>
          </p:cNvPr>
          <p:cNvSpPr>
            <a:spLocks noGrp="1"/>
          </p:cNvSpPr>
          <p:nvPr>
            <p:ph idx="1"/>
          </p:nvPr>
        </p:nvSpPr>
        <p:spPr/>
        <p:txBody>
          <a:bodyPr/>
          <a:lstStyle/>
          <a:p>
            <a:pPr marL="0" indent="0" algn="ctr">
              <a:buNone/>
            </a:pPr>
            <a:endParaRPr lang="en-CA" dirty="0"/>
          </a:p>
          <a:p>
            <a:pPr marL="0" indent="0" algn="ctr">
              <a:buNone/>
            </a:pPr>
            <a:endParaRPr lang="en-CA" dirty="0"/>
          </a:p>
          <a:p>
            <a:pPr marL="0" indent="0" algn="ctr">
              <a:buNone/>
            </a:pPr>
            <a:r>
              <a:rPr lang="en-CA" dirty="0"/>
              <a:t>EXAMPLES OF COMPILING A DOMAIN MODEL FROM A USE CASE</a:t>
            </a:r>
          </a:p>
        </p:txBody>
      </p:sp>
    </p:spTree>
    <p:extLst>
      <p:ext uri="{BB962C8B-B14F-4D97-AF65-F5344CB8AC3E}">
        <p14:creationId xmlns:p14="http://schemas.microsoft.com/office/powerpoint/2010/main" val="5084137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CA" dirty="0"/>
              <a:t>Domain Model Compilation - Example</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74773"/>
            <a:ext cx="8198032" cy="441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76200" y="6451600"/>
            <a:ext cx="6078459" cy="276999"/>
          </a:xfrm>
          <a:prstGeom prst="rect">
            <a:avLst/>
          </a:prstGeom>
          <a:noFill/>
        </p:spPr>
        <p:txBody>
          <a:bodyPr wrap="none" rtlCol="0">
            <a:spAutoFit/>
          </a:bodyPr>
          <a:lstStyle/>
          <a:p>
            <a:r>
              <a:rPr lang="en-CA" sz="1200" dirty="0"/>
              <a:t>Example adapted from Prof. John </a:t>
            </a:r>
            <a:r>
              <a:rPr lang="en-CA" sz="1200" dirty="0" err="1"/>
              <a:t>Mylopoulos</a:t>
            </a:r>
            <a:r>
              <a:rPr lang="en-CA" sz="1200" dirty="0"/>
              <a:t> – Conceptual Modeling course U. Trento</a:t>
            </a:r>
          </a:p>
        </p:txBody>
      </p:sp>
    </p:spTree>
    <p:extLst>
      <p:ext uri="{BB962C8B-B14F-4D97-AF65-F5344CB8AC3E}">
        <p14:creationId xmlns:p14="http://schemas.microsoft.com/office/powerpoint/2010/main" val="3216412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a:extLst>
              <a:ext uri="{FF2B5EF4-FFF2-40B4-BE49-F238E27FC236}">
                <a16:creationId xmlns:a16="http://schemas.microsoft.com/office/drawing/2014/main" id="{28B31300-B954-7249-B496-1EDDDF4C9998}"/>
              </a:ext>
            </a:extLst>
          </p:cNvPr>
          <p:cNvSpPr>
            <a:spLocks noGrp="1" noChangeArrowheads="1"/>
          </p:cNvSpPr>
          <p:nvPr>
            <p:ph type="title"/>
          </p:nvPr>
        </p:nvSpPr>
        <p:spPr>
          <a:xfrm>
            <a:off x="325040" y="304800"/>
            <a:ext cx="8493919" cy="994172"/>
          </a:xfrm>
        </p:spPr>
        <p:txBody>
          <a:bodyPr/>
          <a:lstStyle/>
          <a:p>
            <a:r>
              <a:rPr lang="en-US" altLang="en-US" dirty="0"/>
              <a:t>A Class-Based Approach to Modeling</a:t>
            </a:r>
          </a:p>
        </p:txBody>
      </p:sp>
      <p:sp>
        <p:nvSpPr>
          <p:cNvPr id="5125" name="Rectangle 3">
            <a:extLst>
              <a:ext uri="{FF2B5EF4-FFF2-40B4-BE49-F238E27FC236}">
                <a16:creationId xmlns:a16="http://schemas.microsoft.com/office/drawing/2014/main" id="{AC0C4868-D1C6-D54A-870A-7980D4A7031F}"/>
              </a:ext>
            </a:extLst>
          </p:cNvPr>
          <p:cNvSpPr>
            <a:spLocks noGrp="1" noChangeArrowheads="1"/>
          </p:cNvSpPr>
          <p:nvPr>
            <p:ph type="body" idx="1"/>
          </p:nvPr>
        </p:nvSpPr>
        <p:spPr>
          <a:xfrm>
            <a:off x="685800" y="1752600"/>
            <a:ext cx="7772400" cy="4114800"/>
          </a:xfrm>
        </p:spPr>
        <p:txBody>
          <a:bodyPr/>
          <a:lstStyle/>
          <a:p>
            <a:r>
              <a:rPr lang="en-US" altLang="en-US" sz="1800" dirty="0"/>
              <a:t>“Object-oriented methods are all based upon concepts that we first learned in kindergarten:  objects and attributes, wholes and parts, classes and members.”  - Coad and Yourdon</a:t>
            </a:r>
          </a:p>
          <a:p>
            <a:endParaRPr lang="en-US" altLang="en-US" sz="1800" dirty="0"/>
          </a:p>
          <a:p>
            <a:r>
              <a:rPr lang="en-US" altLang="en-US" sz="1800" dirty="0"/>
              <a:t>Class-based methods for requirements modeling use these common concepts to craft a representation of an application that can be understood by nontechnical stakeholders</a:t>
            </a:r>
          </a:p>
          <a:p>
            <a:endParaRPr lang="en-US" altLang="en-US" sz="1800" dirty="0"/>
          </a:p>
          <a:p>
            <a:r>
              <a:rPr lang="en-US" altLang="en-US" sz="1800" dirty="0"/>
              <a:t>As the model is refined and expanded, it evolves into a specification that can be used by software engineers in the creation of the software’s design</a:t>
            </a:r>
          </a:p>
          <a:p>
            <a:endParaRPr lang="en-US" altLang="en-US" sz="1800" dirty="0"/>
          </a:p>
          <a:p>
            <a:r>
              <a:rPr lang="en-US" altLang="en-US" sz="1800" b="1" i="1" dirty="0">
                <a:solidFill>
                  <a:srgbClr val="FF0000"/>
                </a:solidFill>
              </a:rPr>
              <a:t>The Class model defined during the requirements specification is referred to as the </a:t>
            </a:r>
            <a:r>
              <a:rPr lang="en-US" altLang="en-US" sz="1800" b="1" i="1" u="sng" dirty="0"/>
              <a:t>Domain Model </a:t>
            </a:r>
            <a:r>
              <a:rPr lang="en-US" altLang="en-US" sz="1800" b="1" i="1" dirty="0">
                <a:solidFill>
                  <a:srgbClr val="FF0000"/>
                </a:solidFill>
              </a:rPr>
              <a:t>(in contrast of the class diagrams during the design and implementation phases of the project)</a:t>
            </a:r>
          </a:p>
        </p:txBody>
      </p:sp>
      <p:sp>
        <p:nvSpPr>
          <p:cNvPr id="7" name="Slide Number Placeholder 6">
            <a:extLst>
              <a:ext uri="{FF2B5EF4-FFF2-40B4-BE49-F238E27FC236}">
                <a16:creationId xmlns:a16="http://schemas.microsoft.com/office/drawing/2014/main" id="{E1186C2B-1B41-8C44-8847-604EEA96D3C6}"/>
              </a:ext>
            </a:extLst>
          </p:cNvPr>
          <p:cNvSpPr>
            <a:spLocks noGrp="1"/>
          </p:cNvSpPr>
          <p:nvPr>
            <p:ph type="sldNum" sz="quarter" idx="10"/>
          </p:nvPr>
        </p:nvSpPr>
        <p:spPr/>
        <p:txBody>
          <a:bodyPr/>
          <a:lstStyle/>
          <a:p>
            <a:pPr>
              <a:defRPr/>
            </a:pPr>
            <a:fld id="{3E8ADE4A-FE7A-EF46-81C0-DB169D7260F5}" type="slidenum">
              <a:rPr lang="en-US" altLang="x-none" smtClean="0"/>
              <a:pPr>
                <a:defRPr/>
              </a:pPr>
              <a:t>7</a:t>
            </a:fld>
            <a:endParaRPr lang="en-US" altLang="x-none"/>
          </a:p>
        </p:txBody>
      </p:sp>
    </p:spTree>
    <p:extLst>
      <p:ext uri="{BB962C8B-B14F-4D97-AF65-F5344CB8AC3E}">
        <p14:creationId xmlns:p14="http://schemas.microsoft.com/office/powerpoint/2010/main" val="427204263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CA" dirty="0"/>
              <a:t>Domain Model Compilation – </a:t>
            </a:r>
            <a:br>
              <a:rPr lang="en-CA" dirty="0"/>
            </a:br>
            <a:r>
              <a:rPr lang="en-CA" dirty="0"/>
              <a:t>Example - More Annotations</a:t>
            </a:r>
          </a:p>
        </p:txBody>
      </p:sp>
      <p:sp>
        <p:nvSpPr>
          <p:cNvPr id="3" name="TextBox 2"/>
          <p:cNvSpPr txBox="1"/>
          <p:nvPr/>
        </p:nvSpPr>
        <p:spPr>
          <a:xfrm>
            <a:off x="76200" y="6451600"/>
            <a:ext cx="6078459" cy="276999"/>
          </a:xfrm>
          <a:prstGeom prst="rect">
            <a:avLst/>
          </a:prstGeom>
          <a:noFill/>
        </p:spPr>
        <p:txBody>
          <a:bodyPr wrap="none" rtlCol="0">
            <a:spAutoFit/>
          </a:bodyPr>
          <a:lstStyle/>
          <a:p>
            <a:r>
              <a:rPr lang="en-CA" sz="1200" dirty="0"/>
              <a:t>Example adapted from Prof. John </a:t>
            </a:r>
            <a:r>
              <a:rPr lang="en-CA" sz="1200" dirty="0" err="1"/>
              <a:t>Mylopoulos</a:t>
            </a:r>
            <a:r>
              <a:rPr lang="en-CA" sz="1200" dirty="0"/>
              <a:t> – Conceptual Modeling course U. Trento</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271" y="1905000"/>
            <a:ext cx="8545529" cy="4090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04738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CA" dirty="0"/>
              <a:t>Glossary Example</a:t>
            </a:r>
          </a:p>
        </p:txBody>
      </p:sp>
      <p:sp>
        <p:nvSpPr>
          <p:cNvPr id="3" name="TextBox 2"/>
          <p:cNvSpPr txBox="1"/>
          <p:nvPr/>
        </p:nvSpPr>
        <p:spPr>
          <a:xfrm>
            <a:off x="76200" y="6451600"/>
            <a:ext cx="6078459" cy="276999"/>
          </a:xfrm>
          <a:prstGeom prst="rect">
            <a:avLst/>
          </a:prstGeom>
          <a:noFill/>
        </p:spPr>
        <p:txBody>
          <a:bodyPr wrap="none" rtlCol="0">
            <a:spAutoFit/>
          </a:bodyPr>
          <a:lstStyle/>
          <a:p>
            <a:r>
              <a:rPr lang="en-CA" sz="1200" dirty="0"/>
              <a:t>Example adapted from Prof. John </a:t>
            </a:r>
            <a:r>
              <a:rPr lang="en-CA" sz="1200" dirty="0" err="1"/>
              <a:t>Mylopoulos</a:t>
            </a:r>
            <a:r>
              <a:rPr lang="en-CA" sz="1200" dirty="0"/>
              <a:t> – Conceptual Modeling course U. Trento</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495424"/>
            <a:ext cx="7693025" cy="4070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54029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CA" dirty="0"/>
              <a:t>Glossary Example</a:t>
            </a:r>
          </a:p>
        </p:txBody>
      </p:sp>
      <p:sp>
        <p:nvSpPr>
          <p:cNvPr id="3" name="TextBox 2"/>
          <p:cNvSpPr txBox="1"/>
          <p:nvPr/>
        </p:nvSpPr>
        <p:spPr>
          <a:xfrm>
            <a:off x="76200" y="6451600"/>
            <a:ext cx="6078459" cy="276999"/>
          </a:xfrm>
          <a:prstGeom prst="rect">
            <a:avLst/>
          </a:prstGeom>
          <a:noFill/>
        </p:spPr>
        <p:txBody>
          <a:bodyPr wrap="none" rtlCol="0">
            <a:spAutoFit/>
          </a:bodyPr>
          <a:lstStyle/>
          <a:p>
            <a:r>
              <a:rPr lang="en-CA" sz="1200" dirty="0"/>
              <a:t>Example adapted from Prof. John </a:t>
            </a:r>
            <a:r>
              <a:rPr lang="en-CA" sz="1200" dirty="0" err="1"/>
              <a:t>Mylopoulos</a:t>
            </a:r>
            <a:r>
              <a:rPr lang="en-CA" sz="1200" dirty="0"/>
              <a:t> – Conceptual Modeling course U. Trento</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495424"/>
            <a:ext cx="7693025" cy="4070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43768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Even More Annotations</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03350"/>
            <a:ext cx="8571564" cy="4549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6200" y="6451600"/>
            <a:ext cx="6078459" cy="276999"/>
          </a:xfrm>
          <a:prstGeom prst="rect">
            <a:avLst/>
          </a:prstGeom>
          <a:noFill/>
        </p:spPr>
        <p:txBody>
          <a:bodyPr wrap="none" rtlCol="0">
            <a:spAutoFit/>
          </a:bodyPr>
          <a:lstStyle/>
          <a:p>
            <a:r>
              <a:rPr lang="en-CA" sz="1200" dirty="0"/>
              <a:t>Example adapted from Prof. John </a:t>
            </a:r>
            <a:r>
              <a:rPr lang="en-CA" sz="1200" dirty="0" err="1"/>
              <a:t>Mylopoulos</a:t>
            </a:r>
            <a:r>
              <a:rPr lang="en-CA" sz="1200" dirty="0"/>
              <a:t> – Conceptual Modeling course U. Trento</a:t>
            </a:r>
          </a:p>
        </p:txBody>
      </p:sp>
    </p:spTree>
    <p:extLst>
      <p:ext uri="{BB962C8B-B14F-4D97-AF65-F5344CB8AC3E}">
        <p14:creationId xmlns:p14="http://schemas.microsoft.com/office/powerpoint/2010/main" val="287634365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Structuring Requirements - I</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93824"/>
            <a:ext cx="8382000" cy="49610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76200" y="6451600"/>
            <a:ext cx="6078459" cy="276999"/>
          </a:xfrm>
          <a:prstGeom prst="rect">
            <a:avLst/>
          </a:prstGeom>
          <a:noFill/>
        </p:spPr>
        <p:txBody>
          <a:bodyPr wrap="none" rtlCol="0">
            <a:spAutoFit/>
          </a:bodyPr>
          <a:lstStyle/>
          <a:p>
            <a:r>
              <a:rPr lang="en-CA" sz="1200" dirty="0"/>
              <a:t>Example adapted from Prof. John </a:t>
            </a:r>
            <a:r>
              <a:rPr lang="en-CA" sz="1200" dirty="0" err="1"/>
              <a:t>Mylopoulos</a:t>
            </a:r>
            <a:r>
              <a:rPr lang="en-CA" sz="1200" dirty="0"/>
              <a:t> – Conceptual Modeling course U. Trento</a:t>
            </a:r>
          </a:p>
        </p:txBody>
      </p:sp>
    </p:spTree>
    <p:extLst>
      <p:ext uri="{BB962C8B-B14F-4D97-AF65-F5344CB8AC3E}">
        <p14:creationId xmlns:p14="http://schemas.microsoft.com/office/powerpoint/2010/main" val="8087736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Structuring Requirements - II</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442" y="1235074"/>
            <a:ext cx="7719358" cy="50179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76200" y="6451600"/>
            <a:ext cx="6078459" cy="276999"/>
          </a:xfrm>
          <a:prstGeom prst="rect">
            <a:avLst/>
          </a:prstGeom>
          <a:noFill/>
        </p:spPr>
        <p:txBody>
          <a:bodyPr wrap="none" rtlCol="0">
            <a:spAutoFit/>
          </a:bodyPr>
          <a:lstStyle/>
          <a:p>
            <a:r>
              <a:rPr lang="en-CA" sz="1200" dirty="0"/>
              <a:t>Example adapted from Prof. John </a:t>
            </a:r>
            <a:r>
              <a:rPr lang="en-CA" sz="1200" dirty="0" err="1"/>
              <a:t>Mylopoulos</a:t>
            </a:r>
            <a:r>
              <a:rPr lang="en-CA" sz="1200" dirty="0"/>
              <a:t> – Conceptual Modeling course U. Trento</a:t>
            </a:r>
          </a:p>
        </p:txBody>
      </p:sp>
    </p:spTree>
    <p:extLst>
      <p:ext uri="{BB962C8B-B14F-4D97-AF65-F5344CB8AC3E}">
        <p14:creationId xmlns:p14="http://schemas.microsoft.com/office/powerpoint/2010/main" val="48585108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Operational Requirements - II</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400" y="1371600"/>
            <a:ext cx="7823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76200" y="6451600"/>
            <a:ext cx="6078459" cy="276999"/>
          </a:xfrm>
          <a:prstGeom prst="rect">
            <a:avLst/>
          </a:prstGeom>
          <a:noFill/>
        </p:spPr>
        <p:txBody>
          <a:bodyPr wrap="none" rtlCol="0">
            <a:spAutoFit/>
          </a:bodyPr>
          <a:lstStyle/>
          <a:p>
            <a:r>
              <a:rPr lang="en-CA" sz="1200" dirty="0"/>
              <a:t>Example adapted from Prof. John </a:t>
            </a:r>
            <a:r>
              <a:rPr lang="en-CA" sz="1200" dirty="0" err="1"/>
              <a:t>Mylopoulos</a:t>
            </a:r>
            <a:r>
              <a:rPr lang="en-CA" sz="1200" dirty="0"/>
              <a:t> – Conceptual Modeling course U. Trento</a:t>
            </a:r>
          </a:p>
        </p:txBody>
      </p:sp>
    </p:spTree>
    <p:extLst>
      <p:ext uri="{BB962C8B-B14F-4D97-AF65-F5344CB8AC3E}">
        <p14:creationId xmlns:p14="http://schemas.microsoft.com/office/powerpoint/2010/main" val="21618980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Design Choices</a:t>
            </a:r>
          </a:p>
        </p:txBody>
      </p:sp>
      <p:sp>
        <p:nvSpPr>
          <p:cNvPr id="3" name="TextBox 2"/>
          <p:cNvSpPr txBox="1"/>
          <p:nvPr/>
        </p:nvSpPr>
        <p:spPr>
          <a:xfrm>
            <a:off x="381000" y="1981200"/>
            <a:ext cx="8610600" cy="2554545"/>
          </a:xfrm>
          <a:prstGeom prst="rect">
            <a:avLst/>
          </a:prstGeom>
          <a:noFill/>
        </p:spPr>
        <p:txBody>
          <a:bodyPr wrap="square" rtlCol="0">
            <a:spAutoFit/>
          </a:bodyPr>
          <a:lstStyle/>
          <a:p>
            <a:r>
              <a:rPr lang="en-CA" sz="2000" b="1" dirty="0"/>
              <a:t>Design Choices:</a:t>
            </a:r>
          </a:p>
          <a:p>
            <a:pPr marL="285750" indent="-285750">
              <a:buFont typeface="Arial" panose="020B0604020202020204" pitchFamily="34" charset="0"/>
              <a:buChar char="•"/>
            </a:pPr>
            <a:r>
              <a:rPr lang="en-CA" sz="2000" dirty="0"/>
              <a:t>Should a concept be modeled as an entity or an attribute?  </a:t>
            </a:r>
          </a:p>
          <a:p>
            <a:pPr marL="285750" indent="-285750">
              <a:buFont typeface="Arial" panose="020B0604020202020204" pitchFamily="34" charset="0"/>
              <a:buChar char="•"/>
            </a:pPr>
            <a:r>
              <a:rPr lang="en-CA" sz="2000" dirty="0"/>
              <a:t>Should a concept be modeled as an entity or a relationship? </a:t>
            </a:r>
          </a:p>
          <a:p>
            <a:pPr marL="285750" indent="-285750">
              <a:buFont typeface="Arial" panose="020B0604020202020204" pitchFamily="34" charset="0"/>
              <a:buChar char="•"/>
            </a:pPr>
            <a:r>
              <a:rPr lang="en-CA" sz="2000" dirty="0"/>
              <a:t>Identifying relationships: Binary or ternary? Aggregation? </a:t>
            </a:r>
          </a:p>
          <a:p>
            <a:endParaRPr lang="en-CA" sz="2000" dirty="0"/>
          </a:p>
          <a:p>
            <a:r>
              <a:rPr lang="en-CA" sz="2000" b="1" dirty="0"/>
              <a:t>Constraints on the Domain Model: </a:t>
            </a:r>
          </a:p>
          <a:p>
            <a:pPr marL="285750" indent="-285750">
              <a:buFont typeface="Arial" panose="020B0604020202020204" pitchFamily="34" charset="0"/>
              <a:buChar char="•"/>
            </a:pPr>
            <a:r>
              <a:rPr lang="en-CA" sz="2000" dirty="0"/>
              <a:t>A lot of data semantics can (and should) be captured. </a:t>
            </a:r>
          </a:p>
          <a:p>
            <a:pPr marL="285750" indent="-285750">
              <a:buFont typeface="Arial" panose="020B0604020202020204" pitchFamily="34" charset="0"/>
              <a:buChar char="•"/>
            </a:pPr>
            <a:r>
              <a:rPr lang="en-CA" sz="2000" dirty="0"/>
              <a:t>But some constraints cannot be captured by class diagrams. </a:t>
            </a:r>
          </a:p>
        </p:txBody>
      </p:sp>
      <p:sp>
        <p:nvSpPr>
          <p:cNvPr id="5" name="TextBox 4"/>
          <p:cNvSpPr txBox="1"/>
          <p:nvPr/>
        </p:nvSpPr>
        <p:spPr>
          <a:xfrm>
            <a:off x="76200" y="6451600"/>
            <a:ext cx="6078459" cy="276999"/>
          </a:xfrm>
          <a:prstGeom prst="rect">
            <a:avLst/>
          </a:prstGeom>
          <a:noFill/>
        </p:spPr>
        <p:txBody>
          <a:bodyPr wrap="none" rtlCol="0">
            <a:spAutoFit/>
          </a:bodyPr>
          <a:lstStyle/>
          <a:p>
            <a:r>
              <a:rPr lang="en-CA" sz="1200" dirty="0"/>
              <a:t>Example adapted from Prof. John </a:t>
            </a:r>
            <a:r>
              <a:rPr lang="en-CA" sz="1200" dirty="0" err="1"/>
              <a:t>Mylopoulos</a:t>
            </a:r>
            <a:r>
              <a:rPr lang="en-CA" sz="1200" dirty="0"/>
              <a:t> – Conceptual Modeling course U. Trento</a:t>
            </a:r>
          </a:p>
        </p:txBody>
      </p:sp>
    </p:spTree>
    <p:extLst>
      <p:ext uri="{BB962C8B-B14F-4D97-AF65-F5344CB8AC3E}">
        <p14:creationId xmlns:p14="http://schemas.microsoft.com/office/powerpoint/2010/main" val="273961062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Modeling – Rules of Thumb</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698" y="1797050"/>
            <a:ext cx="8644648" cy="3765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6200" y="6451600"/>
            <a:ext cx="6078459" cy="276999"/>
          </a:xfrm>
          <a:prstGeom prst="rect">
            <a:avLst/>
          </a:prstGeom>
          <a:noFill/>
        </p:spPr>
        <p:txBody>
          <a:bodyPr wrap="none" rtlCol="0">
            <a:spAutoFit/>
          </a:bodyPr>
          <a:lstStyle/>
          <a:p>
            <a:r>
              <a:rPr lang="en-CA" sz="1200" dirty="0"/>
              <a:t>Example adapted from Prof. John </a:t>
            </a:r>
            <a:r>
              <a:rPr lang="en-CA" sz="1200" dirty="0" err="1"/>
              <a:t>Mylopoulos</a:t>
            </a:r>
            <a:r>
              <a:rPr lang="en-CA" sz="1200" dirty="0"/>
              <a:t> – Conceptual Modeling course U. Trento</a:t>
            </a:r>
          </a:p>
        </p:txBody>
      </p:sp>
    </p:spTree>
    <p:extLst>
      <p:ext uri="{BB962C8B-B14F-4D97-AF65-F5344CB8AC3E}">
        <p14:creationId xmlns:p14="http://schemas.microsoft.com/office/powerpoint/2010/main" val="16991920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Choices</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00200"/>
            <a:ext cx="8867775" cy="453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6200" y="6451600"/>
            <a:ext cx="6078459" cy="276999"/>
          </a:xfrm>
          <a:prstGeom prst="rect">
            <a:avLst/>
          </a:prstGeom>
          <a:noFill/>
        </p:spPr>
        <p:txBody>
          <a:bodyPr wrap="none" rtlCol="0">
            <a:spAutoFit/>
          </a:bodyPr>
          <a:lstStyle/>
          <a:p>
            <a:r>
              <a:rPr lang="en-CA" sz="1200" dirty="0"/>
              <a:t>Example adapted from Prof. John </a:t>
            </a:r>
            <a:r>
              <a:rPr lang="en-CA" sz="1200" dirty="0" err="1"/>
              <a:t>Mylopoulos</a:t>
            </a:r>
            <a:r>
              <a:rPr lang="en-CA" sz="1200" dirty="0"/>
              <a:t> – Conceptual Modeling course U. Trento</a:t>
            </a:r>
          </a:p>
        </p:txBody>
      </p:sp>
    </p:spTree>
    <p:extLst>
      <p:ext uri="{BB962C8B-B14F-4D97-AF65-F5344CB8AC3E}">
        <p14:creationId xmlns:p14="http://schemas.microsoft.com/office/powerpoint/2010/main" val="1347908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52E1E67-DD2D-42B6-AE2F-70386E8BB752}" type="slidenum">
              <a:rPr lang="en-CA" altLang="en-US"/>
              <a:pPr/>
              <a:t>8</a:t>
            </a:fld>
            <a:endParaRPr lang="en-CA" altLang="en-US"/>
          </a:p>
        </p:txBody>
      </p:sp>
      <p:sp>
        <p:nvSpPr>
          <p:cNvPr id="2050" name="Rectangle 2"/>
          <p:cNvSpPr>
            <a:spLocks noGrp="1" noChangeArrowheads="1"/>
          </p:cNvSpPr>
          <p:nvPr>
            <p:ph type="title"/>
          </p:nvPr>
        </p:nvSpPr>
        <p:spPr>
          <a:xfrm>
            <a:off x="304800" y="609600"/>
            <a:ext cx="8686800" cy="1143000"/>
          </a:xfrm>
        </p:spPr>
        <p:txBody>
          <a:bodyPr/>
          <a:lstStyle/>
          <a:p>
            <a:r>
              <a:rPr lang="en-CA" altLang="en-US" dirty="0"/>
              <a:t>Domain Model Analysis vs. Design Level Classes  </a:t>
            </a:r>
          </a:p>
        </p:txBody>
      </p:sp>
      <p:sp>
        <p:nvSpPr>
          <p:cNvPr id="2051" name="Rectangle 3"/>
          <p:cNvSpPr>
            <a:spLocks noGrp="1" noChangeArrowheads="1"/>
          </p:cNvSpPr>
          <p:nvPr>
            <p:ph type="body" idx="1"/>
          </p:nvPr>
        </p:nvSpPr>
        <p:spPr>
          <a:xfrm>
            <a:off x="685800" y="2362200"/>
            <a:ext cx="7772400" cy="4114800"/>
          </a:xfrm>
        </p:spPr>
        <p:txBody>
          <a:bodyPr/>
          <a:lstStyle/>
          <a:p>
            <a:pPr>
              <a:lnSpc>
                <a:spcPct val="90000"/>
              </a:lnSpc>
            </a:pPr>
            <a:r>
              <a:rPr lang="en-CA" altLang="en-US" sz="2400" dirty="0"/>
              <a:t>Domain Model Analysis</a:t>
            </a:r>
          </a:p>
          <a:p>
            <a:pPr lvl="1">
              <a:lnSpc>
                <a:spcPct val="90000"/>
              </a:lnSpc>
            </a:pPr>
            <a:r>
              <a:rPr lang="en-CA" altLang="en-US" sz="2000" dirty="0"/>
              <a:t>Domain level - modeling “real world” objects</a:t>
            </a:r>
          </a:p>
          <a:p>
            <a:pPr lvl="1">
              <a:lnSpc>
                <a:spcPct val="90000"/>
              </a:lnSpc>
            </a:pPr>
            <a:r>
              <a:rPr lang="en-CA" altLang="en-US" sz="2000" dirty="0"/>
              <a:t>Many domain objects will not make into the design</a:t>
            </a:r>
          </a:p>
          <a:p>
            <a:pPr lvl="1">
              <a:lnSpc>
                <a:spcPct val="90000"/>
              </a:lnSpc>
            </a:pPr>
            <a:r>
              <a:rPr lang="en-CA" altLang="en-US" sz="2000" dirty="0"/>
              <a:t>Domain structures usually make poor design structures</a:t>
            </a:r>
          </a:p>
          <a:p>
            <a:pPr lvl="1">
              <a:lnSpc>
                <a:spcPct val="90000"/>
              </a:lnSpc>
            </a:pPr>
            <a:endParaRPr lang="en-CA" altLang="en-US" sz="2000" dirty="0"/>
          </a:p>
          <a:p>
            <a:pPr>
              <a:lnSpc>
                <a:spcPct val="90000"/>
              </a:lnSpc>
            </a:pPr>
            <a:r>
              <a:rPr lang="en-CA" altLang="en-US" sz="2400" dirty="0"/>
              <a:t>Design Classes</a:t>
            </a:r>
          </a:p>
          <a:p>
            <a:pPr lvl="1">
              <a:lnSpc>
                <a:spcPct val="90000"/>
              </a:lnSpc>
            </a:pPr>
            <a:r>
              <a:rPr lang="en-CA" altLang="en-US" sz="2000" dirty="0"/>
              <a:t>Assigning responsibilities</a:t>
            </a:r>
          </a:p>
          <a:p>
            <a:pPr lvl="1">
              <a:lnSpc>
                <a:spcPct val="90000"/>
              </a:lnSpc>
            </a:pPr>
            <a:r>
              <a:rPr lang="en-CA" altLang="en-US" sz="2000" dirty="0"/>
              <a:t>Taking “</a:t>
            </a:r>
            <a:r>
              <a:rPr lang="en-CA" altLang="en-US" sz="2000" dirty="0" err="1"/>
              <a:t>illities</a:t>
            </a:r>
            <a:r>
              <a:rPr lang="en-CA" altLang="en-US" sz="2000" dirty="0"/>
              <a:t>” (maintainability, reusability, etc.) and portability into account</a:t>
            </a:r>
          </a:p>
          <a:p>
            <a:pPr lvl="1">
              <a:lnSpc>
                <a:spcPct val="90000"/>
              </a:lnSpc>
            </a:pPr>
            <a:r>
              <a:rPr lang="en-CA" altLang="en-US" sz="2000" dirty="0"/>
              <a:t>Devising mechanisms (i.e. operations and methods)</a:t>
            </a:r>
          </a:p>
          <a:p>
            <a:pPr lvl="1">
              <a:lnSpc>
                <a:spcPct val="90000"/>
              </a:lnSpc>
            </a:pPr>
            <a:r>
              <a:rPr lang="en-CA" altLang="en-US" sz="2000" i="1" dirty="0"/>
              <a:t>But how to get to the design objects and mechanisms? </a:t>
            </a:r>
          </a:p>
          <a:p>
            <a:pPr lvl="2">
              <a:lnSpc>
                <a:spcPct val="90000"/>
              </a:lnSpc>
            </a:pPr>
            <a:r>
              <a:rPr lang="en-CA" altLang="en-US" sz="1600" i="1" dirty="0"/>
              <a:t>Answer: Using Design Patterns (we will talk about these later in class)</a:t>
            </a:r>
          </a:p>
          <a:p>
            <a:pPr>
              <a:lnSpc>
                <a:spcPct val="90000"/>
              </a:lnSpc>
            </a:pPr>
            <a:endParaRPr lang="en-CA" altLang="en-US" sz="2800" dirty="0"/>
          </a:p>
        </p:txBody>
      </p:sp>
    </p:spTree>
    <p:extLst>
      <p:ext uri="{BB962C8B-B14F-4D97-AF65-F5344CB8AC3E}">
        <p14:creationId xmlns:p14="http://schemas.microsoft.com/office/powerpoint/2010/main" val="105380993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620962"/>
          </a:xfrm>
        </p:spPr>
        <p:txBody>
          <a:bodyPr/>
          <a:lstStyle/>
          <a:p>
            <a:r>
              <a:rPr lang="en-CA" dirty="0"/>
              <a:t>A Resulting Domain Model</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033397"/>
            <a:ext cx="9067800" cy="5776065"/>
          </a:xfrm>
          <a:prstGeom prst="rect">
            <a:avLst/>
          </a:prstGeom>
        </p:spPr>
      </p:pic>
    </p:spTree>
    <p:extLst>
      <p:ext uri="{BB962C8B-B14F-4D97-AF65-F5344CB8AC3E}">
        <p14:creationId xmlns:p14="http://schemas.microsoft.com/office/powerpoint/2010/main" val="245253547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80A638C8-8170-DC44-A482-0C6E7460FB0B}"/>
              </a:ext>
            </a:extLst>
          </p:cNvPr>
          <p:cNvSpPr>
            <a:spLocks noGrp="1" noChangeArrowheads="1"/>
          </p:cNvSpPr>
          <p:nvPr>
            <p:ph type="title"/>
          </p:nvPr>
        </p:nvSpPr>
        <p:spPr>
          <a:xfrm>
            <a:off x="637309" y="304800"/>
            <a:ext cx="7772400" cy="1143000"/>
          </a:xfrm>
        </p:spPr>
        <p:txBody>
          <a:bodyPr/>
          <a:lstStyle/>
          <a:p>
            <a:r>
              <a:rPr lang="en-US" altLang="en-US" dirty="0"/>
              <a:t>Your Turn</a:t>
            </a:r>
          </a:p>
        </p:txBody>
      </p:sp>
      <p:sp>
        <p:nvSpPr>
          <p:cNvPr id="17413" name="Rectangle 3">
            <a:extLst>
              <a:ext uri="{FF2B5EF4-FFF2-40B4-BE49-F238E27FC236}">
                <a16:creationId xmlns:a16="http://schemas.microsoft.com/office/drawing/2014/main" id="{FFBF4316-C90C-D546-9855-6477D01C3F66}"/>
              </a:ext>
            </a:extLst>
          </p:cNvPr>
          <p:cNvSpPr>
            <a:spLocks noGrp="1" noChangeArrowheads="1"/>
          </p:cNvSpPr>
          <p:nvPr>
            <p:ph type="body" idx="1"/>
          </p:nvPr>
        </p:nvSpPr>
        <p:spPr>
          <a:xfrm>
            <a:off x="609600" y="1066800"/>
            <a:ext cx="7772400" cy="4114800"/>
          </a:xfrm>
        </p:spPr>
        <p:txBody>
          <a:bodyPr/>
          <a:lstStyle/>
          <a:p>
            <a:pPr marL="457200" lvl="1" indent="0">
              <a:buNone/>
            </a:pPr>
            <a:r>
              <a:rPr lang="en-CA" sz="1600" dirty="0"/>
              <a:t>Consider the following use case on a scenario in a car rental agency system</a:t>
            </a:r>
            <a:r>
              <a:rPr lang="en-CA" sz="1600" baseline="30000" dirty="0"/>
              <a:t>1</a:t>
            </a:r>
            <a:r>
              <a:rPr lang="en-CA" sz="1600" dirty="0"/>
              <a:t>:</a:t>
            </a:r>
          </a:p>
          <a:p>
            <a:pPr marL="457200" lvl="1" indent="0">
              <a:buNone/>
            </a:pPr>
            <a:endParaRPr lang="en-CA" sz="1600" dirty="0"/>
          </a:p>
          <a:p>
            <a:pPr marL="457200" lvl="1" indent="0">
              <a:buNone/>
            </a:pPr>
            <a:r>
              <a:rPr lang="en-US" sz="1200" b="1" dirty="0"/>
              <a:t>Use Case Name</a:t>
            </a:r>
            <a:r>
              <a:rPr lang="en-US" sz="1200" dirty="0"/>
              <a:t>: Release a Vehicle (to a Customer)</a:t>
            </a:r>
          </a:p>
          <a:p>
            <a:pPr marL="457200" lvl="1" indent="0">
              <a:buNone/>
            </a:pPr>
            <a:r>
              <a:rPr lang="en-US" sz="1200" b="1" dirty="0"/>
              <a:t>Summary</a:t>
            </a:r>
            <a:r>
              <a:rPr lang="en-US" sz="1200" dirty="0"/>
              <a:t>: A customer arrives to acquire the vehicle and depart for desired destination. The vehicle reservation contract is signed and the vehicle is released to the customer.</a:t>
            </a:r>
          </a:p>
          <a:p>
            <a:pPr marL="457200" lvl="1" indent="0">
              <a:buNone/>
            </a:pPr>
            <a:r>
              <a:rPr lang="en-US" sz="1200" b="1" dirty="0"/>
              <a:t>Actors</a:t>
            </a:r>
            <a:r>
              <a:rPr lang="en-US" sz="1200" dirty="0"/>
              <a:t>: Front-Desk Clerk, Customer</a:t>
            </a:r>
          </a:p>
          <a:p>
            <a:pPr marL="457200" lvl="1" indent="0">
              <a:buNone/>
            </a:pPr>
            <a:r>
              <a:rPr lang="en-US" sz="1200" b="1" dirty="0"/>
              <a:t>Preconditions</a:t>
            </a:r>
            <a:r>
              <a:rPr lang="en-US" sz="1200" dirty="0"/>
              <a:t>: Vehicle has been assigned to the customer</a:t>
            </a:r>
          </a:p>
          <a:p>
            <a:pPr marL="457200" lvl="1" indent="0">
              <a:buNone/>
            </a:pPr>
            <a:r>
              <a:rPr lang="en-US" sz="1200" b="1" dirty="0"/>
              <a:t>Description</a:t>
            </a:r>
            <a:r>
              <a:rPr lang="en-US" sz="1200" dirty="0"/>
              <a:t> ("Sunny Day Scenario"):</a:t>
            </a:r>
          </a:p>
          <a:p>
            <a:pPr marL="457200" lvl="1" indent="0">
              <a:buNone/>
            </a:pPr>
            <a:r>
              <a:rPr lang="en-US" sz="1200" dirty="0"/>
              <a:t>1.     A customer comes to the office to acquire a vehicle.</a:t>
            </a:r>
          </a:p>
          <a:p>
            <a:pPr marL="457200" lvl="1" indent="0">
              <a:buNone/>
            </a:pPr>
            <a:r>
              <a:rPr lang="en-US" sz="1200" dirty="0"/>
              <a:t>2.     The clerk locates the vehicle reservation contract by means of the reservation number and/or customer name. [Exception: Required vehicle type is not available due to late arrivals.]</a:t>
            </a:r>
          </a:p>
          <a:p>
            <a:pPr marL="457200" lvl="1" indent="0">
              <a:buNone/>
            </a:pPr>
            <a:r>
              <a:rPr lang="en-US" sz="1200" dirty="0"/>
              <a:t>3.     The customer signs the contract and the clerk gives the keys to the vehicle.</a:t>
            </a:r>
          </a:p>
          <a:p>
            <a:pPr marL="457200" lvl="1" indent="0">
              <a:buNone/>
            </a:pPr>
            <a:r>
              <a:rPr lang="en-US" sz="1200" dirty="0"/>
              <a:t>4.     The clerk then marks the contract active by entering the vehicle release date (today's date) onto the vehicle reservation contract. The use case terminates at this point.</a:t>
            </a:r>
          </a:p>
          <a:p>
            <a:pPr marL="457200" lvl="1" indent="0">
              <a:buNone/>
            </a:pPr>
            <a:r>
              <a:rPr lang="en-US" sz="1200" b="1" dirty="0"/>
              <a:t>Exceptions</a:t>
            </a:r>
            <a:r>
              <a:rPr lang="en-US" sz="1200" dirty="0"/>
              <a:t> ("Rainy Day Scenario"): </a:t>
            </a:r>
          </a:p>
          <a:p>
            <a:pPr lvl="1"/>
            <a:r>
              <a:rPr lang="en-US" sz="1200" dirty="0"/>
              <a:t>Required vehicle type is not available due to late arrivals:</a:t>
            </a:r>
          </a:p>
          <a:p>
            <a:pPr lvl="1"/>
            <a:r>
              <a:rPr lang="en-US" sz="1200" dirty="0"/>
              <a:t>Raised when the reserved vehicle is not available due to late returns. The customer is informed of the situation and told about the other vehicle types that are available. The customer is offered an incentive to accept another vehicle type. If the customer is not satisfied, the reservation is cancelled without penalty charges. The customer either accepts another </a:t>
            </a:r>
            <a:r>
              <a:rPr lang="en-US" sz="1200"/>
              <a:t>vehicle type </a:t>
            </a:r>
            <a:r>
              <a:rPr lang="en-US" sz="1200" dirty="0"/>
              <a:t>or cancels the reservation.</a:t>
            </a:r>
          </a:p>
          <a:p>
            <a:pPr marL="457200" lvl="1" indent="0">
              <a:buNone/>
            </a:pPr>
            <a:r>
              <a:rPr lang="en-US" sz="1200" b="1" dirty="0"/>
              <a:t>Postconditions</a:t>
            </a:r>
            <a:r>
              <a:rPr lang="en-US" sz="1200" dirty="0"/>
              <a:t>: The customer departs with the vehicle and the reservation contract is marked active, or the reservation is cancelled.</a:t>
            </a:r>
            <a:endParaRPr lang="en-CA" sz="1200" dirty="0"/>
          </a:p>
          <a:p>
            <a:pPr marL="457200" lvl="1" indent="0">
              <a:buNone/>
            </a:pPr>
            <a:endParaRPr lang="en-CA" sz="1200" dirty="0"/>
          </a:p>
          <a:p>
            <a:pPr marL="457200" lvl="1" indent="0">
              <a:buNone/>
            </a:pPr>
            <a:r>
              <a:rPr lang="en-CA" sz="1600" b="1" dirty="0"/>
              <a:t>Compile a domain model for the above use case. </a:t>
            </a:r>
          </a:p>
          <a:p>
            <a:pPr marL="457200" lvl="1" indent="0">
              <a:buNone/>
            </a:pPr>
            <a:endParaRPr lang="en-US" altLang="en-US" sz="2000" dirty="0"/>
          </a:p>
          <a:p>
            <a:pPr marL="0" indent="0">
              <a:buNone/>
            </a:pPr>
            <a:endParaRPr lang="en-US" altLang="en-US" sz="2400" dirty="0"/>
          </a:p>
          <a:p>
            <a:endParaRPr lang="en-US" altLang="en-US" sz="2400" dirty="0"/>
          </a:p>
        </p:txBody>
      </p:sp>
      <p:sp>
        <p:nvSpPr>
          <p:cNvPr id="5" name="Slide Number Placeholder 4">
            <a:extLst>
              <a:ext uri="{FF2B5EF4-FFF2-40B4-BE49-F238E27FC236}">
                <a16:creationId xmlns:a16="http://schemas.microsoft.com/office/drawing/2014/main" id="{6E03A2DA-4EDC-2E4A-A04A-D8E30D94F54A}"/>
              </a:ext>
            </a:extLst>
          </p:cNvPr>
          <p:cNvSpPr>
            <a:spLocks noGrp="1"/>
          </p:cNvSpPr>
          <p:nvPr>
            <p:ph type="sldNum" sz="quarter" idx="4294967295"/>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F4423324-B18C-6E48-8D7E-6751697E71D1}" type="slidenum">
              <a:rPr lang="en-US" altLang="en-US" sz="750">
                <a:solidFill>
                  <a:schemeClr val="bg1"/>
                </a:solidFill>
                <a:latin typeface="Helvetica" pitchFamily="2" charset="0"/>
              </a:rPr>
              <a:pPr/>
              <a:t>81</a:t>
            </a:fld>
            <a:endParaRPr lang="en-US" altLang="en-US" sz="750" dirty="0">
              <a:solidFill>
                <a:schemeClr val="bg1"/>
              </a:solidFill>
              <a:latin typeface="Helvetica" pitchFamily="2" charset="0"/>
            </a:endParaRPr>
          </a:p>
        </p:txBody>
      </p:sp>
      <p:sp>
        <p:nvSpPr>
          <p:cNvPr id="2" name="TextBox 1">
            <a:extLst>
              <a:ext uri="{FF2B5EF4-FFF2-40B4-BE49-F238E27FC236}">
                <a16:creationId xmlns:a16="http://schemas.microsoft.com/office/drawing/2014/main" id="{901B56F1-F041-4950-A73F-FBD5181CB8D9}"/>
              </a:ext>
            </a:extLst>
          </p:cNvPr>
          <p:cNvSpPr txBox="1"/>
          <p:nvPr/>
        </p:nvSpPr>
        <p:spPr>
          <a:xfrm>
            <a:off x="5334000" y="6454867"/>
            <a:ext cx="3762120" cy="276999"/>
          </a:xfrm>
          <a:prstGeom prst="rect">
            <a:avLst/>
          </a:prstGeom>
          <a:noFill/>
        </p:spPr>
        <p:txBody>
          <a:bodyPr wrap="none" rtlCol="0">
            <a:spAutoFit/>
          </a:bodyPr>
          <a:lstStyle/>
          <a:p>
            <a:r>
              <a:rPr lang="en-CA" sz="1200" baseline="30000" dirty="0">
                <a:hlinkClick r:id="rId3"/>
              </a:rPr>
              <a:t>1</a:t>
            </a:r>
            <a:r>
              <a:rPr lang="en-CA" sz="1200" dirty="0">
                <a:hlinkClick r:id="rId3"/>
              </a:rPr>
              <a:t>http://www.itk.ilstu.edu/faculty/bllim/oo/usecase.htm</a:t>
            </a:r>
            <a:endParaRPr lang="en-CA" sz="1200" dirty="0"/>
          </a:p>
        </p:txBody>
      </p:sp>
    </p:spTree>
    <p:extLst>
      <p:ext uri="{BB962C8B-B14F-4D97-AF65-F5344CB8AC3E}">
        <p14:creationId xmlns:p14="http://schemas.microsoft.com/office/powerpoint/2010/main" val="320272910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Links to Supporting Material</a:t>
            </a:r>
          </a:p>
        </p:txBody>
      </p:sp>
      <p:sp>
        <p:nvSpPr>
          <p:cNvPr id="3" name="Content Placeholder 2"/>
          <p:cNvSpPr>
            <a:spLocks noGrp="1"/>
          </p:cNvSpPr>
          <p:nvPr>
            <p:ph idx="1"/>
          </p:nvPr>
        </p:nvSpPr>
        <p:spPr>
          <a:xfrm>
            <a:off x="381000" y="1524000"/>
            <a:ext cx="8077200" cy="4114800"/>
          </a:xfrm>
        </p:spPr>
        <p:txBody>
          <a:bodyPr/>
          <a:lstStyle/>
          <a:p>
            <a:pPr marL="0" indent="0">
              <a:buNone/>
            </a:pPr>
            <a:r>
              <a:rPr lang="en-US" altLang="en-US" sz="1800" dirty="0"/>
              <a:t>Check-out the content of the following sites:</a:t>
            </a:r>
          </a:p>
          <a:p>
            <a:pPr marL="0" indent="0">
              <a:buNone/>
            </a:pPr>
            <a:endParaRPr lang="en-CA" sz="1800" dirty="0"/>
          </a:p>
          <a:p>
            <a:pPr marL="0" indent="0">
              <a:buNone/>
            </a:pPr>
            <a:r>
              <a:rPr lang="en-CA" sz="1800" dirty="0">
                <a:hlinkClick r:id="rId2"/>
              </a:rPr>
              <a:t>https://www.ibm.com/developerworks/rational/library/content/RationalEdge/sep04/bell/</a:t>
            </a:r>
            <a:r>
              <a:rPr lang="en-CA" sz="1800" dirty="0"/>
              <a:t> </a:t>
            </a:r>
            <a:endParaRPr lang="en-CA" sz="1800" dirty="0">
              <a:hlinkClick r:id="" action="ppaction://noaction"/>
            </a:endParaRPr>
          </a:p>
          <a:p>
            <a:pPr marL="0" indent="0">
              <a:buNone/>
            </a:pPr>
            <a:r>
              <a:rPr lang="en-CA" sz="1800" dirty="0">
                <a:hlinkClick r:id="" action="ppaction://noaction"/>
              </a:rPr>
              <a:t>https://www.tutorialspoint.com/uml/uml_class_diagram.htm</a:t>
            </a:r>
            <a:endParaRPr lang="en-CA" sz="1800" dirty="0">
              <a:hlinkClick r:id="rId3"/>
            </a:endParaRPr>
          </a:p>
          <a:p>
            <a:pPr marL="0" indent="0">
              <a:buNone/>
            </a:pPr>
            <a:r>
              <a:rPr lang="en-CA" sz="1800" dirty="0">
                <a:hlinkClick r:id="rId3"/>
              </a:rPr>
              <a:t>https://www.lucidchart.com/pages/uml-class-diagram</a:t>
            </a:r>
            <a:endParaRPr lang="en-CA" sz="1800" dirty="0"/>
          </a:p>
          <a:p>
            <a:pPr marL="0" indent="0">
              <a:buNone/>
            </a:pPr>
            <a:r>
              <a:rPr lang="en-CA" sz="1800" dirty="0">
                <a:hlinkClick r:id="rId4"/>
              </a:rPr>
              <a:t>https://www.uml-diagrams.org/class-diagrams-overview.html</a:t>
            </a:r>
            <a:endParaRPr lang="en-CA" sz="1800" dirty="0"/>
          </a:p>
          <a:p>
            <a:pPr marL="0" indent="0">
              <a:buNone/>
            </a:pPr>
            <a:r>
              <a:rPr lang="en-CA" sz="1800" dirty="0">
                <a:solidFill>
                  <a:srgbClr val="FF0000"/>
                </a:solidFill>
                <a:hlinkClick r:id="rId5">
                  <a:extLst>
                    <a:ext uri="{A12FA001-AC4F-418D-AE19-62706E023703}">
                      <ahyp:hlinkClr xmlns:ahyp="http://schemas.microsoft.com/office/drawing/2018/hyperlinkcolor" val="tx"/>
                    </a:ext>
                  </a:extLst>
                </a:hlinkClick>
              </a:rPr>
              <a:t>http://stg-tud.github.io/eise/WS11-EiSE-07-Domain_Modeling.pdf</a:t>
            </a:r>
            <a:endParaRPr lang="en-CA" sz="1800" dirty="0"/>
          </a:p>
          <a:p>
            <a:pPr marL="0" indent="0">
              <a:buNone/>
            </a:pPr>
            <a:r>
              <a:rPr lang="en-CA" sz="1800" dirty="0">
                <a:hlinkClick r:id="rId6"/>
              </a:rPr>
              <a:t>http://elearning.uml.ac.at/</a:t>
            </a:r>
            <a:r>
              <a:rPr lang="en-CA" sz="1800" dirty="0"/>
              <a:t> </a:t>
            </a:r>
          </a:p>
          <a:p>
            <a:pPr marL="0" indent="0">
              <a:buNone/>
            </a:pPr>
            <a:r>
              <a:rPr lang="en-CA" sz="1800" dirty="0">
                <a:hlinkClick r:id="rId7"/>
              </a:rPr>
              <a:t>http://www.math-cs.gordon.edu/courses/cs211/ATMExample/</a:t>
            </a:r>
            <a:r>
              <a:rPr lang="en-CA" sz="1800" dirty="0"/>
              <a:t> </a:t>
            </a:r>
          </a:p>
          <a:p>
            <a:pPr marL="0" indent="0">
              <a:buNone/>
            </a:pPr>
            <a:r>
              <a:rPr lang="en-CA" sz="1800" dirty="0">
                <a:hlinkClick r:id="rId8"/>
              </a:rPr>
              <a:t>http://agilemodeling.com/artifacts/crcModel.htm</a:t>
            </a:r>
            <a:r>
              <a:rPr lang="en-CA" sz="1800" dirty="0"/>
              <a:t> </a:t>
            </a:r>
          </a:p>
          <a:p>
            <a:pPr marL="0" indent="0">
              <a:buNone/>
            </a:pPr>
            <a:endParaRPr lang="en-CA" sz="1800" dirty="0"/>
          </a:p>
          <a:p>
            <a:pPr marL="0" indent="0">
              <a:buNone/>
            </a:pPr>
            <a:endParaRPr lang="en-CA" sz="2000" dirty="0"/>
          </a:p>
        </p:txBody>
      </p:sp>
    </p:spTree>
    <p:extLst>
      <p:ext uri="{BB962C8B-B14F-4D97-AF65-F5344CB8AC3E}">
        <p14:creationId xmlns:p14="http://schemas.microsoft.com/office/powerpoint/2010/main" val="318216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4" name="Rectangle 2">
            <a:extLst>
              <a:ext uri="{FF2B5EF4-FFF2-40B4-BE49-F238E27FC236}">
                <a16:creationId xmlns:a16="http://schemas.microsoft.com/office/drawing/2014/main" id="{28B31300-B954-7249-B496-1EDDDF4C9998}"/>
              </a:ext>
            </a:extLst>
          </p:cNvPr>
          <p:cNvSpPr>
            <a:spLocks noGrp="1" noChangeArrowheads="1"/>
          </p:cNvSpPr>
          <p:nvPr>
            <p:ph type="title"/>
          </p:nvPr>
        </p:nvSpPr>
        <p:spPr>
          <a:xfrm>
            <a:off x="325040" y="390940"/>
            <a:ext cx="8493919" cy="994172"/>
          </a:xfrm>
        </p:spPr>
        <p:txBody>
          <a:bodyPr/>
          <a:lstStyle/>
          <a:p>
            <a:r>
              <a:rPr lang="en-US" altLang="en-US" dirty="0"/>
              <a:t>A Class-Based Approach to Modeling</a:t>
            </a:r>
          </a:p>
        </p:txBody>
      </p:sp>
      <p:sp>
        <p:nvSpPr>
          <p:cNvPr id="5125" name="Rectangle 3">
            <a:extLst>
              <a:ext uri="{FF2B5EF4-FFF2-40B4-BE49-F238E27FC236}">
                <a16:creationId xmlns:a16="http://schemas.microsoft.com/office/drawing/2014/main" id="{AC0C4868-D1C6-D54A-870A-7980D4A7031F}"/>
              </a:ext>
            </a:extLst>
          </p:cNvPr>
          <p:cNvSpPr>
            <a:spLocks noGrp="1" noChangeArrowheads="1"/>
          </p:cNvSpPr>
          <p:nvPr>
            <p:ph type="body" idx="1"/>
          </p:nvPr>
        </p:nvSpPr>
        <p:spPr/>
        <p:txBody>
          <a:bodyPr/>
          <a:lstStyle/>
          <a:p>
            <a:r>
              <a:rPr lang="en-US" altLang="en-US" sz="2000" dirty="0"/>
              <a:t>Class-based modeling for requirements specification represents: </a:t>
            </a:r>
          </a:p>
          <a:p>
            <a:pPr lvl="1"/>
            <a:r>
              <a:rPr lang="en-US" altLang="en-US" sz="1800" dirty="0"/>
              <a:t>The </a:t>
            </a:r>
            <a:r>
              <a:rPr lang="en-US" altLang="en-US" sz="1800" b="1" dirty="0"/>
              <a:t>domain model </a:t>
            </a:r>
            <a:r>
              <a:rPr lang="en-US" altLang="en-US" sz="1800" dirty="0"/>
              <a:t>classes and object</a:t>
            </a:r>
            <a:r>
              <a:rPr lang="en-US" altLang="en-US" sz="1800" b="1" dirty="0"/>
              <a:t> </a:t>
            </a:r>
            <a:r>
              <a:rPr lang="en-US" altLang="en-US" sz="1800" dirty="0"/>
              <a:t>(i.e. entities or things which are also referred to as </a:t>
            </a:r>
            <a:r>
              <a:rPr lang="en-US" altLang="en-US" sz="1800" b="1" i="1" dirty="0"/>
              <a:t>analysis</a:t>
            </a:r>
            <a:r>
              <a:rPr lang="en-US" altLang="en-US" sz="1800" i="1" dirty="0"/>
              <a:t> </a:t>
            </a:r>
            <a:r>
              <a:rPr lang="en-US" altLang="en-US" sz="1800" b="1" i="1" dirty="0"/>
              <a:t>classes</a:t>
            </a:r>
            <a:r>
              <a:rPr lang="en-US" altLang="en-US" sz="1800" i="1" dirty="0"/>
              <a:t> </a:t>
            </a:r>
            <a:r>
              <a:rPr lang="en-US" altLang="en-US" sz="1800" dirty="0"/>
              <a:t>and </a:t>
            </a:r>
            <a:r>
              <a:rPr lang="en-US" altLang="en-US" sz="1800" b="1" i="1" dirty="0"/>
              <a:t>objects</a:t>
            </a:r>
            <a:r>
              <a:rPr lang="en-US" altLang="en-US" sz="1800" dirty="0"/>
              <a:t>) that the system will manipulate as these domain objects are defined by the user’s scenarios</a:t>
            </a:r>
          </a:p>
          <a:p>
            <a:pPr lvl="1"/>
            <a:r>
              <a:rPr lang="en-US" altLang="en-US" sz="1800" dirty="0"/>
              <a:t>The operations (also called methods or services) that will be applied </a:t>
            </a:r>
            <a:br>
              <a:rPr lang="en-US" altLang="en-US" sz="1800" dirty="0"/>
            </a:br>
            <a:r>
              <a:rPr lang="en-US" altLang="en-US" sz="1800" dirty="0"/>
              <a:t>to the objects to effect the manipulation </a:t>
            </a:r>
          </a:p>
          <a:p>
            <a:pPr lvl="1"/>
            <a:r>
              <a:rPr lang="en-US" altLang="en-US" sz="1800" dirty="0"/>
              <a:t>The relationships (some hierarchical) between the objects</a:t>
            </a:r>
          </a:p>
          <a:p>
            <a:pPr lvl="1"/>
            <a:r>
              <a:rPr lang="en-US" altLang="en-US" sz="1800" dirty="0"/>
              <a:t>The collaborations that occur between the classes that are defined.</a:t>
            </a:r>
          </a:p>
          <a:p>
            <a:pPr lvl="1"/>
            <a:r>
              <a:rPr lang="en-US" altLang="en-US" sz="1800" dirty="0"/>
              <a:t>Examples of domain objects in the Home Alarm system include: Sensor, </a:t>
            </a:r>
            <a:r>
              <a:rPr lang="en-US" altLang="en-US" sz="1800" dirty="0" err="1"/>
              <a:t>ControlPanel</a:t>
            </a:r>
            <a:r>
              <a:rPr lang="en-US" altLang="en-US" sz="1800" dirty="0"/>
              <a:t>, </a:t>
            </a:r>
            <a:r>
              <a:rPr lang="en-US" altLang="en-US" sz="1800" dirty="0" err="1"/>
              <a:t>TriggeringEvent</a:t>
            </a:r>
            <a:r>
              <a:rPr lang="en-US" altLang="en-US" sz="1800" dirty="0"/>
              <a:t>, </a:t>
            </a:r>
            <a:r>
              <a:rPr lang="en-US" altLang="en-US" sz="1800" dirty="0" err="1"/>
              <a:t>SystemStatus</a:t>
            </a:r>
            <a:r>
              <a:rPr lang="en-US" altLang="en-US" sz="1800" dirty="0"/>
              <a:t>, </a:t>
            </a:r>
            <a:r>
              <a:rPr lang="en-US" altLang="en-US" sz="1800" dirty="0" err="1"/>
              <a:t>HomeOwner</a:t>
            </a:r>
            <a:r>
              <a:rPr lang="en-US" altLang="en-US" sz="1800" dirty="0"/>
              <a:t> etc.</a:t>
            </a:r>
          </a:p>
          <a:p>
            <a:pPr lvl="1"/>
            <a:endParaRPr lang="en-US" altLang="en-US" sz="1800" dirty="0"/>
          </a:p>
          <a:p>
            <a:r>
              <a:rPr lang="en-US" altLang="en-US" sz="2000" dirty="0"/>
              <a:t>The elements of a class-based model include classes and objects, attributes, operations, class-responsibility-collaborator (CRC) models, collaboration diagrams, and packages</a:t>
            </a:r>
          </a:p>
        </p:txBody>
      </p:sp>
      <p:sp>
        <p:nvSpPr>
          <p:cNvPr id="7" name="Slide Number Placeholder 6">
            <a:extLst>
              <a:ext uri="{FF2B5EF4-FFF2-40B4-BE49-F238E27FC236}">
                <a16:creationId xmlns:a16="http://schemas.microsoft.com/office/drawing/2014/main" id="{E1186C2B-1B41-8C44-8847-604EEA96D3C6}"/>
              </a:ext>
            </a:extLst>
          </p:cNvPr>
          <p:cNvSpPr>
            <a:spLocks noGrp="1"/>
          </p:cNvSpPr>
          <p:nvPr>
            <p:ph type="sldNum" sz="quarter" idx="10"/>
          </p:nvPr>
        </p:nvSpPr>
        <p:spPr/>
        <p:txBody>
          <a:bodyPr/>
          <a:lstStyle/>
          <a:p>
            <a:pPr>
              <a:defRPr/>
            </a:pPr>
            <a:fld id="{3E8ADE4A-FE7A-EF46-81C0-DB169D7260F5}" type="slidenum">
              <a:rPr lang="en-US" altLang="x-none" smtClean="0"/>
              <a:pPr>
                <a:defRPr/>
              </a:pPr>
              <a:t>9</a:t>
            </a:fld>
            <a:endParaRPr lang="en-US" altLang="x-none"/>
          </a:p>
        </p:txBody>
      </p:sp>
    </p:spTree>
    <p:extLst>
      <p:ext uri="{BB962C8B-B14F-4D97-AF65-F5344CB8AC3E}">
        <p14:creationId xmlns:p14="http://schemas.microsoft.com/office/powerpoint/2010/main" val="2902250286"/>
      </p:ext>
    </p:extLst>
  </p:cSld>
  <p:clrMapOvr>
    <a:masterClrMapping/>
  </p:clrMapOvr>
</p:sld>
</file>

<file path=ppt/theme/theme1.xml><?xml version="1.0" encoding="utf-8"?>
<a:theme xmlns:a="http://schemas.openxmlformats.org/drawingml/2006/main" name="Wrox 24-Hour Train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Wrox 24-Hour Trainer</Template>
  <TotalTime>1847</TotalTime>
  <Words>4330</Words>
  <Application>Microsoft Office PowerPoint</Application>
  <PresentationFormat>On-screen Show (4:3)</PresentationFormat>
  <Paragraphs>488</Paragraphs>
  <Slides>82</Slides>
  <Notes>6</Notes>
  <HiddenSlides>10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82</vt:i4>
      </vt:variant>
    </vt:vector>
  </HeadingPairs>
  <TitlesOfParts>
    <vt:vector size="91" baseType="lpstr">
      <vt:lpstr>Arial</vt:lpstr>
      <vt:lpstr>Arial Narrow</vt:lpstr>
      <vt:lpstr>Calibri</vt:lpstr>
      <vt:lpstr>Helvetica</vt:lpstr>
      <vt:lpstr>Segoe UI</vt:lpstr>
      <vt:lpstr>Times New Roman</vt:lpstr>
      <vt:lpstr>Wrox 24-Hour Trainer</vt:lpstr>
      <vt:lpstr>Visio</vt:lpstr>
      <vt:lpstr>VISIO</vt:lpstr>
      <vt:lpstr>CS 2212</vt:lpstr>
      <vt:lpstr>Copyright Notice  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 </vt:lpstr>
      <vt:lpstr>Part 17</vt:lpstr>
      <vt:lpstr>Learning Objectives in this Part</vt:lpstr>
      <vt:lpstr>Part 17-a</vt:lpstr>
      <vt:lpstr>PowerPoint Presentation</vt:lpstr>
      <vt:lpstr>A Class-Based Approach to Modeling</vt:lpstr>
      <vt:lpstr>Domain Model Analysis vs. Design Level Classes  </vt:lpstr>
      <vt:lpstr>A Class-Based Approach to Modeling</vt:lpstr>
      <vt:lpstr>Part 17-B</vt:lpstr>
      <vt:lpstr>PowerPoint Presentation</vt:lpstr>
      <vt:lpstr>Class Notation in UML</vt:lpstr>
      <vt:lpstr>Initiator or Active Classes</vt:lpstr>
      <vt:lpstr>Identifying Analysis Classes  (i.e. Domain Model Classes)</vt:lpstr>
      <vt:lpstr>Identifying Analysis Classes (i.e. Domain Model Classes)</vt:lpstr>
      <vt:lpstr>Identifying Analysis Classes (i.e. Domain Model Classes)</vt:lpstr>
      <vt:lpstr>Identifying Analysis Classes</vt:lpstr>
      <vt:lpstr>Potential Classes</vt:lpstr>
      <vt:lpstr>Potential Classes</vt:lpstr>
      <vt:lpstr>Potential Classes</vt:lpstr>
      <vt:lpstr>Potential Classes</vt:lpstr>
      <vt:lpstr>Defining Attributes</vt:lpstr>
      <vt:lpstr>Defining Attributes</vt:lpstr>
      <vt:lpstr>Attributes in a Class Diagram</vt:lpstr>
      <vt:lpstr>Defining Operations</vt:lpstr>
      <vt:lpstr>Defining Operations</vt:lpstr>
      <vt:lpstr>Operations in a Class Diagram</vt:lpstr>
      <vt:lpstr>Adding Details to a Class Diagram</vt:lpstr>
      <vt:lpstr>Adding Details to a Class Diagram</vt:lpstr>
      <vt:lpstr>Class-Responsibility-Collaborator Models</vt:lpstr>
      <vt:lpstr>Class-Responsibility-Collaborator Models</vt:lpstr>
      <vt:lpstr>Reviewing CRC Models</vt:lpstr>
      <vt:lpstr>Reviewing CRC Models</vt:lpstr>
      <vt:lpstr>Responsibilities</vt:lpstr>
      <vt:lpstr>Responsibilities</vt:lpstr>
      <vt:lpstr>Collaborations</vt:lpstr>
      <vt:lpstr>Collaborations  (i.c. Class Associations)</vt:lpstr>
      <vt:lpstr>Class Associations</vt:lpstr>
      <vt:lpstr>Class Association Direction</vt:lpstr>
      <vt:lpstr>More about Class Associations</vt:lpstr>
      <vt:lpstr>Association Showing Multiplicity</vt:lpstr>
      <vt:lpstr>Composition vs. Aggregation</vt:lpstr>
      <vt:lpstr>Example of Composition </vt:lpstr>
      <vt:lpstr>Composition vs. Aggregation</vt:lpstr>
      <vt:lpstr>Class Dependencies</vt:lpstr>
      <vt:lpstr>Realization (Implementation)</vt:lpstr>
      <vt:lpstr>How to Denote an Interface</vt:lpstr>
      <vt:lpstr>Alternative (and more descriptive) Way of Denoting an Interface</vt:lpstr>
      <vt:lpstr>Bringing Things Together</vt:lpstr>
      <vt:lpstr>Instances</vt:lpstr>
      <vt:lpstr>Instances (named, anonymous, multiple)</vt:lpstr>
      <vt:lpstr>Object state</vt:lpstr>
      <vt:lpstr>Object diagrams</vt:lpstr>
      <vt:lpstr>An object diagram</vt:lpstr>
      <vt:lpstr>Composite objects</vt:lpstr>
      <vt:lpstr>Example of Instance Diagrams</vt:lpstr>
      <vt:lpstr>Example of Instance Diagrams</vt:lpstr>
      <vt:lpstr>Class Diagrams Pros/Cons</vt:lpstr>
      <vt:lpstr>Part 17-C</vt:lpstr>
      <vt:lpstr>PowerPoint Presentation</vt:lpstr>
      <vt:lpstr>Analysis Packages</vt:lpstr>
      <vt:lpstr>Notation Review</vt:lpstr>
      <vt:lpstr>Analysis Packages</vt:lpstr>
      <vt:lpstr>Class Diagram Example</vt:lpstr>
      <vt:lpstr>Class Diagram Example</vt:lpstr>
      <vt:lpstr>Dependency or Asssociation?</vt:lpstr>
      <vt:lpstr>Class Diagram Example</vt:lpstr>
      <vt:lpstr>PowerPoint Presentation</vt:lpstr>
      <vt:lpstr>Domain Model Compilation - Example</vt:lpstr>
      <vt:lpstr>Domain Model Compilation –  Example - More Annotations</vt:lpstr>
      <vt:lpstr>Glossary Example</vt:lpstr>
      <vt:lpstr>Glossary Example</vt:lpstr>
      <vt:lpstr>Even More Annotations</vt:lpstr>
      <vt:lpstr>Structuring Requirements - I</vt:lpstr>
      <vt:lpstr>Structuring Requirements - II</vt:lpstr>
      <vt:lpstr>Operational Requirements - II</vt:lpstr>
      <vt:lpstr>Design Choices</vt:lpstr>
      <vt:lpstr>Modeling – Rules of Thumb</vt:lpstr>
      <vt:lpstr>Example Choices</vt:lpstr>
      <vt:lpstr>A Resulting Domain Model</vt:lpstr>
      <vt:lpstr>Your Turn</vt:lpstr>
      <vt:lpstr>Links to Supporting Material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dc:title>
  <dc:creator>Rod Stephens</dc:creator>
  <cp:lastModifiedBy>Kostas Kontogiannis</cp:lastModifiedBy>
  <cp:revision>216</cp:revision>
  <dcterms:created xsi:type="dcterms:W3CDTF">2015-03-16T16:55:38Z</dcterms:created>
  <dcterms:modified xsi:type="dcterms:W3CDTF">2020-09-08T15:43:14Z</dcterms:modified>
</cp:coreProperties>
</file>