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3.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530" r:id="rId2"/>
    <p:sldId id="536" r:id="rId3"/>
    <p:sldId id="531" r:id="rId4"/>
    <p:sldId id="516" r:id="rId5"/>
    <p:sldId id="315" r:id="rId6"/>
    <p:sldId id="321" r:id="rId7"/>
    <p:sldId id="322" r:id="rId8"/>
    <p:sldId id="276" r:id="rId9"/>
    <p:sldId id="316" r:id="rId10"/>
    <p:sldId id="323" r:id="rId11"/>
    <p:sldId id="324" r:id="rId12"/>
    <p:sldId id="325" r:id="rId13"/>
    <p:sldId id="371" r:id="rId14"/>
    <p:sldId id="372" r:id="rId15"/>
    <p:sldId id="373" r:id="rId16"/>
    <p:sldId id="374" r:id="rId17"/>
    <p:sldId id="317" r:id="rId18"/>
    <p:sldId id="327" r:id="rId19"/>
    <p:sldId id="328" r:id="rId20"/>
    <p:sldId id="532" r:id="rId21"/>
    <p:sldId id="533" r:id="rId22"/>
    <p:sldId id="507" r:id="rId23"/>
    <p:sldId id="465" r:id="rId24"/>
    <p:sldId id="466" r:id="rId25"/>
    <p:sldId id="467" r:id="rId26"/>
    <p:sldId id="468" r:id="rId27"/>
    <p:sldId id="469" r:id="rId28"/>
    <p:sldId id="470" r:id="rId29"/>
    <p:sldId id="471" r:id="rId30"/>
    <p:sldId id="472" r:id="rId31"/>
    <p:sldId id="473" r:id="rId32"/>
    <p:sldId id="383" r:id="rId33"/>
    <p:sldId id="474" r:id="rId34"/>
    <p:sldId id="475" r:id="rId35"/>
    <p:sldId id="476" r:id="rId36"/>
    <p:sldId id="477" r:id="rId37"/>
    <p:sldId id="535" r:id="rId38"/>
    <p:sldId id="534" r:id="rId39"/>
    <p:sldId id="480" r:id="rId40"/>
    <p:sldId id="481" r:id="rId41"/>
    <p:sldId id="490" r:id="rId42"/>
    <p:sldId id="491" r:id="rId43"/>
    <p:sldId id="492" r:id="rId44"/>
    <p:sldId id="493" r:id="rId45"/>
    <p:sldId id="506"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352" autoAdjust="0"/>
  </p:normalViewPr>
  <p:slideViewPr>
    <p:cSldViewPr>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8T20:06:15.907"/>
    </inkml:context>
    <inkml:brush xml:id="br0">
      <inkml:brushProperty name="width" value="0.05" units="cm"/>
      <inkml:brushProperty name="height" value="0.05" units="cm"/>
    </inkml:brush>
  </inkml:definitions>
  <inkml:trace contextRef="#ctx0" brushRef="#br0">12 0 148,'1'0'22,"-1"0"0,1 0 0,-1 1 0,0-1 0,1 0 0,-1 0 0,1 0 0,-1 1 0,0-1 0,1 0 0,-1 0 0,0 1 0,1-1 0,-1 0-1,0 1 1,1-1 0,-1 0 0,0 1 0,0-1 0,1 1 0,-1-1 0,0 0 0,0 1 0,0-1 0,0 1 0,0-1 0,0 0 0,0 1 0,1-1 0,-1 1 0,0-1 0,0 1 0,-1-1 0,1 1 0,0-1 0,0 0 0,0 1 0,0-1 0,0 1 0,0-1 0,-1 0 0,1 1-1,0-1 1,0 1-22,-10 22 846,8-18-848,1-5 0,1 1 1,-1-1-1,0 1 1,1 0-1,-1-1 0,1 1 1,0 0-1,-1 0 1,1-1-1,0 1 0,-1 0 1,1 0-1,0 0 1,0-1-1,-1 1 0,1 0 1,0 0-1,0 0 1,0 0-1,0 0 0,0-1 1,1 1-1,-1 0 1,0 0-1,0 0 0,0-1 1,1 1-1,-1 0 1,0 0-1,1 0 0,-1-1 1,1 1 1,0 0-3,0 0 0,0-1 0,0 1 0,0 0 0,0-1 1,0 1-1,0-1 0,0 1 0,0-1 0,1 0 0,-1 1 0,0-1 0,0 0 0,0 0 1,1 0-1,-1 0 0,0 0 0,0 0 0,0 0 0,1 0 0,-1-1 0,0 1 1,0 0-1,0-1 0,0 1 0,1-1 0,-1 1 3,16-4 205,-17 4-186,-6 24-1008,4-21 529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8T20:37:41.646"/>
    </inkml:context>
    <inkml:brush xml:id="br0">
      <inkml:brushProperty name="width" value="0.05" units="cm"/>
      <inkml:brushProperty name="height" value="0.05" units="cm"/>
      <inkml:brushProperty name="color" value="#E71224"/>
    </inkml:brush>
  </inkml:definitions>
  <inkml:trace contextRef="#ctx0" brushRef="#br0">79 1 32,'0'1'114,"-1"-1"0,0 1 0,0-1-1,1 1 1,-1 0 0,0-1 0,0 0 0,0 1 0,0-1 0,0 0 0,0 1-1,0-1 1,0 0 0,0 0 0,0 0 0,0 1 0,1-1 0,-1 0 0,0-1-1,0 1 1,0 0 0,0 0 0,0 0 0,0 0 0,0-1-114,-5 1 485,5 0-425,-29 4-1026,17-1-241,7-3 632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8T21:09:15.517"/>
    </inkml:context>
    <inkml:brush xml:id="br0">
      <inkml:brushProperty name="width" value="0.05" units="cm"/>
      <inkml:brushProperty name="height" value="0.05" units="cm"/>
      <inkml:brushProperty name="color" value="#E71224"/>
    </inkml:brush>
  </inkml:definitions>
  <inkml:trace contextRef="#ctx0" brushRef="#br0">8 0 456,'-2'0'200,"2"3"-8,0-1-44,0 1-40,-3-3-28,0 0-20,3 2-12,0-2-12,0 0-20,0 0-16,0 0-24,0 0-40,0 0-112,0 0-256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9/7/2020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a:t>
            </a:fld>
            <a:endParaRPr lang="en-US"/>
          </a:p>
        </p:txBody>
      </p:sp>
    </p:spTree>
    <p:extLst>
      <p:ext uri="{BB962C8B-B14F-4D97-AF65-F5344CB8AC3E}">
        <p14:creationId xmlns:p14="http://schemas.microsoft.com/office/powerpoint/2010/main" val="2642653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25127A-689A-46C6-9A79-5CCFE95B12D9}" type="slidenum">
              <a:rPr lang="en-US" altLang="en-US"/>
              <a:pPr/>
              <a:t>24</a:t>
            </a:fld>
            <a:endParaRPr lang="en-US" altLang="en-US"/>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41161E-A563-4A06-A719-99D53AA8B788}" type="slidenum">
              <a:rPr lang="en-US" altLang="en-US"/>
              <a:pPr/>
              <a:t>25</a:t>
            </a:fld>
            <a:endParaRPr lang="en-US" altLang="en-US"/>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048066-9BB5-4818-8BB7-86E6B7ECD7C5}" type="slidenum">
              <a:rPr lang="en-US" altLang="en-US"/>
              <a:pPr/>
              <a:t>26</a:t>
            </a:fld>
            <a:endParaRPr lang="en-US" altLang="en-US"/>
          </a:p>
        </p:txBody>
      </p:sp>
      <p:sp>
        <p:nvSpPr>
          <p:cNvPr id="226306" name="Rectangle 2"/>
          <p:cNvSpPr>
            <a:spLocks noGrp="1" noRot="1" noChangeAspect="1" noChangeArrowheads="1" noTextEdit="1"/>
          </p:cNvSpPr>
          <p:nvPr>
            <p:ph type="sldImg"/>
          </p:nvPr>
        </p:nvSpPr>
        <p:spPr>
          <a:xfrm>
            <a:off x="1144588" y="685800"/>
            <a:ext cx="4570412" cy="3429000"/>
          </a:xfrm>
          <a:ln/>
        </p:spPr>
      </p:sp>
      <p:sp>
        <p:nvSpPr>
          <p:cNvPr id="226307" name="Rectangle 3"/>
          <p:cNvSpPr>
            <a:spLocks noGrp="1" noChangeArrowheads="1"/>
          </p:cNvSpPr>
          <p:nvPr>
            <p:ph type="body" idx="1"/>
          </p:nvPr>
        </p:nvSpPr>
        <p:spPr/>
        <p:txBody>
          <a:bodyPr lIns="91418" tIns="45709" rIns="91418" bIns="45709"/>
          <a:lstStyle/>
          <a:p>
            <a:r>
              <a:rPr lang="en-US" altLang="en-US"/>
              <a:t>No standard notation yet for the name of an action, to indicate what kind of object and operation are being invoked.</a:t>
            </a:r>
          </a:p>
          <a:p>
            <a:endParaRPr lang="en-US" altLang="en-US"/>
          </a:p>
          <a:p>
            <a:r>
              <a:rPr lang="en-US" altLang="en-US"/>
              <a:t>No standard notation for connecting an action state to the object it invokes an operation on.  Likewise for the decomposition of a subactivity state into another state machine.</a:t>
            </a:r>
          </a:p>
          <a:p>
            <a:endParaRPr lang="en-US" altLang="en-US"/>
          </a:p>
          <a:p>
            <a:r>
              <a:rPr lang="en-US" altLang="en-US"/>
              <a:t>The action state is polymorphic, the subactivity state is not.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45C692-34E6-4C74-9D9F-8E9AE18995B7}" type="slidenum">
              <a:rPr lang="en-US" altLang="en-US"/>
              <a:pPr/>
              <a:t>27</a:t>
            </a:fld>
            <a:endParaRPr lang="en-US" altLang="en-US"/>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3B7250-C296-4B57-A85E-74279E62627B}" type="slidenum">
              <a:rPr lang="en-US" altLang="en-US"/>
              <a:pPr/>
              <a:t>28</a:t>
            </a:fld>
            <a:endParaRPr lang="en-US" altLang="en-US"/>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F243CB-532B-40EB-8287-C6F98127103C}" type="slidenum">
              <a:rPr lang="en-US" altLang="en-US"/>
              <a:pPr/>
              <a:t>29</a:t>
            </a:fld>
            <a:endParaRPr lang="en-US" altLang="en-US"/>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0A9804-07AD-4835-87E5-07E59E2F5696}" type="slidenum">
              <a:rPr lang="en-US" altLang="en-US"/>
              <a:pPr/>
              <a:t>30</a:t>
            </a:fld>
            <a:endParaRPr lang="en-US" altLang="en-US"/>
          </a:p>
        </p:txBody>
      </p:sp>
      <p:sp>
        <p:nvSpPr>
          <p:cNvPr id="257026" name="Rectangle 2"/>
          <p:cNvSpPr>
            <a:spLocks noGrp="1" noRot="1" noChangeAspect="1" noChangeArrowheads="1" noTextEdit="1"/>
          </p:cNvSpPr>
          <p:nvPr>
            <p:ph type="sldImg"/>
          </p:nvPr>
        </p:nvSpPr>
        <p:spPr>
          <a:xfrm>
            <a:off x="1144588" y="685800"/>
            <a:ext cx="4570412" cy="3429000"/>
          </a:xfrm>
          <a:ln/>
        </p:spPr>
      </p:sp>
      <p:sp>
        <p:nvSpPr>
          <p:cNvPr id="257027" name="Rectangle 3"/>
          <p:cNvSpPr>
            <a:spLocks noGrp="1" noChangeArrowheads="1"/>
          </p:cNvSpPr>
          <p:nvPr>
            <p:ph type="body" idx="1"/>
          </p:nvPr>
        </p:nvSpPr>
        <p:spPr/>
        <p:txBody>
          <a:bodyPr lIns="91418" tIns="45709" rIns="91418" bIns="45709"/>
          <a:lstStyle/>
          <a:p>
            <a:r>
              <a:rPr lang="en-US" altLang="en-US"/>
              <a:t>No standard notation yet for the name of an action, to indicate what kind of object and operation are being invoked.</a:t>
            </a:r>
          </a:p>
          <a:p>
            <a:endParaRPr lang="en-US" altLang="en-US"/>
          </a:p>
          <a:p>
            <a:r>
              <a:rPr lang="en-US" altLang="en-US"/>
              <a:t>No standard notation for connecting an action state to the object it invokes an operation on.  Likewise for the decomposition of a subactivity state into another state machine.</a:t>
            </a:r>
          </a:p>
          <a:p>
            <a:endParaRPr lang="en-US" altLang="en-US"/>
          </a:p>
          <a:p>
            <a:r>
              <a:rPr lang="en-US" altLang="en-US"/>
              <a:t>The action state is polymorphic, the subactivity state is not.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0ABDD0-F8C4-4BC9-ACC7-42F4AB123A3A}" type="slidenum">
              <a:rPr lang="en-US" altLang="en-US"/>
              <a:pPr/>
              <a:t>31</a:t>
            </a:fld>
            <a:endParaRPr lang="en-US" altLang="en-US"/>
          </a:p>
        </p:txBody>
      </p:sp>
      <p:sp>
        <p:nvSpPr>
          <p:cNvPr id="232450" name="Rectangle 2"/>
          <p:cNvSpPr>
            <a:spLocks noGrp="1" noRot="1" noChangeAspect="1" noChangeArrowheads="1" noTextEdit="1"/>
          </p:cNvSpPr>
          <p:nvPr>
            <p:ph type="sldImg"/>
          </p:nvPr>
        </p:nvSpPr>
        <p:spPr>
          <a:xfrm>
            <a:off x="1144588" y="685800"/>
            <a:ext cx="4570412" cy="3429000"/>
          </a:xfrm>
          <a:ln/>
        </p:spPr>
      </p:sp>
      <p:sp>
        <p:nvSpPr>
          <p:cNvPr id="232451" name="Rectangle 3"/>
          <p:cNvSpPr>
            <a:spLocks noGrp="1" noChangeArrowheads="1"/>
          </p:cNvSpPr>
          <p:nvPr>
            <p:ph type="body" idx="1"/>
          </p:nvPr>
        </p:nvSpPr>
        <p:spPr/>
        <p:txBody>
          <a:bodyPr lIns="91418" tIns="45709" rIns="91418" bIns="45709"/>
          <a:lstStyle/>
          <a:p>
            <a:endParaRPr lang="en-GB"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022B0B-48F0-4A36-A141-529526E835F0}" type="slidenum">
              <a:rPr lang="en-US" altLang="en-US"/>
              <a:pPr/>
              <a:t>33</a:t>
            </a:fld>
            <a:endParaRPr lang="en-US" altLang="en-US"/>
          </a:p>
        </p:txBody>
      </p:sp>
      <p:sp>
        <p:nvSpPr>
          <p:cNvPr id="234498" name="Rectangle 2"/>
          <p:cNvSpPr>
            <a:spLocks noGrp="1" noRot="1" noChangeAspect="1" noChangeArrowheads="1" noTextEdit="1"/>
          </p:cNvSpPr>
          <p:nvPr>
            <p:ph type="sldImg"/>
          </p:nvPr>
        </p:nvSpPr>
        <p:spPr>
          <a:xfrm>
            <a:off x="1144588" y="685800"/>
            <a:ext cx="4570412" cy="3429000"/>
          </a:xfrm>
          <a:ln/>
        </p:spPr>
      </p:sp>
      <p:sp>
        <p:nvSpPr>
          <p:cNvPr id="234499" name="Rectangle 3"/>
          <p:cNvSpPr>
            <a:spLocks noGrp="1" noChangeArrowheads="1"/>
          </p:cNvSpPr>
          <p:nvPr>
            <p:ph type="body" idx="1"/>
          </p:nvPr>
        </p:nvSpPr>
        <p:spPr/>
        <p:txBody>
          <a:bodyPr lIns="91418" tIns="45709" rIns="91418" bIns="45709"/>
          <a:lstStyle/>
          <a:p>
            <a:r>
              <a:rPr lang="en-US" altLang="en-US"/>
              <a:t>Use merge instead of dummy state before join.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64008B-1884-4D18-BFA9-B79A8FBEF8D3}" type="slidenum">
              <a:rPr lang="en-US" altLang="en-US"/>
              <a:pPr/>
              <a:t>34</a:t>
            </a:fld>
            <a:endParaRPr lang="en-US" altLang="en-US"/>
          </a:p>
        </p:txBody>
      </p:sp>
      <p:sp>
        <p:nvSpPr>
          <p:cNvPr id="236546" name="Rectangle 2"/>
          <p:cNvSpPr>
            <a:spLocks noGrp="1" noRot="1" noChangeAspect="1" noChangeArrowheads="1" noTextEdit="1"/>
          </p:cNvSpPr>
          <p:nvPr>
            <p:ph type="sldImg"/>
          </p:nvPr>
        </p:nvSpPr>
        <p:spPr>
          <a:xfrm>
            <a:off x="1144588" y="685800"/>
            <a:ext cx="4570412" cy="3429000"/>
          </a:xfrm>
          <a:ln/>
        </p:spPr>
      </p:sp>
      <p:sp>
        <p:nvSpPr>
          <p:cNvPr id="236547" name="Rectangle 3"/>
          <p:cNvSpPr>
            <a:spLocks noGrp="1" noChangeArrowheads="1"/>
          </p:cNvSpPr>
          <p:nvPr>
            <p:ph type="body" idx="1"/>
          </p:nvPr>
        </p:nvSpPr>
        <p:spPr/>
        <p:txBody>
          <a:bodyPr lIns="91418" tIns="45709" rIns="91418" bIns="45709"/>
          <a:lstStyle/>
          <a:p>
            <a:r>
              <a:rPr lang="en-US" altLang="en-US"/>
              <a:t>Synch state keep track at runtime of the difference in the number of times an incoming trigger has been traversed compared to an outgoing transition.  It is Petri-like in this respect.</a:t>
            </a:r>
          </a:p>
          <a:p>
            <a:endParaRPr lang="en-US" altLang="en-US"/>
          </a:p>
          <a:p>
            <a:r>
              <a:rPr lang="en-US" altLang="en-US"/>
              <a:t>This number can be bounded.  An asterisk means no bound.</a:t>
            </a:r>
          </a:p>
          <a:p>
            <a:endParaRPr lang="en-US" altLang="en-US"/>
          </a:p>
          <a:p>
            <a:r>
              <a:rPr lang="en-US" altLang="en-US"/>
              <a:t>In workflow systems these are called </a:t>
            </a:r>
            <a:r>
              <a:rPr lang="en-US" altLang="en-US" i="1"/>
              <a:t>parallel synchronized</a:t>
            </a:r>
            <a:r>
              <a:rPr lang="en-US" altLang="en-US"/>
              <a:t> or </a:t>
            </a:r>
            <a:r>
              <a:rPr lang="en-US" altLang="en-US" i="1"/>
              <a:t>chained processes</a:t>
            </a:r>
            <a:r>
              <a:rPr lang="en-US" altLang="en-US"/>
              <a:t>.</a:t>
            </a:r>
          </a:p>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5892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A496B9-3420-4A37-837C-10393CB4CE28}" type="slidenum">
              <a:rPr lang="en-US" altLang="en-US"/>
              <a:pPr/>
              <a:t>35</a:t>
            </a:fld>
            <a:endParaRPr lang="en-US" altLang="en-US"/>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D24817-34FF-42B3-ABF0-7DEBDBBBF7CB}" type="slidenum">
              <a:rPr lang="en-US" altLang="en-US"/>
              <a:pPr/>
              <a:t>36</a:t>
            </a:fld>
            <a:endParaRPr lang="en-US" altLang="en-US"/>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37</a:t>
            </a:fld>
            <a:endParaRPr lang="en-US"/>
          </a:p>
        </p:txBody>
      </p:sp>
    </p:spTree>
    <p:extLst>
      <p:ext uri="{BB962C8B-B14F-4D97-AF65-F5344CB8AC3E}">
        <p14:creationId xmlns:p14="http://schemas.microsoft.com/office/powerpoint/2010/main" val="1328492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38</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197697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D49CEF-8FB6-4233-8320-8D0DBCF31C71}" type="slidenum">
              <a:rPr lang="en-US" altLang="en-US"/>
              <a:pPr/>
              <a:t>39</a:t>
            </a:fld>
            <a:endParaRPr lang="en-US" altLang="en-US"/>
          </a:p>
        </p:txBody>
      </p:sp>
      <p:sp>
        <p:nvSpPr>
          <p:cNvPr id="250882" name="Rectangle 2"/>
          <p:cNvSpPr>
            <a:spLocks noGrp="1" noRot="1" noChangeAspect="1" noChangeArrowheads="1" noTextEdit="1"/>
          </p:cNvSpPr>
          <p:nvPr>
            <p:ph type="sldImg"/>
          </p:nvPr>
        </p:nvSpPr>
        <p:spPr>
          <a:xfrm>
            <a:off x="1144588" y="685800"/>
            <a:ext cx="4570412" cy="3429000"/>
          </a:xfrm>
          <a:ln/>
        </p:spPr>
      </p:sp>
      <p:sp>
        <p:nvSpPr>
          <p:cNvPr id="250883" name="Rectangle 3"/>
          <p:cNvSpPr>
            <a:spLocks noGrp="1" noChangeArrowheads="1"/>
          </p:cNvSpPr>
          <p:nvPr>
            <p:ph type="body" idx="1"/>
          </p:nvPr>
        </p:nvSpPr>
        <p:spPr/>
        <p:txBody>
          <a:bodyPr lIns="91418" tIns="45709" rIns="91418" bIns="45709"/>
          <a:lstStyle/>
          <a:p>
            <a:r>
              <a:rPr lang="en-US" altLang="en-US"/>
              <a:t>Diagram assumes that:</a:t>
            </a:r>
          </a:p>
          <a:p>
            <a:r>
              <a:rPr lang="en-US" altLang="en-US"/>
              <a:t>1) Receive Item and the OFS Item can be traversed in parallel.  Same for Credit Account and Item OFS.</a:t>
            </a:r>
          </a:p>
          <a:p>
            <a:r>
              <a:rPr lang="en-US" altLang="en-US"/>
              <a:t>2) Restock item will not start until its Item input has arrived.</a:t>
            </a:r>
          </a:p>
          <a:p>
            <a:r>
              <a:rPr lang="en-US" altLang="en-US"/>
              <a:t>3) State machine can terminate with hanging Item OFS.</a:t>
            </a:r>
          </a:p>
          <a:p>
            <a:endParaRPr lang="en-US" altLang="en-US"/>
          </a:p>
          <a:p>
            <a:r>
              <a:rPr lang="en-US" altLang="en-US"/>
              <a:t>These are natural assumptions for an object flow language, but UML is state machine based.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F7EEBE-F114-476E-86BA-521E2ECA2827}" type="slidenum">
              <a:rPr lang="en-US" altLang="en-US"/>
              <a:pPr/>
              <a:t>40</a:t>
            </a:fld>
            <a:endParaRPr lang="en-US" altLang="en-US"/>
          </a:p>
        </p:txBody>
      </p:sp>
      <p:sp>
        <p:nvSpPr>
          <p:cNvPr id="252930" name="Rectangle 2"/>
          <p:cNvSpPr>
            <a:spLocks noGrp="1" noRot="1" noChangeAspect="1" noChangeArrowheads="1" noTextEdit="1"/>
          </p:cNvSpPr>
          <p:nvPr>
            <p:ph type="sldImg"/>
          </p:nvPr>
        </p:nvSpPr>
        <p:spPr>
          <a:xfrm>
            <a:off x="1144588" y="685800"/>
            <a:ext cx="4570412" cy="3429000"/>
          </a:xfrm>
          <a:ln/>
        </p:spPr>
      </p:sp>
      <p:sp>
        <p:nvSpPr>
          <p:cNvPr id="252931" name="Rectangle 3"/>
          <p:cNvSpPr>
            <a:spLocks noGrp="1" noChangeArrowheads="1"/>
          </p:cNvSpPr>
          <p:nvPr>
            <p:ph type="body" idx="1"/>
          </p:nvPr>
        </p:nvSpPr>
        <p:spPr/>
        <p:txBody>
          <a:bodyPr lIns="91418" tIns="45709" rIns="91418" bIns="45709"/>
          <a:lstStyle/>
          <a:p>
            <a:endParaRPr lang="en-GB"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45</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8954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EBBB870-10A8-4A44-8C59-BC3FFC3E2535}"/>
              </a:ext>
            </a:extLst>
          </p:cNvPr>
          <p:cNvSpPr>
            <a:spLocks noGrp="1" noChangeArrowheads="1"/>
          </p:cNvSpPr>
          <p:nvPr>
            <p:ph type="sldNum" sz="quarter" idx="5"/>
          </p:nvPr>
        </p:nvSpPr>
        <p:spPr>
          <a:ln/>
        </p:spPr>
        <p:txBody>
          <a:bodyPr/>
          <a:lstStyle/>
          <a:p>
            <a:fld id="{A1F416FF-E5B5-4AC1-B646-3634C2C0A248}" type="slidenum">
              <a:rPr lang="en-US" altLang="en-US"/>
              <a:pPr/>
              <a:t>13</a:t>
            </a:fld>
            <a:endParaRPr lang="en-US" altLang="en-US"/>
          </a:p>
        </p:txBody>
      </p:sp>
      <p:sp>
        <p:nvSpPr>
          <p:cNvPr id="161794" name="Rectangle 2">
            <a:extLst>
              <a:ext uri="{FF2B5EF4-FFF2-40B4-BE49-F238E27FC236}">
                <a16:creationId xmlns:a16="http://schemas.microsoft.com/office/drawing/2014/main" id="{15CED8B6-BC01-4C15-9049-505C6568B2DD}"/>
              </a:ext>
            </a:extLst>
          </p:cNvPr>
          <p:cNvSpPr>
            <a:spLocks noGrp="1" noRot="1" noChangeAspect="1" noChangeArrowheads="1" noTextEdit="1"/>
          </p:cNvSpPr>
          <p:nvPr>
            <p:ph type="sldImg"/>
          </p:nvPr>
        </p:nvSpPr>
        <p:spPr>
          <a:xfrm>
            <a:off x="1265238" y="720725"/>
            <a:ext cx="4802187" cy="3602038"/>
          </a:xfrm>
          <a:ln/>
        </p:spPr>
      </p:sp>
      <p:sp>
        <p:nvSpPr>
          <p:cNvPr id="161795" name="Rectangle 3">
            <a:extLst>
              <a:ext uri="{FF2B5EF4-FFF2-40B4-BE49-F238E27FC236}">
                <a16:creationId xmlns:a16="http://schemas.microsoft.com/office/drawing/2014/main" id="{81ABC04A-4D94-42A6-A37F-F63EC8CD87A9}"/>
              </a:ext>
            </a:extLst>
          </p:cNvPr>
          <p:cNvSpPr>
            <a:spLocks noGrp="1" noChangeArrowheads="1"/>
          </p:cNvSpPr>
          <p:nvPr>
            <p:ph type="body" idx="1"/>
          </p:nvPr>
        </p:nvSpPr>
        <p:spPr>
          <a:xfrm>
            <a:off x="973138" y="4560888"/>
            <a:ext cx="5368925" cy="293687"/>
          </a:xfrm>
        </p:spPr>
        <p:txBody>
          <a:bodyPr lIns="94883" tIns="47442" rIns="94883" bIns="47442"/>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8D9776F-167E-4AA8-8BE3-70FEAA4F5982}"/>
              </a:ext>
            </a:extLst>
          </p:cNvPr>
          <p:cNvSpPr>
            <a:spLocks noGrp="1" noChangeArrowheads="1"/>
          </p:cNvSpPr>
          <p:nvPr>
            <p:ph type="sldNum" sz="quarter" idx="5"/>
          </p:nvPr>
        </p:nvSpPr>
        <p:spPr>
          <a:ln/>
        </p:spPr>
        <p:txBody>
          <a:bodyPr/>
          <a:lstStyle/>
          <a:p>
            <a:fld id="{76749562-57DC-49F9-846E-7434DB7F0D06}" type="slidenum">
              <a:rPr lang="en-US" altLang="en-US"/>
              <a:pPr/>
              <a:t>14</a:t>
            </a:fld>
            <a:endParaRPr lang="en-US" altLang="en-US"/>
          </a:p>
        </p:txBody>
      </p:sp>
      <p:sp>
        <p:nvSpPr>
          <p:cNvPr id="163842" name="Rectangle 2">
            <a:extLst>
              <a:ext uri="{FF2B5EF4-FFF2-40B4-BE49-F238E27FC236}">
                <a16:creationId xmlns:a16="http://schemas.microsoft.com/office/drawing/2014/main" id="{D262AE24-4D6D-45E6-8A2E-03A5FDF1C09F}"/>
              </a:ext>
            </a:extLst>
          </p:cNvPr>
          <p:cNvSpPr>
            <a:spLocks noGrp="1" noRot="1" noChangeAspect="1" noChangeArrowheads="1" noTextEdit="1"/>
          </p:cNvSpPr>
          <p:nvPr>
            <p:ph type="sldImg"/>
          </p:nvPr>
        </p:nvSpPr>
        <p:spPr>
          <a:xfrm>
            <a:off x="1265238" y="720725"/>
            <a:ext cx="4802187" cy="3602038"/>
          </a:xfrm>
          <a:ln/>
        </p:spPr>
      </p:sp>
      <p:sp>
        <p:nvSpPr>
          <p:cNvPr id="163843" name="Rectangle 3">
            <a:extLst>
              <a:ext uri="{FF2B5EF4-FFF2-40B4-BE49-F238E27FC236}">
                <a16:creationId xmlns:a16="http://schemas.microsoft.com/office/drawing/2014/main" id="{0515CA3E-8936-40CE-B9FB-75EEACD14F8F}"/>
              </a:ext>
            </a:extLst>
          </p:cNvPr>
          <p:cNvSpPr>
            <a:spLocks noGrp="1" noChangeArrowheads="1"/>
          </p:cNvSpPr>
          <p:nvPr>
            <p:ph type="body" idx="1"/>
          </p:nvPr>
        </p:nvSpPr>
        <p:spPr>
          <a:xfrm>
            <a:off x="973138" y="4560888"/>
            <a:ext cx="5368925" cy="293687"/>
          </a:xfrm>
        </p:spPr>
        <p:txBody>
          <a:bodyPr lIns="94883" tIns="47442" rIns="94883" bIns="47442"/>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47C43C9-D1F7-43B9-9E05-551DF5B5D2F3}"/>
              </a:ext>
            </a:extLst>
          </p:cNvPr>
          <p:cNvSpPr>
            <a:spLocks noGrp="1" noChangeArrowheads="1"/>
          </p:cNvSpPr>
          <p:nvPr>
            <p:ph type="sldNum" sz="quarter" idx="5"/>
          </p:nvPr>
        </p:nvSpPr>
        <p:spPr>
          <a:ln/>
        </p:spPr>
        <p:txBody>
          <a:bodyPr/>
          <a:lstStyle/>
          <a:p>
            <a:fld id="{B0D836BB-88D8-496D-B1AE-73D9B4BF1C2F}" type="slidenum">
              <a:rPr lang="en-US" altLang="en-US"/>
              <a:pPr/>
              <a:t>15</a:t>
            </a:fld>
            <a:endParaRPr lang="en-US" altLang="en-US"/>
          </a:p>
        </p:txBody>
      </p:sp>
      <p:sp>
        <p:nvSpPr>
          <p:cNvPr id="165890" name="Rectangle 2">
            <a:extLst>
              <a:ext uri="{FF2B5EF4-FFF2-40B4-BE49-F238E27FC236}">
                <a16:creationId xmlns:a16="http://schemas.microsoft.com/office/drawing/2014/main" id="{C584A2EC-BF81-4ABB-A53E-8C88660ABCD7}"/>
              </a:ext>
            </a:extLst>
          </p:cNvPr>
          <p:cNvSpPr>
            <a:spLocks noGrp="1" noRot="1" noChangeAspect="1" noChangeArrowheads="1" noTextEdit="1"/>
          </p:cNvSpPr>
          <p:nvPr>
            <p:ph type="sldImg"/>
          </p:nvPr>
        </p:nvSpPr>
        <p:spPr>
          <a:xfrm>
            <a:off x="1265238" y="720725"/>
            <a:ext cx="4802187" cy="3602038"/>
          </a:xfrm>
          <a:ln/>
        </p:spPr>
      </p:sp>
      <p:sp>
        <p:nvSpPr>
          <p:cNvPr id="165891" name="Rectangle 3">
            <a:extLst>
              <a:ext uri="{FF2B5EF4-FFF2-40B4-BE49-F238E27FC236}">
                <a16:creationId xmlns:a16="http://schemas.microsoft.com/office/drawing/2014/main" id="{FB50EE3B-260A-435E-A62B-C90FD6F52E41}"/>
              </a:ext>
            </a:extLst>
          </p:cNvPr>
          <p:cNvSpPr>
            <a:spLocks noGrp="1" noChangeArrowheads="1"/>
          </p:cNvSpPr>
          <p:nvPr>
            <p:ph type="body" idx="1"/>
          </p:nvPr>
        </p:nvSpPr>
        <p:spPr>
          <a:xfrm>
            <a:off x="973138" y="4560888"/>
            <a:ext cx="5368925" cy="293687"/>
          </a:xfrm>
        </p:spPr>
        <p:txBody>
          <a:bodyPr lIns="94883" tIns="47442" rIns="94883" bIns="47442"/>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DA53A8E-AE2D-416B-B96E-409440B53389}"/>
              </a:ext>
            </a:extLst>
          </p:cNvPr>
          <p:cNvSpPr>
            <a:spLocks noGrp="1" noChangeArrowheads="1"/>
          </p:cNvSpPr>
          <p:nvPr>
            <p:ph type="sldNum" sz="quarter" idx="5"/>
          </p:nvPr>
        </p:nvSpPr>
        <p:spPr>
          <a:ln/>
        </p:spPr>
        <p:txBody>
          <a:bodyPr/>
          <a:lstStyle/>
          <a:p>
            <a:fld id="{17760F53-ED2D-4DC5-86C1-B28185FE615A}" type="slidenum">
              <a:rPr lang="en-US" altLang="en-US"/>
              <a:pPr/>
              <a:t>16</a:t>
            </a:fld>
            <a:endParaRPr lang="en-US" altLang="en-US"/>
          </a:p>
        </p:txBody>
      </p:sp>
      <p:sp>
        <p:nvSpPr>
          <p:cNvPr id="167938" name="Rectangle 2">
            <a:extLst>
              <a:ext uri="{FF2B5EF4-FFF2-40B4-BE49-F238E27FC236}">
                <a16:creationId xmlns:a16="http://schemas.microsoft.com/office/drawing/2014/main" id="{637C7CB7-6BD4-4574-A00A-3980B0F6AD6E}"/>
              </a:ext>
            </a:extLst>
          </p:cNvPr>
          <p:cNvSpPr>
            <a:spLocks noGrp="1" noRot="1" noChangeAspect="1" noChangeArrowheads="1" noTextEdit="1"/>
          </p:cNvSpPr>
          <p:nvPr>
            <p:ph type="sldImg"/>
          </p:nvPr>
        </p:nvSpPr>
        <p:spPr>
          <a:xfrm>
            <a:off x="1265238" y="720725"/>
            <a:ext cx="4802187" cy="3602038"/>
          </a:xfrm>
          <a:ln/>
        </p:spPr>
      </p:sp>
      <p:sp>
        <p:nvSpPr>
          <p:cNvPr id="167939" name="Rectangle 3">
            <a:extLst>
              <a:ext uri="{FF2B5EF4-FFF2-40B4-BE49-F238E27FC236}">
                <a16:creationId xmlns:a16="http://schemas.microsoft.com/office/drawing/2014/main" id="{00738BBE-34A9-46E1-9366-41DA1F3FB5FD}"/>
              </a:ext>
            </a:extLst>
          </p:cNvPr>
          <p:cNvSpPr>
            <a:spLocks noGrp="1" noChangeArrowheads="1"/>
          </p:cNvSpPr>
          <p:nvPr>
            <p:ph type="body" idx="1"/>
          </p:nvPr>
        </p:nvSpPr>
        <p:spPr>
          <a:xfrm>
            <a:off x="973138" y="4560888"/>
            <a:ext cx="5368925" cy="293687"/>
          </a:xfrm>
        </p:spPr>
        <p:txBody>
          <a:bodyPr lIns="94883" tIns="47442" rIns="94883" bIns="47442"/>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20</a:t>
            </a:fld>
            <a:endParaRPr lang="en-US"/>
          </a:p>
        </p:txBody>
      </p:sp>
    </p:spTree>
    <p:extLst>
      <p:ext uri="{BB962C8B-B14F-4D97-AF65-F5344CB8AC3E}">
        <p14:creationId xmlns:p14="http://schemas.microsoft.com/office/powerpoint/2010/main" val="3433459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21</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703372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14C9E6-EA27-4FF9-A58D-E2335302CC3D}" type="slidenum">
              <a:rPr lang="en-US" altLang="en-US"/>
              <a:pPr/>
              <a:t>23</a:t>
            </a:fld>
            <a:endParaRPr lang="en-US" alt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9452438-700B-47C7-B66F-B9FD0D879271}" type="slidenum">
              <a:rPr lang="en-US" altLang="en-US"/>
              <a:pPr/>
              <a:t>‹#›</a:t>
            </a:fld>
            <a:endParaRPr lang="en-US" altLang="en-US"/>
          </a:p>
        </p:txBody>
      </p:sp>
    </p:spTree>
    <p:extLst>
      <p:ext uri="{BB962C8B-B14F-4D97-AF65-F5344CB8AC3E}">
        <p14:creationId xmlns:p14="http://schemas.microsoft.com/office/powerpoint/2010/main" val="3000974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7772400" cy="1981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85800" y="4114800"/>
            <a:ext cx="7772400" cy="1981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E8C4EFA1-7552-472E-B0E7-F21CFD17F778}" type="slidenum">
              <a:rPr lang="en-US" altLang="en-US"/>
              <a:pPr/>
              <a:t>‹#›</a:t>
            </a:fld>
            <a:endParaRPr lang="en-US" altLang="en-US"/>
          </a:p>
        </p:txBody>
      </p:sp>
    </p:spTree>
    <p:extLst>
      <p:ext uri="{BB962C8B-B14F-4D97-AF65-F5344CB8AC3E}">
        <p14:creationId xmlns:p14="http://schemas.microsoft.com/office/powerpoint/2010/main" val="319169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a:t>Title</a:t>
            </a:r>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9/7/2020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9/7/2020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9/7/2020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9/7/2020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5"/>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a:solidFill>
                  <a:schemeClr val="bg1"/>
                </a:solidFill>
              </a:rPr>
              <a:t>CS2212 </a:t>
            </a:r>
            <a:r>
              <a:rPr lang="en-US" sz="1600" b="1" dirty="0">
                <a:solidFill>
                  <a:schemeClr val="bg1"/>
                </a:solidFill>
              </a:rPr>
              <a:t>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 id="2147483721" r:id="rId13"/>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hyperlink" Target="https://www.tutorialspoint.com/uml/uml_use_case_diagram.htm" TargetMode="External"/><Relationship Id="rId7" Type="http://schemas.openxmlformats.org/officeDocument/2006/relationships/hyperlink" Target="https://sparxsystems.com/resources/tutorials/uml2/activity-diagram.html"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hyperlink" Target="http://www.math-cs.gordon.edu/courses/cs211/ATMExample/" TargetMode="External"/><Relationship Id="rId5" Type="http://schemas.openxmlformats.org/officeDocument/2006/relationships/hyperlink" Target="https://www.uml-diagrams.org/activity-diagrams.html" TargetMode="External"/><Relationship Id="rId4" Type="http://schemas.openxmlformats.org/officeDocument/2006/relationships/hyperlink" Target="http://elearning.uml.ac.a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 2212</a:t>
            </a:r>
          </a:p>
        </p:txBody>
      </p:sp>
      <p:sp>
        <p:nvSpPr>
          <p:cNvPr id="3" name="Text Placeholder 2"/>
          <p:cNvSpPr>
            <a:spLocks noGrp="1"/>
          </p:cNvSpPr>
          <p:nvPr>
            <p:ph type="body" idx="1"/>
          </p:nvPr>
        </p:nvSpPr>
        <p:spPr>
          <a:xfrm>
            <a:off x="685800" y="2819401"/>
            <a:ext cx="7772400" cy="990600"/>
          </a:xfrm>
        </p:spPr>
        <p:txBody>
          <a:bodyPr/>
          <a:lstStyle/>
          <a:p>
            <a:r>
              <a:rPr lang="en-CA" dirty="0"/>
              <a:t>Introduction to Software Engineering</a:t>
            </a:r>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
        <p:nvSpPr>
          <p:cNvPr id="5" name="Text Placeholder 2"/>
          <p:cNvSpPr txBox="1">
            <a:spLocks/>
          </p:cNvSpPr>
          <p:nvPr/>
        </p:nvSpPr>
        <p:spPr>
          <a:xfrm>
            <a:off x="533400" y="5257800"/>
            <a:ext cx="7772400" cy="990600"/>
          </a:xfrm>
          <a:prstGeom prst="rect">
            <a:avLst/>
          </a:prstGeom>
        </p:spPr>
        <p:txBody>
          <a:bodyPr anchor="t"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CA" sz="1800" dirty="0"/>
          </a:p>
        </p:txBody>
      </p:sp>
      <p:sp>
        <p:nvSpPr>
          <p:cNvPr id="6" name="Rectangle 5">
            <a:extLst>
              <a:ext uri="{FF2B5EF4-FFF2-40B4-BE49-F238E27FC236}">
                <a16:creationId xmlns:a16="http://schemas.microsoft.com/office/drawing/2014/main" id="{8EB62B91-3EEA-415E-9B93-7C5401DC538C}"/>
              </a:ext>
            </a:extLst>
          </p:cNvPr>
          <p:cNvSpPr/>
          <p:nvPr/>
        </p:nvSpPr>
        <p:spPr>
          <a:xfrm>
            <a:off x="762000" y="4467136"/>
            <a:ext cx="7391400" cy="1200329"/>
          </a:xfrm>
          <a:prstGeom prst="rect">
            <a:avLst/>
          </a:prstGeom>
        </p:spPr>
        <p:txBody>
          <a:bodyPr wrap="square">
            <a:spAutoFit/>
          </a:bodyPr>
          <a:lstStyle/>
          <a:p>
            <a:r>
              <a:rPr lang="en-US" sz="4400" b="1" cap="small" dirty="0">
                <a:solidFill>
                  <a:prstClr val="black"/>
                </a:solidFill>
                <a:latin typeface="Calibri"/>
                <a:ea typeface="+mj-ea"/>
                <a:cs typeface="+mj-cs"/>
              </a:rPr>
              <a:t>Chapter 8</a:t>
            </a:r>
            <a:br>
              <a:rPr lang="en-US" sz="4400" b="1" cap="small" dirty="0">
                <a:solidFill>
                  <a:prstClr val="black"/>
                </a:solidFill>
                <a:latin typeface="Calibri"/>
                <a:ea typeface="+mj-ea"/>
                <a:cs typeface="+mj-cs"/>
              </a:rPr>
            </a:br>
            <a:r>
              <a:rPr lang="en-US" sz="2800" b="1" cap="small" dirty="0">
                <a:solidFill>
                  <a:prstClr val="black"/>
                </a:solidFill>
                <a:latin typeface="Calibri"/>
                <a:ea typeface="+mj-ea"/>
                <a:cs typeface="+mj-cs"/>
              </a:rPr>
              <a:t>Requirements Modeling</a:t>
            </a:r>
            <a:endParaRPr lang="en-CA" dirty="0"/>
          </a:p>
        </p:txBody>
      </p:sp>
    </p:spTree>
    <p:extLst>
      <p:ext uri="{BB962C8B-B14F-4D97-AF65-F5344CB8AC3E}">
        <p14:creationId xmlns:p14="http://schemas.microsoft.com/office/powerpoint/2010/main" val="33438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EE9F83A9-2B8E-0841-AE39-021FDFCED30F}"/>
              </a:ext>
            </a:extLst>
          </p:cNvPr>
          <p:cNvSpPr>
            <a:spLocks noGrp="1" noChangeArrowheads="1"/>
          </p:cNvSpPr>
          <p:nvPr>
            <p:ph type="title"/>
          </p:nvPr>
        </p:nvSpPr>
        <p:spPr/>
        <p:txBody>
          <a:bodyPr/>
          <a:lstStyle/>
          <a:p>
            <a:r>
              <a:rPr lang="en-US" altLang="en-US"/>
              <a:t>State Representations</a:t>
            </a:r>
          </a:p>
        </p:txBody>
      </p:sp>
      <p:sp>
        <p:nvSpPr>
          <p:cNvPr id="15365" name="Rectangle 3">
            <a:extLst>
              <a:ext uri="{FF2B5EF4-FFF2-40B4-BE49-F238E27FC236}">
                <a16:creationId xmlns:a16="http://schemas.microsoft.com/office/drawing/2014/main" id="{1855F016-EAE2-8846-A78C-EBF37E94CA1B}"/>
              </a:ext>
            </a:extLst>
          </p:cNvPr>
          <p:cNvSpPr>
            <a:spLocks noGrp="1" noChangeArrowheads="1"/>
          </p:cNvSpPr>
          <p:nvPr>
            <p:ph type="body" idx="1"/>
          </p:nvPr>
        </p:nvSpPr>
        <p:spPr/>
        <p:txBody>
          <a:bodyPr/>
          <a:lstStyle/>
          <a:p>
            <a:r>
              <a:rPr lang="en-US" altLang="en-US" sz="2000" dirty="0"/>
              <a:t>The state of a class takes on both passive and active characteristics </a:t>
            </a:r>
          </a:p>
          <a:p>
            <a:pPr lvl="1"/>
            <a:r>
              <a:rPr lang="en-US" altLang="en-US" sz="1800" dirty="0"/>
              <a:t>A passive state is simply the current status of all of an object’s attributes</a:t>
            </a:r>
          </a:p>
          <a:p>
            <a:pPr lvl="1"/>
            <a:r>
              <a:rPr lang="en-US" altLang="en-US" sz="1800" dirty="0"/>
              <a:t>The active state of an object indicates the current status of the object as it undergoes a continuing transformation or processing</a:t>
            </a:r>
          </a:p>
          <a:p>
            <a:pPr lvl="1"/>
            <a:endParaRPr lang="en-US" altLang="en-US" sz="1800" dirty="0"/>
          </a:p>
          <a:p>
            <a:r>
              <a:rPr lang="en-US" altLang="en-US" sz="2000" dirty="0"/>
              <a:t>An event, also sometimes called a trigger, must occur to force an object to make a state transition; in other words, to move from one active state to another</a:t>
            </a:r>
          </a:p>
          <a:p>
            <a:endParaRPr lang="en-US" altLang="en-US" sz="2000" dirty="0"/>
          </a:p>
          <a:p>
            <a:r>
              <a:rPr lang="en-US" altLang="en-US" sz="2000" dirty="0"/>
              <a:t>Actions might also occur as a consequence of making a transition</a:t>
            </a:r>
          </a:p>
        </p:txBody>
      </p:sp>
      <p:sp>
        <p:nvSpPr>
          <p:cNvPr id="7" name="Slide Number Placeholder 6">
            <a:extLst>
              <a:ext uri="{FF2B5EF4-FFF2-40B4-BE49-F238E27FC236}">
                <a16:creationId xmlns:a16="http://schemas.microsoft.com/office/drawing/2014/main" id="{1B5306C5-DD62-D64E-AF78-0AC8E8D55606}"/>
              </a:ext>
            </a:extLst>
          </p:cNvPr>
          <p:cNvSpPr>
            <a:spLocks noGrp="1"/>
          </p:cNvSpPr>
          <p:nvPr>
            <p:ph type="sldNum" sz="quarter" idx="10"/>
          </p:nvPr>
        </p:nvSpPr>
        <p:spPr/>
        <p:txBody>
          <a:bodyPr/>
          <a:lstStyle/>
          <a:p>
            <a:pPr>
              <a:defRPr/>
            </a:pPr>
            <a:fld id="{3E8ADE4A-FE7A-EF46-81C0-DB169D7260F5}" type="slidenum">
              <a:rPr lang="en-US" altLang="x-none" smtClean="0"/>
              <a:pPr>
                <a:defRPr/>
              </a:pPr>
              <a:t>10</a:t>
            </a:fld>
            <a:endParaRPr lang="en-US" altLang="x-none"/>
          </a:p>
        </p:txBody>
      </p:sp>
    </p:spTree>
    <p:extLst>
      <p:ext uri="{BB962C8B-B14F-4D97-AF65-F5344CB8AC3E}">
        <p14:creationId xmlns:p14="http://schemas.microsoft.com/office/powerpoint/2010/main" val="1679997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EE9F83A9-2B8E-0841-AE39-021FDFCED30F}"/>
              </a:ext>
            </a:extLst>
          </p:cNvPr>
          <p:cNvSpPr>
            <a:spLocks noGrp="1" noChangeArrowheads="1"/>
          </p:cNvSpPr>
          <p:nvPr>
            <p:ph type="title"/>
          </p:nvPr>
        </p:nvSpPr>
        <p:spPr/>
        <p:txBody>
          <a:bodyPr/>
          <a:lstStyle/>
          <a:p>
            <a:r>
              <a:rPr lang="en-US" altLang="en-US"/>
              <a:t>State Representations</a:t>
            </a:r>
          </a:p>
        </p:txBody>
      </p:sp>
      <p:sp>
        <p:nvSpPr>
          <p:cNvPr id="15365" name="Rectangle 3">
            <a:extLst>
              <a:ext uri="{FF2B5EF4-FFF2-40B4-BE49-F238E27FC236}">
                <a16:creationId xmlns:a16="http://schemas.microsoft.com/office/drawing/2014/main" id="{1855F016-EAE2-8846-A78C-EBF37E94CA1B}"/>
              </a:ext>
            </a:extLst>
          </p:cNvPr>
          <p:cNvSpPr>
            <a:spLocks noGrp="1" noChangeArrowheads="1"/>
          </p:cNvSpPr>
          <p:nvPr>
            <p:ph type="body" idx="1"/>
          </p:nvPr>
        </p:nvSpPr>
        <p:spPr>
          <a:xfrm>
            <a:off x="685800" y="1981200"/>
            <a:ext cx="7924800" cy="4114800"/>
          </a:xfrm>
        </p:spPr>
        <p:txBody>
          <a:bodyPr/>
          <a:lstStyle/>
          <a:p>
            <a:r>
              <a:rPr lang="en-US" altLang="en-US" sz="2000" dirty="0"/>
              <a:t>There are several behavioral representations that can be used; we will focus on two here that are part of UML:</a:t>
            </a:r>
          </a:p>
          <a:p>
            <a:endParaRPr lang="en-US" altLang="en-US" sz="2000" dirty="0"/>
          </a:p>
          <a:p>
            <a:pPr lvl="1"/>
            <a:r>
              <a:rPr lang="en-US" altLang="en-US" sz="1800" dirty="0"/>
              <a:t>The first indicates how an individual class changes state based on external events (a State diagram). In UML 2 State diagrams have been replaced by Activity diagrams</a:t>
            </a:r>
          </a:p>
          <a:p>
            <a:pPr lvl="1"/>
            <a:endParaRPr lang="en-US" altLang="en-US" sz="1800" dirty="0"/>
          </a:p>
          <a:p>
            <a:pPr lvl="1"/>
            <a:r>
              <a:rPr lang="en-US" altLang="en-US" sz="1800" dirty="0"/>
              <a:t>The second shows the behavior of the software as a function of time (a Sequence diagram).</a:t>
            </a:r>
          </a:p>
        </p:txBody>
      </p:sp>
      <p:sp>
        <p:nvSpPr>
          <p:cNvPr id="7" name="Slide Number Placeholder 6">
            <a:extLst>
              <a:ext uri="{FF2B5EF4-FFF2-40B4-BE49-F238E27FC236}">
                <a16:creationId xmlns:a16="http://schemas.microsoft.com/office/drawing/2014/main" id="{1B5306C5-DD62-D64E-AF78-0AC8E8D55606}"/>
              </a:ext>
            </a:extLst>
          </p:cNvPr>
          <p:cNvSpPr>
            <a:spLocks noGrp="1"/>
          </p:cNvSpPr>
          <p:nvPr>
            <p:ph type="sldNum" sz="quarter" idx="10"/>
          </p:nvPr>
        </p:nvSpPr>
        <p:spPr/>
        <p:txBody>
          <a:bodyPr/>
          <a:lstStyle/>
          <a:p>
            <a:pPr>
              <a:defRPr/>
            </a:pPr>
            <a:fld id="{3E8ADE4A-FE7A-EF46-81C0-DB169D7260F5}" type="slidenum">
              <a:rPr lang="en-US" altLang="x-none" smtClean="0"/>
              <a:pPr>
                <a:defRPr/>
              </a:pPr>
              <a:t>11</a:t>
            </a:fld>
            <a:endParaRPr lang="en-US" altLang="x-none"/>
          </a:p>
        </p:txBody>
      </p:sp>
    </p:spTree>
    <p:extLst>
      <p:ext uri="{BB962C8B-B14F-4D97-AF65-F5344CB8AC3E}">
        <p14:creationId xmlns:p14="http://schemas.microsoft.com/office/powerpoint/2010/main" val="3450459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EE9F83A9-2B8E-0841-AE39-021FDFCED30F}"/>
              </a:ext>
            </a:extLst>
          </p:cNvPr>
          <p:cNvSpPr>
            <a:spLocks noGrp="1" noChangeArrowheads="1"/>
          </p:cNvSpPr>
          <p:nvPr>
            <p:ph type="title"/>
          </p:nvPr>
        </p:nvSpPr>
        <p:spPr/>
        <p:txBody>
          <a:bodyPr/>
          <a:lstStyle/>
          <a:p>
            <a:r>
              <a:rPr lang="en-US" altLang="en-US" dirty="0"/>
              <a:t>State Diagrams</a:t>
            </a:r>
          </a:p>
        </p:txBody>
      </p:sp>
      <p:sp>
        <p:nvSpPr>
          <p:cNvPr id="15365" name="Rectangle 3">
            <a:extLst>
              <a:ext uri="{FF2B5EF4-FFF2-40B4-BE49-F238E27FC236}">
                <a16:creationId xmlns:a16="http://schemas.microsoft.com/office/drawing/2014/main" id="{1855F016-EAE2-8846-A78C-EBF37E94CA1B}"/>
              </a:ext>
            </a:extLst>
          </p:cNvPr>
          <p:cNvSpPr>
            <a:spLocks noGrp="1" noChangeArrowheads="1"/>
          </p:cNvSpPr>
          <p:nvPr>
            <p:ph type="body" idx="1"/>
          </p:nvPr>
        </p:nvSpPr>
        <p:spPr>
          <a:xfrm>
            <a:off x="628650" y="2125267"/>
            <a:ext cx="7886700" cy="3364706"/>
          </a:xfrm>
        </p:spPr>
        <p:txBody>
          <a:bodyPr/>
          <a:lstStyle/>
          <a:p>
            <a:r>
              <a:rPr lang="en-US" altLang="en-US" sz="2000" dirty="0"/>
              <a:t>State diagrams represent the active states for each class and the events that cause changes between these active states</a:t>
            </a:r>
          </a:p>
          <a:p>
            <a:pPr lvl="1"/>
            <a:r>
              <a:rPr lang="en-US" altLang="en-US" sz="1800" dirty="0"/>
              <a:t>Boxes/blocks represent the states</a:t>
            </a:r>
          </a:p>
          <a:p>
            <a:pPr lvl="1"/>
            <a:r>
              <a:rPr lang="en-US" altLang="en-US" sz="1800" dirty="0"/>
              <a:t>Arrows represent transitions, with labels representing the events that </a:t>
            </a:r>
            <a:br>
              <a:rPr lang="en-US" altLang="en-US" sz="1800" dirty="0"/>
            </a:br>
            <a:r>
              <a:rPr lang="en-US" altLang="en-US" sz="1800" dirty="0"/>
              <a:t>triggers the transitions</a:t>
            </a:r>
          </a:p>
          <a:p>
            <a:pPr lvl="1"/>
            <a:r>
              <a:rPr lang="en-US" altLang="en-US" sz="1800" dirty="0"/>
              <a:t>Guards can be added, giving Boolean conditions that must be satisfied in order for the transition to occur, typically in terms of the attributes of an object (</a:t>
            </a:r>
            <a:r>
              <a:rPr lang="en-US" altLang="en-US" sz="1800" dirty="0" err="1"/>
              <a:t>ie</a:t>
            </a:r>
            <a:r>
              <a:rPr lang="en-US" altLang="en-US" sz="1800" dirty="0"/>
              <a:t>. its passive state)</a:t>
            </a:r>
          </a:p>
          <a:p>
            <a:pPr lvl="1"/>
            <a:r>
              <a:rPr lang="en-US" altLang="en-US" sz="1800" dirty="0"/>
              <a:t>Actions can also be added, denoting something that occurs concurrently with or as a consequence of a transition, typically in terms of the operations or</a:t>
            </a:r>
            <a:br>
              <a:rPr lang="en-US" altLang="en-US" sz="1800" dirty="0"/>
            </a:br>
            <a:r>
              <a:rPr lang="en-US" altLang="en-US" sz="1800" dirty="0"/>
              <a:t>responsibilities of an object</a:t>
            </a:r>
          </a:p>
          <a:p>
            <a:endParaRPr lang="en-US" altLang="en-US" dirty="0"/>
          </a:p>
        </p:txBody>
      </p:sp>
      <p:sp>
        <p:nvSpPr>
          <p:cNvPr id="7" name="Slide Number Placeholder 6">
            <a:extLst>
              <a:ext uri="{FF2B5EF4-FFF2-40B4-BE49-F238E27FC236}">
                <a16:creationId xmlns:a16="http://schemas.microsoft.com/office/drawing/2014/main" id="{1B5306C5-DD62-D64E-AF78-0AC8E8D55606}"/>
              </a:ext>
            </a:extLst>
          </p:cNvPr>
          <p:cNvSpPr>
            <a:spLocks noGrp="1"/>
          </p:cNvSpPr>
          <p:nvPr>
            <p:ph type="sldNum" sz="quarter" idx="10"/>
          </p:nvPr>
        </p:nvSpPr>
        <p:spPr/>
        <p:txBody>
          <a:bodyPr/>
          <a:lstStyle/>
          <a:p>
            <a:pPr>
              <a:defRPr/>
            </a:pPr>
            <a:fld id="{3E8ADE4A-FE7A-EF46-81C0-DB169D7260F5}" type="slidenum">
              <a:rPr lang="en-US" altLang="x-none" smtClean="0"/>
              <a:pPr>
                <a:defRPr/>
              </a:pPr>
              <a:t>12</a:t>
            </a:fld>
            <a:endParaRPr lang="en-US" altLang="x-none"/>
          </a:p>
        </p:txBody>
      </p:sp>
    </p:spTree>
    <p:extLst>
      <p:ext uri="{BB962C8B-B14F-4D97-AF65-F5344CB8AC3E}">
        <p14:creationId xmlns:p14="http://schemas.microsoft.com/office/powerpoint/2010/main" val="1159552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a:extLst>
              <a:ext uri="{FF2B5EF4-FFF2-40B4-BE49-F238E27FC236}">
                <a16:creationId xmlns:a16="http://schemas.microsoft.com/office/drawing/2014/main" id="{9CBABF49-8C51-492F-AFB3-A9FBCCEE1E9F}"/>
              </a:ext>
            </a:extLst>
          </p:cNvPr>
          <p:cNvSpPr>
            <a:spLocks noGrp="1"/>
          </p:cNvSpPr>
          <p:nvPr>
            <p:ph type="sldNum" sz="quarter" idx="12"/>
          </p:nvPr>
        </p:nvSpPr>
        <p:spPr/>
        <p:txBody>
          <a:bodyPr/>
          <a:lstStyle/>
          <a:p>
            <a:fld id="{887464C6-83F7-4313-ADD2-90FC5E83C1DE}" type="slidenum">
              <a:rPr lang="en-US" altLang="en-US"/>
              <a:pPr/>
              <a:t>13</a:t>
            </a:fld>
            <a:endParaRPr lang="en-US" altLang="en-US"/>
          </a:p>
        </p:txBody>
      </p:sp>
      <p:sp>
        <p:nvSpPr>
          <p:cNvPr id="160770" name="Rectangle 1026">
            <a:extLst>
              <a:ext uri="{FF2B5EF4-FFF2-40B4-BE49-F238E27FC236}">
                <a16:creationId xmlns:a16="http://schemas.microsoft.com/office/drawing/2014/main" id="{B10C7CD1-427E-4314-9C0E-8764B16ABDF0}"/>
              </a:ext>
            </a:extLst>
          </p:cNvPr>
          <p:cNvSpPr>
            <a:spLocks noGrp="1" noChangeArrowheads="1"/>
          </p:cNvSpPr>
          <p:nvPr>
            <p:ph type="title"/>
          </p:nvPr>
        </p:nvSpPr>
        <p:spPr/>
        <p:txBody>
          <a:bodyPr/>
          <a:lstStyle/>
          <a:p>
            <a:r>
              <a:rPr lang="en-US" altLang="en-US"/>
              <a:t>Outputs and Actions</a:t>
            </a:r>
          </a:p>
        </p:txBody>
      </p:sp>
      <p:sp>
        <p:nvSpPr>
          <p:cNvPr id="160771" name="Rectangle 1027">
            <a:extLst>
              <a:ext uri="{FF2B5EF4-FFF2-40B4-BE49-F238E27FC236}">
                <a16:creationId xmlns:a16="http://schemas.microsoft.com/office/drawing/2014/main" id="{3D318F5C-52E1-499E-9B03-6176D6431E57}"/>
              </a:ext>
            </a:extLst>
          </p:cNvPr>
          <p:cNvSpPr>
            <a:spLocks noGrp="1" noChangeArrowheads="1"/>
          </p:cNvSpPr>
          <p:nvPr>
            <p:ph type="body" idx="1"/>
          </p:nvPr>
        </p:nvSpPr>
        <p:spPr/>
        <p:txBody>
          <a:bodyPr/>
          <a:lstStyle/>
          <a:p>
            <a:r>
              <a:rPr lang="en-US" altLang="en-US"/>
              <a:t>As the automaton changes state it can generate outputs:</a:t>
            </a:r>
          </a:p>
        </p:txBody>
      </p:sp>
      <p:grpSp>
        <p:nvGrpSpPr>
          <p:cNvPr id="160772" name="Group 1028">
            <a:extLst>
              <a:ext uri="{FF2B5EF4-FFF2-40B4-BE49-F238E27FC236}">
                <a16:creationId xmlns:a16="http://schemas.microsoft.com/office/drawing/2014/main" id="{A5C836D5-A71C-48AF-8E28-01EC04E5DC2D}"/>
              </a:ext>
            </a:extLst>
          </p:cNvPr>
          <p:cNvGrpSpPr>
            <a:grpSpLocks/>
          </p:cNvGrpSpPr>
          <p:nvPr/>
        </p:nvGrpSpPr>
        <p:grpSpPr bwMode="auto">
          <a:xfrm>
            <a:off x="5340350" y="3032125"/>
            <a:ext cx="2609850" cy="3270250"/>
            <a:chOff x="2880" y="1353"/>
            <a:chExt cx="2016" cy="2526"/>
          </a:xfrm>
        </p:grpSpPr>
        <p:grpSp>
          <p:nvGrpSpPr>
            <p:cNvPr id="160773" name="Group 1029">
              <a:extLst>
                <a:ext uri="{FF2B5EF4-FFF2-40B4-BE49-F238E27FC236}">
                  <a16:creationId xmlns:a16="http://schemas.microsoft.com/office/drawing/2014/main" id="{7F28BBB0-A168-46EA-ACF0-BEFAD281D3EC}"/>
                </a:ext>
              </a:extLst>
            </p:cNvPr>
            <p:cNvGrpSpPr>
              <a:grpSpLocks/>
            </p:cNvGrpSpPr>
            <p:nvPr/>
          </p:nvGrpSpPr>
          <p:grpSpPr bwMode="auto">
            <a:xfrm>
              <a:off x="2880" y="1353"/>
              <a:ext cx="2016" cy="2041"/>
              <a:chOff x="2880" y="1593"/>
              <a:chExt cx="2016" cy="2041"/>
            </a:xfrm>
          </p:grpSpPr>
          <p:sp>
            <p:nvSpPr>
              <p:cNvPr id="160774" name="Freeform 1030">
                <a:extLst>
                  <a:ext uri="{FF2B5EF4-FFF2-40B4-BE49-F238E27FC236}">
                    <a16:creationId xmlns:a16="http://schemas.microsoft.com/office/drawing/2014/main" id="{80942091-3AD2-4CC0-8C8F-EBB98D7FE343}"/>
                  </a:ext>
                </a:extLst>
              </p:cNvPr>
              <p:cNvSpPr>
                <a:spLocks/>
              </p:cNvSpPr>
              <p:nvPr/>
            </p:nvSpPr>
            <p:spPr bwMode="auto">
              <a:xfrm>
                <a:off x="4266" y="1830"/>
                <a:ext cx="630" cy="336"/>
              </a:xfrm>
              <a:custGeom>
                <a:avLst/>
                <a:gdLst>
                  <a:gd name="T0" fmla="*/ 0 w 720"/>
                  <a:gd name="T1" fmla="*/ 384 h 384"/>
                  <a:gd name="T2" fmla="*/ 720 w 720"/>
                  <a:gd name="T3" fmla="*/ 384 h 384"/>
                  <a:gd name="T4" fmla="*/ 720 w 720"/>
                  <a:gd name="T5" fmla="*/ 0 h 384"/>
                  <a:gd name="T6" fmla="*/ 96 w 720"/>
                  <a:gd name="T7" fmla="*/ 0 h 384"/>
                </a:gdLst>
                <a:ahLst/>
                <a:cxnLst>
                  <a:cxn ang="0">
                    <a:pos x="T0" y="T1"/>
                  </a:cxn>
                  <a:cxn ang="0">
                    <a:pos x="T2" y="T3"/>
                  </a:cxn>
                  <a:cxn ang="0">
                    <a:pos x="T4" y="T5"/>
                  </a:cxn>
                  <a:cxn ang="0">
                    <a:pos x="T6" y="T7"/>
                  </a:cxn>
                </a:cxnLst>
                <a:rect l="0" t="0" r="r" b="b"/>
                <a:pathLst>
                  <a:path w="720" h="384">
                    <a:moveTo>
                      <a:pt x="0" y="384"/>
                    </a:moveTo>
                    <a:lnTo>
                      <a:pt x="720" y="384"/>
                    </a:lnTo>
                    <a:lnTo>
                      <a:pt x="720" y="0"/>
                    </a:lnTo>
                    <a:lnTo>
                      <a:pt x="96" y="0"/>
                    </a:lnTo>
                  </a:path>
                </a:pathLst>
              </a:custGeom>
              <a:noFill/>
              <a:ln w="28575" cap="flat" cmpd="sng">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160775" name="Text Box 1031">
                <a:extLst>
                  <a:ext uri="{FF2B5EF4-FFF2-40B4-BE49-F238E27FC236}">
                    <a16:creationId xmlns:a16="http://schemas.microsoft.com/office/drawing/2014/main" id="{345B947D-B149-422E-A467-3125055CF15A}"/>
                  </a:ext>
                </a:extLst>
              </p:cNvPr>
              <p:cNvSpPr txBox="1">
                <a:spLocks noChangeArrowheads="1"/>
              </p:cNvSpPr>
              <p:nvPr/>
            </p:nvSpPr>
            <p:spPr bwMode="auto">
              <a:xfrm>
                <a:off x="4434" y="1593"/>
                <a:ext cx="338"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800">
                    <a:latin typeface="Arial" panose="020B0604020202020204" pitchFamily="34" charset="0"/>
                  </a:rPr>
                  <a:t>on</a:t>
                </a:r>
              </a:p>
            </p:txBody>
          </p:sp>
          <p:grpSp>
            <p:nvGrpSpPr>
              <p:cNvPr id="160776" name="Group 1032">
                <a:extLst>
                  <a:ext uri="{FF2B5EF4-FFF2-40B4-BE49-F238E27FC236}">
                    <a16:creationId xmlns:a16="http://schemas.microsoft.com/office/drawing/2014/main" id="{F56387F7-531E-455F-988B-45CC8FEEE145}"/>
                  </a:ext>
                </a:extLst>
              </p:cNvPr>
              <p:cNvGrpSpPr>
                <a:grpSpLocks/>
              </p:cNvGrpSpPr>
              <p:nvPr/>
            </p:nvGrpSpPr>
            <p:grpSpPr bwMode="auto">
              <a:xfrm>
                <a:off x="4266" y="2961"/>
                <a:ext cx="630" cy="574"/>
                <a:chOff x="3024" y="2896"/>
                <a:chExt cx="720" cy="656"/>
              </a:xfrm>
            </p:grpSpPr>
            <p:sp>
              <p:nvSpPr>
                <p:cNvPr id="160777" name="Freeform 1033">
                  <a:extLst>
                    <a:ext uri="{FF2B5EF4-FFF2-40B4-BE49-F238E27FC236}">
                      <a16:creationId xmlns:a16="http://schemas.microsoft.com/office/drawing/2014/main" id="{51ECA143-E2E6-49F7-94FD-58C4475E8861}"/>
                    </a:ext>
                  </a:extLst>
                </p:cNvPr>
                <p:cNvSpPr>
                  <a:spLocks/>
                </p:cNvSpPr>
                <p:nvPr/>
              </p:nvSpPr>
              <p:spPr bwMode="auto">
                <a:xfrm>
                  <a:off x="3024" y="3168"/>
                  <a:ext cx="720" cy="384"/>
                </a:xfrm>
                <a:custGeom>
                  <a:avLst/>
                  <a:gdLst>
                    <a:gd name="T0" fmla="*/ 0 w 720"/>
                    <a:gd name="T1" fmla="*/ 384 h 384"/>
                    <a:gd name="T2" fmla="*/ 720 w 720"/>
                    <a:gd name="T3" fmla="*/ 384 h 384"/>
                    <a:gd name="T4" fmla="*/ 720 w 720"/>
                    <a:gd name="T5" fmla="*/ 0 h 384"/>
                    <a:gd name="T6" fmla="*/ 96 w 720"/>
                    <a:gd name="T7" fmla="*/ 0 h 384"/>
                  </a:gdLst>
                  <a:ahLst/>
                  <a:cxnLst>
                    <a:cxn ang="0">
                      <a:pos x="T0" y="T1"/>
                    </a:cxn>
                    <a:cxn ang="0">
                      <a:pos x="T2" y="T3"/>
                    </a:cxn>
                    <a:cxn ang="0">
                      <a:pos x="T4" y="T5"/>
                    </a:cxn>
                    <a:cxn ang="0">
                      <a:pos x="T6" y="T7"/>
                    </a:cxn>
                  </a:cxnLst>
                  <a:rect l="0" t="0" r="r" b="b"/>
                  <a:pathLst>
                    <a:path w="720" h="384">
                      <a:moveTo>
                        <a:pt x="0" y="384"/>
                      </a:moveTo>
                      <a:lnTo>
                        <a:pt x="720" y="384"/>
                      </a:lnTo>
                      <a:lnTo>
                        <a:pt x="720" y="0"/>
                      </a:lnTo>
                      <a:lnTo>
                        <a:pt x="96" y="0"/>
                      </a:lnTo>
                    </a:path>
                  </a:pathLst>
                </a:custGeom>
                <a:noFill/>
                <a:ln w="28575" cap="flat" cmpd="sng">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160778" name="Text Box 1034">
                  <a:extLst>
                    <a:ext uri="{FF2B5EF4-FFF2-40B4-BE49-F238E27FC236}">
                      <a16:creationId xmlns:a16="http://schemas.microsoft.com/office/drawing/2014/main" id="{C24276AD-3D1D-49E8-BDFD-3BEE5FF00933}"/>
                    </a:ext>
                  </a:extLst>
                </p:cNvPr>
                <p:cNvSpPr txBox="1">
                  <a:spLocks noChangeArrowheads="1"/>
                </p:cNvSpPr>
                <p:nvPr/>
              </p:nvSpPr>
              <p:spPr bwMode="auto">
                <a:xfrm>
                  <a:off x="3216" y="2896"/>
                  <a:ext cx="386"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800">
                      <a:latin typeface="Arial" panose="020B0604020202020204" pitchFamily="34" charset="0"/>
                    </a:rPr>
                    <a:t>off</a:t>
                  </a:r>
                </a:p>
              </p:txBody>
            </p:sp>
          </p:grpSp>
          <p:sp>
            <p:nvSpPr>
              <p:cNvPr id="160779" name="AutoShape 1035">
                <a:extLst>
                  <a:ext uri="{FF2B5EF4-FFF2-40B4-BE49-F238E27FC236}">
                    <a16:creationId xmlns:a16="http://schemas.microsoft.com/office/drawing/2014/main" id="{63B0565D-E96E-475A-B9D8-A552EB8B32E9}"/>
                  </a:ext>
                </a:extLst>
              </p:cNvPr>
              <p:cNvSpPr>
                <a:spLocks noChangeArrowheads="1"/>
              </p:cNvSpPr>
              <p:nvPr/>
            </p:nvSpPr>
            <p:spPr bwMode="auto">
              <a:xfrm>
                <a:off x="3173" y="1717"/>
                <a:ext cx="1170" cy="603"/>
              </a:xfrm>
              <a:prstGeom prst="roundRect">
                <a:avLst>
                  <a:gd name="adj" fmla="val 31986"/>
                </a:avLst>
              </a:prstGeom>
              <a:solidFill>
                <a:srgbClr val="FFCC66"/>
              </a:solidFill>
              <a:ln w="12700">
                <a:solidFill>
                  <a:schemeClr val="tx1"/>
                </a:solidFill>
                <a:round/>
                <a:headEnd/>
                <a:tailEnd/>
              </a:ln>
              <a:effectLst>
                <a:outerShdw dist="35921" dir="2700000" algn="ctr" rotWithShape="0">
                  <a:schemeClr val="bg2"/>
                </a:outerShdw>
              </a:effectLst>
            </p:spPr>
            <p:txBody>
              <a:bodyPr anchor="ctr">
                <a:spAutoFit/>
              </a:bodyPr>
              <a:lstStyle/>
              <a:p>
                <a:pPr algn="ctr" eaLnBrk="1" hangingPunct="1"/>
                <a:r>
                  <a:rPr lang="en-US" altLang="en-US" sz="1800" b="1">
                    <a:solidFill>
                      <a:srgbClr val="000000"/>
                    </a:solidFill>
                    <a:effectLst>
                      <a:outerShdw blurRad="38100" dist="38100" dir="2700000" algn="tl">
                        <a:srgbClr val="FFFFFF"/>
                      </a:outerShdw>
                    </a:effectLst>
                    <a:latin typeface="Arial" panose="020B0604020202020204" pitchFamily="34" charset="0"/>
                  </a:rPr>
                  <a:t>Lamp On</a:t>
                </a:r>
              </a:p>
              <a:p>
                <a:pPr algn="ctr" eaLnBrk="1" hangingPunct="1"/>
                <a:r>
                  <a:rPr lang="en-US" altLang="en-US" sz="1800" i="1">
                    <a:solidFill>
                      <a:srgbClr val="FC0128"/>
                    </a:solidFill>
                    <a:effectLst>
                      <a:outerShdw blurRad="38100" dist="38100" dir="2700000" algn="tl">
                        <a:srgbClr val="000000"/>
                      </a:outerShdw>
                    </a:effectLst>
                    <a:latin typeface="Arial" panose="020B0604020202020204" pitchFamily="34" charset="0"/>
                  </a:rPr>
                  <a:t>print(”on”)</a:t>
                </a:r>
                <a:endParaRPr lang="en-US" altLang="en-US" sz="1800">
                  <a:solidFill>
                    <a:srgbClr val="FC0128"/>
                  </a:solidFill>
                  <a:effectLst>
                    <a:outerShdw blurRad="38100" dist="38100" dir="2700000" algn="tl">
                      <a:srgbClr val="000000"/>
                    </a:outerShdw>
                  </a:effectLst>
                  <a:latin typeface="Arial" panose="020B0604020202020204" pitchFamily="34" charset="0"/>
                </a:endParaRPr>
              </a:p>
            </p:txBody>
          </p:sp>
          <p:sp>
            <p:nvSpPr>
              <p:cNvPr id="160780" name="AutoShape 1036">
                <a:extLst>
                  <a:ext uri="{FF2B5EF4-FFF2-40B4-BE49-F238E27FC236}">
                    <a16:creationId xmlns:a16="http://schemas.microsoft.com/office/drawing/2014/main" id="{9D43E2AE-67C5-40B5-91D9-8C1420EF0629}"/>
                  </a:ext>
                </a:extLst>
              </p:cNvPr>
              <p:cNvSpPr>
                <a:spLocks noChangeArrowheads="1"/>
              </p:cNvSpPr>
              <p:nvPr/>
            </p:nvSpPr>
            <p:spPr bwMode="auto">
              <a:xfrm>
                <a:off x="3263" y="3030"/>
                <a:ext cx="1075" cy="604"/>
              </a:xfrm>
              <a:prstGeom prst="roundRect">
                <a:avLst>
                  <a:gd name="adj" fmla="val 31986"/>
                </a:avLst>
              </a:prstGeom>
              <a:solidFill>
                <a:srgbClr val="FFCC66"/>
              </a:solidFill>
              <a:ln w="12700">
                <a:solidFill>
                  <a:schemeClr val="tx1"/>
                </a:solidFill>
                <a:round/>
                <a:headEnd/>
                <a:tailEnd/>
              </a:ln>
              <a:effectLst>
                <a:outerShdw dist="35921" dir="2700000" algn="ctr" rotWithShape="0">
                  <a:schemeClr val="bg2"/>
                </a:outerShdw>
              </a:effectLst>
            </p:spPr>
            <p:txBody>
              <a:bodyPr anchor="ctr">
                <a:spAutoFit/>
              </a:bodyPr>
              <a:lstStyle/>
              <a:p>
                <a:pPr algn="ctr" eaLnBrk="1" hangingPunct="1"/>
                <a:r>
                  <a:rPr lang="en-US" altLang="en-US" sz="1800" b="1">
                    <a:solidFill>
                      <a:srgbClr val="000000"/>
                    </a:solidFill>
                    <a:effectLst>
                      <a:outerShdw blurRad="38100" dist="38100" dir="2700000" algn="tl">
                        <a:srgbClr val="FFFFFF"/>
                      </a:outerShdw>
                    </a:effectLst>
                    <a:latin typeface="Arial" panose="020B0604020202020204" pitchFamily="34" charset="0"/>
                  </a:rPr>
                  <a:t>Lamp </a:t>
                </a:r>
                <a:br>
                  <a:rPr lang="en-US" altLang="en-US" sz="1800" b="1">
                    <a:solidFill>
                      <a:srgbClr val="000000"/>
                    </a:solidFill>
                    <a:effectLst>
                      <a:outerShdw blurRad="38100" dist="38100" dir="2700000" algn="tl">
                        <a:srgbClr val="FFFFFF"/>
                      </a:outerShdw>
                    </a:effectLst>
                    <a:latin typeface="Arial" panose="020B0604020202020204" pitchFamily="34" charset="0"/>
                  </a:rPr>
                </a:br>
                <a:r>
                  <a:rPr lang="en-US" altLang="en-US" sz="1800" b="1">
                    <a:solidFill>
                      <a:srgbClr val="000000"/>
                    </a:solidFill>
                    <a:effectLst>
                      <a:outerShdw blurRad="38100" dist="38100" dir="2700000" algn="tl">
                        <a:srgbClr val="FFFFFF"/>
                      </a:outerShdw>
                    </a:effectLst>
                    <a:latin typeface="Arial" panose="020B0604020202020204" pitchFamily="34" charset="0"/>
                  </a:rPr>
                  <a:t>Off</a:t>
                </a:r>
              </a:p>
            </p:txBody>
          </p:sp>
          <p:grpSp>
            <p:nvGrpSpPr>
              <p:cNvPr id="160781" name="Group 1037">
                <a:extLst>
                  <a:ext uri="{FF2B5EF4-FFF2-40B4-BE49-F238E27FC236}">
                    <a16:creationId xmlns:a16="http://schemas.microsoft.com/office/drawing/2014/main" id="{912F8A63-07AA-4F70-9BFE-DB3081A651C9}"/>
                  </a:ext>
                </a:extLst>
              </p:cNvPr>
              <p:cNvGrpSpPr>
                <a:grpSpLocks/>
              </p:cNvGrpSpPr>
              <p:nvPr/>
            </p:nvGrpSpPr>
            <p:grpSpPr bwMode="auto">
              <a:xfrm>
                <a:off x="3216" y="2352"/>
                <a:ext cx="338" cy="717"/>
                <a:chOff x="1824" y="2112"/>
                <a:chExt cx="387" cy="819"/>
              </a:xfrm>
            </p:grpSpPr>
            <p:sp>
              <p:nvSpPr>
                <p:cNvPr id="160782" name="Line 1038">
                  <a:extLst>
                    <a:ext uri="{FF2B5EF4-FFF2-40B4-BE49-F238E27FC236}">
                      <a16:creationId xmlns:a16="http://schemas.microsoft.com/office/drawing/2014/main" id="{5A404F3C-B73C-4436-831B-1FC49981E6C9}"/>
                    </a:ext>
                  </a:extLst>
                </p:cNvPr>
                <p:cNvSpPr>
                  <a:spLocks noChangeShapeType="1"/>
                </p:cNvSpPr>
                <p:nvPr/>
              </p:nvSpPr>
              <p:spPr bwMode="auto">
                <a:xfrm>
                  <a:off x="2208" y="2112"/>
                  <a:ext cx="0" cy="768"/>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160783" name="Text Box 1039">
                  <a:extLst>
                    <a:ext uri="{FF2B5EF4-FFF2-40B4-BE49-F238E27FC236}">
                      <a16:creationId xmlns:a16="http://schemas.microsoft.com/office/drawing/2014/main" id="{ABA8D7BA-B845-4C5D-B71B-16CD7B7AFEB4}"/>
                    </a:ext>
                  </a:extLst>
                </p:cNvPr>
                <p:cNvSpPr txBox="1">
                  <a:spLocks noChangeArrowheads="1"/>
                </p:cNvSpPr>
                <p:nvPr/>
              </p:nvSpPr>
              <p:spPr bwMode="auto">
                <a:xfrm>
                  <a:off x="1824" y="2608"/>
                  <a:ext cx="387"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800">
                      <a:latin typeface="Arial" panose="020B0604020202020204" pitchFamily="34" charset="0"/>
                    </a:rPr>
                    <a:t>off</a:t>
                  </a:r>
                </a:p>
              </p:txBody>
            </p:sp>
          </p:grpSp>
          <p:grpSp>
            <p:nvGrpSpPr>
              <p:cNvPr id="160784" name="Group 1040">
                <a:extLst>
                  <a:ext uri="{FF2B5EF4-FFF2-40B4-BE49-F238E27FC236}">
                    <a16:creationId xmlns:a16="http://schemas.microsoft.com/office/drawing/2014/main" id="{BE977D8B-2134-4534-A18F-B2CBA5626CBD}"/>
                  </a:ext>
                </a:extLst>
              </p:cNvPr>
              <p:cNvGrpSpPr>
                <a:grpSpLocks/>
              </p:cNvGrpSpPr>
              <p:nvPr/>
            </p:nvGrpSpPr>
            <p:grpSpPr bwMode="auto">
              <a:xfrm>
                <a:off x="4056" y="2352"/>
                <a:ext cx="338" cy="672"/>
                <a:chOff x="2784" y="2112"/>
                <a:chExt cx="387" cy="768"/>
              </a:xfrm>
            </p:grpSpPr>
            <p:sp>
              <p:nvSpPr>
                <p:cNvPr id="160785" name="Text Box 1041">
                  <a:extLst>
                    <a:ext uri="{FF2B5EF4-FFF2-40B4-BE49-F238E27FC236}">
                      <a16:creationId xmlns:a16="http://schemas.microsoft.com/office/drawing/2014/main" id="{83E7722C-D635-4CF0-8CF9-F3E8DEC2EFE4}"/>
                    </a:ext>
                  </a:extLst>
                </p:cNvPr>
                <p:cNvSpPr txBox="1">
                  <a:spLocks noChangeArrowheads="1"/>
                </p:cNvSpPr>
                <p:nvPr/>
              </p:nvSpPr>
              <p:spPr bwMode="auto">
                <a:xfrm>
                  <a:off x="2784" y="2176"/>
                  <a:ext cx="387"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800">
                      <a:latin typeface="Arial" panose="020B0604020202020204" pitchFamily="34" charset="0"/>
                    </a:rPr>
                    <a:t>on</a:t>
                  </a:r>
                </a:p>
              </p:txBody>
            </p:sp>
            <p:sp>
              <p:nvSpPr>
                <p:cNvPr id="160786" name="Line 1042">
                  <a:extLst>
                    <a:ext uri="{FF2B5EF4-FFF2-40B4-BE49-F238E27FC236}">
                      <a16:creationId xmlns:a16="http://schemas.microsoft.com/office/drawing/2014/main" id="{B697A187-A148-4797-9158-1238CD6D0280}"/>
                    </a:ext>
                  </a:extLst>
                </p:cNvPr>
                <p:cNvSpPr>
                  <a:spLocks noChangeShapeType="1"/>
                </p:cNvSpPr>
                <p:nvPr/>
              </p:nvSpPr>
              <p:spPr bwMode="auto">
                <a:xfrm flipV="1">
                  <a:off x="2784" y="2112"/>
                  <a:ext cx="0" cy="768"/>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grpSp>
          <p:grpSp>
            <p:nvGrpSpPr>
              <p:cNvPr id="160787" name="Group 1043">
                <a:extLst>
                  <a:ext uri="{FF2B5EF4-FFF2-40B4-BE49-F238E27FC236}">
                    <a16:creationId xmlns:a16="http://schemas.microsoft.com/office/drawing/2014/main" id="{6967FB8E-7A59-42E6-AC8C-F1DBF3203D8D}"/>
                  </a:ext>
                </a:extLst>
              </p:cNvPr>
              <p:cNvGrpSpPr>
                <a:grpSpLocks/>
              </p:cNvGrpSpPr>
              <p:nvPr/>
            </p:nvGrpSpPr>
            <p:grpSpPr bwMode="auto">
              <a:xfrm>
                <a:off x="2880" y="3283"/>
                <a:ext cx="378" cy="168"/>
                <a:chOff x="1440" y="3264"/>
                <a:chExt cx="432" cy="192"/>
              </a:xfrm>
            </p:grpSpPr>
            <p:sp>
              <p:nvSpPr>
                <p:cNvPr id="160788" name="Line 1044">
                  <a:extLst>
                    <a:ext uri="{FF2B5EF4-FFF2-40B4-BE49-F238E27FC236}">
                      <a16:creationId xmlns:a16="http://schemas.microsoft.com/office/drawing/2014/main" id="{CA9FD132-B355-4494-9AB5-825316C8B16C}"/>
                    </a:ext>
                  </a:extLst>
                </p:cNvPr>
                <p:cNvSpPr>
                  <a:spLocks noChangeShapeType="1"/>
                </p:cNvSpPr>
                <p:nvPr/>
              </p:nvSpPr>
              <p:spPr bwMode="auto">
                <a:xfrm>
                  <a:off x="1536" y="3360"/>
                  <a:ext cx="336"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160789" name="Oval 1045">
                  <a:extLst>
                    <a:ext uri="{FF2B5EF4-FFF2-40B4-BE49-F238E27FC236}">
                      <a16:creationId xmlns:a16="http://schemas.microsoft.com/office/drawing/2014/main" id="{D9EC1CE0-8083-4EBC-8314-37DC99A894C5}"/>
                    </a:ext>
                  </a:extLst>
                </p:cNvPr>
                <p:cNvSpPr>
                  <a:spLocks noChangeArrowheads="1"/>
                </p:cNvSpPr>
                <p:nvPr/>
              </p:nvSpPr>
              <p:spPr bwMode="auto">
                <a:xfrm>
                  <a:off x="1440" y="3264"/>
                  <a:ext cx="192" cy="192"/>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grpSp>
        </p:grpSp>
        <p:sp>
          <p:nvSpPr>
            <p:cNvPr id="160790" name="Text Box 1046">
              <a:extLst>
                <a:ext uri="{FF2B5EF4-FFF2-40B4-BE49-F238E27FC236}">
                  <a16:creationId xmlns:a16="http://schemas.microsoft.com/office/drawing/2014/main" id="{0E29E0BB-D976-4C8C-B2E5-6C3FC55311F9}"/>
                </a:ext>
              </a:extLst>
            </p:cNvPr>
            <p:cNvSpPr txBox="1">
              <a:spLocks noChangeArrowheads="1"/>
            </p:cNvSpPr>
            <p:nvPr/>
          </p:nvSpPr>
          <p:spPr bwMode="auto">
            <a:xfrm>
              <a:off x="2880" y="3573"/>
              <a:ext cx="1711"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b="1">
                  <a:latin typeface="Arial" panose="020B0604020202020204" pitchFamily="34" charset="0"/>
                </a:rPr>
                <a:t>Moore</a:t>
              </a:r>
              <a:r>
                <a:rPr lang="en-US" altLang="en-US" sz="2000">
                  <a:latin typeface="Arial" panose="020B0604020202020204" pitchFamily="34" charset="0"/>
                </a:rPr>
                <a:t> automaton</a:t>
              </a:r>
            </a:p>
          </p:txBody>
        </p:sp>
      </p:grpSp>
      <p:grpSp>
        <p:nvGrpSpPr>
          <p:cNvPr id="160811" name="Group 1067">
            <a:extLst>
              <a:ext uri="{FF2B5EF4-FFF2-40B4-BE49-F238E27FC236}">
                <a16:creationId xmlns:a16="http://schemas.microsoft.com/office/drawing/2014/main" id="{EAF4C7D6-0C86-4EE2-AA97-E51AE97C4F5B}"/>
              </a:ext>
            </a:extLst>
          </p:cNvPr>
          <p:cNvGrpSpPr>
            <a:grpSpLocks/>
          </p:cNvGrpSpPr>
          <p:nvPr/>
        </p:nvGrpSpPr>
        <p:grpSpPr bwMode="auto">
          <a:xfrm>
            <a:off x="844550" y="3073400"/>
            <a:ext cx="3027363" cy="3228975"/>
            <a:chOff x="532" y="1936"/>
            <a:chExt cx="1907" cy="2034"/>
          </a:xfrm>
        </p:grpSpPr>
        <p:grpSp>
          <p:nvGrpSpPr>
            <p:cNvPr id="160810" name="Group 1066">
              <a:extLst>
                <a:ext uri="{FF2B5EF4-FFF2-40B4-BE49-F238E27FC236}">
                  <a16:creationId xmlns:a16="http://schemas.microsoft.com/office/drawing/2014/main" id="{7D3D793E-7642-415B-8B10-06EE0AD00360}"/>
                </a:ext>
              </a:extLst>
            </p:cNvPr>
            <p:cNvGrpSpPr>
              <a:grpSpLocks/>
            </p:cNvGrpSpPr>
            <p:nvPr/>
          </p:nvGrpSpPr>
          <p:grpSpPr bwMode="auto">
            <a:xfrm>
              <a:off x="532" y="1936"/>
              <a:ext cx="1907" cy="1664"/>
              <a:chOff x="532" y="1936"/>
              <a:chExt cx="1907" cy="1664"/>
            </a:xfrm>
          </p:grpSpPr>
          <p:sp>
            <p:nvSpPr>
              <p:cNvPr id="160793" name="Freeform 1049">
                <a:extLst>
                  <a:ext uri="{FF2B5EF4-FFF2-40B4-BE49-F238E27FC236}">
                    <a16:creationId xmlns:a16="http://schemas.microsoft.com/office/drawing/2014/main" id="{80ACBE1A-F147-4516-845A-A05308895515}"/>
                  </a:ext>
                </a:extLst>
              </p:cNvPr>
              <p:cNvSpPr>
                <a:spLocks/>
              </p:cNvSpPr>
              <p:nvPr/>
            </p:nvSpPr>
            <p:spPr bwMode="auto">
              <a:xfrm>
                <a:off x="1662" y="2129"/>
                <a:ext cx="514" cy="274"/>
              </a:xfrm>
              <a:custGeom>
                <a:avLst/>
                <a:gdLst>
                  <a:gd name="T0" fmla="*/ 0 w 720"/>
                  <a:gd name="T1" fmla="*/ 384 h 384"/>
                  <a:gd name="T2" fmla="*/ 720 w 720"/>
                  <a:gd name="T3" fmla="*/ 384 h 384"/>
                  <a:gd name="T4" fmla="*/ 720 w 720"/>
                  <a:gd name="T5" fmla="*/ 0 h 384"/>
                  <a:gd name="T6" fmla="*/ 96 w 720"/>
                  <a:gd name="T7" fmla="*/ 0 h 384"/>
                </a:gdLst>
                <a:ahLst/>
                <a:cxnLst>
                  <a:cxn ang="0">
                    <a:pos x="T0" y="T1"/>
                  </a:cxn>
                  <a:cxn ang="0">
                    <a:pos x="T2" y="T3"/>
                  </a:cxn>
                  <a:cxn ang="0">
                    <a:pos x="T4" y="T5"/>
                  </a:cxn>
                  <a:cxn ang="0">
                    <a:pos x="T6" y="T7"/>
                  </a:cxn>
                </a:cxnLst>
                <a:rect l="0" t="0" r="r" b="b"/>
                <a:pathLst>
                  <a:path w="720" h="384">
                    <a:moveTo>
                      <a:pt x="0" y="384"/>
                    </a:moveTo>
                    <a:lnTo>
                      <a:pt x="720" y="384"/>
                    </a:lnTo>
                    <a:lnTo>
                      <a:pt x="720" y="0"/>
                    </a:lnTo>
                    <a:lnTo>
                      <a:pt x="96" y="0"/>
                    </a:lnTo>
                  </a:path>
                </a:pathLst>
              </a:custGeom>
              <a:noFill/>
              <a:ln w="28575" cap="flat" cmpd="sng">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160794" name="Text Box 1050">
                <a:extLst>
                  <a:ext uri="{FF2B5EF4-FFF2-40B4-BE49-F238E27FC236}">
                    <a16:creationId xmlns:a16="http://schemas.microsoft.com/office/drawing/2014/main" id="{2B1B7007-EC55-4FCF-BEC3-95FD2BD9953F}"/>
                  </a:ext>
                </a:extLst>
              </p:cNvPr>
              <p:cNvSpPr txBox="1">
                <a:spLocks noChangeArrowheads="1"/>
              </p:cNvSpPr>
              <p:nvPr/>
            </p:nvSpPr>
            <p:spPr bwMode="auto">
              <a:xfrm>
                <a:off x="1800" y="193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800">
                    <a:latin typeface="Arial" panose="020B0604020202020204" pitchFamily="34" charset="0"/>
                  </a:rPr>
                  <a:t>on</a:t>
                </a:r>
              </a:p>
            </p:txBody>
          </p:sp>
          <p:grpSp>
            <p:nvGrpSpPr>
              <p:cNvPr id="160795" name="Group 1051">
                <a:extLst>
                  <a:ext uri="{FF2B5EF4-FFF2-40B4-BE49-F238E27FC236}">
                    <a16:creationId xmlns:a16="http://schemas.microsoft.com/office/drawing/2014/main" id="{AF2CC483-4446-44EA-A095-1AE35F7C524F}"/>
                  </a:ext>
                </a:extLst>
              </p:cNvPr>
              <p:cNvGrpSpPr>
                <a:grpSpLocks/>
              </p:cNvGrpSpPr>
              <p:nvPr/>
            </p:nvGrpSpPr>
            <p:grpSpPr bwMode="auto">
              <a:xfrm>
                <a:off x="1662" y="3052"/>
                <a:ext cx="514" cy="468"/>
                <a:chOff x="3024" y="2896"/>
                <a:chExt cx="720" cy="656"/>
              </a:xfrm>
            </p:grpSpPr>
            <p:sp>
              <p:nvSpPr>
                <p:cNvPr id="160796" name="Freeform 1052">
                  <a:extLst>
                    <a:ext uri="{FF2B5EF4-FFF2-40B4-BE49-F238E27FC236}">
                      <a16:creationId xmlns:a16="http://schemas.microsoft.com/office/drawing/2014/main" id="{D5E1A4FD-309A-449A-8367-F7E9CC8935B5}"/>
                    </a:ext>
                  </a:extLst>
                </p:cNvPr>
                <p:cNvSpPr>
                  <a:spLocks/>
                </p:cNvSpPr>
                <p:nvPr/>
              </p:nvSpPr>
              <p:spPr bwMode="auto">
                <a:xfrm>
                  <a:off x="3024" y="3168"/>
                  <a:ext cx="720" cy="384"/>
                </a:xfrm>
                <a:custGeom>
                  <a:avLst/>
                  <a:gdLst>
                    <a:gd name="T0" fmla="*/ 0 w 720"/>
                    <a:gd name="T1" fmla="*/ 384 h 384"/>
                    <a:gd name="T2" fmla="*/ 720 w 720"/>
                    <a:gd name="T3" fmla="*/ 384 h 384"/>
                    <a:gd name="T4" fmla="*/ 720 w 720"/>
                    <a:gd name="T5" fmla="*/ 0 h 384"/>
                    <a:gd name="T6" fmla="*/ 96 w 720"/>
                    <a:gd name="T7" fmla="*/ 0 h 384"/>
                  </a:gdLst>
                  <a:ahLst/>
                  <a:cxnLst>
                    <a:cxn ang="0">
                      <a:pos x="T0" y="T1"/>
                    </a:cxn>
                    <a:cxn ang="0">
                      <a:pos x="T2" y="T3"/>
                    </a:cxn>
                    <a:cxn ang="0">
                      <a:pos x="T4" y="T5"/>
                    </a:cxn>
                    <a:cxn ang="0">
                      <a:pos x="T6" y="T7"/>
                    </a:cxn>
                  </a:cxnLst>
                  <a:rect l="0" t="0" r="r" b="b"/>
                  <a:pathLst>
                    <a:path w="720" h="384">
                      <a:moveTo>
                        <a:pt x="0" y="384"/>
                      </a:moveTo>
                      <a:lnTo>
                        <a:pt x="720" y="384"/>
                      </a:lnTo>
                      <a:lnTo>
                        <a:pt x="720" y="0"/>
                      </a:lnTo>
                      <a:lnTo>
                        <a:pt x="96" y="0"/>
                      </a:lnTo>
                    </a:path>
                  </a:pathLst>
                </a:custGeom>
                <a:noFill/>
                <a:ln w="28575" cap="flat" cmpd="sng">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160797" name="Text Box 1053">
                  <a:extLst>
                    <a:ext uri="{FF2B5EF4-FFF2-40B4-BE49-F238E27FC236}">
                      <a16:creationId xmlns:a16="http://schemas.microsoft.com/office/drawing/2014/main" id="{36895816-75F1-46F0-AE73-D804E7C46220}"/>
                    </a:ext>
                  </a:extLst>
                </p:cNvPr>
                <p:cNvSpPr txBox="1">
                  <a:spLocks noChangeArrowheads="1"/>
                </p:cNvSpPr>
                <p:nvPr/>
              </p:nvSpPr>
              <p:spPr bwMode="auto">
                <a:xfrm>
                  <a:off x="3216" y="2896"/>
                  <a:ext cx="386"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800">
                      <a:latin typeface="Arial" panose="020B0604020202020204" pitchFamily="34" charset="0"/>
                    </a:rPr>
                    <a:t>off</a:t>
                  </a:r>
                </a:p>
              </p:txBody>
            </p:sp>
          </p:grpSp>
          <p:sp>
            <p:nvSpPr>
              <p:cNvPr id="160798" name="AutoShape 1054">
                <a:extLst>
                  <a:ext uri="{FF2B5EF4-FFF2-40B4-BE49-F238E27FC236}">
                    <a16:creationId xmlns:a16="http://schemas.microsoft.com/office/drawing/2014/main" id="{0260D722-5A05-49EA-BCC8-65675DE32F70}"/>
                  </a:ext>
                </a:extLst>
              </p:cNvPr>
              <p:cNvSpPr>
                <a:spLocks noChangeArrowheads="1"/>
              </p:cNvSpPr>
              <p:nvPr/>
            </p:nvSpPr>
            <p:spPr bwMode="auto">
              <a:xfrm>
                <a:off x="854" y="2037"/>
                <a:ext cx="857" cy="492"/>
              </a:xfrm>
              <a:prstGeom prst="roundRect">
                <a:avLst>
                  <a:gd name="adj" fmla="val 31986"/>
                </a:avLst>
              </a:prstGeom>
              <a:solidFill>
                <a:srgbClr val="FFCC66"/>
              </a:solidFill>
              <a:ln w="12700">
                <a:solidFill>
                  <a:schemeClr val="tx1"/>
                </a:solidFill>
                <a:round/>
                <a:headEnd/>
                <a:tailEnd/>
              </a:ln>
              <a:effectLst>
                <a:outerShdw dist="35921" dir="2700000" algn="ctr" rotWithShape="0">
                  <a:schemeClr val="bg2"/>
                </a:outerShdw>
              </a:effectLst>
            </p:spPr>
            <p:txBody>
              <a:bodyPr anchor="ctr">
                <a:spAutoFit/>
              </a:bodyPr>
              <a:lstStyle/>
              <a:p>
                <a:pPr algn="ctr" eaLnBrk="1" hangingPunct="1"/>
                <a:r>
                  <a:rPr lang="en-US" altLang="en-US" sz="1800" b="1">
                    <a:solidFill>
                      <a:srgbClr val="000000"/>
                    </a:solidFill>
                    <a:effectLst>
                      <a:outerShdw blurRad="38100" dist="38100" dir="2700000" algn="tl">
                        <a:srgbClr val="FFFFFF"/>
                      </a:outerShdw>
                    </a:effectLst>
                    <a:latin typeface="Arial" panose="020B0604020202020204" pitchFamily="34" charset="0"/>
                  </a:rPr>
                  <a:t>Lamp On</a:t>
                </a:r>
              </a:p>
              <a:p>
                <a:pPr algn="ctr" eaLnBrk="1" hangingPunct="1"/>
                <a:endParaRPr lang="en-US" altLang="en-US" sz="1800" b="1">
                  <a:solidFill>
                    <a:srgbClr val="000000"/>
                  </a:solidFill>
                  <a:effectLst>
                    <a:outerShdw blurRad="38100" dist="38100" dir="2700000" algn="tl">
                      <a:srgbClr val="FFFFFF"/>
                    </a:outerShdw>
                  </a:effectLst>
                  <a:latin typeface="Arial" panose="020B0604020202020204" pitchFamily="34" charset="0"/>
                </a:endParaRPr>
              </a:p>
            </p:txBody>
          </p:sp>
          <p:sp>
            <p:nvSpPr>
              <p:cNvPr id="160799" name="AutoShape 1055">
                <a:extLst>
                  <a:ext uri="{FF2B5EF4-FFF2-40B4-BE49-F238E27FC236}">
                    <a16:creationId xmlns:a16="http://schemas.microsoft.com/office/drawing/2014/main" id="{8781FACD-4AB7-462D-8143-CA14FFE6B5AE}"/>
                  </a:ext>
                </a:extLst>
              </p:cNvPr>
              <p:cNvSpPr>
                <a:spLocks noChangeArrowheads="1"/>
              </p:cNvSpPr>
              <p:nvPr/>
            </p:nvSpPr>
            <p:spPr bwMode="auto">
              <a:xfrm>
                <a:off x="844" y="3108"/>
                <a:ext cx="877" cy="492"/>
              </a:xfrm>
              <a:prstGeom prst="roundRect">
                <a:avLst>
                  <a:gd name="adj" fmla="val 31986"/>
                </a:avLst>
              </a:prstGeom>
              <a:solidFill>
                <a:srgbClr val="FFCC66"/>
              </a:solidFill>
              <a:ln w="12700">
                <a:solidFill>
                  <a:schemeClr val="tx1"/>
                </a:solidFill>
                <a:round/>
                <a:headEnd/>
                <a:tailEnd/>
              </a:ln>
              <a:effectLst>
                <a:outerShdw dist="35921" dir="2700000" algn="ctr" rotWithShape="0">
                  <a:schemeClr val="bg2"/>
                </a:outerShdw>
              </a:effectLst>
            </p:spPr>
            <p:txBody>
              <a:bodyPr anchor="ctr">
                <a:spAutoFit/>
              </a:bodyPr>
              <a:lstStyle/>
              <a:p>
                <a:pPr algn="ctr" eaLnBrk="1" hangingPunct="1"/>
                <a:r>
                  <a:rPr lang="en-US" altLang="en-US" sz="1800" b="1">
                    <a:solidFill>
                      <a:srgbClr val="000000"/>
                    </a:solidFill>
                    <a:effectLst>
                      <a:outerShdw blurRad="38100" dist="38100" dir="2700000" algn="tl">
                        <a:srgbClr val="FFFFFF"/>
                      </a:outerShdw>
                    </a:effectLst>
                    <a:latin typeface="Arial" panose="020B0604020202020204" pitchFamily="34" charset="0"/>
                  </a:rPr>
                  <a:t>Lamp </a:t>
                </a:r>
                <a:br>
                  <a:rPr lang="en-US" altLang="en-US" sz="1800" b="1">
                    <a:solidFill>
                      <a:srgbClr val="000000"/>
                    </a:solidFill>
                    <a:effectLst>
                      <a:outerShdw blurRad="38100" dist="38100" dir="2700000" algn="tl">
                        <a:srgbClr val="FFFFFF"/>
                      </a:outerShdw>
                    </a:effectLst>
                    <a:latin typeface="Arial" panose="020B0604020202020204" pitchFamily="34" charset="0"/>
                  </a:rPr>
                </a:br>
                <a:r>
                  <a:rPr lang="en-US" altLang="en-US" sz="1800" b="1">
                    <a:solidFill>
                      <a:srgbClr val="000000"/>
                    </a:solidFill>
                    <a:effectLst>
                      <a:outerShdw blurRad="38100" dist="38100" dir="2700000" algn="tl">
                        <a:srgbClr val="FFFFFF"/>
                      </a:outerShdw>
                    </a:effectLst>
                    <a:latin typeface="Arial" panose="020B0604020202020204" pitchFamily="34" charset="0"/>
                  </a:rPr>
                  <a:t>Off</a:t>
                </a:r>
              </a:p>
            </p:txBody>
          </p:sp>
          <p:grpSp>
            <p:nvGrpSpPr>
              <p:cNvPr id="160800" name="Group 1056">
                <a:extLst>
                  <a:ext uri="{FF2B5EF4-FFF2-40B4-BE49-F238E27FC236}">
                    <a16:creationId xmlns:a16="http://schemas.microsoft.com/office/drawing/2014/main" id="{601C15C5-6859-41A3-AC92-D88549ECF32D}"/>
                  </a:ext>
                </a:extLst>
              </p:cNvPr>
              <p:cNvGrpSpPr>
                <a:grpSpLocks/>
              </p:cNvGrpSpPr>
              <p:nvPr/>
            </p:nvGrpSpPr>
            <p:grpSpPr bwMode="auto">
              <a:xfrm>
                <a:off x="806" y="2555"/>
                <a:ext cx="276" cy="585"/>
                <a:chOff x="1824" y="2112"/>
                <a:chExt cx="387" cy="819"/>
              </a:xfrm>
            </p:grpSpPr>
            <p:sp>
              <p:nvSpPr>
                <p:cNvPr id="160801" name="Line 1057">
                  <a:extLst>
                    <a:ext uri="{FF2B5EF4-FFF2-40B4-BE49-F238E27FC236}">
                      <a16:creationId xmlns:a16="http://schemas.microsoft.com/office/drawing/2014/main" id="{CD5626F0-5274-4FE0-9F3E-FFE2538E14D4}"/>
                    </a:ext>
                  </a:extLst>
                </p:cNvPr>
                <p:cNvSpPr>
                  <a:spLocks noChangeShapeType="1"/>
                </p:cNvSpPr>
                <p:nvPr/>
              </p:nvSpPr>
              <p:spPr bwMode="auto">
                <a:xfrm>
                  <a:off x="2208" y="2112"/>
                  <a:ext cx="0" cy="768"/>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160802" name="Text Box 1058">
                  <a:extLst>
                    <a:ext uri="{FF2B5EF4-FFF2-40B4-BE49-F238E27FC236}">
                      <a16:creationId xmlns:a16="http://schemas.microsoft.com/office/drawing/2014/main" id="{E09511D0-81FA-4865-855D-4A8C732D1A38}"/>
                    </a:ext>
                  </a:extLst>
                </p:cNvPr>
                <p:cNvSpPr txBox="1">
                  <a:spLocks noChangeArrowheads="1"/>
                </p:cNvSpPr>
                <p:nvPr/>
              </p:nvSpPr>
              <p:spPr bwMode="auto">
                <a:xfrm>
                  <a:off x="1824" y="2608"/>
                  <a:ext cx="387"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800">
                      <a:latin typeface="Arial" panose="020B0604020202020204" pitchFamily="34" charset="0"/>
                    </a:rPr>
                    <a:t>off</a:t>
                  </a:r>
                </a:p>
              </p:txBody>
            </p:sp>
          </p:grpSp>
          <p:grpSp>
            <p:nvGrpSpPr>
              <p:cNvPr id="160803" name="Group 1059">
                <a:extLst>
                  <a:ext uri="{FF2B5EF4-FFF2-40B4-BE49-F238E27FC236}">
                    <a16:creationId xmlns:a16="http://schemas.microsoft.com/office/drawing/2014/main" id="{319F14DB-D766-4781-AFA7-3162B65EDAF3}"/>
                  </a:ext>
                </a:extLst>
              </p:cNvPr>
              <p:cNvGrpSpPr>
                <a:grpSpLocks/>
              </p:cNvGrpSpPr>
              <p:nvPr/>
            </p:nvGrpSpPr>
            <p:grpSpPr bwMode="auto">
              <a:xfrm>
                <a:off x="1491" y="2555"/>
                <a:ext cx="948" cy="548"/>
                <a:chOff x="2784" y="2112"/>
                <a:chExt cx="1325" cy="768"/>
              </a:xfrm>
            </p:grpSpPr>
            <p:sp>
              <p:nvSpPr>
                <p:cNvPr id="160804" name="Text Box 1060">
                  <a:extLst>
                    <a:ext uri="{FF2B5EF4-FFF2-40B4-BE49-F238E27FC236}">
                      <a16:creationId xmlns:a16="http://schemas.microsoft.com/office/drawing/2014/main" id="{8FF8D1EE-86AE-4E5A-83A4-A8D2E64B8437}"/>
                    </a:ext>
                  </a:extLst>
                </p:cNvPr>
                <p:cNvSpPr txBox="1">
                  <a:spLocks noChangeArrowheads="1"/>
                </p:cNvSpPr>
                <p:nvPr/>
              </p:nvSpPr>
              <p:spPr bwMode="auto">
                <a:xfrm>
                  <a:off x="2784" y="2176"/>
                  <a:ext cx="1325"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800">
                      <a:latin typeface="Arial" panose="020B0604020202020204" pitchFamily="34" charset="0"/>
                    </a:rPr>
                    <a:t>on/</a:t>
                  </a:r>
                  <a:r>
                    <a:rPr lang="en-US" altLang="en-US" sz="1800" i="1">
                      <a:solidFill>
                        <a:srgbClr val="FC0128"/>
                      </a:solidFill>
                      <a:effectLst>
                        <a:outerShdw blurRad="38100" dist="38100" dir="2700000" algn="tl">
                          <a:srgbClr val="C0C0C0"/>
                        </a:outerShdw>
                      </a:effectLst>
                      <a:latin typeface="Arial" panose="020B0604020202020204" pitchFamily="34" charset="0"/>
                    </a:rPr>
                    <a:t>print(”on”)</a:t>
                  </a:r>
                  <a:endParaRPr lang="en-US" altLang="en-US" sz="1800">
                    <a:latin typeface="Arial" panose="020B0604020202020204" pitchFamily="34" charset="0"/>
                  </a:endParaRPr>
                </a:p>
              </p:txBody>
            </p:sp>
            <p:sp>
              <p:nvSpPr>
                <p:cNvPr id="160805" name="Line 1061">
                  <a:extLst>
                    <a:ext uri="{FF2B5EF4-FFF2-40B4-BE49-F238E27FC236}">
                      <a16:creationId xmlns:a16="http://schemas.microsoft.com/office/drawing/2014/main" id="{0298F06A-A44F-44C9-83DE-03DECF4CDB2C}"/>
                    </a:ext>
                  </a:extLst>
                </p:cNvPr>
                <p:cNvSpPr>
                  <a:spLocks noChangeShapeType="1"/>
                </p:cNvSpPr>
                <p:nvPr/>
              </p:nvSpPr>
              <p:spPr bwMode="auto">
                <a:xfrm flipV="1">
                  <a:off x="2784" y="2112"/>
                  <a:ext cx="0" cy="768"/>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grpSp>
          <p:grpSp>
            <p:nvGrpSpPr>
              <p:cNvPr id="160806" name="Group 1062">
                <a:extLst>
                  <a:ext uri="{FF2B5EF4-FFF2-40B4-BE49-F238E27FC236}">
                    <a16:creationId xmlns:a16="http://schemas.microsoft.com/office/drawing/2014/main" id="{06E065B0-228C-41CC-A571-A7FC6F6778EA}"/>
                  </a:ext>
                </a:extLst>
              </p:cNvPr>
              <p:cNvGrpSpPr>
                <a:grpSpLocks/>
              </p:cNvGrpSpPr>
              <p:nvPr/>
            </p:nvGrpSpPr>
            <p:grpSpPr bwMode="auto">
              <a:xfrm>
                <a:off x="532" y="3315"/>
                <a:ext cx="308" cy="137"/>
                <a:chOff x="1440" y="3264"/>
                <a:chExt cx="432" cy="192"/>
              </a:xfrm>
            </p:grpSpPr>
            <p:sp>
              <p:nvSpPr>
                <p:cNvPr id="160807" name="Line 1063">
                  <a:extLst>
                    <a:ext uri="{FF2B5EF4-FFF2-40B4-BE49-F238E27FC236}">
                      <a16:creationId xmlns:a16="http://schemas.microsoft.com/office/drawing/2014/main" id="{A8D7CA26-D4E1-4B2C-9A6B-FF13A37C4D96}"/>
                    </a:ext>
                  </a:extLst>
                </p:cNvPr>
                <p:cNvSpPr>
                  <a:spLocks noChangeShapeType="1"/>
                </p:cNvSpPr>
                <p:nvPr/>
              </p:nvSpPr>
              <p:spPr bwMode="auto">
                <a:xfrm>
                  <a:off x="1536" y="3360"/>
                  <a:ext cx="336"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160808" name="Oval 1064">
                  <a:extLst>
                    <a:ext uri="{FF2B5EF4-FFF2-40B4-BE49-F238E27FC236}">
                      <a16:creationId xmlns:a16="http://schemas.microsoft.com/office/drawing/2014/main" id="{01FE1A01-261F-418E-BF47-9F10836BE06C}"/>
                    </a:ext>
                  </a:extLst>
                </p:cNvPr>
                <p:cNvSpPr>
                  <a:spLocks noChangeArrowheads="1"/>
                </p:cNvSpPr>
                <p:nvPr/>
              </p:nvSpPr>
              <p:spPr bwMode="auto">
                <a:xfrm>
                  <a:off x="1440" y="3264"/>
                  <a:ext cx="192" cy="192"/>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grpSp>
        </p:grpSp>
        <p:sp>
          <p:nvSpPr>
            <p:cNvPr id="160809" name="Text Box 1065">
              <a:extLst>
                <a:ext uri="{FF2B5EF4-FFF2-40B4-BE49-F238E27FC236}">
                  <a16:creationId xmlns:a16="http://schemas.microsoft.com/office/drawing/2014/main" id="{CFE4FAA5-05E1-478D-873D-84C968B1FAF5}"/>
                </a:ext>
              </a:extLst>
            </p:cNvPr>
            <p:cNvSpPr txBox="1">
              <a:spLocks noChangeArrowheads="1"/>
            </p:cNvSpPr>
            <p:nvPr/>
          </p:nvSpPr>
          <p:spPr bwMode="auto">
            <a:xfrm>
              <a:off x="532" y="3720"/>
              <a:ext cx="135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b="1">
                  <a:latin typeface="Arial" panose="020B0604020202020204" pitchFamily="34" charset="0"/>
                </a:rPr>
                <a:t>Mealy</a:t>
              </a:r>
              <a:r>
                <a:rPr lang="en-US" altLang="en-US" sz="2000">
                  <a:latin typeface="Arial" panose="020B0604020202020204" pitchFamily="34" charset="0"/>
                </a:rPr>
                <a:t> automaton</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5">
            <a:extLst>
              <a:ext uri="{FF2B5EF4-FFF2-40B4-BE49-F238E27FC236}">
                <a16:creationId xmlns:a16="http://schemas.microsoft.com/office/drawing/2014/main" id="{FC828757-E5D8-4743-8C50-3075772C4DC0}"/>
              </a:ext>
            </a:extLst>
          </p:cNvPr>
          <p:cNvSpPr>
            <a:spLocks noGrp="1"/>
          </p:cNvSpPr>
          <p:nvPr>
            <p:ph type="sldNum" sz="quarter" idx="12"/>
          </p:nvPr>
        </p:nvSpPr>
        <p:spPr/>
        <p:txBody>
          <a:bodyPr/>
          <a:lstStyle/>
          <a:p>
            <a:fld id="{BE5134A5-DDEF-4863-8C04-7463E3C65175}" type="slidenum">
              <a:rPr lang="en-US" altLang="en-US"/>
              <a:pPr/>
              <a:t>14</a:t>
            </a:fld>
            <a:endParaRPr lang="en-US" altLang="en-US"/>
          </a:p>
        </p:txBody>
      </p:sp>
      <p:sp>
        <p:nvSpPr>
          <p:cNvPr id="162818" name="Rectangle 2">
            <a:extLst>
              <a:ext uri="{FF2B5EF4-FFF2-40B4-BE49-F238E27FC236}">
                <a16:creationId xmlns:a16="http://schemas.microsoft.com/office/drawing/2014/main" id="{328A0830-D942-4EFA-9749-DD48A0A2C89D}"/>
              </a:ext>
            </a:extLst>
          </p:cNvPr>
          <p:cNvSpPr>
            <a:spLocks noGrp="1" noChangeArrowheads="1"/>
          </p:cNvSpPr>
          <p:nvPr>
            <p:ph type="title"/>
          </p:nvPr>
        </p:nvSpPr>
        <p:spPr/>
        <p:txBody>
          <a:bodyPr/>
          <a:lstStyle/>
          <a:p>
            <a:r>
              <a:rPr lang="en-US" altLang="en-US"/>
              <a:t>Extended State Machines</a:t>
            </a:r>
          </a:p>
        </p:txBody>
      </p:sp>
      <p:sp>
        <p:nvSpPr>
          <p:cNvPr id="162819" name="Rectangle 3">
            <a:extLst>
              <a:ext uri="{FF2B5EF4-FFF2-40B4-BE49-F238E27FC236}">
                <a16:creationId xmlns:a16="http://schemas.microsoft.com/office/drawing/2014/main" id="{B59A62B8-48F0-4DE5-8B8F-AAE1B7AE7692}"/>
              </a:ext>
            </a:extLst>
          </p:cNvPr>
          <p:cNvSpPr>
            <a:spLocks noGrp="1" noChangeArrowheads="1"/>
          </p:cNvSpPr>
          <p:nvPr>
            <p:ph type="body" idx="1"/>
          </p:nvPr>
        </p:nvSpPr>
        <p:spPr/>
        <p:txBody>
          <a:bodyPr/>
          <a:lstStyle/>
          <a:p>
            <a:r>
              <a:rPr lang="en-US" altLang="en-US"/>
              <a:t>Addition of variables (“extended state”)</a:t>
            </a:r>
          </a:p>
        </p:txBody>
      </p:sp>
      <p:grpSp>
        <p:nvGrpSpPr>
          <p:cNvPr id="162840" name="Group 24">
            <a:extLst>
              <a:ext uri="{FF2B5EF4-FFF2-40B4-BE49-F238E27FC236}">
                <a16:creationId xmlns:a16="http://schemas.microsoft.com/office/drawing/2014/main" id="{7D66D36F-B0BD-4597-A68B-022B43A4B980}"/>
              </a:ext>
            </a:extLst>
          </p:cNvPr>
          <p:cNvGrpSpPr>
            <a:grpSpLocks/>
          </p:cNvGrpSpPr>
          <p:nvPr/>
        </p:nvGrpSpPr>
        <p:grpSpPr bwMode="auto">
          <a:xfrm>
            <a:off x="1739900" y="2646363"/>
            <a:ext cx="5256213" cy="3894137"/>
            <a:chOff x="936" y="1152"/>
            <a:chExt cx="3888" cy="2880"/>
          </a:xfrm>
        </p:grpSpPr>
        <p:grpSp>
          <p:nvGrpSpPr>
            <p:cNvPr id="162820" name="Group 4">
              <a:extLst>
                <a:ext uri="{FF2B5EF4-FFF2-40B4-BE49-F238E27FC236}">
                  <a16:creationId xmlns:a16="http://schemas.microsoft.com/office/drawing/2014/main" id="{32F7C32A-4E2B-48F0-9281-13F9C0660C6B}"/>
                </a:ext>
              </a:extLst>
            </p:cNvPr>
            <p:cNvGrpSpPr>
              <a:grpSpLocks/>
            </p:cNvGrpSpPr>
            <p:nvPr/>
          </p:nvGrpSpPr>
          <p:grpSpPr bwMode="auto">
            <a:xfrm>
              <a:off x="1737" y="1214"/>
              <a:ext cx="2738" cy="2650"/>
              <a:chOff x="1440" y="1139"/>
              <a:chExt cx="2738" cy="2650"/>
            </a:xfrm>
          </p:grpSpPr>
          <p:grpSp>
            <p:nvGrpSpPr>
              <p:cNvPr id="162821" name="Group 5">
                <a:extLst>
                  <a:ext uri="{FF2B5EF4-FFF2-40B4-BE49-F238E27FC236}">
                    <a16:creationId xmlns:a16="http://schemas.microsoft.com/office/drawing/2014/main" id="{8BE520B1-7C0C-4260-9325-65130A4BD9D5}"/>
                  </a:ext>
                </a:extLst>
              </p:cNvPr>
              <p:cNvGrpSpPr>
                <a:grpSpLocks/>
              </p:cNvGrpSpPr>
              <p:nvPr/>
            </p:nvGrpSpPr>
            <p:grpSpPr bwMode="auto">
              <a:xfrm>
                <a:off x="3024" y="2867"/>
                <a:ext cx="720" cy="685"/>
                <a:chOff x="3024" y="2867"/>
                <a:chExt cx="720" cy="685"/>
              </a:xfrm>
            </p:grpSpPr>
            <p:sp>
              <p:nvSpPr>
                <p:cNvPr id="162822" name="Freeform 6">
                  <a:extLst>
                    <a:ext uri="{FF2B5EF4-FFF2-40B4-BE49-F238E27FC236}">
                      <a16:creationId xmlns:a16="http://schemas.microsoft.com/office/drawing/2014/main" id="{547AE9D6-87B1-461B-9E4D-6273AB8E0FCF}"/>
                    </a:ext>
                  </a:extLst>
                </p:cNvPr>
                <p:cNvSpPr>
                  <a:spLocks/>
                </p:cNvSpPr>
                <p:nvPr/>
              </p:nvSpPr>
              <p:spPr bwMode="auto">
                <a:xfrm>
                  <a:off x="3024" y="3168"/>
                  <a:ext cx="720" cy="384"/>
                </a:xfrm>
                <a:custGeom>
                  <a:avLst/>
                  <a:gdLst>
                    <a:gd name="T0" fmla="*/ 0 w 720"/>
                    <a:gd name="T1" fmla="*/ 384 h 384"/>
                    <a:gd name="T2" fmla="*/ 720 w 720"/>
                    <a:gd name="T3" fmla="*/ 384 h 384"/>
                    <a:gd name="T4" fmla="*/ 720 w 720"/>
                    <a:gd name="T5" fmla="*/ 0 h 384"/>
                    <a:gd name="T6" fmla="*/ 96 w 720"/>
                    <a:gd name="T7" fmla="*/ 0 h 384"/>
                  </a:gdLst>
                  <a:ahLst/>
                  <a:cxnLst>
                    <a:cxn ang="0">
                      <a:pos x="T0" y="T1"/>
                    </a:cxn>
                    <a:cxn ang="0">
                      <a:pos x="T2" y="T3"/>
                    </a:cxn>
                    <a:cxn ang="0">
                      <a:pos x="T4" y="T5"/>
                    </a:cxn>
                    <a:cxn ang="0">
                      <a:pos x="T6" y="T7"/>
                    </a:cxn>
                  </a:cxnLst>
                  <a:rect l="0" t="0" r="r" b="b"/>
                  <a:pathLst>
                    <a:path w="720" h="384">
                      <a:moveTo>
                        <a:pt x="0" y="384"/>
                      </a:moveTo>
                      <a:lnTo>
                        <a:pt x="720" y="384"/>
                      </a:lnTo>
                      <a:lnTo>
                        <a:pt x="720" y="0"/>
                      </a:lnTo>
                      <a:lnTo>
                        <a:pt x="96" y="0"/>
                      </a:lnTo>
                    </a:path>
                  </a:pathLst>
                </a:custGeom>
                <a:noFill/>
                <a:ln w="28575" cap="flat" cmpd="sng">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162823" name="Text Box 7">
                  <a:extLst>
                    <a:ext uri="{FF2B5EF4-FFF2-40B4-BE49-F238E27FC236}">
                      <a16:creationId xmlns:a16="http://schemas.microsoft.com/office/drawing/2014/main" id="{02AEE817-5224-4A4A-B988-FABD9C40F38E}"/>
                    </a:ext>
                  </a:extLst>
                </p:cNvPr>
                <p:cNvSpPr txBox="1">
                  <a:spLocks noChangeArrowheads="1"/>
                </p:cNvSpPr>
                <p:nvPr/>
              </p:nvSpPr>
              <p:spPr bwMode="auto">
                <a:xfrm>
                  <a:off x="3215" y="2867"/>
                  <a:ext cx="344"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a:latin typeface="Arial" panose="020B0604020202020204" pitchFamily="34" charset="0"/>
                    </a:rPr>
                    <a:t>off</a:t>
                  </a:r>
                </a:p>
              </p:txBody>
            </p:sp>
          </p:grpSp>
          <p:grpSp>
            <p:nvGrpSpPr>
              <p:cNvPr id="162824" name="Group 8">
                <a:extLst>
                  <a:ext uri="{FF2B5EF4-FFF2-40B4-BE49-F238E27FC236}">
                    <a16:creationId xmlns:a16="http://schemas.microsoft.com/office/drawing/2014/main" id="{D71A0CF2-A3DD-499A-A3DF-BCDCA59FD2D9}"/>
                  </a:ext>
                </a:extLst>
              </p:cNvPr>
              <p:cNvGrpSpPr>
                <a:grpSpLocks/>
              </p:cNvGrpSpPr>
              <p:nvPr/>
            </p:nvGrpSpPr>
            <p:grpSpPr bwMode="auto">
              <a:xfrm>
                <a:off x="3024" y="1139"/>
                <a:ext cx="720" cy="685"/>
                <a:chOff x="3024" y="1139"/>
                <a:chExt cx="720" cy="685"/>
              </a:xfrm>
            </p:grpSpPr>
            <p:sp>
              <p:nvSpPr>
                <p:cNvPr id="162825" name="Freeform 9">
                  <a:extLst>
                    <a:ext uri="{FF2B5EF4-FFF2-40B4-BE49-F238E27FC236}">
                      <a16:creationId xmlns:a16="http://schemas.microsoft.com/office/drawing/2014/main" id="{27E10C42-C5E5-4661-99E6-B9CA57CD9B7B}"/>
                    </a:ext>
                  </a:extLst>
                </p:cNvPr>
                <p:cNvSpPr>
                  <a:spLocks/>
                </p:cNvSpPr>
                <p:nvPr/>
              </p:nvSpPr>
              <p:spPr bwMode="auto">
                <a:xfrm>
                  <a:off x="3024" y="1440"/>
                  <a:ext cx="720" cy="384"/>
                </a:xfrm>
                <a:custGeom>
                  <a:avLst/>
                  <a:gdLst>
                    <a:gd name="T0" fmla="*/ 0 w 720"/>
                    <a:gd name="T1" fmla="*/ 384 h 384"/>
                    <a:gd name="T2" fmla="*/ 720 w 720"/>
                    <a:gd name="T3" fmla="*/ 384 h 384"/>
                    <a:gd name="T4" fmla="*/ 720 w 720"/>
                    <a:gd name="T5" fmla="*/ 0 h 384"/>
                    <a:gd name="T6" fmla="*/ 96 w 720"/>
                    <a:gd name="T7" fmla="*/ 0 h 384"/>
                  </a:gdLst>
                  <a:ahLst/>
                  <a:cxnLst>
                    <a:cxn ang="0">
                      <a:pos x="T0" y="T1"/>
                    </a:cxn>
                    <a:cxn ang="0">
                      <a:pos x="T2" y="T3"/>
                    </a:cxn>
                    <a:cxn ang="0">
                      <a:pos x="T4" y="T5"/>
                    </a:cxn>
                    <a:cxn ang="0">
                      <a:pos x="T6" y="T7"/>
                    </a:cxn>
                  </a:cxnLst>
                  <a:rect l="0" t="0" r="r" b="b"/>
                  <a:pathLst>
                    <a:path w="720" h="384">
                      <a:moveTo>
                        <a:pt x="0" y="384"/>
                      </a:moveTo>
                      <a:lnTo>
                        <a:pt x="720" y="384"/>
                      </a:lnTo>
                      <a:lnTo>
                        <a:pt x="720" y="0"/>
                      </a:lnTo>
                      <a:lnTo>
                        <a:pt x="96" y="0"/>
                      </a:lnTo>
                    </a:path>
                  </a:pathLst>
                </a:custGeom>
                <a:noFill/>
                <a:ln w="28575" cap="flat" cmpd="sng">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162826" name="Text Box 10">
                  <a:extLst>
                    <a:ext uri="{FF2B5EF4-FFF2-40B4-BE49-F238E27FC236}">
                      <a16:creationId xmlns:a16="http://schemas.microsoft.com/office/drawing/2014/main" id="{2AD11E19-354A-4921-9523-1321ED1B710F}"/>
                    </a:ext>
                  </a:extLst>
                </p:cNvPr>
                <p:cNvSpPr txBox="1">
                  <a:spLocks noChangeArrowheads="1"/>
                </p:cNvSpPr>
                <p:nvPr/>
              </p:nvSpPr>
              <p:spPr bwMode="auto">
                <a:xfrm>
                  <a:off x="3215" y="1139"/>
                  <a:ext cx="346"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a:latin typeface="Arial" panose="020B0604020202020204" pitchFamily="34" charset="0"/>
                    </a:rPr>
                    <a:t>on</a:t>
                  </a:r>
                </a:p>
              </p:txBody>
            </p:sp>
          </p:grpSp>
          <p:sp>
            <p:nvSpPr>
              <p:cNvPr id="162827" name="AutoShape 11">
                <a:extLst>
                  <a:ext uri="{FF2B5EF4-FFF2-40B4-BE49-F238E27FC236}">
                    <a16:creationId xmlns:a16="http://schemas.microsoft.com/office/drawing/2014/main" id="{18B8DF7E-FA51-406D-845D-AFF0FB33D078}"/>
                  </a:ext>
                </a:extLst>
              </p:cNvPr>
              <p:cNvSpPr>
                <a:spLocks noChangeArrowheads="1"/>
              </p:cNvSpPr>
              <p:nvPr/>
            </p:nvSpPr>
            <p:spPr bwMode="auto">
              <a:xfrm>
                <a:off x="1839" y="1198"/>
                <a:ext cx="1306" cy="911"/>
              </a:xfrm>
              <a:prstGeom prst="roundRect">
                <a:avLst>
                  <a:gd name="adj" fmla="val 31986"/>
                </a:avLst>
              </a:prstGeom>
              <a:solidFill>
                <a:srgbClr val="FFCC66"/>
              </a:solidFill>
              <a:ln w="12700">
                <a:solidFill>
                  <a:schemeClr val="tx1"/>
                </a:solidFill>
                <a:round/>
                <a:headEnd/>
                <a:tailEnd/>
              </a:ln>
              <a:effectLst>
                <a:outerShdw dist="35921" dir="2700000" algn="ctr" rotWithShape="0">
                  <a:schemeClr val="bg2"/>
                </a:outerShdw>
              </a:effectLst>
            </p:spPr>
            <p:txBody>
              <a:bodyPr anchor="ctr">
                <a:spAutoFit/>
              </a:bodyPr>
              <a:lstStyle/>
              <a:p>
                <a:pPr algn="ctr" eaLnBrk="1" hangingPunct="1"/>
                <a:endParaRPr lang="en-US" altLang="en-US" sz="2000" b="1">
                  <a:solidFill>
                    <a:srgbClr val="000000"/>
                  </a:solidFill>
                  <a:effectLst>
                    <a:outerShdw blurRad="38100" dist="38100" dir="2700000" algn="tl">
                      <a:srgbClr val="FFFFFF"/>
                    </a:outerShdw>
                  </a:effectLst>
                  <a:latin typeface="Arial" panose="020B0604020202020204" pitchFamily="34" charset="0"/>
                </a:endParaRPr>
              </a:p>
              <a:p>
                <a:pPr algn="ctr" eaLnBrk="1" hangingPunct="1"/>
                <a:r>
                  <a:rPr lang="en-US" altLang="en-US" sz="2000" b="1">
                    <a:solidFill>
                      <a:srgbClr val="000000"/>
                    </a:solidFill>
                    <a:effectLst>
                      <a:outerShdw blurRad="38100" dist="38100" dir="2700000" algn="tl">
                        <a:srgbClr val="FFFFFF"/>
                      </a:outerShdw>
                    </a:effectLst>
                    <a:latin typeface="Arial" panose="020B0604020202020204" pitchFamily="34" charset="0"/>
                  </a:rPr>
                  <a:t>Lamp On</a:t>
                </a:r>
              </a:p>
              <a:p>
                <a:pPr algn="ctr" eaLnBrk="1" hangingPunct="1"/>
                <a:endParaRPr lang="en-US" altLang="en-US" sz="2000" b="1">
                  <a:solidFill>
                    <a:srgbClr val="000000"/>
                  </a:solidFill>
                  <a:effectLst>
                    <a:outerShdw blurRad="38100" dist="38100" dir="2700000" algn="tl">
                      <a:srgbClr val="FFFFFF"/>
                    </a:outerShdw>
                  </a:effectLst>
                  <a:latin typeface="Arial" panose="020B0604020202020204" pitchFamily="34" charset="0"/>
                </a:endParaRPr>
              </a:p>
            </p:txBody>
          </p:sp>
          <p:sp>
            <p:nvSpPr>
              <p:cNvPr id="162828" name="AutoShape 12">
                <a:extLst>
                  <a:ext uri="{FF2B5EF4-FFF2-40B4-BE49-F238E27FC236}">
                    <a16:creationId xmlns:a16="http://schemas.microsoft.com/office/drawing/2014/main" id="{74571119-6A13-46B9-B67C-ADA71CBFCDE4}"/>
                  </a:ext>
                </a:extLst>
              </p:cNvPr>
              <p:cNvSpPr>
                <a:spLocks noChangeArrowheads="1"/>
              </p:cNvSpPr>
              <p:nvPr/>
            </p:nvSpPr>
            <p:spPr bwMode="auto">
              <a:xfrm>
                <a:off x="1839" y="2878"/>
                <a:ext cx="1306" cy="911"/>
              </a:xfrm>
              <a:prstGeom prst="roundRect">
                <a:avLst>
                  <a:gd name="adj" fmla="val 31986"/>
                </a:avLst>
              </a:prstGeom>
              <a:solidFill>
                <a:srgbClr val="FFCC66"/>
              </a:solidFill>
              <a:ln w="12700">
                <a:solidFill>
                  <a:schemeClr val="tx1"/>
                </a:solidFill>
                <a:round/>
                <a:headEnd/>
                <a:tailEnd/>
              </a:ln>
              <a:effectLst>
                <a:outerShdw dist="35921" dir="2700000" algn="ctr" rotWithShape="0">
                  <a:schemeClr val="bg2"/>
                </a:outerShdw>
              </a:effectLst>
            </p:spPr>
            <p:txBody>
              <a:bodyPr anchor="ctr">
                <a:spAutoFit/>
              </a:bodyPr>
              <a:lstStyle/>
              <a:p>
                <a:pPr algn="ctr" eaLnBrk="1" hangingPunct="1"/>
                <a:endParaRPr lang="en-US" altLang="en-US" sz="2000" b="1">
                  <a:solidFill>
                    <a:srgbClr val="000000"/>
                  </a:solidFill>
                  <a:effectLst>
                    <a:outerShdw blurRad="38100" dist="38100" dir="2700000" algn="tl">
                      <a:srgbClr val="FFFFFF"/>
                    </a:outerShdw>
                  </a:effectLst>
                  <a:latin typeface="Arial" panose="020B0604020202020204" pitchFamily="34" charset="0"/>
                </a:endParaRPr>
              </a:p>
              <a:p>
                <a:pPr algn="ctr" eaLnBrk="1" hangingPunct="1"/>
                <a:r>
                  <a:rPr lang="en-US" altLang="en-US" sz="2000" b="1">
                    <a:solidFill>
                      <a:srgbClr val="000000"/>
                    </a:solidFill>
                    <a:effectLst>
                      <a:outerShdw blurRad="38100" dist="38100" dir="2700000" algn="tl">
                        <a:srgbClr val="FFFFFF"/>
                      </a:outerShdw>
                    </a:effectLst>
                    <a:latin typeface="Arial" panose="020B0604020202020204" pitchFamily="34" charset="0"/>
                  </a:rPr>
                  <a:t>Lamp Off</a:t>
                </a:r>
              </a:p>
              <a:p>
                <a:pPr algn="ctr" eaLnBrk="1" hangingPunct="1"/>
                <a:endParaRPr lang="en-US" altLang="en-US" sz="2000" b="1">
                  <a:solidFill>
                    <a:srgbClr val="000000"/>
                  </a:solidFill>
                  <a:effectLst>
                    <a:outerShdw blurRad="38100" dist="38100" dir="2700000" algn="tl">
                      <a:srgbClr val="FFFFFF"/>
                    </a:outerShdw>
                  </a:effectLst>
                  <a:latin typeface="Arial" panose="020B0604020202020204" pitchFamily="34" charset="0"/>
                </a:endParaRPr>
              </a:p>
            </p:txBody>
          </p:sp>
          <p:grpSp>
            <p:nvGrpSpPr>
              <p:cNvPr id="162829" name="Group 13">
                <a:extLst>
                  <a:ext uri="{FF2B5EF4-FFF2-40B4-BE49-F238E27FC236}">
                    <a16:creationId xmlns:a16="http://schemas.microsoft.com/office/drawing/2014/main" id="{C2662DC6-010E-4CCA-A9FA-8661A3511CA1}"/>
                  </a:ext>
                </a:extLst>
              </p:cNvPr>
              <p:cNvGrpSpPr>
                <a:grpSpLocks/>
              </p:cNvGrpSpPr>
              <p:nvPr/>
            </p:nvGrpSpPr>
            <p:grpSpPr bwMode="auto">
              <a:xfrm>
                <a:off x="1824" y="2112"/>
                <a:ext cx="384" cy="768"/>
                <a:chOff x="1824" y="2112"/>
                <a:chExt cx="384" cy="768"/>
              </a:xfrm>
            </p:grpSpPr>
            <p:sp>
              <p:nvSpPr>
                <p:cNvPr id="162830" name="Line 14">
                  <a:extLst>
                    <a:ext uri="{FF2B5EF4-FFF2-40B4-BE49-F238E27FC236}">
                      <a16:creationId xmlns:a16="http://schemas.microsoft.com/office/drawing/2014/main" id="{38DB9EBE-5384-4C26-917A-012A47D350E7}"/>
                    </a:ext>
                  </a:extLst>
                </p:cNvPr>
                <p:cNvSpPr>
                  <a:spLocks noChangeShapeType="1"/>
                </p:cNvSpPr>
                <p:nvPr/>
              </p:nvSpPr>
              <p:spPr bwMode="auto">
                <a:xfrm>
                  <a:off x="2208" y="2112"/>
                  <a:ext cx="0" cy="768"/>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162831" name="Text Box 15">
                  <a:extLst>
                    <a:ext uri="{FF2B5EF4-FFF2-40B4-BE49-F238E27FC236}">
                      <a16:creationId xmlns:a16="http://schemas.microsoft.com/office/drawing/2014/main" id="{CD215AEC-FC2B-4016-99BE-73379F76D16B}"/>
                    </a:ext>
                  </a:extLst>
                </p:cNvPr>
                <p:cNvSpPr txBox="1">
                  <a:spLocks noChangeArrowheads="1"/>
                </p:cNvSpPr>
                <p:nvPr/>
              </p:nvSpPr>
              <p:spPr bwMode="auto">
                <a:xfrm>
                  <a:off x="1824" y="2581"/>
                  <a:ext cx="344"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a:latin typeface="Arial" panose="020B0604020202020204" pitchFamily="34" charset="0"/>
                    </a:rPr>
                    <a:t>off</a:t>
                  </a:r>
                </a:p>
              </p:txBody>
            </p:sp>
          </p:grpSp>
          <p:grpSp>
            <p:nvGrpSpPr>
              <p:cNvPr id="162832" name="Group 16">
                <a:extLst>
                  <a:ext uri="{FF2B5EF4-FFF2-40B4-BE49-F238E27FC236}">
                    <a16:creationId xmlns:a16="http://schemas.microsoft.com/office/drawing/2014/main" id="{B757FF60-5870-4BD2-A715-4CD50B68B80C}"/>
                  </a:ext>
                </a:extLst>
              </p:cNvPr>
              <p:cNvGrpSpPr>
                <a:grpSpLocks/>
              </p:cNvGrpSpPr>
              <p:nvPr/>
            </p:nvGrpSpPr>
            <p:grpSpPr bwMode="auto">
              <a:xfrm>
                <a:off x="2784" y="2112"/>
                <a:ext cx="1394" cy="768"/>
                <a:chOff x="2784" y="2112"/>
                <a:chExt cx="1394" cy="768"/>
              </a:xfrm>
            </p:grpSpPr>
            <p:sp>
              <p:nvSpPr>
                <p:cNvPr id="162833" name="Text Box 17">
                  <a:extLst>
                    <a:ext uri="{FF2B5EF4-FFF2-40B4-BE49-F238E27FC236}">
                      <a16:creationId xmlns:a16="http://schemas.microsoft.com/office/drawing/2014/main" id="{A03B6C6A-E9AE-487E-A559-26C6ECC19337}"/>
                    </a:ext>
                  </a:extLst>
                </p:cNvPr>
                <p:cNvSpPr txBox="1">
                  <a:spLocks noChangeArrowheads="1"/>
                </p:cNvSpPr>
                <p:nvPr/>
              </p:nvSpPr>
              <p:spPr bwMode="auto">
                <a:xfrm>
                  <a:off x="2784" y="2150"/>
                  <a:ext cx="1394"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a:latin typeface="Arial" panose="020B0604020202020204" pitchFamily="34" charset="0"/>
                    </a:rPr>
                    <a:t>on/</a:t>
                  </a:r>
                  <a:r>
                    <a:rPr lang="en-US" altLang="en-US" sz="2000" i="1">
                      <a:solidFill>
                        <a:srgbClr val="FC0128"/>
                      </a:solidFill>
                      <a:latin typeface="Arial" panose="020B0604020202020204" pitchFamily="34" charset="0"/>
                    </a:rPr>
                    <a:t>ctr := ctr + 1</a:t>
                  </a:r>
                </a:p>
              </p:txBody>
            </p:sp>
            <p:sp>
              <p:nvSpPr>
                <p:cNvPr id="162834" name="Line 18">
                  <a:extLst>
                    <a:ext uri="{FF2B5EF4-FFF2-40B4-BE49-F238E27FC236}">
                      <a16:creationId xmlns:a16="http://schemas.microsoft.com/office/drawing/2014/main" id="{81D0714C-0512-47DD-A9E0-B60969444400}"/>
                    </a:ext>
                  </a:extLst>
                </p:cNvPr>
                <p:cNvSpPr>
                  <a:spLocks noChangeShapeType="1"/>
                </p:cNvSpPr>
                <p:nvPr/>
              </p:nvSpPr>
              <p:spPr bwMode="auto">
                <a:xfrm flipV="1">
                  <a:off x="2784" y="2112"/>
                  <a:ext cx="0" cy="768"/>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grpSp>
          <p:grpSp>
            <p:nvGrpSpPr>
              <p:cNvPr id="162835" name="Group 19">
                <a:extLst>
                  <a:ext uri="{FF2B5EF4-FFF2-40B4-BE49-F238E27FC236}">
                    <a16:creationId xmlns:a16="http://schemas.microsoft.com/office/drawing/2014/main" id="{573CE6F0-FCF6-4EF5-BE45-E8FDECCE249D}"/>
                  </a:ext>
                </a:extLst>
              </p:cNvPr>
              <p:cNvGrpSpPr>
                <a:grpSpLocks/>
              </p:cNvGrpSpPr>
              <p:nvPr/>
            </p:nvGrpSpPr>
            <p:grpSpPr bwMode="auto">
              <a:xfrm>
                <a:off x="1440" y="3264"/>
                <a:ext cx="432" cy="192"/>
                <a:chOff x="1440" y="3264"/>
                <a:chExt cx="432" cy="192"/>
              </a:xfrm>
            </p:grpSpPr>
            <p:sp>
              <p:nvSpPr>
                <p:cNvPr id="162836" name="Line 20">
                  <a:extLst>
                    <a:ext uri="{FF2B5EF4-FFF2-40B4-BE49-F238E27FC236}">
                      <a16:creationId xmlns:a16="http://schemas.microsoft.com/office/drawing/2014/main" id="{6FD82AE4-8C49-48E8-A913-32CE321C6D54}"/>
                    </a:ext>
                  </a:extLst>
                </p:cNvPr>
                <p:cNvSpPr>
                  <a:spLocks noChangeShapeType="1"/>
                </p:cNvSpPr>
                <p:nvPr/>
              </p:nvSpPr>
              <p:spPr bwMode="auto">
                <a:xfrm>
                  <a:off x="1536" y="3360"/>
                  <a:ext cx="336"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162837" name="Oval 21">
                  <a:extLst>
                    <a:ext uri="{FF2B5EF4-FFF2-40B4-BE49-F238E27FC236}">
                      <a16:creationId xmlns:a16="http://schemas.microsoft.com/office/drawing/2014/main" id="{50A97C26-D2B7-4CE1-8AE3-E27554E8D725}"/>
                    </a:ext>
                  </a:extLst>
                </p:cNvPr>
                <p:cNvSpPr>
                  <a:spLocks noChangeArrowheads="1"/>
                </p:cNvSpPr>
                <p:nvPr/>
              </p:nvSpPr>
              <p:spPr bwMode="auto">
                <a:xfrm>
                  <a:off x="1440" y="3264"/>
                  <a:ext cx="192" cy="192"/>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grpSp>
        </p:grpSp>
        <p:sp>
          <p:nvSpPr>
            <p:cNvPr id="162838" name="Rectangle 22">
              <a:extLst>
                <a:ext uri="{FF2B5EF4-FFF2-40B4-BE49-F238E27FC236}">
                  <a16:creationId xmlns:a16="http://schemas.microsoft.com/office/drawing/2014/main" id="{17BB559A-BEAF-4D3D-979D-1B4CA7DD41CD}"/>
                </a:ext>
              </a:extLst>
            </p:cNvPr>
            <p:cNvSpPr>
              <a:spLocks noChangeArrowheads="1"/>
            </p:cNvSpPr>
            <p:nvPr/>
          </p:nvSpPr>
          <p:spPr bwMode="auto">
            <a:xfrm>
              <a:off x="1085" y="1505"/>
              <a:ext cx="909" cy="259"/>
            </a:xfrm>
            <a:prstGeom prst="rect">
              <a:avLst/>
            </a:prstGeom>
            <a:solidFill>
              <a:schemeClr val="accent1"/>
            </a:solidFill>
            <a:ln w="12700">
              <a:solidFill>
                <a:schemeClr val="tx1"/>
              </a:solidFill>
              <a:miter lim="800000"/>
              <a:headEnd/>
              <a:tailEnd/>
            </a:ln>
            <a:effectLst>
              <a:outerShdw dist="35921" dir="2700000" algn="ctr" rotWithShape="0">
                <a:schemeClr val="bg2"/>
              </a:outerShdw>
            </a:effectLst>
          </p:spPr>
          <p:txBody>
            <a:bodyPr wrap="none" anchor="ctr">
              <a:spAutoFit/>
            </a:bodyPr>
            <a:lstStyle/>
            <a:p>
              <a:pPr algn="ctr" eaLnBrk="1" hangingPunct="1"/>
              <a:r>
                <a:rPr lang="en-US" altLang="en-US" sz="1600">
                  <a:solidFill>
                    <a:srgbClr val="000000"/>
                  </a:solidFill>
                  <a:effectLst>
                    <a:outerShdw blurRad="38100" dist="38100" dir="2700000" algn="tl">
                      <a:srgbClr val="FFFFFF"/>
                    </a:outerShdw>
                  </a:effectLst>
                  <a:latin typeface="Arial" panose="020B0604020202020204" pitchFamily="34" charset="0"/>
                </a:rPr>
                <a:t>ctr : Integer</a:t>
              </a:r>
            </a:p>
          </p:txBody>
        </p:sp>
        <p:sp>
          <p:nvSpPr>
            <p:cNvPr id="162839" name="Rectangle 23">
              <a:extLst>
                <a:ext uri="{FF2B5EF4-FFF2-40B4-BE49-F238E27FC236}">
                  <a16:creationId xmlns:a16="http://schemas.microsoft.com/office/drawing/2014/main" id="{D00495C6-558E-4BAC-AB62-865492728793}"/>
                </a:ext>
              </a:extLst>
            </p:cNvPr>
            <p:cNvSpPr>
              <a:spLocks noChangeArrowheads="1"/>
            </p:cNvSpPr>
            <p:nvPr/>
          </p:nvSpPr>
          <p:spPr bwMode="auto">
            <a:xfrm>
              <a:off x="936" y="1152"/>
              <a:ext cx="3888" cy="2880"/>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10A82713-2363-4C40-AE5C-74E00E9B6773}"/>
              </a:ext>
            </a:extLst>
          </p:cNvPr>
          <p:cNvSpPr>
            <a:spLocks noGrp="1"/>
          </p:cNvSpPr>
          <p:nvPr>
            <p:ph type="sldNum" sz="quarter" idx="12"/>
          </p:nvPr>
        </p:nvSpPr>
        <p:spPr/>
        <p:txBody>
          <a:bodyPr/>
          <a:lstStyle/>
          <a:p>
            <a:fld id="{2D989E9F-BE3B-445C-B137-EBC83BEE9577}" type="slidenum">
              <a:rPr lang="en-US" altLang="en-US"/>
              <a:pPr/>
              <a:t>15</a:t>
            </a:fld>
            <a:endParaRPr lang="en-US" altLang="en-US"/>
          </a:p>
        </p:txBody>
      </p:sp>
      <p:sp>
        <p:nvSpPr>
          <p:cNvPr id="164866" name="Rectangle 1026">
            <a:extLst>
              <a:ext uri="{FF2B5EF4-FFF2-40B4-BE49-F238E27FC236}">
                <a16:creationId xmlns:a16="http://schemas.microsoft.com/office/drawing/2014/main" id="{6084CD84-5209-4760-B951-FB9D9E807AB5}"/>
              </a:ext>
            </a:extLst>
          </p:cNvPr>
          <p:cNvSpPr>
            <a:spLocks noGrp="1" noChangeArrowheads="1"/>
          </p:cNvSpPr>
          <p:nvPr>
            <p:ph type="title"/>
          </p:nvPr>
        </p:nvSpPr>
        <p:spPr/>
        <p:txBody>
          <a:bodyPr/>
          <a:lstStyle/>
          <a:p>
            <a:r>
              <a:rPr lang="en-US" altLang="en-US"/>
              <a:t>A Bit of Theory</a:t>
            </a:r>
          </a:p>
        </p:txBody>
      </p:sp>
      <p:sp>
        <p:nvSpPr>
          <p:cNvPr id="164867" name="Rectangle 1027">
            <a:extLst>
              <a:ext uri="{FF2B5EF4-FFF2-40B4-BE49-F238E27FC236}">
                <a16:creationId xmlns:a16="http://schemas.microsoft.com/office/drawing/2014/main" id="{674DD754-02F9-4AA8-8F70-0C80C706FF42}"/>
              </a:ext>
            </a:extLst>
          </p:cNvPr>
          <p:cNvSpPr>
            <a:spLocks noGrp="1" noChangeArrowheads="1"/>
          </p:cNvSpPr>
          <p:nvPr>
            <p:ph type="body" idx="1"/>
          </p:nvPr>
        </p:nvSpPr>
        <p:spPr/>
        <p:txBody>
          <a:bodyPr/>
          <a:lstStyle/>
          <a:p>
            <a:r>
              <a:rPr lang="en-US" altLang="en-US" sz="2800"/>
              <a:t>An extended (Mealy) state machine is defined by:</a:t>
            </a:r>
          </a:p>
          <a:p>
            <a:pPr lvl="1"/>
            <a:r>
              <a:rPr lang="en-US" altLang="en-US" sz="2400"/>
              <a:t>a set of input signals (input alphabet)</a:t>
            </a:r>
          </a:p>
          <a:p>
            <a:pPr lvl="1"/>
            <a:r>
              <a:rPr lang="en-US" altLang="en-US" sz="2400"/>
              <a:t>a set of output signals (output alphabet)</a:t>
            </a:r>
          </a:p>
          <a:p>
            <a:pPr lvl="1"/>
            <a:r>
              <a:rPr lang="en-US" altLang="en-US" sz="2400"/>
              <a:t>a set of states</a:t>
            </a:r>
          </a:p>
          <a:p>
            <a:pPr lvl="1"/>
            <a:r>
              <a:rPr lang="en-US" altLang="en-US" sz="2400"/>
              <a:t>a set of transitions</a:t>
            </a:r>
          </a:p>
          <a:p>
            <a:pPr marL="1162050" lvl="2"/>
            <a:r>
              <a:rPr lang="en-US" altLang="en-US" sz="2000"/>
              <a:t>triggering signal</a:t>
            </a:r>
          </a:p>
          <a:p>
            <a:pPr marL="1162050" lvl="2"/>
            <a:r>
              <a:rPr lang="en-US" altLang="en-US" sz="2000"/>
              <a:t>action</a:t>
            </a:r>
          </a:p>
          <a:p>
            <a:pPr lvl="1"/>
            <a:r>
              <a:rPr lang="en-US" altLang="en-US" sz="2400"/>
              <a:t>a set of extended state variables</a:t>
            </a:r>
          </a:p>
          <a:p>
            <a:pPr lvl="1"/>
            <a:r>
              <a:rPr lang="en-US" altLang="en-US" sz="2400"/>
              <a:t>an initial state designation</a:t>
            </a:r>
          </a:p>
          <a:p>
            <a:pPr lvl="1"/>
            <a:r>
              <a:rPr lang="en-US" altLang="en-US" sz="2400"/>
              <a:t>a set of final states (if terminating automaton)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4">
            <a:extLst>
              <a:ext uri="{FF2B5EF4-FFF2-40B4-BE49-F238E27FC236}">
                <a16:creationId xmlns:a16="http://schemas.microsoft.com/office/drawing/2014/main" id="{4375BB6B-B8FD-4F67-849C-29F76AE64E7A}"/>
              </a:ext>
            </a:extLst>
          </p:cNvPr>
          <p:cNvSpPr>
            <a:spLocks noGrp="1"/>
          </p:cNvSpPr>
          <p:nvPr>
            <p:ph type="sldNum" sz="quarter" idx="12"/>
          </p:nvPr>
        </p:nvSpPr>
        <p:spPr/>
        <p:txBody>
          <a:bodyPr/>
          <a:lstStyle/>
          <a:p>
            <a:fld id="{C16F4132-B327-4F4A-B64B-DA029EC7D79D}" type="slidenum">
              <a:rPr lang="en-US" altLang="en-US"/>
              <a:pPr/>
              <a:t>16</a:t>
            </a:fld>
            <a:endParaRPr lang="en-US" altLang="en-US"/>
          </a:p>
        </p:txBody>
      </p:sp>
      <p:sp>
        <p:nvSpPr>
          <p:cNvPr id="166918" name="Rectangle 1030">
            <a:extLst>
              <a:ext uri="{FF2B5EF4-FFF2-40B4-BE49-F238E27FC236}">
                <a16:creationId xmlns:a16="http://schemas.microsoft.com/office/drawing/2014/main" id="{E7AF5B63-8704-43CC-97DC-254CFCB0DEAC}"/>
              </a:ext>
            </a:extLst>
          </p:cNvPr>
          <p:cNvSpPr>
            <a:spLocks noGrp="1" noChangeArrowheads="1"/>
          </p:cNvSpPr>
          <p:nvPr>
            <p:ph type="title"/>
          </p:nvPr>
        </p:nvSpPr>
        <p:spPr/>
        <p:txBody>
          <a:bodyPr/>
          <a:lstStyle/>
          <a:p>
            <a:r>
              <a:rPr lang="en-US" altLang="en-US"/>
              <a:t>Basic UML Statechart Diagram</a:t>
            </a:r>
          </a:p>
        </p:txBody>
      </p:sp>
      <p:grpSp>
        <p:nvGrpSpPr>
          <p:cNvPr id="166939" name="Group 1051">
            <a:extLst>
              <a:ext uri="{FF2B5EF4-FFF2-40B4-BE49-F238E27FC236}">
                <a16:creationId xmlns:a16="http://schemas.microsoft.com/office/drawing/2014/main" id="{BEA0788E-3C60-4E51-AD97-FBC89D92DDF3}"/>
              </a:ext>
            </a:extLst>
          </p:cNvPr>
          <p:cNvGrpSpPr>
            <a:grpSpLocks/>
          </p:cNvGrpSpPr>
          <p:nvPr/>
        </p:nvGrpSpPr>
        <p:grpSpPr bwMode="auto">
          <a:xfrm>
            <a:off x="711200" y="1536700"/>
            <a:ext cx="8001000" cy="5181600"/>
            <a:chOff x="448" y="968"/>
            <a:chExt cx="5040" cy="3264"/>
          </a:xfrm>
        </p:grpSpPr>
        <p:grpSp>
          <p:nvGrpSpPr>
            <p:cNvPr id="166914" name="Group 1026">
              <a:extLst>
                <a:ext uri="{FF2B5EF4-FFF2-40B4-BE49-F238E27FC236}">
                  <a16:creationId xmlns:a16="http://schemas.microsoft.com/office/drawing/2014/main" id="{D4E3CBC2-3949-4DE1-96D7-0868A5BFE358}"/>
                </a:ext>
              </a:extLst>
            </p:cNvPr>
            <p:cNvGrpSpPr>
              <a:grpSpLocks/>
            </p:cNvGrpSpPr>
            <p:nvPr/>
          </p:nvGrpSpPr>
          <p:grpSpPr bwMode="auto">
            <a:xfrm>
              <a:off x="1600" y="1468"/>
              <a:ext cx="2640" cy="2764"/>
              <a:chOff x="1488" y="980"/>
              <a:chExt cx="2640" cy="2764"/>
            </a:xfrm>
          </p:grpSpPr>
          <p:sp>
            <p:nvSpPr>
              <p:cNvPr id="166915" name="AutoShape 1027">
                <a:extLst>
                  <a:ext uri="{FF2B5EF4-FFF2-40B4-BE49-F238E27FC236}">
                    <a16:creationId xmlns:a16="http://schemas.microsoft.com/office/drawing/2014/main" id="{C0FA9697-B6F4-4673-B110-5C98424EFF3E}"/>
                  </a:ext>
                </a:extLst>
              </p:cNvPr>
              <p:cNvSpPr>
                <a:spLocks noChangeArrowheads="1"/>
              </p:cNvSpPr>
              <p:nvPr/>
            </p:nvSpPr>
            <p:spPr bwMode="auto">
              <a:xfrm>
                <a:off x="1488" y="1200"/>
                <a:ext cx="2640" cy="2544"/>
              </a:xfrm>
              <a:prstGeom prst="roundRect">
                <a:avLst>
                  <a:gd name="adj" fmla="val 14509"/>
                </a:avLst>
              </a:prstGeom>
              <a:solidFill>
                <a:schemeClr val="accent1"/>
              </a:solidFill>
              <a:ln w="12700">
                <a:solidFill>
                  <a:schemeClr val="tx1"/>
                </a:solidFill>
                <a:round/>
                <a:headEnd/>
                <a:tailEnd/>
              </a:ln>
              <a:effectLst>
                <a:outerShdw dist="35921" dir="2700000" algn="ctr" rotWithShape="0">
                  <a:schemeClr val="bg2"/>
                </a:outerShdw>
              </a:effectLst>
            </p:spPr>
            <p:txBody>
              <a:bodyPr anchor="ctr">
                <a:spAutoFit/>
              </a:bodyPr>
              <a:lstStyle/>
              <a:p>
                <a:endParaRPr lang="en-CA"/>
              </a:p>
            </p:txBody>
          </p:sp>
          <p:sp>
            <p:nvSpPr>
              <p:cNvPr id="166916" name="Rectangle 1028">
                <a:extLst>
                  <a:ext uri="{FF2B5EF4-FFF2-40B4-BE49-F238E27FC236}">
                    <a16:creationId xmlns:a16="http://schemas.microsoft.com/office/drawing/2014/main" id="{F86CB78A-DCDC-41E7-A3E8-8C5642BC3CD6}"/>
                  </a:ext>
                </a:extLst>
              </p:cNvPr>
              <p:cNvSpPr>
                <a:spLocks noChangeArrowheads="1"/>
              </p:cNvSpPr>
              <p:nvPr/>
            </p:nvSpPr>
            <p:spPr bwMode="auto">
              <a:xfrm>
                <a:off x="1927" y="980"/>
                <a:ext cx="323" cy="2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lang="en-US" altLang="en-US" sz="1600" b="1">
                    <a:latin typeface="Arial" panose="020B0604020202020204" pitchFamily="34" charset="0"/>
                  </a:rPr>
                  <a:t>top</a:t>
                </a:r>
              </a:p>
            </p:txBody>
          </p:sp>
        </p:grpSp>
        <p:sp>
          <p:nvSpPr>
            <p:cNvPr id="166917" name="Line 1029">
              <a:extLst>
                <a:ext uri="{FF2B5EF4-FFF2-40B4-BE49-F238E27FC236}">
                  <a16:creationId xmlns:a16="http://schemas.microsoft.com/office/drawing/2014/main" id="{42294F63-8859-4FF4-BF06-67707497FB83}"/>
                </a:ext>
              </a:extLst>
            </p:cNvPr>
            <p:cNvSpPr>
              <a:spLocks noChangeShapeType="1"/>
            </p:cNvSpPr>
            <p:nvPr/>
          </p:nvSpPr>
          <p:spPr bwMode="auto">
            <a:xfrm>
              <a:off x="2944" y="2216"/>
              <a:ext cx="0" cy="768"/>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166919" name="AutoShape 1031">
              <a:extLst>
                <a:ext uri="{FF2B5EF4-FFF2-40B4-BE49-F238E27FC236}">
                  <a16:creationId xmlns:a16="http://schemas.microsoft.com/office/drawing/2014/main" id="{B4654BC0-F71E-4910-AA9E-2B9B3AF67AC4}"/>
                </a:ext>
              </a:extLst>
            </p:cNvPr>
            <p:cNvSpPr>
              <a:spLocks noChangeArrowheads="1"/>
            </p:cNvSpPr>
            <p:nvPr/>
          </p:nvSpPr>
          <p:spPr bwMode="auto">
            <a:xfrm>
              <a:off x="2368" y="1880"/>
              <a:ext cx="1144" cy="350"/>
            </a:xfrm>
            <a:prstGeom prst="roundRect">
              <a:avLst>
                <a:gd name="adj" fmla="val 31986"/>
              </a:avLst>
            </a:prstGeom>
            <a:solidFill>
              <a:srgbClr val="FFCC66"/>
            </a:solidFill>
            <a:ln w="12700">
              <a:solidFill>
                <a:schemeClr val="tx1"/>
              </a:solidFill>
              <a:round/>
              <a:headEnd/>
              <a:tailEnd/>
            </a:ln>
            <a:effectLst>
              <a:outerShdw dist="35921" dir="2700000" algn="ctr" rotWithShape="0">
                <a:schemeClr val="bg2"/>
              </a:outerShdw>
            </a:effectLst>
          </p:spPr>
          <p:txBody>
            <a:bodyPr anchor="ctr"/>
            <a:lstStyle/>
            <a:p>
              <a:pPr algn="ctr" eaLnBrk="1" hangingPunct="1"/>
              <a:r>
                <a:rPr lang="en-US" altLang="en-US" b="1">
                  <a:solidFill>
                    <a:srgbClr val="000000"/>
                  </a:solidFill>
                  <a:effectLst>
                    <a:outerShdw blurRad="38100" dist="38100" dir="2700000" algn="tl">
                      <a:srgbClr val="FFFFFF"/>
                    </a:outerShdw>
                  </a:effectLst>
                  <a:latin typeface="Arial" panose="020B0604020202020204" pitchFamily="34" charset="0"/>
                </a:rPr>
                <a:t>Ready</a:t>
              </a:r>
            </a:p>
          </p:txBody>
        </p:sp>
        <p:grpSp>
          <p:nvGrpSpPr>
            <p:cNvPr id="166920" name="Group 1032">
              <a:extLst>
                <a:ext uri="{FF2B5EF4-FFF2-40B4-BE49-F238E27FC236}">
                  <a16:creationId xmlns:a16="http://schemas.microsoft.com/office/drawing/2014/main" id="{53BEECD9-5420-4194-B6E2-C5B7F03A7430}"/>
                </a:ext>
              </a:extLst>
            </p:cNvPr>
            <p:cNvGrpSpPr>
              <a:grpSpLocks/>
            </p:cNvGrpSpPr>
            <p:nvPr/>
          </p:nvGrpSpPr>
          <p:grpSpPr bwMode="auto">
            <a:xfrm>
              <a:off x="2944" y="3320"/>
              <a:ext cx="527" cy="432"/>
              <a:chOff x="2832" y="2832"/>
              <a:chExt cx="527" cy="432"/>
            </a:xfrm>
          </p:grpSpPr>
          <p:sp>
            <p:nvSpPr>
              <p:cNvPr id="166921" name="Line 1033">
                <a:extLst>
                  <a:ext uri="{FF2B5EF4-FFF2-40B4-BE49-F238E27FC236}">
                    <a16:creationId xmlns:a16="http://schemas.microsoft.com/office/drawing/2014/main" id="{A74F7142-C3C1-4281-AD0F-402F19E35FA7}"/>
                  </a:ext>
                </a:extLst>
              </p:cNvPr>
              <p:cNvSpPr>
                <a:spLocks noChangeShapeType="1"/>
              </p:cNvSpPr>
              <p:nvPr/>
            </p:nvSpPr>
            <p:spPr bwMode="auto">
              <a:xfrm>
                <a:off x="2832" y="2832"/>
                <a:ext cx="0" cy="432"/>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CA"/>
              </a:p>
            </p:txBody>
          </p:sp>
          <p:sp>
            <p:nvSpPr>
              <p:cNvPr id="166922" name="Text Box 1034">
                <a:extLst>
                  <a:ext uri="{FF2B5EF4-FFF2-40B4-BE49-F238E27FC236}">
                    <a16:creationId xmlns:a16="http://schemas.microsoft.com/office/drawing/2014/main" id="{AB2A4F0C-4473-425B-B91E-FB5B4507067D}"/>
                  </a:ext>
                </a:extLst>
              </p:cNvPr>
              <p:cNvSpPr txBox="1">
                <a:spLocks noChangeArrowheads="1"/>
              </p:cNvSpPr>
              <p:nvPr/>
            </p:nvSpPr>
            <p:spPr bwMode="auto">
              <a:xfrm>
                <a:off x="2880" y="2928"/>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Arial" panose="020B0604020202020204" pitchFamily="34" charset="0"/>
                  </a:rPr>
                  <a:t>stop</a:t>
                </a:r>
              </a:p>
            </p:txBody>
          </p:sp>
        </p:grpSp>
        <p:sp>
          <p:nvSpPr>
            <p:cNvPr id="166923" name="Text Box 1035">
              <a:extLst>
                <a:ext uri="{FF2B5EF4-FFF2-40B4-BE49-F238E27FC236}">
                  <a16:creationId xmlns:a16="http://schemas.microsoft.com/office/drawing/2014/main" id="{21DE9B01-BBA4-4544-8168-E381903C9D26}"/>
                </a:ext>
              </a:extLst>
            </p:cNvPr>
            <p:cNvSpPr txBox="1">
              <a:spLocks noChangeArrowheads="1"/>
            </p:cNvSpPr>
            <p:nvPr/>
          </p:nvSpPr>
          <p:spPr bwMode="auto">
            <a:xfrm>
              <a:off x="3376" y="2600"/>
              <a:ext cx="7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i="1">
                  <a:solidFill>
                    <a:srgbClr val="FC0128"/>
                  </a:solidFill>
                  <a:latin typeface="Arial" panose="020B0604020202020204" pitchFamily="34" charset="0"/>
                </a:rPr>
                <a:t>/ctr := 0</a:t>
              </a:r>
            </a:p>
          </p:txBody>
        </p:sp>
        <p:grpSp>
          <p:nvGrpSpPr>
            <p:cNvPr id="166924" name="Group 1036">
              <a:extLst>
                <a:ext uri="{FF2B5EF4-FFF2-40B4-BE49-F238E27FC236}">
                  <a16:creationId xmlns:a16="http://schemas.microsoft.com/office/drawing/2014/main" id="{30F8D405-F384-4521-BD65-21575E423F20}"/>
                </a:ext>
              </a:extLst>
            </p:cNvPr>
            <p:cNvGrpSpPr>
              <a:grpSpLocks/>
            </p:cNvGrpSpPr>
            <p:nvPr/>
          </p:nvGrpSpPr>
          <p:grpSpPr bwMode="auto">
            <a:xfrm>
              <a:off x="1936" y="1976"/>
              <a:ext cx="432" cy="192"/>
              <a:chOff x="1440" y="3264"/>
              <a:chExt cx="432" cy="192"/>
            </a:xfrm>
          </p:grpSpPr>
          <p:sp>
            <p:nvSpPr>
              <p:cNvPr id="166925" name="Line 1037">
                <a:extLst>
                  <a:ext uri="{FF2B5EF4-FFF2-40B4-BE49-F238E27FC236}">
                    <a16:creationId xmlns:a16="http://schemas.microsoft.com/office/drawing/2014/main" id="{D856C624-7B08-470F-BFEE-B3C763F98B29}"/>
                  </a:ext>
                </a:extLst>
              </p:cNvPr>
              <p:cNvSpPr>
                <a:spLocks noChangeShapeType="1"/>
              </p:cNvSpPr>
              <p:nvPr/>
            </p:nvSpPr>
            <p:spPr bwMode="auto">
              <a:xfrm>
                <a:off x="1536" y="3360"/>
                <a:ext cx="336"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166926" name="Oval 1038">
                <a:extLst>
                  <a:ext uri="{FF2B5EF4-FFF2-40B4-BE49-F238E27FC236}">
                    <a16:creationId xmlns:a16="http://schemas.microsoft.com/office/drawing/2014/main" id="{614EA5CD-E3A7-4AA7-94CC-72C0F5FAC29B}"/>
                  </a:ext>
                </a:extLst>
              </p:cNvPr>
              <p:cNvSpPr>
                <a:spLocks noChangeArrowheads="1"/>
              </p:cNvSpPr>
              <p:nvPr/>
            </p:nvSpPr>
            <p:spPr bwMode="auto">
              <a:xfrm>
                <a:off x="1440" y="3264"/>
                <a:ext cx="192" cy="192"/>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grpSp>
        <p:grpSp>
          <p:nvGrpSpPr>
            <p:cNvPr id="166927" name="Group 1039">
              <a:extLst>
                <a:ext uri="{FF2B5EF4-FFF2-40B4-BE49-F238E27FC236}">
                  <a16:creationId xmlns:a16="http://schemas.microsoft.com/office/drawing/2014/main" id="{A165C014-DA8C-497C-BF50-4C4B06E57D48}"/>
                </a:ext>
              </a:extLst>
            </p:cNvPr>
            <p:cNvGrpSpPr>
              <a:grpSpLocks/>
            </p:cNvGrpSpPr>
            <p:nvPr/>
          </p:nvGrpSpPr>
          <p:grpSpPr bwMode="auto">
            <a:xfrm>
              <a:off x="2800" y="3752"/>
              <a:ext cx="288" cy="288"/>
              <a:chOff x="624" y="2112"/>
              <a:chExt cx="288" cy="288"/>
            </a:xfrm>
          </p:grpSpPr>
          <p:sp>
            <p:nvSpPr>
              <p:cNvPr id="166928" name="Oval 1040">
                <a:extLst>
                  <a:ext uri="{FF2B5EF4-FFF2-40B4-BE49-F238E27FC236}">
                    <a16:creationId xmlns:a16="http://schemas.microsoft.com/office/drawing/2014/main" id="{FFA0CEAB-A828-4443-8745-EAA44E153590}"/>
                  </a:ext>
                </a:extLst>
              </p:cNvPr>
              <p:cNvSpPr>
                <a:spLocks noChangeArrowheads="1"/>
              </p:cNvSpPr>
              <p:nvPr/>
            </p:nvSpPr>
            <p:spPr bwMode="auto">
              <a:xfrm>
                <a:off x="624" y="2112"/>
                <a:ext cx="288" cy="2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sp>
            <p:nvSpPr>
              <p:cNvPr id="166929" name="Oval 1041">
                <a:extLst>
                  <a:ext uri="{FF2B5EF4-FFF2-40B4-BE49-F238E27FC236}">
                    <a16:creationId xmlns:a16="http://schemas.microsoft.com/office/drawing/2014/main" id="{9A707DC5-E357-47C3-853A-57E135CDF468}"/>
                  </a:ext>
                </a:extLst>
              </p:cNvPr>
              <p:cNvSpPr>
                <a:spLocks noChangeArrowheads="1"/>
              </p:cNvSpPr>
              <p:nvPr/>
            </p:nvSpPr>
            <p:spPr bwMode="auto">
              <a:xfrm>
                <a:off x="672" y="2160"/>
                <a:ext cx="192" cy="192"/>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CA"/>
              </a:p>
            </p:txBody>
          </p:sp>
        </p:grpSp>
        <p:sp>
          <p:nvSpPr>
            <p:cNvPr id="166930" name="Text Box 1042">
              <a:extLst>
                <a:ext uri="{FF2B5EF4-FFF2-40B4-BE49-F238E27FC236}">
                  <a16:creationId xmlns:a16="http://schemas.microsoft.com/office/drawing/2014/main" id="{93328BBF-A529-4B82-910F-9C075B03E5B9}"/>
                </a:ext>
              </a:extLst>
            </p:cNvPr>
            <p:cNvSpPr txBox="1">
              <a:spLocks noChangeArrowheads="1"/>
            </p:cNvSpPr>
            <p:nvPr/>
          </p:nvSpPr>
          <p:spPr bwMode="auto">
            <a:xfrm>
              <a:off x="2992" y="2600"/>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Arial" panose="020B0604020202020204" pitchFamily="34" charset="0"/>
                </a:rPr>
                <a:t>stop</a:t>
              </a:r>
            </a:p>
          </p:txBody>
        </p:sp>
        <p:sp>
          <p:nvSpPr>
            <p:cNvPr id="166931" name="AutoShape 1043">
              <a:extLst>
                <a:ext uri="{FF2B5EF4-FFF2-40B4-BE49-F238E27FC236}">
                  <a16:creationId xmlns:a16="http://schemas.microsoft.com/office/drawing/2014/main" id="{C4487507-6004-42BA-87F6-E06D8873B30C}"/>
                </a:ext>
              </a:extLst>
            </p:cNvPr>
            <p:cNvSpPr>
              <a:spLocks noChangeArrowheads="1"/>
            </p:cNvSpPr>
            <p:nvPr/>
          </p:nvSpPr>
          <p:spPr bwMode="auto">
            <a:xfrm>
              <a:off x="3328" y="1064"/>
              <a:ext cx="1008" cy="384"/>
            </a:xfrm>
            <a:prstGeom prst="wedgeRoundRectCallout">
              <a:avLst>
                <a:gd name="adj1" fmla="val -47125"/>
                <a:gd name="adj2" fmla="val 193231"/>
                <a:gd name="adj3" fmla="val 16667"/>
              </a:avLst>
            </a:prstGeom>
            <a:solidFill>
              <a:srgbClr val="FFFF00"/>
            </a:solidFill>
            <a:ln w="12700">
              <a:solidFill>
                <a:schemeClr val="tx1"/>
              </a:solidFill>
              <a:miter lim="800000"/>
              <a:headEnd/>
              <a:tailEnd/>
            </a:ln>
            <a:effectLst>
              <a:outerShdw dist="35921" dir="2700000" algn="ctr" rotWithShape="0">
                <a:schemeClr val="bg2"/>
              </a:outerShdw>
            </a:effectLst>
          </p:spPr>
          <p:txBody>
            <a:bodyPr wrap="none" anchor="ctr"/>
            <a:lstStyle/>
            <a:p>
              <a:pPr algn="ctr" eaLnBrk="1" hangingPunct="1"/>
              <a:r>
                <a:rPr lang="en-US" altLang="en-US" sz="2000" b="1" i="1">
                  <a:solidFill>
                    <a:srgbClr val="000000"/>
                  </a:solidFill>
                  <a:effectLst>
                    <a:outerShdw blurRad="38100" dist="38100" dir="2700000" algn="tl">
                      <a:srgbClr val="FFFFFF"/>
                    </a:outerShdw>
                  </a:effectLst>
                  <a:latin typeface="Arial" panose="020B0604020202020204" pitchFamily="34" charset="0"/>
                </a:rPr>
                <a:t>State</a:t>
              </a:r>
            </a:p>
          </p:txBody>
        </p:sp>
        <p:sp>
          <p:nvSpPr>
            <p:cNvPr id="166932" name="AutoShape 1044">
              <a:extLst>
                <a:ext uri="{FF2B5EF4-FFF2-40B4-BE49-F238E27FC236}">
                  <a16:creationId xmlns:a16="http://schemas.microsoft.com/office/drawing/2014/main" id="{A776DC82-9CB4-4C95-9EA7-0152C12946CE}"/>
                </a:ext>
              </a:extLst>
            </p:cNvPr>
            <p:cNvSpPr>
              <a:spLocks noChangeArrowheads="1"/>
            </p:cNvSpPr>
            <p:nvPr/>
          </p:nvSpPr>
          <p:spPr bwMode="auto">
            <a:xfrm>
              <a:off x="4240" y="1544"/>
              <a:ext cx="1008" cy="384"/>
            </a:xfrm>
            <a:prstGeom prst="wedgeRoundRectCallout">
              <a:avLst>
                <a:gd name="adj1" fmla="val -142560"/>
                <a:gd name="adj2" fmla="val 253648"/>
                <a:gd name="adj3" fmla="val 16667"/>
              </a:avLst>
            </a:prstGeom>
            <a:solidFill>
              <a:srgbClr val="FFFF00"/>
            </a:solidFill>
            <a:ln w="12700">
              <a:solidFill>
                <a:schemeClr val="tx1"/>
              </a:solidFill>
              <a:miter lim="800000"/>
              <a:headEnd/>
              <a:tailEnd/>
            </a:ln>
            <a:effectLst>
              <a:outerShdw dist="35921" dir="2700000" algn="ctr" rotWithShape="0">
                <a:schemeClr val="bg2"/>
              </a:outerShdw>
            </a:effectLst>
          </p:spPr>
          <p:txBody>
            <a:bodyPr wrap="none" anchor="ctr"/>
            <a:lstStyle/>
            <a:p>
              <a:pPr algn="ctr" eaLnBrk="1" hangingPunct="1"/>
              <a:r>
                <a:rPr lang="en-US" altLang="en-US" sz="2000" b="1" i="1">
                  <a:solidFill>
                    <a:srgbClr val="000000"/>
                  </a:solidFill>
                  <a:effectLst>
                    <a:outerShdw blurRad="38100" dist="38100" dir="2700000" algn="tl">
                      <a:srgbClr val="FFFFFF"/>
                    </a:outerShdw>
                  </a:effectLst>
                  <a:latin typeface="Arial" panose="020B0604020202020204" pitchFamily="34" charset="0"/>
                </a:rPr>
                <a:t>Trigger</a:t>
              </a:r>
            </a:p>
          </p:txBody>
        </p:sp>
        <p:sp>
          <p:nvSpPr>
            <p:cNvPr id="166933" name="AutoShape 1045">
              <a:extLst>
                <a:ext uri="{FF2B5EF4-FFF2-40B4-BE49-F238E27FC236}">
                  <a16:creationId xmlns:a16="http://schemas.microsoft.com/office/drawing/2014/main" id="{FED8CDCA-BD78-4995-8864-2A26F03BD208}"/>
                </a:ext>
              </a:extLst>
            </p:cNvPr>
            <p:cNvSpPr>
              <a:spLocks noChangeArrowheads="1"/>
            </p:cNvSpPr>
            <p:nvPr/>
          </p:nvSpPr>
          <p:spPr bwMode="auto">
            <a:xfrm>
              <a:off x="4480" y="3176"/>
              <a:ext cx="1008" cy="384"/>
            </a:xfrm>
            <a:prstGeom prst="wedgeRoundRectCallout">
              <a:avLst>
                <a:gd name="adj1" fmla="val -118056"/>
                <a:gd name="adj2" fmla="val -133074"/>
                <a:gd name="adj3" fmla="val 16667"/>
              </a:avLst>
            </a:prstGeom>
            <a:solidFill>
              <a:srgbClr val="FFFF00"/>
            </a:solidFill>
            <a:ln w="12700">
              <a:solidFill>
                <a:schemeClr val="tx1"/>
              </a:solidFill>
              <a:miter lim="800000"/>
              <a:headEnd/>
              <a:tailEnd/>
            </a:ln>
            <a:effectLst>
              <a:outerShdw dist="35921" dir="2700000" algn="ctr" rotWithShape="0">
                <a:schemeClr val="bg2"/>
              </a:outerShdw>
            </a:effectLst>
          </p:spPr>
          <p:txBody>
            <a:bodyPr wrap="none" anchor="ctr"/>
            <a:lstStyle/>
            <a:p>
              <a:pPr algn="ctr" eaLnBrk="1" hangingPunct="1"/>
              <a:r>
                <a:rPr lang="en-US" altLang="en-US" sz="2000" b="1" i="1">
                  <a:solidFill>
                    <a:srgbClr val="000000"/>
                  </a:solidFill>
                  <a:effectLst>
                    <a:outerShdw blurRad="38100" dist="38100" dir="2700000" algn="tl">
                      <a:srgbClr val="FFFFFF"/>
                    </a:outerShdw>
                  </a:effectLst>
                  <a:latin typeface="Arial" panose="020B0604020202020204" pitchFamily="34" charset="0"/>
                </a:rPr>
                <a:t>Action</a:t>
              </a:r>
            </a:p>
          </p:txBody>
        </p:sp>
        <p:sp>
          <p:nvSpPr>
            <p:cNvPr id="166934" name="AutoShape 1046">
              <a:extLst>
                <a:ext uri="{FF2B5EF4-FFF2-40B4-BE49-F238E27FC236}">
                  <a16:creationId xmlns:a16="http://schemas.microsoft.com/office/drawing/2014/main" id="{EA0871B8-8B03-4463-8B3F-47B008905BD2}"/>
                </a:ext>
              </a:extLst>
            </p:cNvPr>
            <p:cNvSpPr>
              <a:spLocks noChangeArrowheads="1"/>
            </p:cNvSpPr>
            <p:nvPr/>
          </p:nvSpPr>
          <p:spPr bwMode="auto">
            <a:xfrm>
              <a:off x="496" y="1256"/>
              <a:ext cx="1008" cy="480"/>
            </a:xfrm>
            <a:prstGeom prst="wedgeRoundRectCallout">
              <a:avLst>
                <a:gd name="adj1" fmla="val 100199"/>
                <a:gd name="adj2" fmla="val 116250"/>
                <a:gd name="adj3" fmla="val 16667"/>
              </a:avLst>
            </a:prstGeom>
            <a:solidFill>
              <a:srgbClr val="FFFF00"/>
            </a:solidFill>
            <a:ln w="12700">
              <a:solidFill>
                <a:schemeClr val="tx1"/>
              </a:solidFill>
              <a:miter lim="800000"/>
              <a:headEnd/>
              <a:tailEnd/>
            </a:ln>
            <a:effectLst>
              <a:outerShdw dist="35921" dir="2700000" algn="ctr" rotWithShape="0">
                <a:schemeClr val="bg2"/>
              </a:outerShdw>
            </a:effectLst>
          </p:spPr>
          <p:txBody>
            <a:bodyPr wrap="none" anchor="ctr"/>
            <a:lstStyle/>
            <a:p>
              <a:pPr algn="ctr" eaLnBrk="1" hangingPunct="1"/>
              <a:r>
                <a:rPr lang="en-US" altLang="en-US" sz="2000" b="1" i="1">
                  <a:solidFill>
                    <a:srgbClr val="000000"/>
                  </a:solidFill>
                  <a:effectLst>
                    <a:outerShdw blurRad="38100" dist="38100" dir="2700000" algn="tl">
                      <a:srgbClr val="FFFFFF"/>
                    </a:outerShdw>
                  </a:effectLst>
                  <a:latin typeface="Arial" panose="020B0604020202020204" pitchFamily="34" charset="0"/>
                </a:rPr>
                <a:t>Initial </a:t>
              </a:r>
            </a:p>
            <a:p>
              <a:pPr algn="ctr" eaLnBrk="1" hangingPunct="1"/>
              <a:r>
                <a:rPr lang="en-US" altLang="en-US" sz="2000" b="1" i="1">
                  <a:solidFill>
                    <a:srgbClr val="000000"/>
                  </a:solidFill>
                  <a:effectLst>
                    <a:outerShdw blurRad="38100" dist="38100" dir="2700000" algn="tl">
                      <a:srgbClr val="FFFFFF"/>
                    </a:outerShdw>
                  </a:effectLst>
                  <a:latin typeface="Arial" panose="020B0604020202020204" pitchFamily="34" charset="0"/>
                </a:rPr>
                <a:t>pseudostate</a:t>
              </a:r>
            </a:p>
          </p:txBody>
        </p:sp>
        <p:sp>
          <p:nvSpPr>
            <p:cNvPr id="166935" name="AutoShape 1047">
              <a:extLst>
                <a:ext uri="{FF2B5EF4-FFF2-40B4-BE49-F238E27FC236}">
                  <a16:creationId xmlns:a16="http://schemas.microsoft.com/office/drawing/2014/main" id="{83016EC0-C4F0-4894-ADAF-0E02DBBFBBD7}"/>
                </a:ext>
              </a:extLst>
            </p:cNvPr>
            <p:cNvSpPr>
              <a:spLocks noChangeArrowheads="1"/>
            </p:cNvSpPr>
            <p:nvPr/>
          </p:nvSpPr>
          <p:spPr bwMode="auto">
            <a:xfrm>
              <a:off x="448" y="2168"/>
              <a:ext cx="1008" cy="384"/>
            </a:xfrm>
            <a:prstGeom prst="wedgeRoundRectCallout">
              <a:avLst>
                <a:gd name="adj1" fmla="val 196528"/>
                <a:gd name="adj2" fmla="val 84634"/>
                <a:gd name="adj3" fmla="val 16667"/>
              </a:avLst>
            </a:prstGeom>
            <a:solidFill>
              <a:srgbClr val="FFFF00"/>
            </a:solidFill>
            <a:ln w="12700">
              <a:solidFill>
                <a:schemeClr val="tx1"/>
              </a:solidFill>
              <a:miter lim="800000"/>
              <a:headEnd/>
              <a:tailEnd/>
            </a:ln>
            <a:effectLst>
              <a:outerShdw dist="35921" dir="2700000" algn="ctr" rotWithShape="0">
                <a:schemeClr val="bg2"/>
              </a:outerShdw>
            </a:effectLst>
          </p:spPr>
          <p:txBody>
            <a:bodyPr wrap="none" anchor="ctr"/>
            <a:lstStyle/>
            <a:p>
              <a:pPr algn="ctr" eaLnBrk="1" hangingPunct="1"/>
              <a:r>
                <a:rPr lang="en-US" altLang="en-US" sz="2000" b="1" i="1">
                  <a:solidFill>
                    <a:srgbClr val="000000"/>
                  </a:solidFill>
                  <a:effectLst>
                    <a:outerShdw blurRad="38100" dist="38100" dir="2700000" algn="tl">
                      <a:srgbClr val="FFFFFF"/>
                    </a:outerShdw>
                  </a:effectLst>
                  <a:latin typeface="Arial" panose="020B0604020202020204" pitchFamily="34" charset="0"/>
                </a:rPr>
                <a:t>Transition</a:t>
              </a:r>
            </a:p>
          </p:txBody>
        </p:sp>
        <p:sp>
          <p:nvSpPr>
            <p:cNvPr id="166936" name="AutoShape 1048">
              <a:extLst>
                <a:ext uri="{FF2B5EF4-FFF2-40B4-BE49-F238E27FC236}">
                  <a16:creationId xmlns:a16="http://schemas.microsoft.com/office/drawing/2014/main" id="{4785C2ED-5384-4D90-A083-786BFA1228D9}"/>
                </a:ext>
              </a:extLst>
            </p:cNvPr>
            <p:cNvSpPr>
              <a:spLocks noChangeArrowheads="1"/>
            </p:cNvSpPr>
            <p:nvPr/>
          </p:nvSpPr>
          <p:spPr bwMode="auto">
            <a:xfrm>
              <a:off x="448" y="3128"/>
              <a:ext cx="1008" cy="480"/>
            </a:xfrm>
            <a:prstGeom prst="wedgeRoundRectCallout">
              <a:avLst>
                <a:gd name="adj1" fmla="val 185218"/>
                <a:gd name="adj2" fmla="val 106042"/>
                <a:gd name="adj3" fmla="val 16667"/>
              </a:avLst>
            </a:prstGeom>
            <a:solidFill>
              <a:srgbClr val="FFFF00"/>
            </a:solidFill>
            <a:ln w="12700">
              <a:solidFill>
                <a:schemeClr val="tx1"/>
              </a:solidFill>
              <a:miter lim="800000"/>
              <a:headEnd/>
              <a:tailEnd/>
            </a:ln>
            <a:effectLst>
              <a:outerShdw dist="35921" dir="2700000" algn="ctr" rotWithShape="0">
                <a:schemeClr val="bg2"/>
              </a:outerShdw>
            </a:effectLst>
          </p:spPr>
          <p:txBody>
            <a:bodyPr wrap="none" anchor="ctr"/>
            <a:lstStyle/>
            <a:p>
              <a:pPr algn="ctr" eaLnBrk="1" hangingPunct="1"/>
              <a:r>
                <a:rPr lang="en-US" altLang="en-US" sz="2000" b="1" i="1">
                  <a:solidFill>
                    <a:srgbClr val="000000"/>
                  </a:solidFill>
                  <a:effectLst>
                    <a:outerShdw blurRad="38100" dist="38100" dir="2700000" algn="tl">
                      <a:srgbClr val="FFFFFF"/>
                    </a:outerShdw>
                  </a:effectLst>
                  <a:latin typeface="Arial" panose="020B0604020202020204" pitchFamily="34" charset="0"/>
                </a:rPr>
                <a:t>Final </a:t>
              </a:r>
            </a:p>
            <a:p>
              <a:pPr algn="ctr" eaLnBrk="1" hangingPunct="1"/>
              <a:r>
                <a:rPr lang="en-US" altLang="en-US" sz="2000" b="1" i="1">
                  <a:solidFill>
                    <a:srgbClr val="000000"/>
                  </a:solidFill>
                  <a:effectLst>
                    <a:outerShdw blurRad="38100" dist="38100" dir="2700000" algn="tl">
                      <a:srgbClr val="FFFFFF"/>
                    </a:outerShdw>
                  </a:effectLst>
                  <a:latin typeface="Arial" panose="020B0604020202020204" pitchFamily="34" charset="0"/>
                </a:rPr>
                <a:t>state</a:t>
              </a:r>
            </a:p>
          </p:txBody>
        </p:sp>
        <p:sp>
          <p:nvSpPr>
            <p:cNvPr id="166937" name="AutoShape 1049">
              <a:extLst>
                <a:ext uri="{FF2B5EF4-FFF2-40B4-BE49-F238E27FC236}">
                  <a16:creationId xmlns:a16="http://schemas.microsoft.com/office/drawing/2014/main" id="{D9692DC6-793B-4CC9-BDCB-6B231F953A0D}"/>
                </a:ext>
              </a:extLst>
            </p:cNvPr>
            <p:cNvSpPr>
              <a:spLocks noChangeArrowheads="1"/>
            </p:cNvSpPr>
            <p:nvPr/>
          </p:nvSpPr>
          <p:spPr bwMode="auto">
            <a:xfrm>
              <a:off x="2320" y="2984"/>
              <a:ext cx="1248" cy="350"/>
            </a:xfrm>
            <a:prstGeom prst="roundRect">
              <a:avLst>
                <a:gd name="adj" fmla="val 31986"/>
              </a:avLst>
            </a:prstGeom>
            <a:solidFill>
              <a:srgbClr val="FFCC66"/>
            </a:solidFill>
            <a:ln w="12700">
              <a:solidFill>
                <a:schemeClr val="tx1"/>
              </a:solidFill>
              <a:round/>
              <a:headEnd/>
              <a:tailEnd/>
            </a:ln>
            <a:effectLst>
              <a:outerShdw dist="35921" dir="2700000" algn="ctr" rotWithShape="0">
                <a:schemeClr val="bg2"/>
              </a:outerShdw>
            </a:effectLst>
          </p:spPr>
          <p:txBody>
            <a:bodyPr anchor="ctr">
              <a:spAutoFit/>
            </a:bodyPr>
            <a:lstStyle/>
            <a:p>
              <a:pPr algn="ctr" eaLnBrk="1" hangingPunct="1"/>
              <a:r>
                <a:rPr lang="en-US" altLang="en-US" b="1">
                  <a:solidFill>
                    <a:srgbClr val="000000"/>
                  </a:solidFill>
                  <a:effectLst>
                    <a:outerShdw blurRad="38100" dist="38100" dir="2700000" algn="tl">
                      <a:srgbClr val="FFFFFF"/>
                    </a:outerShdw>
                  </a:effectLst>
                  <a:latin typeface="Arial" panose="020B0604020202020204" pitchFamily="34" charset="0"/>
                </a:rPr>
                <a:t>Done</a:t>
              </a:r>
            </a:p>
          </p:txBody>
        </p:sp>
        <p:sp>
          <p:nvSpPr>
            <p:cNvPr id="166938" name="AutoShape 1050">
              <a:extLst>
                <a:ext uri="{FF2B5EF4-FFF2-40B4-BE49-F238E27FC236}">
                  <a16:creationId xmlns:a16="http://schemas.microsoft.com/office/drawing/2014/main" id="{9D6CDC74-BF1D-4DB4-9BAF-7FDB906BFC23}"/>
                </a:ext>
              </a:extLst>
            </p:cNvPr>
            <p:cNvSpPr>
              <a:spLocks noChangeArrowheads="1"/>
            </p:cNvSpPr>
            <p:nvPr/>
          </p:nvSpPr>
          <p:spPr bwMode="auto">
            <a:xfrm>
              <a:off x="2128" y="968"/>
              <a:ext cx="1008" cy="384"/>
            </a:xfrm>
            <a:prstGeom prst="wedgeRoundRectCallout">
              <a:avLst>
                <a:gd name="adj1" fmla="val 3273"/>
                <a:gd name="adj2" fmla="val 146093"/>
                <a:gd name="adj3" fmla="val 16667"/>
              </a:avLst>
            </a:prstGeom>
            <a:solidFill>
              <a:srgbClr val="FFFF00"/>
            </a:solidFill>
            <a:ln w="12700">
              <a:solidFill>
                <a:schemeClr val="tx1"/>
              </a:solidFill>
              <a:miter lim="800000"/>
              <a:headEnd/>
              <a:tailEnd/>
            </a:ln>
            <a:effectLst>
              <a:outerShdw dist="35921" dir="2700000" algn="ctr" rotWithShape="0">
                <a:schemeClr val="bg2"/>
              </a:outerShdw>
            </a:effectLst>
          </p:spPr>
          <p:txBody>
            <a:bodyPr wrap="none" anchor="ctr"/>
            <a:lstStyle/>
            <a:p>
              <a:pPr algn="ctr" eaLnBrk="1" hangingPunct="1"/>
              <a:r>
                <a:rPr lang="en-US" altLang="en-US" sz="2000" b="1" i="1">
                  <a:solidFill>
                    <a:srgbClr val="000000"/>
                  </a:solidFill>
                  <a:effectLst>
                    <a:outerShdw blurRad="38100" dist="38100" dir="2700000" algn="tl">
                      <a:srgbClr val="FFFFFF"/>
                    </a:outerShdw>
                  </a:effectLst>
                  <a:latin typeface="Arial" panose="020B0604020202020204" pitchFamily="34" charset="0"/>
                </a:rPr>
                <a:t>“top” state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a:extLst>
              <a:ext uri="{FF2B5EF4-FFF2-40B4-BE49-F238E27FC236}">
                <a16:creationId xmlns:a16="http://schemas.microsoft.com/office/drawing/2014/main" id="{60868992-894A-994E-B01D-7D74298B5C8B}"/>
              </a:ext>
            </a:extLst>
          </p:cNvPr>
          <p:cNvSpPr>
            <a:spLocks noGrp="1" noChangeArrowheads="1"/>
          </p:cNvSpPr>
          <p:nvPr>
            <p:ph type="title"/>
          </p:nvPr>
        </p:nvSpPr>
        <p:spPr/>
        <p:txBody>
          <a:bodyPr/>
          <a:lstStyle/>
          <a:p>
            <a:r>
              <a:rPr lang="en-US" altLang="en-US" dirty="0"/>
              <a:t>Example State Diagram</a:t>
            </a:r>
          </a:p>
        </p:txBody>
      </p:sp>
      <p:pic>
        <p:nvPicPr>
          <p:cNvPr id="3" name="Content Placeholder 2">
            <a:extLst>
              <a:ext uri="{FF2B5EF4-FFF2-40B4-BE49-F238E27FC236}">
                <a16:creationId xmlns:a16="http://schemas.microsoft.com/office/drawing/2014/main" id="{EDF6DDA2-C604-CD4B-8F62-31C72DFA8810}"/>
              </a:ext>
            </a:extLst>
          </p:cNvPr>
          <p:cNvPicPr>
            <a:picLocks noGrp="1" noChangeAspect="1"/>
          </p:cNvPicPr>
          <p:nvPr>
            <p:ph idx="1"/>
          </p:nvPr>
        </p:nvPicPr>
        <p:blipFill>
          <a:blip r:embed="rId2">
            <a:clrChange>
              <a:clrFrom>
                <a:srgbClr val="FFFFFF"/>
              </a:clrFrom>
              <a:clrTo>
                <a:srgbClr val="FFFFFF">
                  <a:alpha val="0"/>
                </a:srgbClr>
              </a:clrTo>
            </a:clrChange>
          </a:blip>
          <a:stretch>
            <a:fillRect/>
          </a:stretch>
        </p:blipFill>
        <p:spPr>
          <a:xfrm>
            <a:off x="3059832" y="1970838"/>
            <a:ext cx="4589016" cy="3263504"/>
          </a:xfrm>
        </p:spPr>
      </p:pic>
      <p:sp>
        <p:nvSpPr>
          <p:cNvPr id="7" name="Slide Number Placeholder 6">
            <a:extLst>
              <a:ext uri="{FF2B5EF4-FFF2-40B4-BE49-F238E27FC236}">
                <a16:creationId xmlns:a16="http://schemas.microsoft.com/office/drawing/2014/main" id="{21B0ACE8-E437-F444-B57D-DA0B5441C129}"/>
              </a:ext>
            </a:extLst>
          </p:cNvPr>
          <p:cNvSpPr>
            <a:spLocks noGrp="1"/>
          </p:cNvSpPr>
          <p:nvPr>
            <p:ph type="sldNum" sz="quarter" idx="10"/>
          </p:nvPr>
        </p:nvSpPr>
        <p:spPr/>
        <p:txBody>
          <a:bodyPr/>
          <a:lstStyle/>
          <a:p>
            <a:pPr>
              <a:defRPr/>
            </a:pPr>
            <a:fld id="{3E8ADE4A-FE7A-EF46-81C0-DB169D7260F5}" type="slidenum">
              <a:rPr lang="en-US" altLang="x-none" smtClean="0"/>
              <a:pPr>
                <a:defRPr/>
              </a:pPr>
              <a:t>17</a:t>
            </a:fld>
            <a:endParaRPr lang="en-US" altLang="x-none"/>
          </a:p>
        </p:txBody>
      </p:sp>
      <p:sp>
        <p:nvSpPr>
          <p:cNvPr id="4" name="TextBox 3">
            <a:extLst>
              <a:ext uri="{FF2B5EF4-FFF2-40B4-BE49-F238E27FC236}">
                <a16:creationId xmlns:a16="http://schemas.microsoft.com/office/drawing/2014/main" id="{0CCB6F8C-A3E6-2444-9FFC-37ACBC153612}"/>
              </a:ext>
            </a:extLst>
          </p:cNvPr>
          <p:cNvSpPr txBox="1"/>
          <p:nvPr/>
        </p:nvSpPr>
        <p:spPr>
          <a:xfrm>
            <a:off x="1248816" y="3915054"/>
            <a:ext cx="1874809" cy="784830"/>
          </a:xfrm>
          <a:prstGeom prst="rect">
            <a:avLst/>
          </a:prstGeom>
          <a:noFill/>
        </p:spPr>
        <p:txBody>
          <a:bodyPr wrap="none" rtlCol="0">
            <a:spAutoFit/>
          </a:bodyPr>
          <a:lstStyle/>
          <a:p>
            <a:r>
              <a:rPr lang="en-US" sz="1500" dirty="0">
                <a:latin typeface="+mn-lt"/>
              </a:rPr>
              <a:t>State diagram for the</a:t>
            </a:r>
            <a:br>
              <a:rPr lang="en-US" sz="1500" dirty="0">
                <a:latin typeface="+mn-lt"/>
              </a:rPr>
            </a:br>
            <a:r>
              <a:rPr lang="en-US" sz="1500" dirty="0" err="1">
                <a:latin typeface="+mn-lt"/>
              </a:rPr>
              <a:t>ControlPanel</a:t>
            </a:r>
            <a:r>
              <a:rPr lang="en-US" sz="1500" dirty="0">
                <a:latin typeface="+mn-lt"/>
              </a:rPr>
              <a:t> class of</a:t>
            </a:r>
            <a:br>
              <a:rPr lang="en-US" sz="1500" dirty="0">
                <a:latin typeface="+mn-lt"/>
              </a:rPr>
            </a:br>
            <a:r>
              <a:rPr lang="en-US" sz="1500" dirty="0">
                <a:latin typeface="+mn-lt"/>
              </a:rPr>
              <a:t>the </a:t>
            </a:r>
            <a:r>
              <a:rPr lang="en-US" sz="1500" dirty="0" err="1">
                <a:latin typeface="+mn-lt"/>
              </a:rPr>
              <a:t>SafeHome</a:t>
            </a:r>
            <a:r>
              <a:rPr lang="en-US" sz="1500" dirty="0">
                <a:latin typeface="+mn-lt"/>
              </a:rPr>
              <a:t> system</a:t>
            </a:r>
          </a:p>
        </p:txBody>
      </p:sp>
    </p:spTree>
    <p:extLst>
      <p:ext uri="{BB962C8B-B14F-4D97-AF65-F5344CB8AC3E}">
        <p14:creationId xmlns:p14="http://schemas.microsoft.com/office/powerpoint/2010/main" val="2246620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a:extLst>
              <a:ext uri="{FF2B5EF4-FFF2-40B4-BE49-F238E27FC236}">
                <a16:creationId xmlns:a16="http://schemas.microsoft.com/office/drawing/2014/main" id="{60868992-894A-994E-B01D-7D74298B5C8B}"/>
              </a:ext>
            </a:extLst>
          </p:cNvPr>
          <p:cNvSpPr>
            <a:spLocks noGrp="1" noChangeArrowheads="1"/>
          </p:cNvSpPr>
          <p:nvPr>
            <p:ph type="title"/>
          </p:nvPr>
        </p:nvSpPr>
        <p:spPr/>
        <p:txBody>
          <a:bodyPr/>
          <a:lstStyle/>
          <a:p>
            <a:r>
              <a:rPr lang="en-US" altLang="en-US" dirty="0"/>
              <a:t>Example State Diagram</a:t>
            </a:r>
          </a:p>
        </p:txBody>
      </p:sp>
      <p:sp>
        <p:nvSpPr>
          <p:cNvPr id="7" name="Slide Number Placeholder 6">
            <a:extLst>
              <a:ext uri="{FF2B5EF4-FFF2-40B4-BE49-F238E27FC236}">
                <a16:creationId xmlns:a16="http://schemas.microsoft.com/office/drawing/2014/main" id="{21B0ACE8-E437-F444-B57D-DA0B5441C129}"/>
              </a:ext>
            </a:extLst>
          </p:cNvPr>
          <p:cNvSpPr>
            <a:spLocks noGrp="1"/>
          </p:cNvSpPr>
          <p:nvPr>
            <p:ph type="sldNum" sz="quarter" idx="10"/>
          </p:nvPr>
        </p:nvSpPr>
        <p:spPr/>
        <p:txBody>
          <a:bodyPr/>
          <a:lstStyle/>
          <a:p>
            <a:pPr>
              <a:defRPr/>
            </a:pPr>
            <a:fld id="{3E8ADE4A-FE7A-EF46-81C0-DB169D7260F5}" type="slidenum">
              <a:rPr lang="en-US" altLang="x-none" smtClean="0"/>
              <a:pPr>
                <a:defRPr/>
              </a:pPr>
              <a:t>18</a:t>
            </a:fld>
            <a:endParaRPr lang="en-US" altLang="x-none"/>
          </a:p>
        </p:txBody>
      </p:sp>
      <p:pic>
        <p:nvPicPr>
          <p:cNvPr id="5" name="Picture 4">
            <a:extLst>
              <a:ext uri="{FF2B5EF4-FFF2-40B4-BE49-F238E27FC236}">
                <a16:creationId xmlns:a16="http://schemas.microsoft.com/office/drawing/2014/main" id="{3C7C8716-072C-0D44-951D-79B30A076AD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761910" y="1862826"/>
            <a:ext cx="4929057" cy="3672246"/>
          </a:xfrm>
          <a:prstGeom prst="rect">
            <a:avLst/>
          </a:prstGeom>
        </p:spPr>
      </p:pic>
      <p:sp>
        <p:nvSpPr>
          <p:cNvPr id="8" name="TextBox 7">
            <a:extLst>
              <a:ext uri="{FF2B5EF4-FFF2-40B4-BE49-F238E27FC236}">
                <a16:creationId xmlns:a16="http://schemas.microsoft.com/office/drawing/2014/main" id="{4A4343AF-D453-9646-8231-918115F3E571}"/>
              </a:ext>
            </a:extLst>
          </p:cNvPr>
          <p:cNvSpPr txBox="1"/>
          <p:nvPr/>
        </p:nvSpPr>
        <p:spPr>
          <a:xfrm>
            <a:off x="628650" y="3318076"/>
            <a:ext cx="3006464" cy="1015663"/>
          </a:xfrm>
          <a:prstGeom prst="rect">
            <a:avLst/>
          </a:prstGeom>
          <a:noFill/>
        </p:spPr>
        <p:txBody>
          <a:bodyPr wrap="none" rtlCol="0">
            <a:spAutoFit/>
          </a:bodyPr>
          <a:lstStyle/>
          <a:p>
            <a:r>
              <a:rPr lang="en-US" sz="1500" dirty="0">
                <a:latin typeface="+mn-lt"/>
              </a:rPr>
              <a:t>State diagram for advancing</a:t>
            </a:r>
            <a:br>
              <a:rPr lang="en-US" sz="1500" dirty="0">
                <a:latin typeface="+mn-lt"/>
              </a:rPr>
            </a:br>
            <a:r>
              <a:rPr lang="en-US" sz="1500" dirty="0">
                <a:latin typeface="+mn-lt"/>
              </a:rPr>
              <a:t>past white space and comments</a:t>
            </a:r>
            <a:br>
              <a:rPr lang="en-US" sz="1500" dirty="0">
                <a:latin typeface="+mn-lt"/>
              </a:rPr>
            </a:br>
            <a:r>
              <a:rPr lang="en-US" sz="1500" dirty="0">
                <a:latin typeface="+mn-lt"/>
              </a:rPr>
              <a:t>in Java code in a class called </a:t>
            </a:r>
            <a:br>
              <a:rPr lang="en-US" sz="1500" dirty="0">
                <a:latin typeface="+mn-lt"/>
              </a:rPr>
            </a:br>
            <a:r>
              <a:rPr lang="en-US" sz="1500" dirty="0" err="1">
                <a:latin typeface="+mn-lt"/>
              </a:rPr>
              <a:t>WhiteSpaceAndCommentEliminator</a:t>
            </a:r>
            <a:endParaRPr lang="en-US" sz="1500" dirty="0">
              <a:latin typeface="+mn-lt"/>
            </a:endParaRPr>
          </a:p>
        </p:txBody>
      </p:sp>
    </p:spTree>
    <p:extLst>
      <p:ext uri="{BB962C8B-B14F-4D97-AF65-F5344CB8AC3E}">
        <p14:creationId xmlns:p14="http://schemas.microsoft.com/office/powerpoint/2010/main" val="720093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a:extLst>
              <a:ext uri="{FF2B5EF4-FFF2-40B4-BE49-F238E27FC236}">
                <a16:creationId xmlns:a16="http://schemas.microsoft.com/office/drawing/2014/main" id="{60868992-894A-994E-B01D-7D74298B5C8B}"/>
              </a:ext>
            </a:extLst>
          </p:cNvPr>
          <p:cNvSpPr>
            <a:spLocks noGrp="1" noChangeArrowheads="1"/>
          </p:cNvSpPr>
          <p:nvPr>
            <p:ph type="title"/>
          </p:nvPr>
        </p:nvSpPr>
        <p:spPr/>
        <p:txBody>
          <a:bodyPr/>
          <a:lstStyle/>
          <a:p>
            <a:r>
              <a:rPr lang="en-US" altLang="en-US" dirty="0"/>
              <a:t>Example State Diagram</a:t>
            </a:r>
          </a:p>
        </p:txBody>
      </p:sp>
      <p:sp>
        <p:nvSpPr>
          <p:cNvPr id="7" name="Slide Number Placeholder 6">
            <a:extLst>
              <a:ext uri="{FF2B5EF4-FFF2-40B4-BE49-F238E27FC236}">
                <a16:creationId xmlns:a16="http://schemas.microsoft.com/office/drawing/2014/main" id="{21B0ACE8-E437-F444-B57D-DA0B5441C129}"/>
              </a:ext>
            </a:extLst>
          </p:cNvPr>
          <p:cNvSpPr>
            <a:spLocks noGrp="1"/>
          </p:cNvSpPr>
          <p:nvPr>
            <p:ph type="sldNum" sz="quarter" idx="10"/>
          </p:nvPr>
        </p:nvSpPr>
        <p:spPr/>
        <p:txBody>
          <a:bodyPr/>
          <a:lstStyle/>
          <a:p>
            <a:pPr>
              <a:defRPr/>
            </a:pPr>
            <a:fld id="{3E8ADE4A-FE7A-EF46-81C0-DB169D7260F5}" type="slidenum">
              <a:rPr lang="en-US" altLang="x-none" smtClean="0"/>
              <a:pPr>
                <a:defRPr/>
              </a:pPr>
              <a:t>19</a:t>
            </a:fld>
            <a:endParaRPr lang="en-US" altLang="x-none"/>
          </a:p>
        </p:txBody>
      </p:sp>
      <p:pic>
        <p:nvPicPr>
          <p:cNvPr id="5" name="Picture 4">
            <a:extLst>
              <a:ext uri="{FF2B5EF4-FFF2-40B4-BE49-F238E27FC236}">
                <a16:creationId xmlns:a16="http://schemas.microsoft.com/office/drawing/2014/main" id="{035C0731-B2DA-984E-9518-11E6E8E5D3B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734018" y="2125266"/>
            <a:ext cx="3632913" cy="3314491"/>
          </a:xfrm>
          <a:prstGeom prst="rect">
            <a:avLst/>
          </a:prstGeom>
        </p:spPr>
      </p:pic>
      <p:sp>
        <p:nvSpPr>
          <p:cNvPr id="8" name="TextBox 7">
            <a:extLst>
              <a:ext uri="{FF2B5EF4-FFF2-40B4-BE49-F238E27FC236}">
                <a16:creationId xmlns:a16="http://schemas.microsoft.com/office/drawing/2014/main" id="{A3F2A9DE-A924-124C-8458-D7EBC558B0B1}"/>
              </a:ext>
            </a:extLst>
          </p:cNvPr>
          <p:cNvSpPr txBox="1"/>
          <p:nvPr/>
        </p:nvSpPr>
        <p:spPr>
          <a:xfrm>
            <a:off x="953598" y="3158970"/>
            <a:ext cx="3759940" cy="1477328"/>
          </a:xfrm>
          <a:prstGeom prst="rect">
            <a:avLst/>
          </a:prstGeom>
          <a:noFill/>
        </p:spPr>
        <p:txBody>
          <a:bodyPr wrap="none" rtlCol="0">
            <a:spAutoFit/>
          </a:bodyPr>
          <a:lstStyle/>
          <a:p>
            <a:r>
              <a:rPr lang="en-US" sz="1500" dirty="0">
                <a:latin typeface="+mn-lt"/>
              </a:rPr>
              <a:t>State diagram for an old hold system that</a:t>
            </a:r>
            <a:br>
              <a:rPr lang="en-US" sz="1500" dirty="0">
                <a:latin typeface="+mn-lt"/>
              </a:rPr>
            </a:br>
            <a:r>
              <a:rPr lang="en-US" sz="1500" dirty="0">
                <a:latin typeface="+mn-lt"/>
              </a:rPr>
              <a:t>plays music when you’re on hold.  Notice the</a:t>
            </a:r>
            <a:br>
              <a:rPr lang="en-US" sz="1500" dirty="0">
                <a:latin typeface="+mn-lt"/>
              </a:rPr>
            </a:br>
            <a:r>
              <a:rPr lang="en-US" sz="1500" dirty="0">
                <a:latin typeface="+mn-lt"/>
              </a:rPr>
              <a:t>lack of trigger/event from the canceled state.</a:t>
            </a:r>
            <a:br>
              <a:rPr lang="en-US" sz="1500" dirty="0">
                <a:latin typeface="+mn-lt"/>
              </a:rPr>
            </a:br>
            <a:r>
              <a:rPr lang="en-US" sz="1500" dirty="0">
                <a:latin typeface="+mn-lt"/>
              </a:rPr>
              <a:t>When the # key is pushed, the call goes to the</a:t>
            </a:r>
            <a:br>
              <a:rPr lang="en-US" sz="1500" dirty="0">
                <a:latin typeface="+mn-lt"/>
              </a:rPr>
            </a:br>
            <a:r>
              <a:rPr lang="en-US" sz="1500" dirty="0">
                <a:latin typeface="+mn-lt"/>
              </a:rPr>
              <a:t>canceled state and then immediately </a:t>
            </a:r>
            <a:br>
              <a:rPr lang="en-US" sz="1500" dirty="0">
                <a:latin typeface="+mn-lt"/>
              </a:rPr>
            </a:br>
            <a:r>
              <a:rPr lang="en-US" sz="1500" dirty="0">
                <a:latin typeface="+mn-lt"/>
              </a:rPr>
              <a:t>transitions to the dial tone state.</a:t>
            </a:r>
          </a:p>
        </p:txBody>
      </p:sp>
    </p:spTree>
    <p:extLst>
      <p:ext uri="{BB962C8B-B14F-4D97-AF65-F5344CB8AC3E}">
        <p14:creationId xmlns:p14="http://schemas.microsoft.com/office/powerpoint/2010/main" val="1809179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CD51-C51A-498B-899D-C675C3973DE9}"/>
              </a:ext>
            </a:extLst>
          </p:cNvPr>
          <p:cNvSpPr>
            <a:spLocks noGrp="1"/>
          </p:cNvSpPr>
          <p:nvPr>
            <p:ph type="title"/>
          </p:nvPr>
        </p:nvSpPr>
        <p:spPr>
          <a:xfrm>
            <a:off x="609600" y="1066800"/>
            <a:ext cx="7772400" cy="5410199"/>
          </a:xfrm>
        </p:spPr>
        <p:txBody>
          <a:bodyPr/>
          <a:lstStyle/>
          <a:p>
            <a:r>
              <a:rPr lang="en-CA" dirty="0"/>
              <a:t>Copyright Notice</a:t>
            </a:r>
            <a:br>
              <a:rPr lang="en-CA" dirty="0"/>
            </a:br>
            <a:br>
              <a:rPr lang="en-CA" dirty="0"/>
            </a:br>
            <a:r>
              <a:rPr lang="en-CA" sz="2400" dirty="0"/>
              <a:t>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a:t>
            </a:r>
            <a:br>
              <a:rPr lang="en-CA" sz="2400" dirty="0"/>
            </a:br>
            <a:endParaRPr lang="en-CA" dirty="0"/>
          </a:p>
        </p:txBody>
      </p:sp>
    </p:spTree>
    <p:extLst>
      <p:ext uri="{BB962C8B-B14F-4D97-AF65-F5344CB8AC3E}">
        <p14:creationId xmlns:p14="http://schemas.microsoft.com/office/powerpoint/2010/main" val="1102551225"/>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19</a:t>
            </a:r>
          </a:p>
        </p:txBody>
      </p:sp>
      <p:sp>
        <p:nvSpPr>
          <p:cNvPr id="3" name="Text Placeholder 2"/>
          <p:cNvSpPr>
            <a:spLocks noGrp="1"/>
          </p:cNvSpPr>
          <p:nvPr>
            <p:ph type="body" idx="1"/>
          </p:nvPr>
        </p:nvSpPr>
        <p:spPr/>
        <p:txBody>
          <a:bodyPr/>
          <a:lstStyle/>
          <a:p>
            <a:r>
              <a:rPr lang="en-US" dirty="0"/>
              <a:t>UML Activity Diagrams</a:t>
            </a:r>
          </a:p>
        </p:txBody>
      </p:sp>
      <p:sp>
        <p:nvSpPr>
          <p:cNvPr id="5" name="Text Placeholder 2">
            <a:extLst>
              <a:ext uri="{FF2B5EF4-FFF2-40B4-BE49-F238E27FC236}">
                <a16:creationId xmlns:a16="http://schemas.microsoft.com/office/drawing/2014/main" id="{F1541066-CB8F-47C4-88E2-33779023B55E}"/>
              </a:ext>
            </a:extLst>
          </p:cNvPr>
          <p:cNvSpPr txBox="1">
            <a:spLocks/>
          </p:cNvSpPr>
          <p:nvPr/>
        </p:nvSpPr>
        <p:spPr>
          <a:xfrm>
            <a:off x="680545" y="4291013"/>
            <a:ext cx="7772400"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 The big optimizations come from refining the high-level design, not the individual routines.</a:t>
            </a:r>
          </a:p>
          <a:p>
            <a:r>
              <a:rPr lang="en-US" sz="2000" dirty="0"/>
              <a:t>- Steve McConnell, Code Complete</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21E5E28-2B2A-4FB7-81BB-C1F717269E1B}"/>
                  </a:ext>
                </a:extLst>
              </p14:cNvPr>
              <p14:cNvContentPartPr/>
              <p14:nvPr/>
            </p14:nvContentPartPr>
            <p14:xfrm>
              <a:off x="242885" y="2778087"/>
              <a:ext cx="28800" cy="4680"/>
            </p14:xfrm>
          </p:contentPart>
        </mc:Choice>
        <mc:Fallback xmlns="">
          <p:pic>
            <p:nvPicPr>
              <p:cNvPr id="4" name="Ink 3">
                <a:extLst>
                  <a:ext uri="{FF2B5EF4-FFF2-40B4-BE49-F238E27FC236}">
                    <a16:creationId xmlns:a16="http://schemas.microsoft.com/office/drawing/2014/main" id="{421E5E28-2B2A-4FB7-81BB-C1F717269E1B}"/>
                  </a:ext>
                </a:extLst>
              </p:cNvPr>
              <p:cNvPicPr/>
              <p:nvPr/>
            </p:nvPicPr>
            <p:blipFill>
              <a:blip r:embed="rId4"/>
              <a:stretch>
                <a:fillRect/>
              </a:stretch>
            </p:blipFill>
            <p:spPr>
              <a:xfrm>
                <a:off x="233885" y="2769447"/>
                <a:ext cx="46440" cy="22320"/>
              </a:xfrm>
              <a:prstGeom prst="rect">
                <a:avLst/>
              </a:prstGeom>
            </p:spPr>
          </p:pic>
        </mc:Fallback>
      </mc:AlternateContent>
    </p:spTree>
    <p:extLst>
      <p:ext uri="{BB962C8B-B14F-4D97-AF65-F5344CB8AC3E}">
        <p14:creationId xmlns:p14="http://schemas.microsoft.com/office/powerpoint/2010/main" val="3559415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21</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marL="0" indent="0" algn="ctr">
              <a:lnSpc>
                <a:spcPct val="80000"/>
              </a:lnSpc>
              <a:buNone/>
            </a:pPr>
            <a:r>
              <a:rPr lang="el-GR" altLang="en-US" sz="2800" dirty="0"/>
              <a:t>   </a:t>
            </a:r>
          </a:p>
          <a:p>
            <a:pPr marL="0" indent="0">
              <a:buNone/>
            </a:pPr>
            <a:endParaRPr lang="en-CA" altLang="en-US" sz="1800" dirty="0"/>
          </a:p>
          <a:p>
            <a:pPr marL="0" indent="0">
              <a:buNone/>
            </a:pPr>
            <a:r>
              <a:rPr lang="en-CA" altLang="en-US" sz="1800" dirty="0"/>
              <a:t>To understand the notation and semantics of Activity Diagrams </a:t>
            </a:r>
          </a:p>
          <a:p>
            <a:pPr>
              <a:buFont typeface="+mj-lt"/>
              <a:buAutoNum type="arabicPeriod"/>
            </a:pPr>
            <a:endParaRPr lang="en-CA" altLang="en-US" sz="1800" dirty="0"/>
          </a:p>
          <a:p>
            <a:pPr>
              <a:buFont typeface="+mj-lt"/>
              <a:buAutoNum type="arabicPeriod"/>
            </a:pPr>
            <a:endParaRPr lang="en-CA" altLang="en-US" sz="1800" dirty="0"/>
          </a:p>
          <a:p>
            <a:pPr>
              <a:buFont typeface="+mj-lt"/>
              <a:buAutoNum type="arabicPeriod"/>
            </a:pPr>
            <a:endParaRPr lang="en-CA" altLang="en-US" sz="1800" dirty="0"/>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1519457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EE9F83A9-2B8E-0841-AE39-021FDFCED30F}"/>
              </a:ext>
            </a:extLst>
          </p:cNvPr>
          <p:cNvSpPr>
            <a:spLocks noGrp="1" noChangeArrowheads="1"/>
          </p:cNvSpPr>
          <p:nvPr>
            <p:ph type="title"/>
          </p:nvPr>
        </p:nvSpPr>
        <p:spPr/>
        <p:txBody>
          <a:bodyPr/>
          <a:lstStyle/>
          <a:p>
            <a:r>
              <a:rPr lang="en-US" altLang="en-US" dirty="0"/>
              <a:t>Activity Diagrams</a:t>
            </a:r>
          </a:p>
        </p:txBody>
      </p:sp>
      <p:sp>
        <p:nvSpPr>
          <p:cNvPr id="15365" name="Rectangle 3">
            <a:extLst>
              <a:ext uri="{FF2B5EF4-FFF2-40B4-BE49-F238E27FC236}">
                <a16:creationId xmlns:a16="http://schemas.microsoft.com/office/drawing/2014/main" id="{1855F016-EAE2-8846-A78C-EBF37E94CA1B}"/>
              </a:ext>
            </a:extLst>
          </p:cNvPr>
          <p:cNvSpPr>
            <a:spLocks noGrp="1" noChangeArrowheads="1"/>
          </p:cNvSpPr>
          <p:nvPr>
            <p:ph type="body" idx="1"/>
          </p:nvPr>
        </p:nvSpPr>
        <p:spPr/>
        <p:txBody>
          <a:bodyPr/>
          <a:lstStyle/>
          <a:p>
            <a:r>
              <a:rPr lang="en-US" altLang="en-US" sz="2000" dirty="0"/>
              <a:t>State diagrams have been replaced in UML 2.x by Activity Diagrams</a:t>
            </a:r>
          </a:p>
          <a:p>
            <a:endParaRPr lang="en-US" altLang="en-US" sz="2000" dirty="0"/>
          </a:p>
          <a:p>
            <a:r>
              <a:rPr lang="en-US" altLang="en-US" sz="2000" dirty="0"/>
              <a:t>An activity diagram is used for depicting for each scenario, the flow of control with emphasis on the sequence and conditions of the flow, the activities required, the objects generated, and the synchronization points of the different paths of the flow. </a:t>
            </a:r>
          </a:p>
        </p:txBody>
      </p:sp>
      <p:sp>
        <p:nvSpPr>
          <p:cNvPr id="7" name="Slide Number Placeholder 6">
            <a:extLst>
              <a:ext uri="{FF2B5EF4-FFF2-40B4-BE49-F238E27FC236}">
                <a16:creationId xmlns:a16="http://schemas.microsoft.com/office/drawing/2014/main" id="{1B5306C5-DD62-D64E-AF78-0AC8E8D55606}"/>
              </a:ext>
            </a:extLst>
          </p:cNvPr>
          <p:cNvSpPr>
            <a:spLocks noGrp="1"/>
          </p:cNvSpPr>
          <p:nvPr>
            <p:ph type="sldNum" sz="quarter" idx="10"/>
          </p:nvPr>
        </p:nvSpPr>
        <p:spPr/>
        <p:txBody>
          <a:bodyPr/>
          <a:lstStyle/>
          <a:p>
            <a:pPr>
              <a:defRPr/>
            </a:pPr>
            <a:fld id="{3E8ADE4A-FE7A-EF46-81C0-DB169D7260F5}" type="slidenum">
              <a:rPr lang="en-US" altLang="x-none" smtClean="0"/>
              <a:pPr>
                <a:defRPr/>
              </a:pPr>
              <a:t>22</a:t>
            </a:fld>
            <a:endParaRPr lang="en-US" altLang="x-none"/>
          </a:p>
        </p:txBody>
      </p:sp>
    </p:spTree>
    <p:extLst>
      <p:ext uri="{BB962C8B-B14F-4D97-AF65-F5344CB8AC3E}">
        <p14:creationId xmlns:p14="http://schemas.microsoft.com/office/powerpoint/2010/main" val="532860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381000" y="609600"/>
            <a:ext cx="8382000" cy="1143000"/>
          </a:xfrm>
        </p:spPr>
        <p:txBody>
          <a:bodyPr/>
          <a:lstStyle/>
          <a:p>
            <a:r>
              <a:rPr lang="en-US" altLang="en-US" dirty="0"/>
              <a:t>Terminology for Activity Diagrams</a:t>
            </a:r>
          </a:p>
        </p:txBody>
      </p:sp>
      <p:sp>
        <p:nvSpPr>
          <p:cNvPr id="222211" name="Rectangle 3"/>
          <p:cNvSpPr>
            <a:spLocks noGrp="1" noChangeArrowheads="1"/>
          </p:cNvSpPr>
          <p:nvPr>
            <p:ph type="body" sz="half" idx="2"/>
          </p:nvPr>
        </p:nvSpPr>
        <p:spPr>
          <a:xfrm>
            <a:off x="685800" y="3822700"/>
            <a:ext cx="7772400" cy="1981200"/>
          </a:xfrm>
        </p:spPr>
        <p:txBody>
          <a:bodyPr/>
          <a:lstStyle/>
          <a:p>
            <a:r>
              <a:rPr lang="en-US" altLang="en-US" sz="2000" dirty="0"/>
              <a:t>Activity diagrams look like state diagrams (i.e. state machines) with the difference that:</a:t>
            </a:r>
          </a:p>
          <a:p>
            <a:endParaRPr lang="en-US" altLang="en-US" sz="2000" dirty="0"/>
          </a:p>
          <a:p>
            <a:pPr lvl="1"/>
            <a:r>
              <a:rPr lang="en-US" altLang="en-US" sz="2000" dirty="0"/>
              <a:t>The state transitions occur when a process step terminates and not based on some event or message (signal)</a:t>
            </a:r>
          </a:p>
          <a:p>
            <a:pPr marL="457200" lvl="1" indent="0">
              <a:buNone/>
            </a:pPr>
            <a:r>
              <a:rPr lang="en-US" altLang="en-US" sz="2000" dirty="0"/>
              <a:t> </a:t>
            </a:r>
          </a:p>
          <a:p>
            <a:pPr lvl="1"/>
            <a:r>
              <a:rPr lang="en-US" altLang="en-US" sz="2000" dirty="0"/>
              <a:t>Activity diagrams can model parallel or concurrent steps of a complex process</a:t>
            </a:r>
          </a:p>
        </p:txBody>
      </p:sp>
      <p:grpSp>
        <p:nvGrpSpPr>
          <p:cNvPr id="222212" name="Group 4"/>
          <p:cNvGrpSpPr>
            <a:grpSpLocks/>
          </p:cNvGrpSpPr>
          <p:nvPr/>
        </p:nvGrpSpPr>
        <p:grpSpPr bwMode="auto">
          <a:xfrm>
            <a:off x="674688" y="1981200"/>
            <a:ext cx="7772400" cy="685800"/>
            <a:chOff x="737" y="672"/>
            <a:chExt cx="4896" cy="432"/>
          </a:xfrm>
        </p:grpSpPr>
        <p:sp>
          <p:nvSpPr>
            <p:cNvPr id="222213" name="AutoShape 5"/>
            <p:cNvSpPr>
              <a:spLocks noChangeArrowheads="1"/>
            </p:cNvSpPr>
            <p:nvPr/>
          </p:nvSpPr>
          <p:spPr bwMode="auto">
            <a:xfrm>
              <a:off x="2611" y="677"/>
              <a:ext cx="912" cy="331"/>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1400" b="1">
                  <a:latin typeface="Arial" charset="0"/>
                </a:rPr>
                <a:t>Action</a:t>
              </a:r>
            </a:p>
          </p:txBody>
        </p:sp>
        <p:sp>
          <p:nvSpPr>
            <p:cNvPr id="222214" name="Rectangle 6"/>
            <p:cNvSpPr>
              <a:spLocks noChangeArrowheads="1"/>
            </p:cNvSpPr>
            <p:nvPr/>
          </p:nvSpPr>
          <p:spPr bwMode="auto">
            <a:xfrm>
              <a:off x="737" y="672"/>
              <a:ext cx="4896"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buClr>
                  <a:schemeClr val="folHlink"/>
                </a:buClr>
                <a:buSzPct val="60000"/>
                <a:buFont typeface="Wingdings" pitchFamily="2" charset="2"/>
                <a:buChar char="n"/>
              </a:pPr>
              <a:r>
                <a:rPr lang="en-US" altLang="en-US" sz="2000" dirty="0">
                  <a:latin typeface="Tahoma" pitchFamily="34" charset="0"/>
                </a:rPr>
                <a:t>Simple Process</a:t>
              </a:r>
            </a:p>
            <a:p>
              <a:pPr eaLnBrk="1" hangingPunct="1">
                <a:lnSpc>
                  <a:spcPct val="90000"/>
                </a:lnSpc>
                <a:spcBef>
                  <a:spcPct val="20000"/>
                </a:spcBef>
                <a:buClr>
                  <a:schemeClr val="folHlink"/>
                </a:buClr>
                <a:buSzPct val="60000"/>
                <a:buFont typeface="Wingdings" pitchFamily="2" charset="2"/>
                <a:buChar char="n"/>
              </a:pPr>
              <a:endParaRPr lang="en-US" altLang="en-US" sz="2800" dirty="0">
                <a:latin typeface="Tahoma" pitchFamily="34" charset="0"/>
              </a:endParaRPr>
            </a:p>
          </p:txBody>
        </p:sp>
      </p:grpSp>
      <p:grpSp>
        <p:nvGrpSpPr>
          <p:cNvPr id="222215" name="Group 7"/>
          <p:cNvGrpSpPr>
            <a:grpSpLocks/>
          </p:cNvGrpSpPr>
          <p:nvPr/>
        </p:nvGrpSpPr>
        <p:grpSpPr bwMode="auto">
          <a:xfrm>
            <a:off x="674688" y="2732088"/>
            <a:ext cx="7772400" cy="892175"/>
            <a:chOff x="737" y="1145"/>
            <a:chExt cx="4896" cy="562"/>
          </a:xfrm>
        </p:grpSpPr>
        <p:grpSp>
          <p:nvGrpSpPr>
            <p:cNvPr id="222216" name="Group 8"/>
            <p:cNvGrpSpPr>
              <a:grpSpLocks/>
            </p:cNvGrpSpPr>
            <p:nvPr/>
          </p:nvGrpSpPr>
          <p:grpSpPr bwMode="auto">
            <a:xfrm>
              <a:off x="3103" y="1145"/>
              <a:ext cx="1151" cy="528"/>
              <a:chOff x="2772" y="1788"/>
              <a:chExt cx="1151" cy="528"/>
            </a:xfrm>
          </p:grpSpPr>
          <p:sp>
            <p:nvSpPr>
              <p:cNvPr id="222217" name="AutoShape 9"/>
              <p:cNvSpPr>
                <a:spLocks noChangeArrowheads="1"/>
              </p:cNvSpPr>
              <p:nvPr/>
            </p:nvSpPr>
            <p:spPr bwMode="auto">
              <a:xfrm>
                <a:off x="2772" y="1788"/>
                <a:ext cx="1151" cy="528"/>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1400" b="1">
                    <a:latin typeface="Arial" charset="0"/>
                  </a:rPr>
                  <a:t>Subactivity</a:t>
                </a:r>
              </a:p>
            </p:txBody>
          </p:sp>
          <p:grpSp>
            <p:nvGrpSpPr>
              <p:cNvPr id="222218" name="Group 10"/>
              <p:cNvGrpSpPr>
                <a:grpSpLocks/>
              </p:cNvGrpSpPr>
              <p:nvPr/>
            </p:nvGrpSpPr>
            <p:grpSpPr bwMode="auto">
              <a:xfrm>
                <a:off x="3588" y="2046"/>
                <a:ext cx="288" cy="240"/>
                <a:chOff x="3588" y="2046"/>
                <a:chExt cx="288" cy="240"/>
              </a:xfrm>
            </p:grpSpPr>
            <p:sp>
              <p:nvSpPr>
                <p:cNvPr id="222219" name="AutoShape 11"/>
                <p:cNvSpPr>
                  <a:spLocks noChangeArrowheads="1"/>
                </p:cNvSpPr>
                <p:nvPr/>
              </p:nvSpPr>
              <p:spPr bwMode="auto">
                <a:xfrm>
                  <a:off x="3588" y="2190"/>
                  <a:ext cx="144" cy="96"/>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altLang="en-US" sz="1400" b="1">
                    <a:latin typeface="Arial" charset="0"/>
                  </a:endParaRPr>
                </a:p>
              </p:txBody>
            </p:sp>
            <p:sp>
              <p:nvSpPr>
                <p:cNvPr id="222220" name="AutoShape 12"/>
                <p:cNvSpPr>
                  <a:spLocks noChangeArrowheads="1"/>
                </p:cNvSpPr>
                <p:nvPr/>
              </p:nvSpPr>
              <p:spPr bwMode="auto">
                <a:xfrm>
                  <a:off x="3732" y="2046"/>
                  <a:ext cx="144" cy="96"/>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altLang="en-US" sz="1400" b="1">
                    <a:latin typeface="Arial" charset="0"/>
                  </a:endParaRPr>
                </a:p>
              </p:txBody>
            </p:sp>
            <p:sp>
              <p:nvSpPr>
                <p:cNvPr id="222221" name="Line 13"/>
                <p:cNvSpPr>
                  <a:spLocks noChangeShapeType="1"/>
                </p:cNvSpPr>
                <p:nvPr/>
              </p:nvSpPr>
              <p:spPr bwMode="auto">
                <a:xfrm flipV="1">
                  <a:off x="3721" y="2142"/>
                  <a:ext cx="59" cy="54"/>
                </a:xfrm>
                <a:prstGeom prst="line">
                  <a:avLst/>
                </a:prstGeom>
                <a:noFill/>
                <a:ln w="2540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sp>
          <p:nvSpPr>
            <p:cNvPr id="222222" name="Rectangle 14"/>
            <p:cNvSpPr>
              <a:spLocks noChangeArrowheads="1"/>
            </p:cNvSpPr>
            <p:nvPr/>
          </p:nvSpPr>
          <p:spPr bwMode="auto">
            <a:xfrm>
              <a:off x="737" y="1242"/>
              <a:ext cx="4896"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buClr>
                  <a:schemeClr val="folHlink"/>
                </a:buClr>
                <a:buSzPct val="60000"/>
                <a:buFont typeface="Wingdings" pitchFamily="2" charset="2"/>
                <a:buChar char="n"/>
              </a:pPr>
              <a:r>
                <a:rPr lang="en-US" altLang="en-US" sz="2000" dirty="0">
                  <a:latin typeface="Tahoma" pitchFamily="34" charset="0"/>
                </a:rPr>
                <a:t>Complex Process</a:t>
              </a:r>
              <a:br>
                <a:rPr lang="en-US" altLang="en-US" sz="2000" dirty="0">
                  <a:latin typeface="Tahoma" pitchFamily="34" charset="0"/>
                </a:rPr>
              </a:br>
              <a:endParaRPr lang="en-US" altLang="en-US" sz="2000" dirty="0">
                <a:latin typeface="Tahoma" pitchFamily="34" charset="0"/>
              </a:endParaRPr>
            </a:p>
          </p:txBody>
        </p:sp>
      </p:grpSp>
    </p:spTree>
    <p:extLst>
      <p:ext uri="{BB962C8B-B14F-4D97-AF65-F5344CB8AC3E}">
        <p14:creationId xmlns:p14="http://schemas.microsoft.com/office/powerpoint/2010/main" val="3853319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ltLang="en-US" dirty="0"/>
              <a:t>Simple Process (State)</a:t>
            </a:r>
          </a:p>
        </p:txBody>
      </p:sp>
      <p:sp>
        <p:nvSpPr>
          <p:cNvPr id="223235" name="Rectangle 3"/>
          <p:cNvSpPr>
            <a:spLocks noGrp="1" noChangeArrowheads="1"/>
          </p:cNvSpPr>
          <p:nvPr>
            <p:ph type="body" sz="half" idx="2"/>
          </p:nvPr>
        </p:nvSpPr>
        <p:spPr>
          <a:xfrm>
            <a:off x="685800" y="5181600"/>
            <a:ext cx="7772400" cy="1981200"/>
          </a:xfrm>
        </p:spPr>
        <p:txBody>
          <a:bodyPr/>
          <a:lstStyle/>
          <a:p>
            <a:r>
              <a:rPr lang="en-US" altLang="en-US" sz="1800" dirty="0"/>
              <a:t>A activity diagram node denotes a step in a more complex process </a:t>
            </a:r>
          </a:p>
          <a:p>
            <a:r>
              <a:rPr lang="en-US" altLang="en-US" sz="1800" dirty="0"/>
              <a:t>A simple process node can not start a new complex process</a:t>
            </a:r>
            <a:endParaRPr lang="en-US" altLang="en-US" sz="2800" dirty="0"/>
          </a:p>
        </p:txBody>
      </p:sp>
      <p:sp>
        <p:nvSpPr>
          <p:cNvPr id="223236" name="AutoShape 4"/>
          <p:cNvSpPr>
            <a:spLocks noChangeArrowheads="1"/>
          </p:cNvSpPr>
          <p:nvPr/>
        </p:nvSpPr>
        <p:spPr bwMode="auto">
          <a:xfrm>
            <a:off x="1428750" y="1870075"/>
            <a:ext cx="2133600" cy="762000"/>
          </a:xfrm>
          <a:prstGeom prst="flowChartTerminator">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3237" name="AutoShape 5"/>
          <p:cNvSpPr>
            <a:spLocks noChangeArrowheads="1"/>
          </p:cNvSpPr>
          <p:nvPr/>
        </p:nvSpPr>
        <p:spPr bwMode="auto">
          <a:xfrm>
            <a:off x="3562350" y="3013075"/>
            <a:ext cx="3581400" cy="914400"/>
          </a:xfrm>
          <a:prstGeom prst="flowChartTerminator">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3238" name="Text Box 6"/>
          <p:cNvSpPr txBox="1">
            <a:spLocks noChangeArrowheads="1"/>
          </p:cNvSpPr>
          <p:nvPr/>
        </p:nvSpPr>
        <p:spPr bwMode="auto">
          <a:xfrm>
            <a:off x="1565275" y="1987550"/>
            <a:ext cx="1901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Send message</a:t>
            </a:r>
          </a:p>
        </p:txBody>
      </p:sp>
      <p:sp>
        <p:nvSpPr>
          <p:cNvPr id="223239" name="Text Box 7"/>
          <p:cNvSpPr txBox="1">
            <a:spLocks noChangeArrowheads="1"/>
          </p:cNvSpPr>
          <p:nvPr/>
        </p:nvSpPr>
        <p:spPr bwMode="auto">
          <a:xfrm>
            <a:off x="3698875" y="3206750"/>
            <a:ext cx="303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Index := lookup(e) + 7;</a:t>
            </a:r>
          </a:p>
        </p:txBody>
      </p:sp>
      <p:sp>
        <p:nvSpPr>
          <p:cNvPr id="223240" name="Text Box 8"/>
          <p:cNvSpPr txBox="1">
            <a:spLocks noChangeArrowheads="1"/>
          </p:cNvSpPr>
          <p:nvPr/>
        </p:nvSpPr>
        <p:spPr bwMode="auto">
          <a:xfrm>
            <a:off x="3698875" y="1758950"/>
            <a:ext cx="17876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t>Simple Process</a:t>
            </a:r>
          </a:p>
        </p:txBody>
      </p:sp>
      <p:sp>
        <p:nvSpPr>
          <p:cNvPr id="223241" name="Text Box 9"/>
          <p:cNvSpPr txBox="1">
            <a:spLocks noChangeArrowheads="1"/>
          </p:cNvSpPr>
          <p:nvPr/>
        </p:nvSpPr>
        <p:spPr bwMode="auto">
          <a:xfrm>
            <a:off x="4041775" y="2520950"/>
            <a:ext cx="4993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t>Simple Process with an embedded expression </a:t>
            </a:r>
          </a:p>
        </p:txBody>
      </p:sp>
      <p:sp>
        <p:nvSpPr>
          <p:cNvPr id="223242" name="AutoShape 10"/>
          <p:cNvSpPr>
            <a:spLocks noChangeArrowheads="1"/>
          </p:cNvSpPr>
          <p:nvPr/>
        </p:nvSpPr>
        <p:spPr bwMode="auto">
          <a:xfrm>
            <a:off x="1558925" y="4311650"/>
            <a:ext cx="2133600" cy="762000"/>
          </a:xfrm>
          <a:prstGeom prst="flowChartTerminator">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3243" name="Text Box 11"/>
          <p:cNvSpPr txBox="1">
            <a:spLocks noChangeArrowheads="1"/>
          </p:cNvSpPr>
          <p:nvPr/>
        </p:nvSpPr>
        <p:spPr bwMode="auto">
          <a:xfrm>
            <a:off x="1706563" y="4451350"/>
            <a:ext cx="1901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t>Send message</a:t>
            </a:r>
          </a:p>
        </p:txBody>
      </p:sp>
      <p:sp>
        <p:nvSpPr>
          <p:cNvPr id="223244" name="Text Box 12"/>
          <p:cNvSpPr txBox="1">
            <a:spLocks noChangeArrowheads="1"/>
          </p:cNvSpPr>
          <p:nvPr/>
        </p:nvSpPr>
        <p:spPr bwMode="auto">
          <a:xfrm>
            <a:off x="3159125" y="42767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ltLang="en-US"/>
              <a:t>*</a:t>
            </a:r>
            <a:endParaRPr lang="en-US" altLang="en-US"/>
          </a:p>
        </p:txBody>
      </p:sp>
      <p:sp>
        <p:nvSpPr>
          <p:cNvPr id="223246" name="Text Box 14"/>
          <p:cNvSpPr txBox="1">
            <a:spLocks noChangeArrowheads="1"/>
          </p:cNvSpPr>
          <p:nvPr/>
        </p:nvSpPr>
        <p:spPr bwMode="auto">
          <a:xfrm>
            <a:off x="3994150" y="4373563"/>
            <a:ext cx="28392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t>Simple parallel Processes</a:t>
            </a:r>
          </a:p>
        </p:txBody>
      </p:sp>
    </p:spTree>
    <p:extLst>
      <p:ext uri="{BB962C8B-B14F-4D97-AF65-F5344CB8AC3E}">
        <p14:creationId xmlns:p14="http://schemas.microsoft.com/office/powerpoint/2010/main" val="255654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ltLang="en-US" dirty="0"/>
              <a:t>Complex Process</a:t>
            </a:r>
          </a:p>
        </p:txBody>
      </p:sp>
      <p:sp>
        <p:nvSpPr>
          <p:cNvPr id="224259" name="Rectangle 3"/>
          <p:cNvSpPr>
            <a:spLocks noGrp="1" noChangeArrowheads="1"/>
          </p:cNvSpPr>
          <p:nvPr>
            <p:ph type="body" sz="half" idx="2"/>
          </p:nvPr>
        </p:nvSpPr>
        <p:spPr>
          <a:xfrm>
            <a:off x="685800" y="4537075"/>
            <a:ext cx="7772400" cy="1981200"/>
          </a:xfrm>
        </p:spPr>
        <p:txBody>
          <a:bodyPr/>
          <a:lstStyle/>
          <a:p>
            <a:r>
              <a:rPr lang="en-US" altLang="en-US" sz="2000" dirty="0"/>
              <a:t>A node denoting a complex Process, initiates by definition new processes (the embedded ones) </a:t>
            </a:r>
          </a:p>
          <a:p>
            <a:r>
              <a:rPr lang="en-US" altLang="en-US" sz="2000" dirty="0"/>
              <a:t>A complex process node is used in order to organize activity diagrams hierarchically</a:t>
            </a:r>
          </a:p>
        </p:txBody>
      </p:sp>
      <p:grpSp>
        <p:nvGrpSpPr>
          <p:cNvPr id="224260" name="Group 4"/>
          <p:cNvGrpSpPr>
            <a:grpSpLocks/>
          </p:cNvGrpSpPr>
          <p:nvPr/>
        </p:nvGrpSpPr>
        <p:grpSpPr bwMode="auto">
          <a:xfrm>
            <a:off x="3284538" y="2159000"/>
            <a:ext cx="2055812" cy="942975"/>
            <a:chOff x="2232" y="768"/>
            <a:chExt cx="1295" cy="594"/>
          </a:xfrm>
        </p:grpSpPr>
        <p:sp>
          <p:nvSpPr>
            <p:cNvPr id="224261" name="AutoShape 5"/>
            <p:cNvSpPr>
              <a:spLocks noChangeArrowheads="1"/>
            </p:cNvSpPr>
            <p:nvPr/>
          </p:nvSpPr>
          <p:spPr bwMode="auto">
            <a:xfrm>
              <a:off x="2232" y="768"/>
              <a:ext cx="1295" cy="594"/>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a:latin typeface="Arial" charset="0"/>
                </a:rPr>
                <a:t>Subactivity</a:t>
              </a:r>
            </a:p>
          </p:txBody>
        </p:sp>
        <p:grpSp>
          <p:nvGrpSpPr>
            <p:cNvPr id="224262" name="Group 6"/>
            <p:cNvGrpSpPr>
              <a:grpSpLocks/>
            </p:cNvGrpSpPr>
            <p:nvPr/>
          </p:nvGrpSpPr>
          <p:grpSpPr bwMode="auto">
            <a:xfrm>
              <a:off x="3168" y="1044"/>
              <a:ext cx="324" cy="270"/>
              <a:chOff x="3174" y="1634"/>
              <a:chExt cx="324" cy="270"/>
            </a:xfrm>
          </p:grpSpPr>
          <p:sp>
            <p:nvSpPr>
              <p:cNvPr id="224263" name="AutoShape 7"/>
              <p:cNvSpPr>
                <a:spLocks noChangeArrowheads="1"/>
              </p:cNvSpPr>
              <p:nvPr/>
            </p:nvSpPr>
            <p:spPr bwMode="auto">
              <a:xfrm>
                <a:off x="3174" y="1796"/>
                <a:ext cx="162" cy="108"/>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altLang="en-US" sz="2000">
                  <a:latin typeface="Arial" charset="0"/>
                </a:endParaRPr>
              </a:p>
            </p:txBody>
          </p:sp>
          <p:sp>
            <p:nvSpPr>
              <p:cNvPr id="224264" name="AutoShape 8"/>
              <p:cNvSpPr>
                <a:spLocks noChangeArrowheads="1"/>
              </p:cNvSpPr>
              <p:nvPr/>
            </p:nvSpPr>
            <p:spPr bwMode="auto">
              <a:xfrm>
                <a:off x="3336" y="1634"/>
                <a:ext cx="162" cy="108"/>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altLang="en-US" sz="2000">
                  <a:latin typeface="Arial" charset="0"/>
                </a:endParaRPr>
              </a:p>
            </p:txBody>
          </p:sp>
          <p:sp>
            <p:nvSpPr>
              <p:cNvPr id="224265" name="Line 9"/>
              <p:cNvSpPr>
                <a:spLocks noChangeShapeType="1"/>
              </p:cNvSpPr>
              <p:nvPr/>
            </p:nvSpPr>
            <p:spPr bwMode="auto">
              <a:xfrm flipV="1">
                <a:off x="3322" y="1742"/>
                <a:ext cx="68" cy="63"/>
              </a:xfrm>
              <a:prstGeom prst="line">
                <a:avLst/>
              </a:prstGeom>
              <a:noFill/>
              <a:ln w="2540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224266" name="Group 10"/>
          <p:cNvGrpSpPr>
            <a:grpSpLocks/>
          </p:cNvGrpSpPr>
          <p:nvPr/>
        </p:nvGrpSpPr>
        <p:grpSpPr bwMode="auto">
          <a:xfrm>
            <a:off x="3259138" y="3255963"/>
            <a:ext cx="2055812" cy="942975"/>
            <a:chOff x="2232" y="768"/>
            <a:chExt cx="1295" cy="594"/>
          </a:xfrm>
        </p:grpSpPr>
        <p:sp>
          <p:nvSpPr>
            <p:cNvPr id="224267" name="AutoShape 11"/>
            <p:cNvSpPr>
              <a:spLocks noChangeArrowheads="1"/>
            </p:cNvSpPr>
            <p:nvPr/>
          </p:nvSpPr>
          <p:spPr bwMode="auto">
            <a:xfrm>
              <a:off x="2232" y="768"/>
              <a:ext cx="1295" cy="594"/>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a:latin typeface="Arial" charset="0"/>
                </a:rPr>
                <a:t>Subactivity</a:t>
              </a:r>
            </a:p>
          </p:txBody>
        </p:sp>
        <p:grpSp>
          <p:nvGrpSpPr>
            <p:cNvPr id="224268" name="Group 12"/>
            <p:cNvGrpSpPr>
              <a:grpSpLocks/>
            </p:cNvGrpSpPr>
            <p:nvPr/>
          </p:nvGrpSpPr>
          <p:grpSpPr bwMode="auto">
            <a:xfrm>
              <a:off x="3168" y="1044"/>
              <a:ext cx="324" cy="270"/>
              <a:chOff x="3174" y="1634"/>
              <a:chExt cx="324" cy="270"/>
            </a:xfrm>
          </p:grpSpPr>
          <p:sp>
            <p:nvSpPr>
              <p:cNvPr id="224269" name="AutoShape 13"/>
              <p:cNvSpPr>
                <a:spLocks noChangeArrowheads="1"/>
              </p:cNvSpPr>
              <p:nvPr/>
            </p:nvSpPr>
            <p:spPr bwMode="auto">
              <a:xfrm>
                <a:off x="3174" y="1796"/>
                <a:ext cx="162" cy="108"/>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altLang="en-US" sz="2000">
                  <a:latin typeface="Arial" charset="0"/>
                </a:endParaRPr>
              </a:p>
            </p:txBody>
          </p:sp>
          <p:sp>
            <p:nvSpPr>
              <p:cNvPr id="224270" name="AutoShape 14"/>
              <p:cNvSpPr>
                <a:spLocks noChangeArrowheads="1"/>
              </p:cNvSpPr>
              <p:nvPr/>
            </p:nvSpPr>
            <p:spPr bwMode="auto">
              <a:xfrm>
                <a:off x="3336" y="1634"/>
                <a:ext cx="162" cy="108"/>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altLang="en-US" sz="2000">
                  <a:latin typeface="Arial" charset="0"/>
                </a:endParaRPr>
              </a:p>
            </p:txBody>
          </p:sp>
          <p:sp>
            <p:nvSpPr>
              <p:cNvPr id="224271" name="Line 15"/>
              <p:cNvSpPr>
                <a:spLocks noChangeShapeType="1"/>
              </p:cNvSpPr>
              <p:nvPr/>
            </p:nvSpPr>
            <p:spPr bwMode="auto">
              <a:xfrm flipV="1">
                <a:off x="3322" y="1742"/>
                <a:ext cx="68" cy="63"/>
              </a:xfrm>
              <a:prstGeom prst="line">
                <a:avLst/>
              </a:prstGeom>
              <a:noFill/>
              <a:ln w="2540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sp>
        <p:nvSpPr>
          <p:cNvPr id="224272" name="Text Box 16"/>
          <p:cNvSpPr txBox="1">
            <a:spLocks noChangeArrowheads="1"/>
          </p:cNvSpPr>
          <p:nvPr/>
        </p:nvSpPr>
        <p:spPr bwMode="auto">
          <a:xfrm>
            <a:off x="4765675" y="32623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ltLang="en-US"/>
              <a:t>*</a:t>
            </a:r>
            <a:endParaRPr lang="en-US" altLang="en-US"/>
          </a:p>
        </p:txBody>
      </p:sp>
    </p:spTree>
    <p:extLst>
      <p:ext uri="{BB962C8B-B14F-4D97-AF65-F5344CB8AC3E}">
        <p14:creationId xmlns:p14="http://schemas.microsoft.com/office/powerpoint/2010/main" val="2588068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457200" y="381000"/>
            <a:ext cx="8229600" cy="1143000"/>
          </a:xfrm>
        </p:spPr>
        <p:txBody>
          <a:bodyPr/>
          <a:lstStyle/>
          <a:p>
            <a:r>
              <a:rPr lang="en-US" altLang="en-US" dirty="0"/>
              <a:t>Example</a:t>
            </a:r>
          </a:p>
        </p:txBody>
      </p:sp>
      <p:grpSp>
        <p:nvGrpSpPr>
          <p:cNvPr id="225283" name="Group 3"/>
          <p:cNvGrpSpPr>
            <a:grpSpLocks/>
          </p:cNvGrpSpPr>
          <p:nvPr/>
        </p:nvGrpSpPr>
        <p:grpSpPr bwMode="auto">
          <a:xfrm>
            <a:off x="438150" y="2135188"/>
            <a:ext cx="6894513" cy="942975"/>
            <a:chOff x="276" y="873"/>
            <a:chExt cx="4343" cy="594"/>
          </a:xfrm>
        </p:grpSpPr>
        <p:sp>
          <p:nvSpPr>
            <p:cNvPr id="225284" name="AutoShape 4"/>
            <p:cNvSpPr>
              <a:spLocks noChangeArrowheads="1"/>
            </p:cNvSpPr>
            <p:nvPr/>
          </p:nvSpPr>
          <p:spPr bwMode="auto">
            <a:xfrm>
              <a:off x="276" y="903"/>
              <a:ext cx="1572" cy="528"/>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1800">
                  <a:latin typeface="Arial" charset="0"/>
                </a:rPr>
                <a:t>aPOEmployee.sortMail</a:t>
              </a:r>
            </a:p>
          </p:txBody>
        </p:sp>
        <p:sp>
          <p:nvSpPr>
            <p:cNvPr id="225285" name="AutoShape 5"/>
            <p:cNvSpPr>
              <a:spLocks noChangeArrowheads="1"/>
            </p:cNvSpPr>
            <p:nvPr/>
          </p:nvSpPr>
          <p:spPr bwMode="auto">
            <a:xfrm>
              <a:off x="3336" y="873"/>
              <a:ext cx="1283" cy="594"/>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038" rIns="92075" bIns="46038" anchor="ctr"/>
            <a:lstStyle/>
            <a:p>
              <a:pPr algn="ctr"/>
              <a:r>
                <a:rPr lang="en-US" altLang="en-US" sz="1800">
                  <a:latin typeface="Arial" charset="0"/>
                </a:rPr>
                <a:t>Deliver Mail</a:t>
              </a:r>
            </a:p>
          </p:txBody>
        </p:sp>
        <p:grpSp>
          <p:nvGrpSpPr>
            <p:cNvPr id="225286" name="Group 6"/>
            <p:cNvGrpSpPr>
              <a:grpSpLocks/>
            </p:cNvGrpSpPr>
            <p:nvPr/>
          </p:nvGrpSpPr>
          <p:grpSpPr bwMode="auto">
            <a:xfrm>
              <a:off x="4236" y="1157"/>
              <a:ext cx="324" cy="270"/>
              <a:chOff x="3654" y="1874"/>
              <a:chExt cx="324" cy="270"/>
            </a:xfrm>
          </p:grpSpPr>
          <p:sp>
            <p:nvSpPr>
              <p:cNvPr id="225287" name="AutoShape 7"/>
              <p:cNvSpPr>
                <a:spLocks noChangeArrowheads="1"/>
              </p:cNvSpPr>
              <p:nvPr/>
            </p:nvSpPr>
            <p:spPr bwMode="auto">
              <a:xfrm>
                <a:off x="3654" y="2036"/>
                <a:ext cx="162" cy="108"/>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altLang="en-US" sz="1400">
                  <a:latin typeface="Arial" charset="0"/>
                </a:endParaRPr>
              </a:p>
            </p:txBody>
          </p:sp>
          <p:sp>
            <p:nvSpPr>
              <p:cNvPr id="225288" name="AutoShape 8"/>
              <p:cNvSpPr>
                <a:spLocks noChangeArrowheads="1"/>
              </p:cNvSpPr>
              <p:nvPr/>
            </p:nvSpPr>
            <p:spPr bwMode="auto">
              <a:xfrm>
                <a:off x="3816" y="1874"/>
                <a:ext cx="162" cy="108"/>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altLang="en-US" sz="1400">
                  <a:latin typeface="Arial" charset="0"/>
                </a:endParaRPr>
              </a:p>
            </p:txBody>
          </p:sp>
          <p:sp>
            <p:nvSpPr>
              <p:cNvPr id="225289" name="Line 9"/>
              <p:cNvSpPr>
                <a:spLocks noChangeShapeType="1"/>
              </p:cNvSpPr>
              <p:nvPr/>
            </p:nvSpPr>
            <p:spPr bwMode="auto">
              <a:xfrm flipV="1">
                <a:off x="3802" y="1982"/>
                <a:ext cx="68" cy="63"/>
              </a:xfrm>
              <a:prstGeom prst="line">
                <a:avLst/>
              </a:prstGeom>
              <a:noFill/>
              <a:ln w="2540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cxnSp>
          <p:nvCxnSpPr>
            <p:cNvPr id="225290" name="AutoShape 10"/>
            <p:cNvCxnSpPr>
              <a:cxnSpLocks noChangeShapeType="1"/>
              <a:stCxn id="225284" idx="3"/>
              <a:endCxn id="225285" idx="1"/>
            </p:cNvCxnSpPr>
            <p:nvPr/>
          </p:nvCxnSpPr>
          <p:spPr bwMode="auto">
            <a:xfrm>
              <a:off x="1856" y="1167"/>
              <a:ext cx="1472" cy="3"/>
            </a:xfrm>
            <a:prstGeom prst="straightConnector1">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5291" name="Group 11"/>
          <p:cNvGrpSpPr>
            <a:grpSpLocks/>
          </p:cNvGrpSpPr>
          <p:nvPr/>
        </p:nvGrpSpPr>
        <p:grpSpPr bwMode="auto">
          <a:xfrm>
            <a:off x="704850" y="3979863"/>
            <a:ext cx="8096250" cy="2152650"/>
            <a:chOff x="444" y="2035"/>
            <a:chExt cx="5100" cy="1356"/>
          </a:xfrm>
        </p:grpSpPr>
        <p:grpSp>
          <p:nvGrpSpPr>
            <p:cNvPr id="225292" name="Group 12"/>
            <p:cNvGrpSpPr>
              <a:grpSpLocks/>
            </p:cNvGrpSpPr>
            <p:nvPr/>
          </p:nvGrpSpPr>
          <p:grpSpPr bwMode="auto">
            <a:xfrm>
              <a:off x="444" y="2203"/>
              <a:ext cx="1139" cy="1008"/>
              <a:chOff x="576" y="2400"/>
              <a:chExt cx="1139" cy="1008"/>
            </a:xfrm>
          </p:grpSpPr>
          <p:sp>
            <p:nvSpPr>
              <p:cNvPr id="225293" name="Rectangle 13"/>
              <p:cNvSpPr>
                <a:spLocks noChangeArrowheads="1"/>
              </p:cNvSpPr>
              <p:nvPr/>
            </p:nvSpPr>
            <p:spPr bwMode="auto">
              <a:xfrm>
                <a:off x="576" y="2400"/>
                <a:ext cx="1139" cy="100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altLang="en-US" sz="1800">
                  <a:latin typeface="Arial" charset="0"/>
                </a:endParaRPr>
              </a:p>
            </p:txBody>
          </p:sp>
          <p:sp>
            <p:nvSpPr>
              <p:cNvPr id="225294" name="Text Box 14"/>
              <p:cNvSpPr txBox="1">
                <a:spLocks noChangeArrowheads="1"/>
              </p:cNvSpPr>
              <p:nvPr/>
            </p:nvSpPr>
            <p:spPr bwMode="auto">
              <a:xfrm>
                <a:off x="652" y="2471"/>
                <a:ext cx="10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POEmployee</a:t>
                </a:r>
              </a:p>
            </p:txBody>
          </p:sp>
          <p:sp>
            <p:nvSpPr>
              <p:cNvPr id="225295" name="Line 15"/>
              <p:cNvSpPr>
                <a:spLocks noChangeShapeType="1"/>
              </p:cNvSpPr>
              <p:nvPr/>
            </p:nvSpPr>
            <p:spPr bwMode="auto">
              <a:xfrm>
                <a:off x="576" y="2772"/>
                <a:ext cx="1139"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5296" name="Text Box 16"/>
              <p:cNvSpPr txBox="1">
                <a:spLocks noChangeArrowheads="1"/>
              </p:cNvSpPr>
              <p:nvPr/>
            </p:nvSpPr>
            <p:spPr bwMode="auto">
              <a:xfrm>
                <a:off x="642" y="2863"/>
                <a:ext cx="7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latin typeface="Arial" charset="0"/>
                  </a:rPr>
                  <a:t>sortMail()</a:t>
                </a:r>
              </a:p>
            </p:txBody>
          </p:sp>
        </p:grpSp>
        <p:sp>
          <p:nvSpPr>
            <p:cNvPr id="225297" name="AutoShape 17"/>
            <p:cNvSpPr>
              <a:spLocks noChangeArrowheads="1"/>
            </p:cNvSpPr>
            <p:nvPr/>
          </p:nvSpPr>
          <p:spPr bwMode="auto">
            <a:xfrm>
              <a:off x="2460" y="2575"/>
              <a:ext cx="1140" cy="528"/>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1800">
                  <a:latin typeface="Arial" charset="0"/>
                </a:rPr>
                <a:t>Check Out</a:t>
              </a:r>
            </a:p>
            <a:p>
              <a:pPr algn="ctr"/>
              <a:r>
                <a:rPr lang="en-US" altLang="en-US" sz="1800">
                  <a:latin typeface="Arial" charset="0"/>
                </a:rPr>
                <a:t>Truck</a:t>
              </a:r>
            </a:p>
          </p:txBody>
        </p:sp>
        <p:cxnSp>
          <p:nvCxnSpPr>
            <p:cNvPr id="225298" name="AutoShape 18"/>
            <p:cNvCxnSpPr>
              <a:cxnSpLocks noChangeShapeType="1"/>
              <a:stCxn id="225297" idx="3"/>
              <a:endCxn id="225300" idx="1"/>
            </p:cNvCxnSpPr>
            <p:nvPr/>
          </p:nvCxnSpPr>
          <p:spPr bwMode="auto">
            <a:xfrm>
              <a:off x="3608" y="2839"/>
              <a:ext cx="554" cy="0"/>
            </a:xfrm>
            <a:prstGeom prst="straightConnector1">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299" name="AutoShape 19"/>
            <p:cNvSpPr>
              <a:spLocks noChangeArrowheads="1"/>
            </p:cNvSpPr>
            <p:nvPr/>
          </p:nvSpPr>
          <p:spPr bwMode="auto">
            <a:xfrm>
              <a:off x="2304" y="2035"/>
              <a:ext cx="3240" cy="1356"/>
            </a:xfrm>
            <a:prstGeom prst="roundRect">
              <a:avLst>
                <a:gd name="adj" fmla="val 13542"/>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5300" name="AutoShape 20"/>
            <p:cNvSpPr>
              <a:spLocks noChangeArrowheads="1"/>
            </p:cNvSpPr>
            <p:nvPr/>
          </p:nvSpPr>
          <p:spPr bwMode="auto">
            <a:xfrm>
              <a:off x="4170" y="2545"/>
              <a:ext cx="1224" cy="588"/>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038" rIns="92075" bIns="46038" anchor="ctr"/>
            <a:lstStyle/>
            <a:p>
              <a:pPr algn="ctr"/>
              <a:r>
                <a:rPr lang="en-US" altLang="en-US" sz="1800">
                  <a:latin typeface="Arial" charset="0"/>
                </a:rPr>
                <a:t>Put Mail</a:t>
              </a:r>
            </a:p>
            <a:p>
              <a:pPr algn="ctr"/>
              <a:r>
                <a:rPr lang="en-US" altLang="en-US" sz="1800">
                  <a:latin typeface="Arial" charset="0"/>
                </a:rPr>
                <a:t>In Boxes</a:t>
              </a:r>
            </a:p>
          </p:txBody>
        </p:sp>
        <p:grpSp>
          <p:nvGrpSpPr>
            <p:cNvPr id="225301" name="Group 21"/>
            <p:cNvGrpSpPr>
              <a:grpSpLocks/>
            </p:cNvGrpSpPr>
            <p:nvPr/>
          </p:nvGrpSpPr>
          <p:grpSpPr bwMode="auto">
            <a:xfrm>
              <a:off x="5028" y="2811"/>
              <a:ext cx="324" cy="270"/>
              <a:chOff x="5040" y="3014"/>
              <a:chExt cx="324" cy="270"/>
            </a:xfrm>
          </p:grpSpPr>
          <p:sp>
            <p:nvSpPr>
              <p:cNvPr id="225302" name="AutoShape 22"/>
              <p:cNvSpPr>
                <a:spLocks noChangeArrowheads="1"/>
              </p:cNvSpPr>
              <p:nvPr/>
            </p:nvSpPr>
            <p:spPr bwMode="auto">
              <a:xfrm>
                <a:off x="5040" y="3176"/>
                <a:ext cx="162" cy="108"/>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altLang="en-US" sz="1400">
                  <a:latin typeface="Arial" charset="0"/>
                </a:endParaRPr>
              </a:p>
            </p:txBody>
          </p:sp>
          <p:sp>
            <p:nvSpPr>
              <p:cNvPr id="225303" name="AutoShape 23"/>
              <p:cNvSpPr>
                <a:spLocks noChangeArrowheads="1"/>
              </p:cNvSpPr>
              <p:nvPr/>
            </p:nvSpPr>
            <p:spPr bwMode="auto">
              <a:xfrm>
                <a:off x="5202" y="3014"/>
                <a:ext cx="162" cy="108"/>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altLang="en-US" sz="1400">
                  <a:latin typeface="Arial" charset="0"/>
                </a:endParaRPr>
              </a:p>
            </p:txBody>
          </p:sp>
          <p:sp>
            <p:nvSpPr>
              <p:cNvPr id="225304" name="Line 24"/>
              <p:cNvSpPr>
                <a:spLocks noChangeShapeType="1"/>
              </p:cNvSpPr>
              <p:nvPr/>
            </p:nvSpPr>
            <p:spPr bwMode="auto">
              <a:xfrm flipV="1">
                <a:off x="5188" y="3122"/>
                <a:ext cx="68" cy="63"/>
              </a:xfrm>
              <a:prstGeom prst="line">
                <a:avLst/>
              </a:prstGeom>
              <a:noFill/>
              <a:ln w="2540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225305" name="Rectangle 25"/>
            <p:cNvSpPr>
              <a:spLocks noChangeArrowheads="1"/>
            </p:cNvSpPr>
            <p:nvPr/>
          </p:nvSpPr>
          <p:spPr bwMode="auto">
            <a:xfrm>
              <a:off x="3432" y="2083"/>
              <a:ext cx="9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Deliver Mail</a:t>
              </a:r>
            </a:p>
          </p:txBody>
        </p:sp>
      </p:grpSp>
    </p:spTree>
    <p:extLst>
      <p:ext uri="{BB962C8B-B14F-4D97-AF65-F5344CB8AC3E}">
        <p14:creationId xmlns:p14="http://schemas.microsoft.com/office/powerpoint/2010/main" val="3720917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685800" y="331788"/>
            <a:ext cx="7772400" cy="1143000"/>
          </a:xfrm>
        </p:spPr>
        <p:txBody>
          <a:bodyPr/>
          <a:lstStyle/>
          <a:p>
            <a:r>
              <a:rPr lang="en-US" altLang="en-US" sz="3600" dirty="0"/>
              <a:t>Activity Diagram at a Method level</a:t>
            </a:r>
          </a:p>
        </p:txBody>
      </p:sp>
      <p:grpSp>
        <p:nvGrpSpPr>
          <p:cNvPr id="227332" name="Group 4"/>
          <p:cNvGrpSpPr>
            <a:grpSpLocks/>
          </p:cNvGrpSpPr>
          <p:nvPr/>
        </p:nvGrpSpPr>
        <p:grpSpPr bwMode="auto">
          <a:xfrm>
            <a:off x="361950" y="3238500"/>
            <a:ext cx="1808163" cy="1600200"/>
            <a:chOff x="228" y="1680"/>
            <a:chExt cx="1139" cy="1008"/>
          </a:xfrm>
        </p:grpSpPr>
        <p:sp>
          <p:nvSpPr>
            <p:cNvPr id="227333" name="Rectangle 5"/>
            <p:cNvSpPr>
              <a:spLocks noChangeArrowheads="1"/>
            </p:cNvSpPr>
            <p:nvPr/>
          </p:nvSpPr>
          <p:spPr bwMode="auto">
            <a:xfrm>
              <a:off x="228" y="1680"/>
              <a:ext cx="1139" cy="100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altLang="en-US" sz="1800">
                <a:latin typeface="Arial" charset="0"/>
              </a:endParaRPr>
            </a:p>
          </p:txBody>
        </p:sp>
        <p:sp>
          <p:nvSpPr>
            <p:cNvPr id="227334" name="Text Box 6"/>
            <p:cNvSpPr txBox="1">
              <a:spLocks noChangeArrowheads="1"/>
            </p:cNvSpPr>
            <p:nvPr/>
          </p:nvSpPr>
          <p:spPr bwMode="auto">
            <a:xfrm>
              <a:off x="304" y="1751"/>
              <a:ext cx="10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POEmployee</a:t>
              </a:r>
            </a:p>
          </p:txBody>
        </p:sp>
        <p:sp>
          <p:nvSpPr>
            <p:cNvPr id="227335" name="Line 7"/>
            <p:cNvSpPr>
              <a:spLocks noChangeShapeType="1"/>
            </p:cNvSpPr>
            <p:nvPr/>
          </p:nvSpPr>
          <p:spPr bwMode="auto">
            <a:xfrm>
              <a:off x="228" y="2052"/>
              <a:ext cx="1139"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7336" name="Text Box 8"/>
            <p:cNvSpPr txBox="1">
              <a:spLocks noChangeArrowheads="1"/>
            </p:cNvSpPr>
            <p:nvPr/>
          </p:nvSpPr>
          <p:spPr bwMode="auto">
            <a:xfrm>
              <a:off x="294" y="2143"/>
              <a:ext cx="7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latin typeface="Arial" charset="0"/>
                </a:rPr>
                <a:t>sortMail()</a:t>
              </a:r>
            </a:p>
          </p:txBody>
        </p:sp>
      </p:grpSp>
      <p:grpSp>
        <p:nvGrpSpPr>
          <p:cNvPr id="227337" name="Group 9"/>
          <p:cNvGrpSpPr>
            <a:grpSpLocks/>
          </p:cNvGrpSpPr>
          <p:nvPr/>
        </p:nvGrpSpPr>
        <p:grpSpPr bwMode="auto">
          <a:xfrm>
            <a:off x="390525" y="1946275"/>
            <a:ext cx="7286625" cy="942975"/>
            <a:chOff x="246" y="866"/>
            <a:chExt cx="4590" cy="594"/>
          </a:xfrm>
        </p:grpSpPr>
        <p:sp>
          <p:nvSpPr>
            <p:cNvPr id="227338" name="AutoShape 10"/>
            <p:cNvSpPr>
              <a:spLocks noChangeArrowheads="1"/>
            </p:cNvSpPr>
            <p:nvPr/>
          </p:nvSpPr>
          <p:spPr bwMode="auto">
            <a:xfrm>
              <a:off x="246" y="896"/>
              <a:ext cx="1572" cy="528"/>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1800" dirty="0" err="1">
                  <a:latin typeface="Arial" charset="0"/>
                </a:rPr>
                <a:t>POEmployee.sortMail</a:t>
              </a:r>
              <a:endParaRPr lang="en-US" altLang="en-US" sz="1800" dirty="0">
                <a:latin typeface="Arial" charset="0"/>
              </a:endParaRPr>
            </a:p>
          </p:txBody>
        </p:sp>
        <p:sp>
          <p:nvSpPr>
            <p:cNvPr id="227339" name="AutoShape 11"/>
            <p:cNvSpPr>
              <a:spLocks noChangeArrowheads="1"/>
            </p:cNvSpPr>
            <p:nvPr/>
          </p:nvSpPr>
          <p:spPr bwMode="auto">
            <a:xfrm>
              <a:off x="3012" y="866"/>
              <a:ext cx="1824" cy="594"/>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038" rIns="92075" bIns="46038" anchor="ctr"/>
            <a:lstStyle/>
            <a:p>
              <a:pPr algn="ctr"/>
              <a:r>
                <a:rPr lang="en-US" altLang="en-US" sz="1800">
                  <a:latin typeface="Arial" charset="0"/>
                </a:rPr>
                <a:t>POEmployee.deliverMail</a:t>
              </a:r>
            </a:p>
          </p:txBody>
        </p:sp>
        <p:cxnSp>
          <p:nvCxnSpPr>
            <p:cNvPr id="227340" name="AutoShape 12"/>
            <p:cNvCxnSpPr>
              <a:cxnSpLocks noChangeShapeType="1"/>
              <a:stCxn id="227338" idx="3"/>
              <a:endCxn id="227339" idx="1"/>
            </p:cNvCxnSpPr>
            <p:nvPr/>
          </p:nvCxnSpPr>
          <p:spPr bwMode="auto">
            <a:xfrm>
              <a:off x="1826" y="1160"/>
              <a:ext cx="1178" cy="3"/>
            </a:xfrm>
            <a:prstGeom prst="straightConnector1">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7341" name="Group 13"/>
          <p:cNvGrpSpPr>
            <a:grpSpLocks/>
          </p:cNvGrpSpPr>
          <p:nvPr/>
        </p:nvGrpSpPr>
        <p:grpSpPr bwMode="auto">
          <a:xfrm>
            <a:off x="466725" y="3619500"/>
            <a:ext cx="8258175" cy="1828800"/>
            <a:chOff x="294" y="1920"/>
            <a:chExt cx="5202" cy="1152"/>
          </a:xfrm>
        </p:grpSpPr>
        <p:sp>
          <p:nvSpPr>
            <p:cNvPr id="227342" name="AutoShape 14"/>
            <p:cNvSpPr>
              <a:spLocks noChangeArrowheads="1"/>
            </p:cNvSpPr>
            <p:nvPr/>
          </p:nvSpPr>
          <p:spPr bwMode="auto">
            <a:xfrm rot="-5400000">
              <a:off x="1221" y="2417"/>
              <a:ext cx="186" cy="161"/>
            </a:xfrm>
            <a:prstGeom prst="triangle">
              <a:avLst>
                <a:gd name="adj" fmla="val 50000"/>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7343" name="Text Box 15"/>
            <p:cNvSpPr txBox="1">
              <a:spLocks noChangeArrowheads="1"/>
            </p:cNvSpPr>
            <p:nvPr/>
          </p:nvSpPr>
          <p:spPr bwMode="auto">
            <a:xfrm>
              <a:off x="294" y="2382"/>
              <a:ext cx="97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latin typeface="Arial" charset="0"/>
                </a:rPr>
                <a:t>deliverMail()</a:t>
              </a:r>
            </a:p>
          </p:txBody>
        </p:sp>
        <p:cxnSp>
          <p:nvCxnSpPr>
            <p:cNvPr id="227344" name="AutoShape 16"/>
            <p:cNvCxnSpPr>
              <a:cxnSpLocks noChangeShapeType="1"/>
              <a:stCxn id="227347" idx="1"/>
              <a:endCxn id="227342" idx="3"/>
            </p:cNvCxnSpPr>
            <p:nvPr/>
          </p:nvCxnSpPr>
          <p:spPr bwMode="auto">
            <a:xfrm rot="10800000" flipV="1">
              <a:off x="1401" y="2496"/>
              <a:ext cx="847" cy="2"/>
            </a:xfrm>
            <a:prstGeom prst="bentConnector3">
              <a:avLst>
                <a:gd name="adj1" fmla="val 49940"/>
              </a:avLst>
            </a:prstGeom>
            <a:noFill/>
            <a:ln w="25400">
              <a:solidFill>
                <a:schemeClr val="tx1"/>
              </a:solidFill>
              <a:prstDash val="lg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7345" name="Text Box 17"/>
            <p:cNvSpPr txBox="1">
              <a:spLocks noChangeArrowheads="1"/>
            </p:cNvSpPr>
            <p:nvPr/>
          </p:nvSpPr>
          <p:spPr bwMode="auto">
            <a:xfrm>
              <a:off x="1536" y="2287"/>
              <a:ext cx="6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Arial" charset="0"/>
                </a:rPr>
                <a:t>«realize»</a:t>
              </a:r>
            </a:p>
          </p:txBody>
        </p:sp>
        <p:grpSp>
          <p:nvGrpSpPr>
            <p:cNvPr id="227346" name="Group 18"/>
            <p:cNvGrpSpPr>
              <a:grpSpLocks/>
            </p:cNvGrpSpPr>
            <p:nvPr/>
          </p:nvGrpSpPr>
          <p:grpSpPr bwMode="auto">
            <a:xfrm>
              <a:off x="2256" y="1920"/>
              <a:ext cx="3240" cy="1152"/>
              <a:chOff x="2304" y="2718"/>
              <a:chExt cx="3240" cy="1152"/>
            </a:xfrm>
          </p:grpSpPr>
          <p:sp>
            <p:nvSpPr>
              <p:cNvPr id="227347" name="AutoShape 19"/>
              <p:cNvSpPr>
                <a:spLocks noChangeArrowheads="1"/>
              </p:cNvSpPr>
              <p:nvPr/>
            </p:nvSpPr>
            <p:spPr bwMode="auto">
              <a:xfrm>
                <a:off x="2304" y="2718"/>
                <a:ext cx="3240" cy="1152"/>
              </a:xfrm>
              <a:prstGeom prst="roundRect">
                <a:avLst>
                  <a:gd name="adj" fmla="val 13542"/>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7348" name="AutoShape 20"/>
              <p:cNvSpPr>
                <a:spLocks noChangeArrowheads="1"/>
              </p:cNvSpPr>
              <p:nvPr/>
            </p:nvSpPr>
            <p:spPr bwMode="auto">
              <a:xfrm>
                <a:off x="2460" y="3180"/>
                <a:ext cx="1140" cy="528"/>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1800">
                    <a:latin typeface="Arial" charset="0"/>
                  </a:rPr>
                  <a:t>Check Out</a:t>
                </a:r>
              </a:p>
              <a:p>
                <a:pPr algn="ctr"/>
                <a:r>
                  <a:rPr lang="en-US" altLang="en-US" sz="1800">
                    <a:latin typeface="Arial" charset="0"/>
                  </a:rPr>
                  <a:t>Truck</a:t>
                </a:r>
              </a:p>
            </p:txBody>
          </p:sp>
          <p:sp>
            <p:nvSpPr>
              <p:cNvPr id="227349" name="AutoShape 21"/>
              <p:cNvSpPr>
                <a:spLocks noChangeArrowheads="1"/>
              </p:cNvSpPr>
              <p:nvPr/>
            </p:nvSpPr>
            <p:spPr bwMode="auto">
              <a:xfrm>
                <a:off x="4176" y="3150"/>
                <a:ext cx="1224" cy="588"/>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038" rIns="92075" bIns="46038" anchor="ctr"/>
              <a:lstStyle/>
              <a:p>
                <a:pPr algn="ctr"/>
                <a:r>
                  <a:rPr lang="en-US" altLang="en-US" sz="1800">
                    <a:latin typeface="Arial" charset="0"/>
                  </a:rPr>
                  <a:t>Put Mail</a:t>
                </a:r>
              </a:p>
              <a:p>
                <a:pPr algn="ctr"/>
                <a:r>
                  <a:rPr lang="en-US" altLang="en-US" sz="1800">
                    <a:latin typeface="Arial" charset="0"/>
                  </a:rPr>
                  <a:t>In Boxes</a:t>
                </a:r>
              </a:p>
            </p:txBody>
          </p:sp>
          <p:cxnSp>
            <p:nvCxnSpPr>
              <p:cNvPr id="227350" name="AutoShape 22"/>
              <p:cNvCxnSpPr>
                <a:cxnSpLocks noChangeShapeType="1"/>
                <a:stCxn id="227348" idx="3"/>
                <a:endCxn id="227349" idx="1"/>
              </p:cNvCxnSpPr>
              <p:nvPr/>
            </p:nvCxnSpPr>
            <p:spPr bwMode="auto">
              <a:xfrm>
                <a:off x="3600" y="3444"/>
                <a:ext cx="576" cy="0"/>
              </a:xfrm>
              <a:prstGeom prst="straightConnector1">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27351" name="Group 23"/>
              <p:cNvGrpSpPr>
                <a:grpSpLocks/>
              </p:cNvGrpSpPr>
              <p:nvPr/>
            </p:nvGrpSpPr>
            <p:grpSpPr bwMode="auto">
              <a:xfrm>
                <a:off x="5040" y="3416"/>
                <a:ext cx="324" cy="270"/>
                <a:chOff x="3654" y="1874"/>
                <a:chExt cx="324" cy="270"/>
              </a:xfrm>
            </p:grpSpPr>
            <p:sp>
              <p:nvSpPr>
                <p:cNvPr id="227352" name="AutoShape 24"/>
                <p:cNvSpPr>
                  <a:spLocks noChangeArrowheads="1"/>
                </p:cNvSpPr>
                <p:nvPr/>
              </p:nvSpPr>
              <p:spPr bwMode="auto">
                <a:xfrm>
                  <a:off x="3654" y="2036"/>
                  <a:ext cx="162" cy="108"/>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altLang="en-US" sz="1400">
                    <a:latin typeface="Arial" charset="0"/>
                  </a:endParaRPr>
                </a:p>
              </p:txBody>
            </p:sp>
            <p:sp>
              <p:nvSpPr>
                <p:cNvPr id="227353" name="AutoShape 25"/>
                <p:cNvSpPr>
                  <a:spLocks noChangeArrowheads="1"/>
                </p:cNvSpPr>
                <p:nvPr/>
              </p:nvSpPr>
              <p:spPr bwMode="auto">
                <a:xfrm>
                  <a:off x="3816" y="1874"/>
                  <a:ext cx="162" cy="108"/>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altLang="en-US" sz="1400">
                    <a:latin typeface="Arial" charset="0"/>
                  </a:endParaRPr>
                </a:p>
              </p:txBody>
            </p:sp>
            <p:sp>
              <p:nvSpPr>
                <p:cNvPr id="227354" name="Line 26"/>
                <p:cNvSpPr>
                  <a:spLocks noChangeShapeType="1"/>
                </p:cNvSpPr>
                <p:nvPr/>
              </p:nvSpPr>
              <p:spPr bwMode="auto">
                <a:xfrm flipV="1">
                  <a:off x="3802" y="1982"/>
                  <a:ext cx="68" cy="63"/>
                </a:xfrm>
                <a:prstGeom prst="line">
                  <a:avLst/>
                </a:prstGeom>
                <a:noFill/>
                <a:ln w="2540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227355" name="Rectangle 27"/>
              <p:cNvSpPr>
                <a:spLocks noChangeArrowheads="1"/>
              </p:cNvSpPr>
              <p:nvPr/>
            </p:nvSpPr>
            <p:spPr bwMode="auto">
              <a:xfrm>
                <a:off x="2736" y="2775"/>
                <a:ext cx="24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PO Employee Deliver Mail Method</a:t>
                </a:r>
              </a:p>
            </p:txBody>
          </p:sp>
        </p:grpSp>
      </p:grpSp>
    </p:spTree>
    <p:extLst>
      <p:ext uri="{BB962C8B-B14F-4D97-AF65-F5344CB8AC3E}">
        <p14:creationId xmlns:p14="http://schemas.microsoft.com/office/powerpoint/2010/main" val="2088834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ltLang="en-US" dirty="0"/>
              <a:t>Objects </a:t>
            </a:r>
            <a:r>
              <a:rPr lang="el-GR" altLang="en-US" dirty="0"/>
              <a:t>(</a:t>
            </a:r>
            <a:r>
              <a:rPr lang="en-US" altLang="en-US" dirty="0"/>
              <a:t>Data</a:t>
            </a:r>
            <a:r>
              <a:rPr lang="el-GR" altLang="en-US" dirty="0"/>
              <a:t>)</a:t>
            </a:r>
            <a:endParaRPr lang="en-US" altLang="en-US" dirty="0"/>
          </a:p>
        </p:txBody>
      </p:sp>
      <p:sp>
        <p:nvSpPr>
          <p:cNvPr id="229379" name="Rectangle 3"/>
          <p:cNvSpPr>
            <a:spLocks noGrp="1" noChangeArrowheads="1"/>
          </p:cNvSpPr>
          <p:nvPr>
            <p:ph type="body" sz="half" idx="2"/>
          </p:nvPr>
        </p:nvSpPr>
        <p:spPr/>
        <p:txBody>
          <a:bodyPr/>
          <a:lstStyle/>
          <a:p>
            <a:r>
              <a:rPr lang="en-US" altLang="en-US" sz="2400" dirty="0"/>
              <a:t>These activity diagram nodes denote data elements that are produced or consumed from simple or complex processes. These data elements can be at a specific state.</a:t>
            </a:r>
          </a:p>
          <a:p>
            <a:r>
              <a:rPr lang="en-US" altLang="en-US" sz="2400" dirty="0"/>
              <a:t>These type of nodes can not call or initiate processes</a:t>
            </a:r>
          </a:p>
        </p:txBody>
      </p:sp>
      <p:sp>
        <p:nvSpPr>
          <p:cNvPr id="229380" name="Rectangle 4"/>
          <p:cNvSpPr>
            <a:spLocks noChangeArrowheads="1"/>
          </p:cNvSpPr>
          <p:nvPr/>
        </p:nvSpPr>
        <p:spPr bwMode="auto">
          <a:xfrm>
            <a:off x="3548063" y="2271713"/>
            <a:ext cx="2057400" cy="11017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u="sng" dirty="0" err="1"/>
              <a:t>ObjectName:ClassName</a:t>
            </a:r>
            <a:endParaRPr lang="en-US" altLang="en-US" sz="1400" u="sng" dirty="0"/>
          </a:p>
          <a:p>
            <a:pPr algn="ctr"/>
            <a:r>
              <a:rPr lang="en-US" altLang="en-US" sz="1400" dirty="0"/>
              <a:t>[</a:t>
            </a:r>
            <a:r>
              <a:rPr lang="en-US" altLang="en-US" sz="1400" dirty="0" err="1"/>
              <a:t>ObjectState</a:t>
            </a:r>
            <a:r>
              <a:rPr lang="en-US" altLang="en-US" sz="1400" dirty="0"/>
              <a:t>]</a:t>
            </a:r>
          </a:p>
        </p:txBody>
      </p:sp>
    </p:spTree>
    <p:extLst>
      <p:ext uri="{BB962C8B-B14F-4D97-AF65-F5344CB8AC3E}">
        <p14:creationId xmlns:p14="http://schemas.microsoft.com/office/powerpoint/2010/main" val="2209168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ltLang="en-US" sz="4000" dirty="0"/>
              <a:t>Activity Diagram with Object</a:t>
            </a:r>
            <a:r>
              <a:rPr lang="el-GR" altLang="en-US" sz="4000" dirty="0"/>
              <a:t> </a:t>
            </a:r>
            <a:endParaRPr lang="en-US" altLang="en-US" sz="4000" dirty="0"/>
          </a:p>
        </p:txBody>
      </p:sp>
      <p:grpSp>
        <p:nvGrpSpPr>
          <p:cNvPr id="230404" name="Group 4"/>
          <p:cNvGrpSpPr>
            <a:grpSpLocks/>
          </p:cNvGrpSpPr>
          <p:nvPr/>
        </p:nvGrpSpPr>
        <p:grpSpPr bwMode="auto">
          <a:xfrm>
            <a:off x="1044575" y="2157413"/>
            <a:ext cx="7058025" cy="1036637"/>
            <a:chOff x="743" y="720"/>
            <a:chExt cx="4446" cy="653"/>
          </a:xfrm>
        </p:grpSpPr>
        <p:sp>
          <p:nvSpPr>
            <p:cNvPr id="230405" name="Rectangle 5"/>
            <p:cNvSpPr>
              <a:spLocks noChangeArrowheads="1"/>
            </p:cNvSpPr>
            <p:nvPr/>
          </p:nvSpPr>
          <p:spPr bwMode="auto">
            <a:xfrm>
              <a:off x="2374" y="740"/>
              <a:ext cx="1142" cy="61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u="sng">
                  <a:latin typeface="Arial" charset="0"/>
                </a:rPr>
                <a:t>:Order</a:t>
              </a:r>
            </a:p>
            <a:p>
              <a:pPr algn="ctr"/>
              <a:r>
                <a:rPr lang="en-US" altLang="en-US" sz="2000">
                  <a:latin typeface="Arial" charset="0"/>
                </a:rPr>
                <a:t>[Taken]</a:t>
              </a:r>
            </a:p>
          </p:txBody>
        </p:sp>
        <p:sp>
          <p:nvSpPr>
            <p:cNvPr id="230406" name="AutoShape 6"/>
            <p:cNvSpPr>
              <a:spLocks noChangeArrowheads="1"/>
            </p:cNvSpPr>
            <p:nvPr/>
          </p:nvSpPr>
          <p:spPr bwMode="auto">
            <a:xfrm>
              <a:off x="743" y="720"/>
              <a:ext cx="1061" cy="653"/>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a:latin typeface="Arial" charset="0"/>
                </a:rPr>
                <a:t>Take Order</a:t>
              </a:r>
            </a:p>
          </p:txBody>
        </p:sp>
        <p:sp>
          <p:nvSpPr>
            <p:cNvPr id="230407" name="AutoShape 7"/>
            <p:cNvSpPr>
              <a:spLocks noChangeArrowheads="1"/>
            </p:cNvSpPr>
            <p:nvPr/>
          </p:nvSpPr>
          <p:spPr bwMode="auto">
            <a:xfrm>
              <a:off x="4128" y="720"/>
              <a:ext cx="1061" cy="653"/>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2000">
                  <a:latin typeface="Arial" charset="0"/>
                </a:rPr>
                <a:t>Fill Order</a:t>
              </a:r>
            </a:p>
          </p:txBody>
        </p:sp>
        <p:cxnSp>
          <p:nvCxnSpPr>
            <p:cNvPr id="230408" name="AutoShape 8"/>
            <p:cNvCxnSpPr>
              <a:cxnSpLocks noChangeShapeType="1"/>
              <a:stCxn id="230405" idx="3"/>
              <a:endCxn id="230407" idx="1"/>
            </p:cNvCxnSpPr>
            <p:nvPr/>
          </p:nvCxnSpPr>
          <p:spPr bwMode="auto">
            <a:xfrm>
              <a:off x="3524" y="1047"/>
              <a:ext cx="596" cy="0"/>
            </a:xfrm>
            <a:prstGeom prst="straightConnector1">
              <a:avLst/>
            </a:prstGeom>
            <a:noFill/>
            <a:ln w="25400">
              <a:solidFill>
                <a:schemeClr val="tx1"/>
              </a:solidFill>
              <a:prstDash val="lg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0409" name="AutoShape 9"/>
            <p:cNvCxnSpPr>
              <a:cxnSpLocks noChangeShapeType="1"/>
              <a:stCxn id="230406" idx="3"/>
              <a:endCxn id="230405" idx="1"/>
            </p:cNvCxnSpPr>
            <p:nvPr/>
          </p:nvCxnSpPr>
          <p:spPr bwMode="auto">
            <a:xfrm>
              <a:off x="1812" y="1047"/>
              <a:ext cx="554" cy="0"/>
            </a:xfrm>
            <a:prstGeom prst="straightConnector1">
              <a:avLst/>
            </a:prstGeom>
            <a:noFill/>
            <a:ln w="25400">
              <a:solidFill>
                <a:schemeClr val="tx1"/>
              </a:solidFill>
              <a:prstDash val="lg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30410" name="Text Box 10"/>
          <p:cNvSpPr txBox="1">
            <a:spLocks noChangeArrowheads="1"/>
          </p:cNvSpPr>
          <p:nvPr/>
        </p:nvSpPr>
        <p:spPr bwMode="auto">
          <a:xfrm>
            <a:off x="1014413" y="4606925"/>
            <a:ext cx="64043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Note the use of the dashed lines when we have object nodes</a:t>
            </a:r>
          </a:p>
        </p:txBody>
      </p:sp>
      <p:sp>
        <p:nvSpPr>
          <p:cNvPr id="230411" name="Line 11"/>
          <p:cNvSpPr>
            <a:spLocks noChangeShapeType="1"/>
          </p:cNvSpPr>
          <p:nvPr/>
        </p:nvSpPr>
        <p:spPr bwMode="auto">
          <a:xfrm flipV="1">
            <a:off x="3084513" y="2941638"/>
            <a:ext cx="142875" cy="1520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30412" name="Line 12"/>
          <p:cNvSpPr>
            <a:spLocks noChangeShapeType="1"/>
          </p:cNvSpPr>
          <p:nvPr/>
        </p:nvSpPr>
        <p:spPr bwMode="auto">
          <a:xfrm flipV="1">
            <a:off x="4076700" y="2874963"/>
            <a:ext cx="1916113" cy="1806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998866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18</a:t>
            </a:r>
          </a:p>
        </p:txBody>
      </p:sp>
      <p:sp>
        <p:nvSpPr>
          <p:cNvPr id="3" name="Text Placeholder 2"/>
          <p:cNvSpPr>
            <a:spLocks noGrp="1"/>
          </p:cNvSpPr>
          <p:nvPr>
            <p:ph type="body" idx="1"/>
          </p:nvPr>
        </p:nvSpPr>
        <p:spPr/>
        <p:txBody>
          <a:bodyPr/>
          <a:lstStyle/>
          <a:p>
            <a:r>
              <a:rPr lang="en-US" dirty="0"/>
              <a:t>Behavioral Modeling Approach to Requirements Modeling and UML State Diagrams</a:t>
            </a:r>
          </a:p>
        </p:txBody>
      </p:sp>
      <p:sp>
        <p:nvSpPr>
          <p:cNvPr id="5" name="Text Placeholder 2">
            <a:extLst>
              <a:ext uri="{FF2B5EF4-FFF2-40B4-BE49-F238E27FC236}">
                <a16:creationId xmlns:a16="http://schemas.microsoft.com/office/drawing/2014/main" id="{F1541066-CB8F-47C4-88E2-33779023B55E}"/>
              </a:ext>
            </a:extLst>
          </p:cNvPr>
          <p:cNvSpPr txBox="1">
            <a:spLocks/>
          </p:cNvSpPr>
          <p:nvPr/>
        </p:nvSpPr>
        <p:spPr>
          <a:xfrm>
            <a:off x="680545" y="4291013"/>
            <a:ext cx="7772400"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Any fool can write code that a computer can understand. Good programmers write code that humans can understand.</a:t>
            </a:r>
          </a:p>
          <a:p>
            <a:r>
              <a:rPr lang="en-US" sz="2000" dirty="0"/>
              <a:t>--Martin Fowler </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6DAB8C3-2B38-4B2A-95C1-967C0BCAC59F}"/>
                  </a:ext>
                </a:extLst>
              </p14:cNvPr>
              <p14:cNvContentPartPr/>
              <p14:nvPr/>
            </p14:nvContentPartPr>
            <p14:xfrm>
              <a:off x="-2784355" y="2234127"/>
              <a:ext cx="19440" cy="34920"/>
            </p14:xfrm>
          </p:contentPart>
        </mc:Choice>
        <mc:Fallback xmlns="">
          <p:pic>
            <p:nvPicPr>
              <p:cNvPr id="6" name="Ink 5">
                <a:extLst>
                  <a:ext uri="{FF2B5EF4-FFF2-40B4-BE49-F238E27FC236}">
                    <a16:creationId xmlns:a16="http://schemas.microsoft.com/office/drawing/2014/main" id="{E6DAB8C3-2B38-4B2A-95C1-967C0BCAC59F}"/>
                  </a:ext>
                </a:extLst>
              </p:cNvPr>
              <p:cNvPicPr/>
              <p:nvPr/>
            </p:nvPicPr>
            <p:blipFill>
              <a:blip r:embed="rId4"/>
              <a:stretch>
                <a:fillRect/>
              </a:stretch>
            </p:blipFill>
            <p:spPr>
              <a:xfrm>
                <a:off x="-2793355" y="2225127"/>
                <a:ext cx="37080" cy="52560"/>
              </a:xfrm>
              <a:prstGeom prst="rect">
                <a:avLst/>
              </a:prstGeom>
            </p:spPr>
          </p:pic>
        </mc:Fallback>
      </mc:AlternateContent>
    </p:spTree>
    <p:extLst>
      <p:ext uri="{BB962C8B-B14F-4D97-AF65-F5344CB8AC3E}">
        <p14:creationId xmlns:p14="http://schemas.microsoft.com/office/powerpoint/2010/main" val="1784001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ltLang="en-US" dirty="0"/>
              <a:t>Example</a:t>
            </a:r>
          </a:p>
        </p:txBody>
      </p:sp>
      <p:grpSp>
        <p:nvGrpSpPr>
          <p:cNvPr id="256003" name="Group 3"/>
          <p:cNvGrpSpPr>
            <a:grpSpLocks/>
          </p:cNvGrpSpPr>
          <p:nvPr/>
        </p:nvGrpSpPr>
        <p:grpSpPr bwMode="auto">
          <a:xfrm>
            <a:off x="438150" y="2135188"/>
            <a:ext cx="6894513" cy="942975"/>
            <a:chOff x="276" y="873"/>
            <a:chExt cx="4343" cy="594"/>
          </a:xfrm>
        </p:grpSpPr>
        <p:sp>
          <p:nvSpPr>
            <p:cNvPr id="256004" name="AutoShape 4"/>
            <p:cNvSpPr>
              <a:spLocks noChangeArrowheads="1"/>
            </p:cNvSpPr>
            <p:nvPr/>
          </p:nvSpPr>
          <p:spPr bwMode="auto">
            <a:xfrm>
              <a:off x="276" y="903"/>
              <a:ext cx="1572" cy="528"/>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1800">
                  <a:latin typeface="Arial" charset="0"/>
                </a:rPr>
                <a:t>aPOEmployee.sortMail</a:t>
              </a:r>
            </a:p>
          </p:txBody>
        </p:sp>
        <p:sp>
          <p:nvSpPr>
            <p:cNvPr id="256005" name="AutoShape 5"/>
            <p:cNvSpPr>
              <a:spLocks noChangeArrowheads="1"/>
            </p:cNvSpPr>
            <p:nvPr/>
          </p:nvSpPr>
          <p:spPr bwMode="auto">
            <a:xfrm>
              <a:off x="3336" y="873"/>
              <a:ext cx="1283" cy="594"/>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038" rIns="92075" bIns="46038" anchor="ctr"/>
            <a:lstStyle/>
            <a:p>
              <a:pPr algn="ctr"/>
              <a:r>
                <a:rPr lang="en-US" altLang="en-US" sz="1800">
                  <a:latin typeface="Arial" charset="0"/>
                </a:rPr>
                <a:t>Deliver Mail</a:t>
              </a:r>
            </a:p>
          </p:txBody>
        </p:sp>
        <p:grpSp>
          <p:nvGrpSpPr>
            <p:cNvPr id="256006" name="Group 6"/>
            <p:cNvGrpSpPr>
              <a:grpSpLocks/>
            </p:cNvGrpSpPr>
            <p:nvPr/>
          </p:nvGrpSpPr>
          <p:grpSpPr bwMode="auto">
            <a:xfrm>
              <a:off x="4236" y="1157"/>
              <a:ext cx="324" cy="270"/>
              <a:chOff x="3654" y="1874"/>
              <a:chExt cx="324" cy="270"/>
            </a:xfrm>
          </p:grpSpPr>
          <p:sp>
            <p:nvSpPr>
              <p:cNvPr id="256007" name="AutoShape 7"/>
              <p:cNvSpPr>
                <a:spLocks noChangeArrowheads="1"/>
              </p:cNvSpPr>
              <p:nvPr/>
            </p:nvSpPr>
            <p:spPr bwMode="auto">
              <a:xfrm>
                <a:off x="3654" y="2036"/>
                <a:ext cx="162" cy="108"/>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altLang="en-US" sz="1400">
                  <a:latin typeface="Arial" charset="0"/>
                </a:endParaRPr>
              </a:p>
            </p:txBody>
          </p:sp>
          <p:sp>
            <p:nvSpPr>
              <p:cNvPr id="256008" name="AutoShape 8"/>
              <p:cNvSpPr>
                <a:spLocks noChangeArrowheads="1"/>
              </p:cNvSpPr>
              <p:nvPr/>
            </p:nvSpPr>
            <p:spPr bwMode="auto">
              <a:xfrm>
                <a:off x="3816" y="1874"/>
                <a:ext cx="162" cy="108"/>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altLang="en-US" sz="1400">
                  <a:latin typeface="Arial" charset="0"/>
                </a:endParaRPr>
              </a:p>
            </p:txBody>
          </p:sp>
          <p:sp>
            <p:nvSpPr>
              <p:cNvPr id="256009" name="Line 9"/>
              <p:cNvSpPr>
                <a:spLocks noChangeShapeType="1"/>
              </p:cNvSpPr>
              <p:nvPr/>
            </p:nvSpPr>
            <p:spPr bwMode="auto">
              <a:xfrm flipV="1">
                <a:off x="3802" y="1982"/>
                <a:ext cx="68" cy="63"/>
              </a:xfrm>
              <a:prstGeom prst="line">
                <a:avLst/>
              </a:prstGeom>
              <a:noFill/>
              <a:ln w="2540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cxnSp>
          <p:nvCxnSpPr>
            <p:cNvPr id="256010" name="AutoShape 10"/>
            <p:cNvCxnSpPr>
              <a:cxnSpLocks noChangeShapeType="1"/>
              <a:stCxn id="256004" idx="3"/>
              <a:endCxn id="256005" idx="1"/>
            </p:cNvCxnSpPr>
            <p:nvPr/>
          </p:nvCxnSpPr>
          <p:spPr bwMode="auto">
            <a:xfrm>
              <a:off x="1856" y="1167"/>
              <a:ext cx="1472" cy="3"/>
            </a:xfrm>
            <a:prstGeom prst="straightConnector1">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6011" name="Group 11"/>
          <p:cNvGrpSpPr>
            <a:grpSpLocks/>
          </p:cNvGrpSpPr>
          <p:nvPr/>
        </p:nvGrpSpPr>
        <p:grpSpPr bwMode="auto">
          <a:xfrm>
            <a:off x="704850" y="3979863"/>
            <a:ext cx="8096250" cy="2152650"/>
            <a:chOff x="444" y="2035"/>
            <a:chExt cx="5100" cy="1356"/>
          </a:xfrm>
        </p:grpSpPr>
        <p:grpSp>
          <p:nvGrpSpPr>
            <p:cNvPr id="256012" name="Group 12"/>
            <p:cNvGrpSpPr>
              <a:grpSpLocks/>
            </p:cNvGrpSpPr>
            <p:nvPr/>
          </p:nvGrpSpPr>
          <p:grpSpPr bwMode="auto">
            <a:xfrm>
              <a:off x="444" y="2203"/>
              <a:ext cx="1139" cy="1008"/>
              <a:chOff x="576" y="2400"/>
              <a:chExt cx="1139" cy="1008"/>
            </a:xfrm>
          </p:grpSpPr>
          <p:sp>
            <p:nvSpPr>
              <p:cNvPr id="256013" name="Rectangle 13"/>
              <p:cNvSpPr>
                <a:spLocks noChangeArrowheads="1"/>
              </p:cNvSpPr>
              <p:nvPr/>
            </p:nvSpPr>
            <p:spPr bwMode="auto">
              <a:xfrm>
                <a:off x="576" y="2400"/>
                <a:ext cx="1139" cy="100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altLang="en-US" sz="1800">
                  <a:latin typeface="Arial" charset="0"/>
                </a:endParaRPr>
              </a:p>
            </p:txBody>
          </p:sp>
          <p:sp>
            <p:nvSpPr>
              <p:cNvPr id="256014" name="Text Box 14"/>
              <p:cNvSpPr txBox="1">
                <a:spLocks noChangeArrowheads="1"/>
              </p:cNvSpPr>
              <p:nvPr/>
            </p:nvSpPr>
            <p:spPr bwMode="auto">
              <a:xfrm>
                <a:off x="652" y="2471"/>
                <a:ext cx="10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POEmployee</a:t>
                </a:r>
              </a:p>
            </p:txBody>
          </p:sp>
          <p:sp>
            <p:nvSpPr>
              <p:cNvPr id="256015" name="Line 15"/>
              <p:cNvSpPr>
                <a:spLocks noChangeShapeType="1"/>
              </p:cNvSpPr>
              <p:nvPr/>
            </p:nvSpPr>
            <p:spPr bwMode="auto">
              <a:xfrm>
                <a:off x="576" y="2772"/>
                <a:ext cx="1139"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16" name="Text Box 16"/>
              <p:cNvSpPr txBox="1">
                <a:spLocks noChangeArrowheads="1"/>
              </p:cNvSpPr>
              <p:nvPr/>
            </p:nvSpPr>
            <p:spPr bwMode="auto">
              <a:xfrm>
                <a:off x="642" y="2863"/>
                <a:ext cx="7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latin typeface="Arial" charset="0"/>
                  </a:rPr>
                  <a:t>sortMail()</a:t>
                </a:r>
              </a:p>
            </p:txBody>
          </p:sp>
        </p:grpSp>
        <p:sp>
          <p:nvSpPr>
            <p:cNvPr id="256017" name="AutoShape 17"/>
            <p:cNvSpPr>
              <a:spLocks noChangeArrowheads="1"/>
            </p:cNvSpPr>
            <p:nvPr/>
          </p:nvSpPr>
          <p:spPr bwMode="auto">
            <a:xfrm>
              <a:off x="2460" y="2575"/>
              <a:ext cx="1140" cy="528"/>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1800">
                  <a:latin typeface="Arial" charset="0"/>
                </a:rPr>
                <a:t>Check Out</a:t>
              </a:r>
            </a:p>
            <a:p>
              <a:pPr algn="ctr"/>
              <a:r>
                <a:rPr lang="en-US" altLang="en-US" sz="1800">
                  <a:latin typeface="Arial" charset="0"/>
                </a:rPr>
                <a:t>Truck</a:t>
              </a:r>
            </a:p>
          </p:txBody>
        </p:sp>
        <p:cxnSp>
          <p:nvCxnSpPr>
            <p:cNvPr id="256018" name="AutoShape 18"/>
            <p:cNvCxnSpPr>
              <a:cxnSpLocks noChangeShapeType="1"/>
              <a:stCxn id="256017" idx="3"/>
              <a:endCxn id="256020" idx="1"/>
            </p:cNvCxnSpPr>
            <p:nvPr/>
          </p:nvCxnSpPr>
          <p:spPr bwMode="auto">
            <a:xfrm>
              <a:off x="3608" y="2839"/>
              <a:ext cx="554" cy="0"/>
            </a:xfrm>
            <a:prstGeom prst="straightConnector1">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019" name="AutoShape 19"/>
            <p:cNvSpPr>
              <a:spLocks noChangeArrowheads="1"/>
            </p:cNvSpPr>
            <p:nvPr/>
          </p:nvSpPr>
          <p:spPr bwMode="auto">
            <a:xfrm>
              <a:off x="2304" y="2035"/>
              <a:ext cx="3240" cy="1356"/>
            </a:xfrm>
            <a:prstGeom prst="roundRect">
              <a:avLst>
                <a:gd name="adj" fmla="val 13542"/>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20" name="AutoShape 20"/>
            <p:cNvSpPr>
              <a:spLocks noChangeArrowheads="1"/>
            </p:cNvSpPr>
            <p:nvPr/>
          </p:nvSpPr>
          <p:spPr bwMode="auto">
            <a:xfrm>
              <a:off x="4170" y="2545"/>
              <a:ext cx="1224" cy="588"/>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038" rIns="92075" bIns="46038" anchor="ctr"/>
            <a:lstStyle/>
            <a:p>
              <a:pPr algn="ctr"/>
              <a:r>
                <a:rPr lang="en-US" altLang="en-US" sz="1800">
                  <a:latin typeface="Arial" charset="0"/>
                </a:rPr>
                <a:t>Put Mail</a:t>
              </a:r>
            </a:p>
            <a:p>
              <a:pPr algn="ctr"/>
              <a:r>
                <a:rPr lang="en-US" altLang="en-US" sz="1800">
                  <a:latin typeface="Arial" charset="0"/>
                </a:rPr>
                <a:t>In Boxes</a:t>
              </a:r>
            </a:p>
          </p:txBody>
        </p:sp>
        <p:grpSp>
          <p:nvGrpSpPr>
            <p:cNvPr id="256021" name="Group 21"/>
            <p:cNvGrpSpPr>
              <a:grpSpLocks/>
            </p:cNvGrpSpPr>
            <p:nvPr/>
          </p:nvGrpSpPr>
          <p:grpSpPr bwMode="auto">
            <a:xfrm>
              <a:off x="5028" y="2811"/>
              <a:ext cx="324" cy="270"/>
              <a:chOff x="5040" y="3014"/>
              <a:chExt cx="324" cy="270"/>
            </a:xfrm>
          </p:grpSpPr>
          <p:sp>
            <p:nvSpPr>
              <p:cNvPr id="256022" name="AutoShape 22"/>
              <p:cNvSpPr>
                <a:spLocks noChangeArrowheads="1"/>
              </p:cNvSpPr>
              <p:nvPr/>
            </p:nvSpPr>
            <p:spPr bwMode="auto">
              <a:xfrm>
                <a:off x="5040" y="3176"/>
                <a:ext cx="162" cy="108"/>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altLang="en-US" sz="1400">
                  <a:latin typeface="Arial" charset="0"/>
                </a:endParaRPr>
              </a:p>
            </p:txBody>
          </p:sp>
          <p:sp>
            <p:nvSpPr>
              <p:cNvPr id="256023" name="AutoShape 23"/>
              <p:cNvSpPr>
                <a:spLocks noChangeArrowheads="1"/>
              </p:cNvSpPr>
              <p:nvPr/>
            </p:nvSpPr>
            <p:spPr bwMode="auto">
              <a:xfrm>
                <a:off x="5202" y="3014"/>
                <a:ext cx="162" cy="108"/>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altLang="en-US" sz="1400">
                  <a:latin typeface="Arial" charset="0"/>
                </a:endParaRPr>
              </a:p>
            </p:txBody>
          </p:sp>
          <p:sp>
            <p:nvSpPr>
              <p:cNvPr id="256024" name="Line 24"/>
              <p:cNvSpPr>
                <a:spLocks noChangeShapeType="1"/>
              </p:cNvSpPr>
              <p:nvPr/>
            </p:nvSpPr>
            <p:spPr bwMode="auto">
              <a:xfrm flipV="1">
                <a:off x="5188" y="3122"/>
                <a:ext cx="68" cy="63"/>
              </a:xfrm>
              <a:prstGeom prst="line">
                <a:avLst/>
              </a:prstGeom>
              <a:noFill/>
              <a:ln w="2540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256025" name="Rectangle 25"/>
            <p:cNvSpPr>
              <a:spLocks noChangeArrowheads="1"/>
            </p:cNvSpPr>
            <p:nvPr/>
          </p:nvSpPr>
          <p:spPr bwMode="auto">
            <a:xfrm>
              <a:off x="3432" y="2083"/>
              <a:ext cx="9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Deliver Mail</a:t>
              </a:r>
            </a:p>
          </p:txBody>
        </p:sp>
      </p:grpSp>
    </p:spTree>
    <p:extLst>
      <p:ext uri="{BB962C8B-B14F-4D97-AF65-F5344CB8AC3E}">
        <p14:creationId xmlns:p14="http://schemas.microsoft.com/office/powerpoint/2010/main" val="4210333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ltLang="en-US" dirty="0"/>
              <a:t>Initial and Final Nodes</a:t>
            </a:r>
          </a:p>
        </p:txBody>
      </p:sp>
      <p:grpSp>
        <p:nvGrpSpPr>
          <p:cNvPr id="231427" name="Group 3"/>
          <p:cNvGrpSpPr>
            <a:grpSpLocks/>
          </p:cNvGrpSpPr>
          <p:nvPr/>
        </p:nvGrpSpPr>
        <p:grpSpPr bwMode="auto">
          <a:xfrm>
            <a:off x="1189038" y="3065463"/>
            <a:ext cx="7772400" cy="698500"/>
            <a:chOff x="749" y="1273"/>
            <a:chExt cx="4896" cy="440"/>
          </a:xfrm>
        </p:grpSpPr>
        <p:sp>
          <p:nvSpPr>
            <p:cNvPr id="231428" name="Rectangle 4"/>
            <p:cNvSpPr>
              <a:spLocks noChangeArrowheads="1"/>
            </p:cNvSpPr>
            <p:nvPr/>
          </p:nvSpPr>
          <p:spPr bwMode="auto">
            <a:xfrm>
              <a:off x="749" y="1273"/>
              <a:ext cx="4896"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buClr>
                  <a:schemeClr val="folHlink"/>
                </a:buClr>
                <a:buSzPct val="60000"/>
                <a:buFont typeface="Wingdings" pitchFamily="2" charset="2"/>
                <a:buChar char="n"/>
              </a:pPr>
              <a:r>
                <a:rPr lang="en-US" altLang="en-US" dirty="0">
                  <a:latin typeface="Tahoma" pitchFamily="34" charset="0"/>
                </a:rPr>
                <a:t>Initial Node</a:t>
              </a:r>
            </a:p>
          </p:txBody>
        </p:sp>
        <p:sp>
          <p:nvSpPr>
            <p:cNvPr id="231429" name="Oval 5"/>
            <p:cNvSpPr>
              <a:spLocks noChangeArrowheads="1"/>
            </p:cNvSpPr>
            <p:nvPr/>
          </p:nvSpPr>
          <p:spPr bwMode="auto">
            <a:xfrm>
              <a:off x="2647" y="1335"/>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231430" name="Group 6"/>
          <p:cNvGrpSpPr>
            <a:grpSpLocks/>
          </p:cNvGrpSpPr>
          <p:nvPr/>
        </p:nvGrpSpPr>
        <p:grpSpPr bwMode="auto">
          <a:xfrm>
            <a:off x="1182688" y="4010025"/>
            <a:ext cx="7772400" cy="703263"/>
            <a:chOff x="745" y="1868"/>
            <a:chExt cx="4896" cy="443"/>
          </a:xfrm>
        </p:grpSpPr>
        <p:sp>
          <p:nvSpPr>
            <p:cNvPr id="231431" name="Rectangle 7"/>
            <p:cNvSpPr>
              <a:spLocks noChangeArrowheads="1"/>
            </p:cNvSpPr>
            <p:nvPr/>
          </p:nvSpPr>
          <p:spPr bwMode="auto">
            <a:xfrm>
              <a:off x="745" y="1871"/>
              <a:ext cx="4896"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buClr>
                  <a:schemeClr val="folHlink"/>
                </a:buClr>
                <a:buSzPct val="60000"/>
                <a:buFont typeface="Wingdings" pitchFamily="2" charset="2"/>
                <a:buChar char="n"/>
              </a:pPr>
              <a:r>
                <a:rPr lang="en-US" altLang="en-US" dirty="0">
                  <a:latin typeface="Tahoma" pitchFamily="34" charset="0"/>
                </a:rPr>
                <a:t>Final Node</a:t>
              </a:r>
            </a:p>
          </p:txBody>
        </p:sp>
        <p:grpSp>
          <p:nvGrpSpPr>
            <p:cNvPr id="231432" name="Group 8"/>
            <p:cNvGrpSpPr>
              <a:grpSpLocks/>
            </p:cNvGrpSpPr>
            <p:nvPr/>
          </p:nvGrpSpPr>
          <p:grpSpPr bwMode="auto">
            <a:xfrm>
              <a:off x="2595" y="1868"/>
              <a:ext cx="312" cy="312"/>
              <a:chOff x="2595" y="1868"/>
              <a:chExt cx="312" cy="312"/>
            </a:xfrm>
          </p:grpSpPr>
          <p:sp>
            <p:nvSpPr>
              <p:cNvPr id="231433" name="Oval 9"/>
              <p:cNvSpPr>
                <a:spLocks noChangeArrowheads="1"/>
              </p:cNvSpPr>
              <p:nvPr/>
            </p:nvSpPr>
            <p:spPr bwMode="auto">
              <a:xfrm>
                <a:off x="2655" y="1928"/>
                <a:ext cx="192" cy="19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1434" name="Oval 10"/>
              <p:cNvSpPr>
                <a:spLocks noChangeArrowheads="1"/>
              </p:cNvSpPr>
              <p:nvPr/>
            </p:nvSpPr>
            <p:spPr bwMode="auto">
              <a:xfrm>
                <a:off x="2595" y="1868"/>
                <a:ext cx="312" cy="31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231435" name="Group 11"/>
          <p:cNvGrpSpPr>
            <a:grpSpLocks/>
          </p:cNvGrpSpPr>
          <p:nvPr/>
        </p:nvGrpSpPr>
        <p:grpSpPr bwMode="auto">
          <a:xfrm>
            <a:off x="1204913" y="4819650"/>
            <a:ext cx="7772400" cy="830263"/>
            <a:chOff x="759" y="2378"/>
            <a:chExt cx="4896" cy="523"/>
          </a:xfrm>
        </p:grpSpPr>
        <p:sp>
          <p:nvSpPr>
            <p:cNvPr id="231436" name="Rectangle 12"/>
            <p:cNvSpPr>
              <a:spLocks noChangeArrowheads="1"/>
            </p:cNvSpPr>
            <p:nvPr/>
          </p:nvSpPr>
          <p:spPr bwMode="auto">
            <a:xfrm>
              <a:off x="759" y="2461"/>
              <a:ext cx="4896"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buClr>
                  <a:schemeClr val="folHlink"/>
                </a:buClr>
                <a:buSzPct val="60000"/>
                <a:buFont typeface="Wingdings" pitchFamily="2" charset="2"/>
                <a:buChar char="n"/>
              </a:pPr>
              <a:r>
                <a:rPr lang="en-US" altLang="en-US" dirty="0">
                  <a:latin typeface="Tahoma" pitchFamily="34" charset="0"/>
                </a:rPr>
                <a:t>Fork and Join</a:t>
              </a:r>
              <a:endParaRPr lang="el-GR" altLang="en-US" dirty="0">
                <a:latin typeface="Tahoma" pitchFamily="34" charset="0"/>
              </a:endParaRPr>
            </a:p>
          </p:txBody>
        </p:sp>
        <p:grpSp>
          <p:nvGrpSpPr>
            <p:cNvPr id="231437" name="Group 13"/>
            <p:cNvGrpSpPr>
              <a:grpSpLocks/>
            </p:cNvGrpSpPr>
            <p:nvPr/>
          </p:nvGrpSpPr>
          <p:grpSpPr bwMode="auto">
            <a:xfrm>
              <a:off x="2617" y="2378"/>
              <a:ext cx="1847" cy="466"/>
              <a:chOff x="2736" y="2826"/>
              <a:chExt cx="1847" cy="466"/>
            </a:xfrm>
          </p:grpSpPr>
          <p:sp>
            <p:nvSpPr>
              <p:cNvPr id="231438" name="Line 14"/>
              <p:cNvSpPr>
                <a:spLocks noChangeShapeType="1"/>
              </p:cNvSpPr>
              <p:nvPr/>
            </p:nvSpPr>
            <p:spPr bwMode="auto">
              <a:xfrm rot="16200000" flipH="1">
                <a:off x="2882" y="3076"/>
                <a:ext cx="236"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1439" name="Line 15"/>
              <p:cNvSpPr>
                <a:spLocks noChangeShapeType="1"/>
              </p:cNvSpPr>
              <p:nvPr/>
            </p:nvSpPr>
            <p:spPr bwMode="auto">
              <a:xfrm rot="-5400000" flipH="1" flipV="1">
                <a:off x="3126" y="2700"/>
                <a:ext cx="188" cy="452"/>
              </a:xfrm>
              <a:prstGeom prst="line">
                <a:avLst/>
              </a:prstGeom>
              <a:noFill/>
              <a:ln w="25400">
                <a:solidFill>
                  <a:schemeClr val="tx1"/>
                </a:solidFill>
                <a:round/>
                <a:headEnd type="arrow"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1440" name="Line 16"/>
              <p:cNvSpPr>
                <a:spLocks noChangeShapeType="1"/>
              </p:cNvSpPr>
              <p:nvPr/>
            </p:nvSpPr>
            <p:spPr bwMode="auto">
              <a:xfrm rot="16200000" flipV="1">
                <a:off x="3142" y="2980"/>
                <a:ext cx="172" cy="452"/>
              </a:xfrm>
              <a:prstGeom prst="line">
                <a:avLst/>
              </a:prstGeom>
              <a:noFill/>
              <a:ln w="25400">
                <a:solidFill>
                  <a:schemeClr val="tx1"/>
                </a:solidFill>
                <a:round/>
                <a:headEnd type="arrow"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1441" name="Line 17"/>
              <p:cNvSpPr>
                <a:spLocks noChangeShapeType="1"/>
              </p:cNvSpPr>
              <p:nvPr/>
            </p:nvSpPr>
            <p:spPr bwMode="auto">
              <a:xfrm rot="16200000" flipV="1">
                <a:off x="2867" y="2938"/>
                <a:ext cx="2" cy="26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1442" name="Line 18"/>
              <p:cNvSpPr>
                <a:spLocks noChangeShapeType="1"/>
              </p:cNvSpPr>
              <p:nvPr/>
            </p:nvSpPr>
            <p:spPr bwMode="auto">
              <a:xfrm rot="5400000">
                <a:off x="4202" y="3076"/>
                <a:ext cx="236"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1443" name="Line 19"/>
              <p:cNvSpPr>
                <a:spLocks noChangeShapeType="1"/>
              </p:cNvSpPr>
              <p:nvPr/>
            </p:nvSpPr>
            <p:spPr bwMode="auto">
              <a:xfrm rot="5400000" flipV="1">
                <a:off x="4000" y="2694"/>
                <a:ext cx="188" cy="452"/>
              </a:xfrm>
              <a:prstGeom prst="line">
                <a:avLst/>
              </a:prstGeom>
              <a:noFill/>
              <a:ln w="254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1444" name="Line 20"/>
              <p:cNvSpPr>
                <a:spLocks noChangeShapeType="1"/>
              </p:cNvSpPr>
              <p:nvPr/>
            </p:nvSpPr>
            <p:spPr bwMode="auto">
              <a:xfrm rot="5400000" flipH="1" flipV="1">
                <a:off x="4006" y="2980"/>
                <a:ext cx="172" cy="452"/>
              </a:xfrm>
              <a:prstGeom prst="line">
                <a:avLst/>
              </a:prstGeom>
              <a:noFill/>
              <a:ln w="254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1445" name="Line 21"/>
              <p:cNvSpPr>
                <a:spLocks noChangeShapeType="1"/>
              </p:cNvSpPr>
              <p:nvPr/>
            </p:nvSpPr>
            <p:spPr bwMode="auto">
              <a:xfrm rot="16200000" flipV="1">
                <a:off x="4451" y="2938"/>
                <a:ext cx="2" cy="26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spTree>
    <p:extLst>
      <p:ext uri="{BB962C8B-B14F-4D97-AF65-F5344CB8AC3E}">
        <p14:creationId xmlns:p14="http://schemas.microsoft.com/office/powerpoint/2010/main" val="1351833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Operators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76400"/>
            <a:ext cx="842265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17908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3474" name="Rectangle 2"/>
          <p:cNvSpPr>
            <a:spLocks noGrp="1" noChangeArrowheads="1"/>
          </p:cNvSpPr>
          <p:nvPr>
            <p:ph type="body" idx="1"/>
          </p:nvPr>
        </p:nvSpPr>
        <p:spPr>
          <a:xfrm>
            <a:off x="685800" y="1981200"/>
            <a:ext cx="8229600" cy="4114800"/>
          </a:xfrm>
        </p:spPr>
        <p:txBody>
          <a:bodyPr/>
          <a:lstStyle/>
          <a:p>
            <a:r>
              <a:rPr lang="en-US" altLang="en-US" sz="2000" dirty="0"/>
              <a:t>Activity diagram edges may contain decision points. Decision points are denoted by the symbol</a:t>
            </a:r>
          </a:p>
        </p:txBody>
      </p:sp>
      <p:sp>
        <p:nvSpPr>
          <p:cNvPr id="233475" name="Rectangle 3"/>
          <p:cNvSpPr>
            <a:spLocks noGrp="1" noChangeArrowheads="1"/>
          </p:cNvSpPr>
          <p:nvPr>
            <p:ph type="title"/>
          </p:nvPr>
        </p:nvSpPr>
        <p:spPr/>
        <p:txBody>
          <a:bodyPr/>
          <a:lstStyle/>
          <a:p>
            <a:r>
              <a:rPr lang="en-US" altLang="en-US" dirty="0"/>
              <a:t>Decision Points</a:t>
            </a:r>
          </a:p>
        </p:txBody>
      </p:sp>
      <p:grpSp>
        <p:nvGrpSpPr>
          <p:cNvPr id="233476" name="Group 4"/>
          <p:cNvGrpSpPr>
            <a:grpSpLocks/>
          </p:cNvGrpSpPr>
          <p:nvPr/>
        </p:nvGrpSpPr>
        <p:grpSpPr bwMode="auto">
          <a:xfrm>
            <a:off x="1065213" y="3468687"/>
            <a:ext cx="7473950" cy="2551113"/>
            <a:chOff x="484" y="2222"/>
            <a:chExt cx="4895" cy="1669"/>
          </a:xfrm>
        </p:grpSpPr>
        <p:sp>
          <p:nvSpPr>
            <p:cNvPr id="233477" name="AutoShape 5"/>
            <p:cNvSpPr>
              <a:spLocks noChangeArrowheads="1"/>
            </p:cNvSpPr>
            <p:nvPr/>
          </p:nvSpPr>
          <p:spPr bwMode="auto">
            <a:xfrm>
              <a:off x="1694" y="2367"/>
              <a:ext cx="216" cy="217"/>
            </a:xfrm>
            <a:prstGeom prst="diamond">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altLang="en-US" sz="2000">
                <a:latin typeface="Arial" charset="0"/>
              </a:endParaRPr>
            </a:p>
          </p:txBody>
        </p:sp>
        <p:sp>
          <p:nvSpPr>
            <p:cNvPr id="233478" name="AutoShape 6"/>
            <p:cNvSpPr>
              <a:spLocks noChangeArrowheads="1"/>
            </p:cNvSpPr>
            <p:nvPr/>
          </p:nvSpPr>
          <p:spPr bwMode="auto">
            <a:xfrm>
              <a:off x="484" y="2222"/>
              <a:ext cx="899" cy="507"/>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1800">
                  <a:latin typeface="Arial" charset="0"/>
                </a:rPr>
                <a:t>Calculate</a:t>
              </a:r>
            </a:p>
            <a:p>
              <a:pPr algn="ctr"/>
              <a:r>
                <a:rPr lang="en-US" altLang="en-US" sz="1800">
                  <a:latin typeface="Arial" charset="0"/>
                </a:rPr>
                <a:t>Cost</a:t>
              </a:r>
            </a:p>
          </p:txBody>
        </p:sp>
        <p:sp>
          <p:nvSpPr>
            <p:cNvPr id="233479" name="AutoShape 7"/>
            <p:cNvSpPr>
              <a:spLocks noChangeArrowheads="1"/>
            </p:cNvSpPr>
            <p:nvPr/>
          </p:nvSpPr>
          <p:spPr bwMode="auto">
            <a:xfrm>
              <a:off x="4480" y="2222"/>
              <a:ext cx="899" cy="507"/>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1800">
                  <a:latin typeface="Arial" charset="0"/>
                </a:rPr>
                <a:t>Charge</a:t>
              </a:r>
            </a:p>
            <a:p>
              <a:pPr algn="ctr"/>
              <a:r>
                <a:rPr lang="en-US" altLang="en-US" sz="1800">
                  <a:latin typeface="Arial" charset="0"/>
                </a:rPr>
                <a:t>Account</a:t>
              </a:r>
            </a:p>
          </p:txBody>
        </p:sp>
        <p:cxnSp>
          <p:nvCxnSpPr>
            <p:cNvPr id="233480" name="AutoShape 8"/>
            <p:cNvCxnSpPr>
              <a:cxnSpLocks noChangeShapeType="1"/>
              <a:stCxn id="233478" idx="3"/>
              <a:endCxn id="233477" idx="1"/>
            </p:cNvCxnSpPr>
            <p:nvPr/>
          </p:nvCxnSpPr>
          <p:spPr bwMode="auto">
            <a:xfrm>
              <a:off x="1391" y="2476"/>
              <a:ext cx="295" cy="0"/>
            </a:xfrm>
            <a:prstGeom prst="straightConnector1">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3481" name="AutoShape 9"/>
            <p:cNvCxnSpPr>
              <a:cxnSpLocks noChangeShapeType="1"/>
              <a:stCxn id="233483" idx="3"/>
              <a:endCxn id="233479" idx="1"/>
            </p:cNvCxnSpPr>
            <p:nvPr/>
          </p:nvCxnSpPr>
          <p:spPr bwMode="auto">
            <a:xfrm>
              <a:off x="3934" y="2476"/>
              <a:ext cx="538" cy="0"/>
            </a:xfrm>
            <a:prstGeom prst="straightConnector1">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3482" name="AutoShape 10"/>
            <p:cNvSpPr>
              <a:spLocks noChangeArrowheads="1"/>
            </p:cNvSpPr>
            <p:nvPr/>
          </p:nvSpPr>
          <p:spPr bwMode="auto">
            <a:xfrm>
              <a:off x="2332" y="3383"/>
              <a:ext cx="1020" cy="508"/>
            </a:xfrm>
            <a:prstGeom prst="roundRect">
              <a:avLst>
                <a:gd name="adj"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1800">
                  <a:latin typeface="Arial" charset="0"/>
                </a:rPr>
                <a:t>Get</a:t>
              </a:r>
            </a:p>
            <a:p>
              <a:pPr algn="ctr"/>
              <a:r>
                <a:rPr lang="en-US" altLang="en-US" sz="1800">
                  <a:latin typeface="Arial" charset="0"/>
                </a:rPr>
                <a:t>Authorization</a:t>
              </a:r>
            </a:p>
          </p:txBody>
        </p:sp>
        <p:sp>
          <p:nvSpPr>
            <p:cNvPr id="233483" name="AutoShape 11"/>
            <p:cNvSpPr>
              <a:spLocks noChangeArrowheads="1"/>
            </p:cNvSpPr>
            <p:nvPr/>
          </p:nvSpPr>
          <p:spPr bwMode="auto">
            <a:xfrm>
              <a:off x="3710" y="2367"/>
              <a:ext cx="216" cy="217"/>
            </a:xfrm>
            <a:prstGeom prst="diamond">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altLang="en-US" sz="2000">
                <a:latin typeface="Arial" charset="0"/>
              </a:endParaRPr>
            </a:p>
          </p:txBody>
        </p:sp>
        <p:cxnSp>
          <p:nvCxnSpPr>
            <p:cNvPr id="233484" name="AutoShape 12"/>
            <p:cNvCxnSpPr>
              <a:cxnSpLocks noChangeShapeType="1"/>
              <a:stCxn id="233477" idx="3"/>
              <a:endCxn id="233483" idx="1"/>
            </p:cNvCxnSpPr>
            <p:nvPr/>
          </p:nvCxnSpPr>
          <p:spPr bwMode="auto">
            <a:xfrm>
              <a:off x="1918" y="2476"/>
              <a:ext cx="1784" cy="0"/>
            </a:xfrm>
            <a:prstGeom prst="straightConnector1">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3485" name="AutoShape 13"/>
            <p:cNvCxnSpPr>
              <a:cxnSpLocks noChangeShapeType="1"/>
              <a:stCxn id="233477" idx="2"/>
              <a:endCxn id="233482" idx="1"/>
            </p:cNvCxnSpPr>
            <p:nvPr/>
          </p:nvCxnSpPr>
          <p:spPr bwMode="auto">
            <a:xfrm rot="16200000" flipH="1">
              <a:off x="1540" y="2854"/>
              <a:ext cx="1045" cy="522"/>
            </a:xfrm>
            <a:prstGeom prst="bentConnector2">
              <a:avLst/>
            </a:prstGeom>
            <a:noFill/>
            <a:ln w="25400">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3486" name="AutoShape 14"/>
            <p:cNvCxnSpPr>
              <a:cxnSpLocks noChangeShapeType="1"/>
              <a:stCxn id="233482" idx="3"/>
              <a:endCxn id="233483" idx="2"/>
            </p:cNvCxnSpPr>
            <p:nvPr/>
          </p:nvCxnSpPr>
          <p:spPr bwMode="auto">
            <a:xfrm flipV="1">
              <a:off x="3360" y="2592"/>
              <a:ext cx="458" cy="1045"/>
            </a:xfrm>
            <a:prstGeom prst="bentConnector2">
              <a:avLst/>
            </a:prstGeom>
            <a:noFill/>
            <a:ln w="25400">
              <a:solidFill>
                <a:schemeClr val="tx1"/>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3487" name="Text Box 15"/>
            <p:cNvSpPr txBox="1">
              <a:spLocks noChangeArrowheads="1"/>
            </p:cNvSpPr>
            <p:nvPr/>
          </p:nvSpPr>
          <p:spPr bwMode="auto">
            <a:xfrm>
              <a:off x="1936" y="2243"/>
              <a:ext cx="899"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Arial" charset="0"/>
                </a:rPr>
                <a:t>[cost &lt; $50]</a:t>
              </a:r>
            </a:p>
          </p:txBody>
        </p:sp>
        <p:sp>
          <p:nvSpPr>
            <p:cNvPr id="233488" name="Text Box 16"/>
            <p:cNvSpPr txBox="1">
              <a:spLocks noChangeArrowheads="1"/>
            </p:cNvSpPr>
            <p:nvPr/>
          </p:nvSpPr>
          <p:spPr bwMode="auto">
            <a:xfrm>
              <a:off x="1792" y="2663"/>
              <a:ext cx="98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Arial" charset="0"/>
                </a:rPr>
                <a:t>[cost &gt;= $50]</a:t>
              </a:r>
            </a:p>
          </p:txBody>
        </p:sp>
      </p:grpSp>
      <p:sp>
        <p:nvSpPr>
          <p:cNvPr id="233489" name="AutoShape 17"/>
          <p:cNvSpPr>
            <a:spLocks noChangeArrowheads="1"/>
          </p:cNvSpPr>
          <p:nvPr/>
        </p:nvSpPr>
        <p:spPr bwMode="auto">
          <a:xfrm>
            <a:off x="3702411" y="2332831"/>
            <a:ext cx="342900" cy="344488"/>
          </a:xfrm>
          <a:prstGeom prst="diamond">
            <a:avLst/>
          </a:prstGeom>
          <a:noFill/>
          <a:ln w="25400">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altLang="en-US" sz="2000">
              <a:latin typeface="Arial" charset="0"/>
            </a:endParaRPr>
          </a:p>
        </p:txBody>
      </p:sp>
    </p:spTree>
    <p:extLst>
      <p:ext uri="{BB962C8B-B14F-4D97-AF65-F5344CB8AC3E}">
        <p14:creationId xmlns:p14="http://schemas.microsoft.com/office/powerpoint/2010/main" val="628416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22" name="Rectangle 2"/>
          <p:cNvSpPr>
            <a:spLocks noGrp="1" noChangeArrowheads="1"/>
          </p:cNvSpPr>
          <p:nvPr>
            <p:ph type="body" idx="1"/>
          </p:nvPr>
        </p:nvSpPr>
        <p:spPr/>
        <p:txBody>
          <a:bodyPr/>
          <a:lstStyle/>
          <a:p>
            <a:r>
              <a:rPr lang="en-US" altLang="en-US" sz="2000" dirty="0"/>
              <a:t>Synchronization points denote the interaction points between parallel processes</a:t>
            </a:r>
          </a:p>
        </p:txBody>
      </p:sp>
      <p:sp>
        <p:nvSpPr>
          <p:cNvPr id="235523" name="Rectangle 3"/>
          <p:cNvSpPr>
            <a:spLocks noGrp="1" noChangeArrowheads="1"/>
          </p:cNvSpPr>
          <p:nvPr>
            <p:ph type="title"/>
          </p:nvPr>
        </p:nvSpPr>
        <p:spPr>
          <a:xfrm>
            <a:off x="609600" y="609600"/>
            <a:ext cx="7827991" cy="1143000"/>
          </a:xfrm>
        </p:spPr>
        <p:txBody>
          <a:bodyPr/>
          <a:lstStyle/>
          <a:p>
            <a:r>
              <a:rPr lang="en-US" altLang="en-US" sz="4000" dirty="0"/>
              <a:t>Parallel Processes – Synchronization Points</a:t>
            </a:r>
          </a:p>
        </p:txBody>
      </p:sp>
      <p:sp>
        <p:nvSpPr>
          <p:cNvPr id="235526" name="Freeform 6"/>
          <p:cNvSpPr>
            <a:spLocks/>
          </p:cNvSpPr>
          <p:nvPr/>
        </p:nvSpPr>
        <p:spPr bwMode="auto">
          <a:xfrm>
            <a:off x="1873250" y="3124200"/>
            <a:ext cx="5683250" cy="3108325"/>
          </a:xfrm>
          <a:custGeom>
            <a:avLst/>
            <a:gdLst>
              <a:gd name="T0" fmla="*/ 446 w 6576"/>
              <a:gd name="T1" fmla="*/ 2 h 2964"/>
              <a:gd name="T2" fmla="*/ 348 w 6576"/>
              <a:gd name="T3" fmla="*/ 23 h 2964"/>
              <a:gd name="T4" fmla="*/ 260 w 6576"/>
              <a:gd name="T5" fmla="*/ 59 h 2964"/>
              <a:gd name="T6" fmla="*/ 181 w 6576"/>
              <a:gd name="T7" fmla="*/ 113 h 2964"/>
              <a:gd name="T8" fmla="*/ 114 w 6576"/>
              <a:gd name="T9" fmla="*/ 180 h 2964"/>
              <a:gd name="T10" fmla="*/ 60 w 6576"/>
              <a:gd name="T11" fmla="*/ 259 h 2964"/>
              <a:gd name="T12" fmla="*/ 24 w 6576"/>
              <a:gd name="T13" fmla="*/ 347 h 2964"/>
              <a:gd name="T14" fmla="*/ 2 w 6576"/>
              <a:gd name="T15" fmla="*/ 445 h 2964"/>
              <a:gd name="T16" fmla="*/ 0 w 6576"/>
              <a:gd name="T17" fmla="*/ 2471 h 2964"/>
              <a:gd name="T18" fmla="*/ 10 w 6576"/>
              <a:gd name="T19" fmla="*/ 2571 h 2964"/>
              <a:gd name="T20" fmla="*/ 39 w 6576"/>
              <a:gd name="T21" fmla="*/ 2663 h 2964"/>
              <a:gd name="T22" fmla="*/ 85 w 6576"/>
              <a:gd name="T23" fmla="*/ 2747 h 2964"/>
              <a:gd name="T24" fmla="*/ 146 w 6576"/>
              <a:gd name="T25" fmla="*/ 2820 h 2964"/>
              <a:gd name="T26" fmla="*/ 219 w 6576"/>
              <a:gd name="T27" fmla="*/ 2880 h 2964"/>
              <a:gd name="T28" fmla="*/ 304 w 6576"/>
              <a:gd name="T29" fmla="*/ 2926 h 2964"/>
              <a:gd name="T30" fmla="*/ 396 w 6576"/>
              <a:gd name="T31" fmla="*/ 2955 h 2964"/>
              <a:gd name="T32" fmla="*/ 496 w 6576"/>
              <a:gd name="T33" fmla="*/ 2964 h 2964"/>
              <a:gd name="T34" fmla="*/ 6133 w 6576"/>
              <a:gd name="T35" fmla="*/ 2962 h 2964"/>
              <a:gd name="T36" fmla="*/ 6229 w 6576"/>
              <a:gd name="T37" fmla="*/ 2941 h 2964"/>
              <a:gd name="T38" fmla="*/ 6319 w 6576"/>
              <a:gd name="T39" fmla="*/ 2905 h 2964"/>
              <a:gd name="T40" fmla="*/ 6398 w 6576"/>
              <a:gd name="T41" fmla="*/ 2851 h 2964"/>
              <a:gd name="T42" fmla="*/ 6463 w 6576"/>
              <a:gd name="T43" fmla="*/ 2786 h 2964"/>
              <a:gd name="T44" fmla="*/ 6517 w 6576"/>
              <a:gd name="T45" fmla="*/ 2707 h 2964"/>
              <a:gd name="T46" fmla="*/ 6553 w 6576"/>
              <a:gd name="T47" fmla="*/ 2617 h 2964"/>
              <a:gd name="T48" fmla="*/ 6574 w 6576"/>
              <a:gd name="T49" fmla="*/ 2521 h 2964"/>
              <a:gd name="T50" fmla="*/ 6576 w 6576"/>
              <a:gd name="T51" fmla="*/ 495 h 2964"/>
              <a:gd name="T52" fmla="*/ 6567 w 6576"/>
              <a:gd name="T53" fmla="*/ 395 h 2964"/>
              <a:gd name="T54" fmla="*/ 6538 w 6576"/>
              <a:gd name="T55" fmla="*/ 303 h 2964"/>
              <a:gd name="T56" fmla="*/ 6492 w 6576"/>
              <a:gd name="T57" fmla="*/ 219 h 2964"/>
              <a:gd name="T58" fmla="*/ 6432 w 6576"/>
              <a:gd name="T59" fmla="*/ 146 h 2964"/>
              <a:gd name="T60" fmla="*/ 6359 w 6576"/>
              <a:gd name="T61" fmla="*/ 84 h 2964"/>
              <a:gd name="T62" fmla="*/ 6275 w 6576"/>
              <a:gd name="T63" fmla="*/ 38 h 2964"/>
              <a:gd name="T64" fmla="*/ 6183 w 6576"/>
              <a:gd name="T65" fmla="*/ 9 h 2964"/>
              <a:gd name="T66" fmla="*/ 6083 w 6576"/>
              <a:gd name="T67" fmla="*/ 0 h 2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76" h="2964">
                <a:moveTo>
                  <a:pt x="496" y="0"/>
                </a:moveTo>
                <a:lnTo>
                  <a:pt x="446" y="2"/>
                </a:lnTo>
                <a:lnTo>
                  <a:pt x="396" y="9"/>
                </a:lnTo>
                <a:lnTo>
                  <a:pt x="348" y="23"/>
                </a:lnTo>
                <a:lnTo>
                  <a:pt x="304" y="38"/>
                </a:lnTo>
                <a:lnTo>
                  <a:pt x="260" y="59"/>
                </a:lnTo>
                <a:lnTo>
                  <a:pt x="219" y="84"/>
                </a:lnTo>
                <a:lnTo>
                  <a:pt x="181" y="113"/>
                </a:lnTo>
                <a:lnTo>
                  <a:pt x="146" y="146"/>
                </a:lnTo>
                <a:lnTo>
                  <a:pt x="114" y="180"/>
                </a:lnTo>
                <a:lnTo>
                  <a:pt x="85" y="219"/>
                </a:lnTo>
                <a:lnTo>
                  <a:pt x="60" y="259"/>
                </a:lnTo>
                <a:lnTo>
                  <a:pt x="39" y="303"/>
                </a:lnTo>
                <a:lnTo>
                  <a:pt x="24" y="347"/>
                </a:lnTo>
                <a:lnTo>
                  <a:pt x="10" y="395"/>
                </a:lnTo>
                <a:lnTo>
                  <a:pt x="2" y="445"/>
                </a:lnTo>
                <a:lnTo>
                  <a:pt x="0" y="495"/>
                </a:lnTo>
                <a:lnTo>
                  <a:pt x="0" y="2471"/>
                </a:lnTo>
                <a:lnTo>
                  <a:pt x="2" y="2521"/>
                </a:lnTo>
                <a:lnTo>
                  <a:pt x="10" y="2571"/>
                </a:lnTo>
                <a:lnTo>
                  <a:pt x="24" y="2617"/>
                </a:lnTo>
                <a:lnTo>
                  <a:pt x="39" y="2663"/>
                </a:lnTo>
                <a:lnTo>
                  <a:pt x="60" y="2707"/>
                </a:lnTo>
                <a:lnTo>
                  <a:pt x="85" y="2747"/>
                </a:lnTo>
                <a:lnTo>
                  <a:pt x="114" y="2786"/>
                </a:lnTo>
                <a:lnTo>
                  <a:pt x="146" y="2820"/>
                </a:lnTo>
                <a:lnTo>
                  <a:pt x="181" y="2851"/>
                </a:lnTo>
                <a:lnTo>
                  <a:pt x="219" y="2880"/>
                </a:lnTo>
                <a:lnTo>
                  <a:pt x="260" y="2905"/>
                </a:lnTo>
                <a:lnTo>
                  <a:pt x="304" y="2926"/>
                </a:lnTo>
                <a:lnTo>
                  <a:pt x="348" y="2941"/>
                </a:lnTo>
                <a:lnTo>
                  <a:pt x="396" y="2955"/>
                </a:lnTo>
                <a:lnTo>
                  <a:pt x="446" y="2962"/>
                </a:lnTo>
                <a:lnTo>
                  <a:pt x="496" y="2964"/>
                </a:lnTo>
                <a:lnTo>
                  <a:pt x="6083" y="2964"/>
                </a:lnTo>
                <a:lnTo>
                  <a:pt x="6133" y="2962"/>
                </a:lnTo>
                <a:lnTo>
                  <a:pt x="6183" y="2955"/>
                </a:lnTo>
                <a:lnTo>
                  <a:pt x="6229" y="2941"/>
                </a:lnTo>
                <a:lnTo>
                  <a:pt x="6275" y="2926"/>
                </a:lnTo>
                <a:lnTo>
                  <a:pt x="6319" y="2905"/>
                </a:lnTo>
                <a:lnTo>
                  <a:pt x="6359" y="2880"/>
                </a:lnTo>
                <a:lnTo>
                  <a:pt x="6398" y="2851"/>
                </a:lnTo>
                <a:lnTo>
                  <a:pt x="6432" y="2820"/>
                </a:lnTo>
                <a:lnTo>
                  <a:pt x="6463" y="2786"/>
                </a:lnTo>
                <a:lnTo>
                  <a:pt x="6492" y="2747"/>
                </a:lnTo>
                <a:lnTo>
                  <a:pt x="6517" y="2707"/>
                </a:lnTo>
                <a:lnTo>
                  <a:pt x="6538" y="2663"/>
                </a:lnTo>
                <a:lnTo>
                  <a:pt x="6553" y="2617"/>
                </a:lnTo>
                <a:lnTo>
                  <a:pt x="6567" y="2571"/>
                </a:lnTo>
                <a:lnTo>
                  <a:pt x="6574" y="2521"/>
                </a:lnTo>
                <a:lnTo>
                  <a:pt x="6576" y="2471"/>
                </a:lnTo>
                <a:lnTo>
                  <a:pt x="6576" y="495"/>
                </a:lnTo>
                <a:lnTo>
                  <a:pt x="6574" y="445"/>
                </a:lnTo>
                <a:lnTo>
                  <a:pt x="6567" y="395"/>
                </a:lnTo>
                <a:lnTo>
                  <a:pt x="6553" y="347"/>
                </a:lnTo>
                <a:lnTo>
                  <a:pt x="6538" y="303"/>
                </a:lnTo>
                <a:lnTo>
                  <a:pt x="6517" y="259"/>
                </a:lnTo>
                <a:lnTo>
                  <a:pt x="6492" y="219"/>
                </a:lnTo>
                <a:lnTo>
                  <a:pt x="6463" y="180"/>
                </a:lnTo>
                <a:lnTo>
                  <a:pt x="6432" y="146"/>
                </a:lnTo>
                <a:lnTo>
                  <a:pt x="6398" y="113"/>
                </a:lnTo>
                <a:lnTo>
                  <a:pt x="6359" y="84"/>
                </a:lnTo>
                <a:lnTo>
                  <a:pt x="6319" y="59"/>
                </a:lnTo>
                <a:lnTo>
                  <a:pt x="6275" y="38"/>
                </a:lnTo>
                <a:lnTo>
                  <a:pt x="6229" y="23"/>
                </a:lnTo>
                <a:lnTo>
                  <a:pt x="6183" y="9"/>
                </a:lnTo>
                <a:lnTo>
                  <a:pt x="6133" y="2"/>
                </a:lnTo>
                <a:lnTo>
                  <a:pt x="6083" y="0"/>
                </a:lnTo>
                <a:lnTo>
                  <a:pt x="496" y="0"/>
                </a:lnTo>
                <a:close/>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grpSp>
        <p:nvGrpSpPr>
          <p:cNvPr id="235527" name="Group 7"/>
          <p:cNvGrpSpPr>
            <a:grpSpLocks/>
          </p:cNvGrpSpPr>
          <p:nvPr/>
        </p:nvGrpSpPr>
        <p:grpSpPr bwMode="auto">
          <a:xfrm>
            <a:off x="7989888" y="4271963"/>
            <a:ext cx="906462" cy="550862"/>
            <a:chOff x="3930" y="1524"/>
            <a:chExt cx="492" cy="252"/>
          </a:xfrm>
        </p:grpSpPr>
        <p:sp>
          <p:nvSpPr>
            <p:cNvPr id="235528" name="Rectangle 8"/>
            <p:cNvSpPr>
              <a:spLocks noChangeArrowheads="1"/>
            </p:cNvSpPr>
            <p:nvPr/>
          </p:nvSpPr>
          <p:spPr bwMode="auto">
            <a:xfrm>
              <a:off x="4005" y="1602"/>
              <a:ext cx="33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pPr algn="ctr"/>
              <a:r>
                <a:rPr lang="en-US" altLang="en-US" sz="1400" b="1">
                  <a:solidFill>
                    <a:srgbClr val="000000"/>
                  </a:solidFill>
                  <a:latin typeface="Arial" charset="0"/>
                </a:rPr>
                <a:t>Inspect</a:t>
              </a:r>
              <a:endParaRPr lang="en-US" altLang="en-US" sz="1400" b="1">
                <a:latin typeface="Arial" charset="0"/>
              </a:endParaRPr>
            </a:p>
          </p:txBody>
        </p:sp>
        <p:sp>
          <p:nvSpPr>
            <p:cNvPr id="235529" name="AutoShape 9"/>
            <p:cNvSpPr>
              <a:spLocks noChangeArrowheads="1"/>
            </p:cNvSpPr>
            <p:nvPr/>
          </p:nvSpPr>
          <p:spPr bwMode="auto">
            <a:xfrm>
              <a:off x="3930" y="1524"/>
              <a:ext cx="492" cy="252"/>
            </a:xfrm>
            <a:prstGeom prst="roundRect">
              <a:avLst>
                <a:gd name="adj" fmla="val 24481"/>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grpSp>
      <p:grpSp>
        <p:nvGrpSpPr>
          <p:cNvPr id="235530" name="Group 10"/>
          <p:cNvGrpSpPr>
            <a:grpSpLocks/>
          </p:cNvGrpSpPr>
          <p:nvPr/>
        </p:nvGrpSpPr>
        <p:grpSpPr bwMode="auto">
          <a:xfrm>
            <a:off x="274638" y="4225925"/>
            <a:ext cx="1193800" cy="641350"/>
            <a:chOff x="432" y="1542"/>
            <a:chExt cx="546" cy="294"/>
          </a:xfrm>
        </p:grpSpPr>
        <p:sp>
          <p:nvSpPr>
            <p:cNvPr id="235531" name="Rectangle 11"/>
            <p:cNvSpPr>
              <a:spLocks noChangeArrowheads="1"/>
            </p:cNvSpPr>
            <p:nvPr/>
          </p:nvSpPr>
          <p:spPr bwMode="auto">
            <a:xfrm>
              <a:off x="481" y="1592"/>
              <a:ext cx="44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pPr algn="ctr"/>
              <a:r>
                <a:rPr lang="en-US" altLang="en-US" sz="1400" b="1">
                  <a:solidFill>
                    <a:srgbClr val="000000"/>
                  </a:solidFill>
                  <a:latin typeface="Arial" charset="0"/>
                </a:rPr>
                <a:t>Install</a:t>
              </a:r>
            </a:p>
            <a:p>
              <a:pPr algn="ctr"/>
              <a:r>
                <a:rPr lang="en-US" altLang="en-US" sz="1400" b="1">
                  <a:solidFill>
                    <a:srgbClr val="000000"/>
                  </a:solidFill>
                  <a:latin typeface="Arial" charset="0"/>
                </a:rPr>
                <a:t>Foundation</a:t>
              </a:r>
              <a:endParaRPr lang="en-US" altLang="en-US" sz="1400" b="1">
                <a:latin typeface="Arial" charset="0"/>
              </a:endParaRPr>
            </a:p>
          </p:txBody>
        </p:sp>
        <p:sp>
          <p:nvSpPr>
            <p:cNvPr id="235532" name="AutoShape 12"/>
            <p:cNvSpPr>
              <a:spLocks noChangeArrowheads="1"/>
            </p:cNvSpPr>
            <p:nvPr/>
          </p:nvSpPr>
          <p:spPr bwMode="auto">
            <a:xfrm>
              <a:off x="432" y="1542"/>
              <a:ext cx="546" cy="294"/>
            </a:xfrm>
            <a:prstGeom prst="roundRect">
              <a:avLst>
                <a:gd name="adj" fmla="val 24481"/>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grpSp>
      <p:grpSp>
        <p:nvGrpSpPr>
          <p:cNvPr id="235533" name="Group 13"/>
          <p:cNvGrpSpPr>
            <a:grpSpLocks/>
          </p:cNvGrpSpPr>
          <p:nvPr/>
        </p:nvGrpSpPr>
        <p:grpSpPr bwMode="auto">
          <a:xfrm>
            <a:off x="2044700" y="3471863"/>
            <a:ext cx="736600" cy="642937"/>
            <a:chOff x="1288" y="2101"/>
            <a:chExt cx="464" cy="405"/>
          </a:xfrm>
        </p:grpSpPr>
        <p:sp>
          <p:nvSpPr>
            <p:cNvPr id="235534" name="Rectangle 14"/>
            <p:cNvSpPr>
              <a:spLocks noChangeArrowheads="1"/>
            </p:cNvSpPr>
            <p:nvPr/>
          </p:nvSpPr>
          <p:spPr bwMode="auto">
            <a:xfrm>
              <a:off x="1353" y="2172"/>
              <a:ext cx="33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pPr algn="ctr"/>
              <a:r>
                <a:rPr lang="en-US" altLang="en-US" sz="1400" b="1">
                  <a:solidFill>
                    <a:srgbClr val="000000"/>
                  </a:solidFill>
                  <a:latin typeface="Arial" charset="0"/>
                </a:rPr>
                <a:t>Build</a:t>
              </a:r>
            </a:p>
            <a:p>
              <a:pPr algn="ctr"/>
              <a:r>
                <a:rPr lang="en-US" altLang="en-US" sz="1400" b="1">
                  <a:solidFill>
                    <a:srgbClr val="000000"/>
                  </a:solidFill>
                  <a:latin typeface="Arial" charset="0"/>
                </a:rPr>
                <a:t>Frame</a:t>
              </a:r>
              <a:endParaRPr lang="en-US" altLang="en-US" sz="1400" b="1">
                <a:latin typeface="Arial" charset="0"/>
              </a:endParaRPr>
            </a:p>
          </p:txBody>
        </p:sp>
        <p:sp>
          <p:nvSpPr>
            <p:cNvPr id="235535" name="AutoShape 15"/>
            <p:cNvSpPr>
              <a:spLocks noChangeArrowheads="1"/>
            </p:cNvSpPr>
            <p:nvPr/>
          </p:nvSpPr>
          <p:spPr bwMode="auto">
            <a:xfrm>
              <a:off x="1288" y="2101"/>
              <a:ext cx="464" cy="405"/>
            </a:xfrm>
            <a:prstGeom prst="roundRect">
              <a:avLst>
                <a:gd name="adj" fmla="val 24481"/>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grpSp>
      <p:grpSp>
        <p:nvGrpSpPr>
          <p:cNvPr id="235536" name="Group 16"/>
          <p:cNvGrpSpPr>
            <a:grpSpLocks/>
          </p:cNvGrpSpPr>
          <p:nvPr/>
        </p:nvGrpSpPr>
        <p:grpSpPr bwMode="auto">
          <a:xfrm>
            <a:off x="2069306" y="5031487"/>
            <a:ext cx="1419225" cy="838200"/>
            <a:chOff x="1288" y="3205"/>
            <a:chExt cx="894" cy="528"/>
          </a:xfrm>
        </p:grpSpPr>
        <p:sp>
          <p:nvSpPr>
            <p:cNvPr id="235537" name="Rectangle 17"/>
            <p:cNvSpPr>
              <a:spLocks noChangeArrowheads="1"/>
            </p:cNvSpPr>
            <p:nvPr/>
          </p:nvSpPr>
          <p:spPr bwMode="auto">
            <a:xfrm>
              <a:off x="1366" y="3270"/>
              <a:ext cx="73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pPr algn="ctr"/>
              <a:r>
                <a:rPr lang="en-US" altLang="en-US" sz="1400" b="1">
                  <a:solidFill>
                    <a:srgbClr val="000000"/>
                  </a:solidFill>
                  <a:latin typeface="Arial" charset="0"/>
                </a:rPr>
                <a:t>Install</a:t>
              </a:r>
            </a:p>
            <a:p>
              <a:pPr algn="ctr"/>
              <a:r>
                <a:rPr lang="en-US" altLang="en-US" sz="1400" b="1">
                  <a:solidFill>
                    <a:srgbClr val="000000"/>
                  </a:solidFill>
                  <a:latin typeface="Arial" charset="0"/>
                </a:rPr>
                <a:t>Electricity</a:t>
              </a:r>
            </a:p>
            <a:p>
              <a:pPr algn="ctr"/>
              <a:r>
                <a:rPr lang="en-US" altLang="en-US" sz="1400" b="1">
                  <a:solidFill>
                    <a:srgbClr val="000000"/>
                  </a:solidFill>
                  <a:latin typeface="Arial" charset="0"/>
                </a:rPr>
                <a:t>in Foundation</a:t>
              </a:r>
              <a:endParaRPr lang="en-US" altLang="en-US" sz="1400" b="1">
                <a:latin typeface="Arial" charset="0"/>
              </a:endParaRPr>
            </a:p>
          </p:txBody>
        </p:sp>
        <p:sp>
          <p:nvSpPr>
            <p:cNvPr id="235538" name="AutoShape 18"/>
            <p:cNvSpPr>
              <a:spLocks noChangeArrowheads="1"/>
            </p:cNvSpPr>
            <p:nvPr/>
          </p:nvSpPr>
          <p:spPr bwMode="auto">
            <a:xfrm>
              <a:off x="1288" y="3205"/>
              <a:ext cx="894" cy="528"/>
            </a:xfrm>
            <a:prstGeom prst="roundRect">
              <a:avLst>
                <a:gd name="adj" fmla="val 24481"/>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grpSp>
      <p:sp>
        <p:nvSpPr>
          <p:cNvPr id="235539" name="Rectangle 19"/>
          <p:cNvSpPr>
            <a:spLocks noChangeArrowheads="1"/>
          </p:cNvSpPr>
          <p:nvPr/>
        </p:nvSpPr>
        <p:spPr bwMode="auto">
          <a:xfrm>
            <a:off x="3187700" y="3635375"/>
            <a:ext cx="52388" cy="3302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cxnSp>
        <p:nvCxnSpPr>
          <p:cNvPr id="235540" name="AutoShape 20"/>
          <p:cNvCxnSpPr>
            <a:cxnSpLocks noChangeShapeType="1"/>
            <a:stCxn id="235535" idx="3"/>
          </p:cNvCxnSpPr>
          <p:nvPr/>
        </p:nvCxnSpPr>
        <p:spPr bwMode="auto">
          <a:xfrm>
            <a:off x="2790825" y="3794125"/>
            <a:ext cx="393700" cy="0"/>
          </a:xfrm>
          <a:prstGeom prst="straightConnector1">
            <a:avLst/>
          </a:prstGeom>
          <a:noFill/>
          <a:ln w="19050">
            <a:solidFill>
              <a:srgbClr val="00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235541" name="Group 21"/>
          <p:cNvGrpSpPr>
            <a:grpSpLocks/>
          </p:cNvGrpSpPr>
          <p:nvPr/>
        </p:nvGrpSpPr>
        <p:grpSpPr bwMode="auto">
          <a:xfrm>
            <a:off x="4408488" y="3468688"/>
            <a:ext cx="733425" cy="706437"/>
            <a:chOff x="2777" y="2099"/>
            <a:chExt cx="462" cy="445"/>
          </a:xfrm>
        </p:grpSpPr>
        <p:sp>
          <p:nvSpPr>
            <p:cNvPr id="235542" name="Rectangle 22"/>
            <p:cNvSpPr>
              <a:spLocks noChangeArrowheads="1"/>
            </p:cNvSpPr>
            <p:nvPr/>
          </p:nvSpPr>
          <p:spPr bwMode="auto">
            <a:xfrm>
              <a:off x="2878" y="2123"/>
              <a:ext cx="25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pPr algn="ctr"/>
              <a:r>
                <a:rPr lang="en-US" altLang="en-US" sz="1400" b="1">
                  <a:solidFill>
                    <a:srgbClr val="000000"/>
                  </a:solidFill>
                  <a:latin typeface="Arial" charset="0"/>
                </a:rPr>
                <a:t>Put</a:t>
              </a:r>
            </a:p>
            <a:p>
              <a:pPr algn="ctr"/>
              <a:r>
                <a:rPr lang="en-US" altLang="en-US" sz="1400" b="1">
                  <a:solidFill>
                    <a:srgbClr val="000000"/>
                  </a:solidFill>
                  <a:latin typeface="Arial" charset="0"/>
                </a:rPr>
                <a:t>On</a:t>
              </a:r>
            </a:p>
            <a:p>
              <a:pPr algn="ctr"/>
              <a:r>
                <a:rPr lang="en-US" altLang="en-US" sz="1400" b="1">
                  <a:solidFill>
                    <a:srgbClr val="000000"/>
                  </a:solidFill>
                  <a:latin typeface="Arial" charset="0"/>
                </a:rPr>
                <a:t>Roof</a:t>
              </a:r>
              <a:endParaRPr lang="en-US" altLang="en-US" sz="1400" b="1">
                <a:latin typeface="Arial" charset="0"/>
              </a:endParaRPr>
            </a:p>
          </p:txBody>
        </p:sp>
        <p:sp>
          <p:nvSpPr>
            <p:cNvPr id="235543" name="AutoShape 23"/>
            <p:cNvSpPr>
              <a:spLocks noChangeArrowheads="1"/>
            </p:cNvSpPr>
            <p:nvPr/>
          </p:nvSpPr>
          <p:spPr bwMode="auto">
            <a:xfrm>
              <a:off x="2777" y="2099"/>
              <a:ext cx="462" cy="445"/>
            </a:xfrm>
            <a:prstGeom prst="roundRect">
              <a:avLst>
                <a:gd name="adj" fmla="val 24481"/>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grpSp>
      <p:cxnSp>
        <p:nvCxnSpPr>
          <p:cNvPr id="235544" name="AutoShape 24"/>
          <p:cNvCxnSpPr>
            <a:cxnSpLocks noChangeShapeType="1"/>
          </p:cNvCxnSpPr>
          <p:nvPr/>
        </p:nvCxnSpPr>
        <p:spPr bwMode="auto">
          <a:xfrm flipV="1">
            <a:off x="3233738" y="3730625"/>
            <a:ext cx="1166812" cy="1588"/>
          </a:xfrm>
          <a:prstGeom prst="straightConnector1">
            <a:avLst/>
          </a:prstGeom>
          <a:noFill/>
          <a:ln w="19050">
            <a:solidFill>
              <a:srgbClr val="00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545" name="AutoShape 25"/>
          <p:cNvCxnSpPr>
            <a:cxnSpLocks noChangeShapeType="1"/>
          </p:cNvCxnSpPr>
          <p:nvPr/>
        </p:nvCxnSpPr>
        <p:spPr bwMode="auto">
          <a:xfrm>
            <a:off x="3463925" y="5694363"/>
            <a:ext cx="433388" cy="3175"/>
          </a:xfrm>
          <a:prstGeom prst="straightConnector1">
            <a:avLst/>
          </a:prstGeom>
          <a:noFill/>
          <a:ln w="19050">
            <a:solidFill>
              <a:srgbClr val="00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5546" name="Rectangle 26"/>
          <p:cNvSpPr>
            <a:spLocks noChangeArrowheads="1"/>
          </p:cNvSpPr>
          <p:nvPr/>
        </p:nvSpPr>
        <p:spPr bwMode="auto">
          <a:xfrm>
            <a:off x="3883025" y="5476875"/>
            <a:ext cx="52388" cy="33178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grpSp>
        <p:nvGrpSpPr>
          <p:cNvPr id="235547" name="Group 27"/>
          <p:cNvGrpSpPr>
            <a:grpSpLocks/>
          </p:cNvGrpSpPr>
          <p:nvPr/>
        </p:nvGrpSpPr>
        <p:grpSpPr bwMode="auto">
          <a:xfrm>
            <a:off x="4356100" y="5230813"/>
            <a:ext cx="1076325" cy="838200"/>
            <a:chOff x="2328" y="2001"/>
            <a:chExt cx="492" cy="384"/>
          </a:xfrm>
        </p:grpSpPr>
        <p:sp>
          <p:nvSpPr>
            <p:cNvPr id="235548" name="Rectangle 28"/>
            <p:cNvSpPr>
              <a:spLocks noChangeArrowheads="1"/>
            </p:cNvSpPr>
            <p:nvPr/>
          </p:nvSpPr>
          <p:spPr bwMode="auto">
            <a:xfrm>
              <a:off x="2382" y="2047"/>
              <a:ext cx="387"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pPr algn="ctr"/>
              <a:r>
                <a:rPr lang="en-US" altLang="en-US" sz="1400" b="1">
                  <a:solidFill>
                    <a:srgbClr val="000000"/>
                  </a:solidFill>
                  <a:latin typeface="Arial" charset="0"/>
                </a:rPr>
                <a:t>Install</a:t>
              </a:r>
            </a:p>
            <a:p>
              <a:pPr algn="ctr"/>
              <a:r>
                <a:rPr lang="en-US" altLang="en-US" sz="1400" b="1">
                  <a:solidFill>
                    <a:srgbClr val="000000"/>
                  </a:solidFill>
                  <a:latin typeface="Arial" charset="0"/>
                </a:rPr>
                <a:t>Electricity</a:t>
              </a:r>
            </a:p>
            <a:p>
              <a:pPr algn="ctr"/>
              <a:r>
                <a:rPr lang="en-US" altLang="en-US" sz="1400" b="1">
                  <a:solidFill>
                    <a:srgbClr val="000000"/>
                  </a:solidFill>
                  <a:latin typeface="Arial" charset="0"/>
                </a:rPr>
                <a:t>In Frame</a:t>
              </a:r>
              <a:endParaRPr lang="en-US" altLang="en-US" sz="1400" b="1">
                <a:latin typeface="Arial" charset="0"/>
              </a:endParaRPr>
            </a:p>
          </p:txBody>
        </p:sp>
        <p:sp>
          <p:nvSpPr>
            <p:cNvPr id="235549" name="AutoShape 29"/>
            <p:cNvSpPr>
              <a:spLocks noChangeArrowheads="1"/>
            </p:cNvSpPr>
            <p:nvPr/>
          </p:nvSpPr>
          <p:spPr bwMode="auto">
            <a:xfrm>
              <a:off x="2328" y="2001"/>
              <a:ext cx="492" cy="384"/>
            </a:xfrm>
            <a:prstGeom prst="roundRect">
              <a:avLst>
                <a:gd name="adj" fmla="val 24481"/>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grpSp>
      <p:sp>
        <p:nvSpPr>
          <p:cNvPr id="235550" name="Line 30"/>
          <p:cNvSpPr>
            <a:spLocks noChangeShapeType="1"/>
          </p:cNvSpPr>
          <p:nvPr/>
        </p:nvSpPr>
        <p:spPr bwMode="auto">
          <a:xfrm>
            <a:off x="3240088" y="3859213"/>
            <a:ext cx="265112" cy="712787"/>
          </a:xfrm>
          <a:prstGeom prst="line">
            <a:avLst/>
          </a:prstGeom>
          <a:noFill/>
          <a:ln w="19050">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5551" name="Line 31"/>
          <p:cNvSpPr>
            <a:spLocks noChangeShapeType="1"/>
          </p:cNvSpPr>
          <p:nvPr/>
        </p:nvSpPr>
        <p:spPr bwMode="auto">
          <a:xfrm>
            <a:off x="3624263" y="4854575"/>
            <a:ext cx="252412" cy="679450"/>
          </a:xfrm>
          <a:prstGeom prst="line">
            <a:avLst/>
          </a:prstGeom>
          <a:noFill/>
          <a:ln w="19050">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cxnSp>
        <p:nvCxnSpPr>
          <p:cNvPr id="235552" name="AutoShape 32"/>
          <p:cNvCxnSpPr>
            <a:cxnSpLocks noChangeShapeType="1"/>
          </p:cNvCxnSpPr>
          <p:nvPr/>
        </p:nvCxnSpPr>
        <p:spPr bwMode="auto">
          <a:xfrm>
            <a:off x="3935413" y="5641975"/>
            <a:ext cx="395287" cy="1588"/>
          </a:xfrm>
          <a:prstGeom prst="straightConnector1">
            <a:avLst/>
          </a:prstGeom>
          <a:noFill/>
          <a:ln w="19050">
            <a:solidFill>
              <a:srgbClr val="00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235553" name="Group 33"/>
          <p:cNvGrpSpPr>
            <a:grpSpLocks/>
          </p:cNvGrpSpPr>
          <p:nvPr/>
        </p:nvGrpSpPr>
        <p:grpSpPr bwMode="auto">
          <a:xfrm>
            <a:off x="6350000" y="5321300"/>
            <a:ext cx="1077913" cy="839788"/>
            <a:chOff x="3444" y="1944"/>
            <a:chExt cx="492" cy="384"/>
          </a:xfrm>
        </p:grpSpPr>
        <p:sp>
          <p:nvSpPr>
            <p:cNvPr id="235554" name="Rectangle 34"/>
            <p:cNvSpPr>
              <a:spLocks noChangeArrowheads="1"/>
            </p:cNvSpPr>
            <p:nvPr/>
          </p:nvSpPr>
          <p:spPr bwMode="auto">
            <a:xfrm>
              <a:off x="3497" y="1992"/>
              <a:ext cx="387"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pPr algn="ctr"/>
              <a:r>
                <a:rPr lang="en-US" altLang="en-US" sz="1400" b="1">
                  <a:solidFill>
                    <a:srgbClr val="000000"/>
                  </a:solidFill>
                  <a:latin typeface="Arial" charset="0"/>
                </a:rPr>
                <a:t>Install</a:t>
              </a:r>
            </a:p>
            <a:p>
              <a:pPr algn="ctr"/>
              <a:r>
                <a:rPr lang="en-US" altLang="en-US" sz="1400" b="1">
                  <a:solidFill>
                    <a:srgbClr val="000000"/>
                  </a:solidFill>
                  <a:latin typeface="Arial" charset="0"/>
                </a:rPr>
                <a:t>Electricity</a:t>
              </a:r>
            </a:p>
            <a:p>
              <a:pPr algn="ctr"/>
              <a:r>
                <a:rPr lang="en-US" altLang="en-US" sz="1400" b="1">
                  <a:solidFill>
                    <a:srgbClr val="000000"/>
                  </a:solidFill>
                  <a:latin typeface="Arial" charset="0"/>
                </a:rPr>
                <a:t>Outside</a:t>
              </a:r>
              <a:endParaRPr lang="en-US" altLang="en-US" sz="1400" b="1">
                <a:latin typeface="Arial" charset="0"/>
              </a:endParaRPr>
            </a:p>
          </p:txBody>
        </p:sp>
        <p:sp>
          <p:nvSpPr>
            <p:cNvPr id="235555" name="AutoShape 35"/>
            <p:cNvSpPr>
              <a:spLocks noChangeArrowheads="1"/>
            </p:cNvSpPr>
            <p:nvPr/>
          </p:nvSpPr>
          <p:spPr bwMode="auto">
            <a:xfrm>
              <a:off x="3444" y="1944"/>
              <a:ext cx="492" cy="384"/>
            </a:xfrm>
            <a:prstGeom prst="roundRect">
              <a:avLst>
                <a:gd name="adj" fmla="val 24481"/>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grpSp>
      <p:cxnSp>
        <p:nvCxnSpPr>
          <p:cNvPr id="235556" name="AutoShape 36"/>
          <p:cNvCxnSpPr>
            <a:cxnSpLocks noChangeShapeType="1"/>
          </p:cNvCxnSpPr>
          <p:nvPr/>
        </p:nvCxnSpPr>
        <p:spPr bwMode="auto">
          <a:xfrm>
            <a:off x="5437188" y="5683250"/>
            <a:ext cx="368300" cy="1588"/>
          </a:xfrm>
          <a:prstGeom prst="straightConnector1">
            <a:avLst/>
          </a:prstGeom>
          <a:noFill/>
          <a:ln w="19050">
            <a:solidFill>
              <a:srgbClr val="00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5557" name="Rectangle 37"/>
          <p:cNvSpPr>
            <a:spLocks noChangeArrowheads="1"/>
          </p:cNvSpPr>
          <p:nvPr/>
        </p:nvSpPr>
        <p:spPr bwMode="auto">
          <a:xfrm>
            <a:off x="5799138" y="5516563"/>
            <a:ext cx="52387" cy="33337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35558" name="Line 38"/>
          <p:cNvSpPr>
            <a:spLocks noChangeShapeType="1"/>
          </p:cNvSpPr>
          <p:nvPr/>
        </p:nvSpPr>
        <p:spPr bwMode="auto">
          <a:xfrm flipV="1">
            <a:off x="5849938" y="4840288"/>
            <a:ext cx="217487" cy="754062"/>
          </a:xfrm>
          <a:prstGeom prst="line">
            <a:avLst/>
          </a:prstGeom>
          <a:noFill/>
          <a:ln w="19050">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cxnSp>
        <p:nvCxnSpPr>
          <p:cNvPr id="235559" name="AutoShape 39"/>
          <p:cNvCxnSpPr>
            <a:cxnSpLocks noChangeShapeType="1"/>
          </p:cNvCxnSpPr>
          <p:nvPr/>
        </p:nvCxnSpPr>
        <p:spPr bwMode="auto">
          <a:xfrm>
            <a:off x="5856288" y="5743575"/>
            <a:ext cx="481012" cy="4763"/>
          </a:xfrm>
          <a:prstGeom prst="straightConnector1">
            <a:avLst/>
          </a:prstGeom>
          <a:noFill/>
          <a:ln w="19050">
            <a:solidFill>
              <a:srgbClr val="00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235560" name="Group 40"/>
          <p:cNvGrpSpPr>
            <a:grpSpLocks/>
          </p:cNvGrpSpPr>
          <p:nvPr/>
        </p:nvGrpSpPr>
        <p:grpSpPr bwMode="auto">
          <a:xfrm>
            <a:off x="6716713" y="3454400"/>
            <a:ext cx="696912" cy="628650"/>
            <a:chOff x="3282" y="1200"/>
            <a:chExt cx="390" cy="288"/>
          </a:xfrm>
        </p:grpSpPr>
        <p:sp>
          <p:nvSpPr>
            <p:cNvPr id="235561" name="Rectangle 41"/>
            <p:cNvSpPr>
              <a:spLocks noChangeArrowheads="1"/>
            </p:cNvSpPr>
            <p:nvPr/>
          </p:nvSpPr>
          <p:spPr bwMode="auto">
            <a:xfrm>
              <a:off x="3329" y="1248"/>
              <a:ext cx="28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pPr algn="ctr"/>
              <a:r>
                <a:rPr lang="en-US" altLang="en-US" sz="1400" b="1">
                  <a:solidFill>
                    <a:srgbClr val="000000"/>
                  </a:solidFill>
                  <a:latin typeface="Arial" charset="0"/>
                </a:rPr>
                <a:t>Install</a:t>
              </a:r>
            </a:p>
            <a:p>
              <a:pPr algn="ctr"/>
              <a:r>
                <a:rPr lang="en-US" altLang="en-US" sz="1400" b="1">
                  <a:solidFill>
                    <a:srgbClr val="000000"/>
                  </a:solidFill>
                  <a:latin typeface="Arial" charset="0"/>
                </a:rPr>
                <a:t>Walls</a:t>
              </a:r>
              <a:endParaRPr lang="en-US" altLang="en-US" sz="1400" b="1">
                <a:latin typeface="Arial" charset="0"/>
              </a:endParaRPr>
            </a:p>
          </p:txBody>
        </p:sp>
        <p:sp>
          <p:nvSpPr>
            <p:cNvPr id="235562" name="AutoShape 42"/>
            <p:cNvSpPr>
              <a:spLocks noChangeArrowheads="1"/>
            </p:cNvSpPr>
            <p:nvPr/>
          </p:nvSpPr>
          <p:spPr bwMode="auto">
            <a:xfrm>
              <a:off x="3282" y="1200"/>
              <a:ext cx="390" cy="288"/>
            </a:xfrm>
            <a:prstGeom prst="roundRect">
              <a:avLst>
                <a:gd name="adj" fmla="val 24481"/>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grpSp>
      <p:sp>
        <p:nvSpPr>
          <p:cNvPr id="235563" name="Line 43"/>
          <p:cNvSpPr>
            <a:spLocks noChangeShapeType="1"/>
          </p:cNvSpPr>
          <p:nvPr/>
        </p:nvSpPr>
        <p:spPr bwMode="auto">
          <a:xfrm flipV="1">
            <a:off x="6157913" y="3881438"/>
            <a:ext cx="242887" cy="681037"/>
          </a:xfrm>
          <a:prstGeom prst="line">
            <a:avLst/>
          </a:prstGeom>
          <a:noFill/>
          <a:ln w="19050">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5564" name="Rectangle 44"/>
          <p:cNvSpPr>
            <a:spLocks noChangeArrowheads="1"/>
          </p:cNvSpPr>
          <p:nvPr/>
        </p:nvSpPr>
        <p:spPr bwMode="auto">
          <a:xfrm>
            <a:off x="6415088" y="3656013"/>
            <a:ext cx="53975" cy="33178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cxnSp>
        <p:nvCxnSpPr>
          <p:cNvPr id="235565" name="AutoShape 45"/>
          <p:cNvCxnSpPr>
            <a:cxnSpLocks noChangeShapeType="1"/>
          </p:cNvCxnSpPr>
          <p:nvPr/>
        </p:nvCxnSpPr>
        <p:spPr bwMode="auto">
          <a:xfrm>
            <a:off x="6442075" y="3822700"/>
            <a:ext cx="274638" cy="4763"/>
          </a:xfrm>
          <a:prstGeom prst="straightConnector1">
            <a:avLst/>
          </a:prstGeom>
          <a:noFill/>
          <a:ln w="19050">
            <a:solidFill>
              <a:srgbClr val="00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566" name="AutoShape 46"/>
          <p:cNvCxnSpPr>
            <a:cxnSpLocks noChangeShapeType="1"/>
          </p:cNvCxnSpPr>
          <p:nvPr/>
        </p:nvCxnSpPr>
        <p:spPr bwMode="auto">
          <a:xfrm flipV="1">
            <a:off x="5148263" y="3757613"/>
            <a:ext cx="1258887" cy="3175"/>
          </a:xfrm>
          <a:prstGeom prst="straightConnector1">
            <a:avLst/>
          </a:prstGeom>
          <a:noFill/>
          <a:ln w="19050">
            <a:solidFill>
              <a:srgbClr val="00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5567" name="Oval 47"/>
          <p:cNvSpPr>
            <a:spLocks noChangeArrowheads="1"/>
          </p:cNvSpPr>
          <p:nvPr/>
        </p:nvSpPr>
        <p:spPr bwMode="auto">
          <a:xfrm>
            <a:off x="2349500" y="4410075"/>
            <a:ext cx="127000" cy="131763"/>
          </a:xfrm>
          <a:prstGeom prst="ellipse">
            <a:avLst/>
          </a:prstGeom>
          <a:solidFill>
            <a:schemeClr val="tx1"/>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sp>
        <p:nvSpPr>
          <p:cNvPr id="235568" name="Oval 48"/>
          <p:cNvSpPr>
            <a:spLocks noChangeArrowheads="1"/>
          </p:cNvSpPr>
          <p:nvPr/>
        </p:nvSpPr>
        <p:spPr bwMode="auto">
          <a:xfrm>
            <a:off x="2349500" y="4791075"/>
            <a:ext cx="127000" cy="131763"/>
          </a:xfrm>
          <a:prstGeom prst="ellipse">
            <a:avLst/>
          </a:prstGeom>
          <a:solidFill>
            <a:schemeClr val="tx1"/>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cxnSp>
        <p:nvCxnSpPr>
          <p:cNvPr id="235569" name="AutoShape 49"/>
          <p:cNvCxnSpPr>
            <a:cxnSpLocks noChangeShapeType="1"/>
          </p:cNvCxnSpPr>
          <p:nvPr/>
        </p:nvCxnSpPr>
        <p:spPr bwMode="auto">
          <a:xfrm flipH="1" flipV="1">
            <a:off x="2409825" y="4121150"/>
            <a:ext cx="4763" cy="368300"/>
          </a:xfrm>
          <a:prstGeom prst="straightConnector1">
            <a:avLst/>
          </a:prstGeom>
          <a:noFill/>
          <a:ln w="19050">
            <a:solidFill>
              <a:srgbClr val="00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570" name="AutoShape 50"/>
          <p:cNvCxnSpPr>
            <a:cxnSpLocks noChangeShapeType="1"/>
          </p:cNvCxnSpPr>
          <p:nvPr/>
        </p:nvCxnSpPr>
        <p:spPr bwMode="auto">
          <a:xfrm>
            <a:off x="2409825" y="4894263"/>
            <a:ext cx="4763" cy="322262"/>
          </a:xfrm>
          <a:prstGeom prst="straightConnector1">
            <a:avLst/>
          </a:prstGeom>
          <a:noFill/>
          <a:ln w="19050">
            <a:solidFill>
              <a:srgbClr val="00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571" name="AutoShape 51"/>
          <p:cNvCxnSpPr>
            <a:cxnSpLocks noChangeShapeType="1"/>
          </p:cNvCxnSpPr>
          <p:nvPr/>
        </p:nvCxnSpPr>
        <p:spPr bwMode="auto">
          <a:xfrm>
            <a:off x="1476375" y="4543425"/>
            <a:ext cx="390525" cy="3175"/>
          </a:xfrm>
          <a:prstGeom prst="straightConnector1">
            <a:avLst/>
          </a:prstGeom>
          <a:noFill/>
          <a:ln w="19050">
            <a:solidFill>
              <a:srgbClr val="00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572" name="AutoShape 52"/>
          <p:cNvCxnSpPr>
            <a:cxnSpLocks noChangeShapeType="1"/>
          </p:cNvCxnSpPr>
          <p:nvPr/>
        </p:nvCxnSpPr>
        <p:spPr bwMode="auto">
          <a:xfrm flipV="1">
            <a:off x="7546975" y="4543425"/>
            <a:ext cx="431800" cy="4763"/>
          </a:xfrm>
          <a:prstGeom prst="straightConnector1">
            <a:avLst/>
          </a:prstGeom>
          <a:noFill/>
          <a:ln w="19050">
            <a:solidFill>
              <a:srgbClr val="00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573" name="AutoShape 53"/>
          <p:cNvCxnSpPr>
            <a:cxnSpLocks noChangeShapeType="1"/>
          </p:cNvCxnSpPr>
          <p:nvPr/>
        </p:nvCxnSpPr>
        <p:spPr bwMode="auto">
          <a:xfrm flipV="1">
            <a:off x="7086600" y="4089400"/>
            <a:ext cx="1588" cy="307975"/>
          </a:xfrm>
          <a:prstGeom prst="straightConnector1">
            <a:avLst/>
          </a:prstGeom>
          <a:noFill/>
          <a:ln w="19050">
            <a:solidFill>
              <a:srgbClr val="000000"/>
            </a:solidFill>
            <a:round/>
            <a:headEnd type="arrow"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5574" name="AutoShape 54"/>
          <p:cNvCxnSpPr>
            <a:cxnSpLocks noChangeShapeType="1"/>
          </p:cNvCxnSpPr>
          <p:nvPr/>
        </p:nvCxnSpPr>
        <p:spPr bwMode="auto">
          <a:xfrm>
            <a:off x="7070725" y="5000625"/>
            <a:ext cx="1588" cy="307975"/>
          </a:xfrm>
          <a:prstGeom prst="straightConnector1">
            <a:avLst/>
          </a:prstGeom>
          <a:noFill/>
          <a:ln w="19050">
            <a:solidFill>
              <a:srgbClr val="000000"/>
            </a:solidFill>
            <a:round/>
            <a:headEnd type="arrow"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235575" name="Group 55"/>
          <p:cNvGrpSpPr>
            <a:grpSpLocks/>
          </p:cNvGrpSpPr>
          <p:nvPr/>
        </p:nvGrpSpPr>
        <p:grpSpPr bwMode="auto">
          <a:xfrm>
            <a:off x="6964363" y="4397375"/>
            <a:ext cx="209550" cy="223838"/>
            <a:chOff x="4387" y="2684"/>
            <a:chExt cx="132" cy="141"/>
          </a:xfrm>
        </p:grpSpPr>
        <p:sp>
          <p:nvSpPr>
            <p:cNvPr id="235576" name="Oval 56"/>
            <p:cNvSpPr>
              <a:spLocks noChangeArrowheads="1"/>
            </p:cNvSpPr>
            <p:nvPr/>
          </p:nvSpPr>
          <p:spPr bwMode="auto">
            <a:xfrm>
              <a:off x="4413" y="2712"/>
              <a:ext cx="80" cy="83"/>
            </a:xfrm>
            <a:prstGeom prst="ellipse">
              <a:avLst/>
            </a:prstGeom>
            <a:solidFill>
              <a:schemeClr val="tx1"/>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sp>
          <p:nvSpPr>
            <p:cNvPr id="235577" name="Oval 57"/>
            <p:cNvSpPr>
              <a:spLocks noChangeArrowheads="1"/>
            </p:cNvSpPr>
            <p:nvPr/>
          </p:nvSpPr>
          <p:spPr bwMode="auto">
            <a:xfrm>
              <a:off x="4387" y="2684"/>
              <a:ext cx="132" cy="141"/>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grpSp>
      <p:grpSp>
        <p:nvGrpSpPr>
          <p:cNvPr id="235578" name="Group 58"/>
          <p:cNvGrpSpPr>
            <a:grpSpLocks/>
          </p:cNvGrpSpPr>
          <p:nvPr/>
        </p:nvGrpSpPr>
        <p:grpSpPr bwMode="auto">
          <a:xfrm>
            <a:off x="6964363" y="4776788"/>
            <a:ext cx="209550" cy="223837"/>
            <a:chOff x="3768" y="1218"/>
            <a:chExt cx="96" cy="102"/>
          </a:xfrm>
        </p:grpSpPr>
        <p:sp>
          <p:nvSpPr>
            <p:cNvPr id="235579" name="Oval 59"/>
            <p:cNvSpPr>
              <a:spLocks noChangeArrowheads="1"/>
            </p:cNvSpPr>
            <p:nvPr/>
          </p:nvSpPr>
          <p:spPr bwMode="auto">
            <a:xfrm>
              <a:off x="3787" y="1239"/>
              <a:ext cx="58" cy="60"/>
            </a:xfrm>
            <a:prstGeom prst="ellipse">
              <a:avLst/>
            </a:prstGeom>
            <a:solidFill>
              <a:schemeClr val="tx1"/>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sp>
          <p:nvSpPr>
            <p:cNvPr id="235580" name="Oval 60"/>
            <p:cNvSpPr>
              <a:spLocks noChangeArrowheads="1"/>
            </p:cNvSpPr>
            <p:nvPr/>
          </p:nvSpPr>
          <p:spPr bwMode="auto">
            <a:xfrm>
              <a:off x="3768" y="1218"/>
              <a:ext cx="96" cy="102"/>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grpSp>
      <p:sp>
        <p:nvSpPr>
          <p:cNvPr id="235581" name="Line 61"/>
          <p:cNvSpPr>
            <a:spLocks noChangeShapeType="1"/>
          </p:cNvSpPr>
          <p:nvPr/>
        </p:nvSpPr>
        <p:spPr bwMode="auto">
          <a:xfrm>
            <a:off x="1885950" y="4699000"/>
            <a:ext cx="5668963"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grpSp>
        <p:nvGrpSpPr>
          <p:cNvPr id="235582" name="Group 62"/>
          <p:cNvGrpSpPr>
            <a:grpSpLocks/>
          </p:cNvGrpSpPr>
          <p:nvPr/>
        </p:nvGrpSpPr>
        <p:grpSpPr bwMode="auto">
          <a:xfrm>
            <a:off x="3397250" y="4556125"/>
            <a:ext cx="303213" cy="303213"/>
            <a:chOff x="2099" y="2896"/>
            <a:chExt cx="191" cy="191"/>
          </a:xfrm>
        </p:grpSpPr>
        <p:sp useBgFill="1">
          <p:nvSpPr>
            <p:cNvPr id="235583" name="Oval 63"/>
            <p:cNvSpPr>
              <a:spLocks noChangeArrowheads="1"/>
            </p:cNvSpPr>
            <p:nvPr/>
          </p:nvSpPr>
          <p:spPr bwMode="auto">
            <a:xfrm>
              <a:off x="2099" y="2896"/>
              <a:ext cx="191" cy="191"/>
            </a:xfrm>
            <a:prstGeom prst="ellipse">
              <a:avLst/>
            </a:prstGeom>
            <a:ln w="19050">
              <a:solidFill>
                <a:srgbClr val="000000"/>
              </a:solidFill>
              <a:round/>
              <a:headEnd/>
              <a:tailEnd/>
            </a:ln>
          </p:spPr>
          <p:txBody>
            <a:bodyPr/>
            <a:lstStyle/>
            <a:p>
              <a:endParaRPr lang="en-CA"/>
            </a:p>
          </p:txBody>
        </p:sp>
        <p:sp useBgFill="1">
          <p:nvSpPr>
            <p:cNvPr id="235584" name="Rectangle 64"/>
            <p:cNvSpPr>
              <a:spLocks noChangeArrowheads="1"/>
            </p:cNvSpPr>
            <p:nvPr/>
          </p:nvSpPr>
          <p:spPr bwMode="auto">
            <a:xfrm>
              <a:off x="2179" y="2952"/>
              <a:ext cx="44" cy="134"/>
            </a:xfrm>
            <a:prstGeom prst="rect">
              <a:avLst/>
            </a:prstGeom>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pPr algn="ctr"/>
              <a:r>
                <a:rPr lang="en-US" altLang="en-US" sz="1400" b="1">
                  <a:solidFill>
                    <a:srgbClr val="000000"/>
                  </a:solidFill>
                  <a:latin typeface="Arial" charset="0"/>
                </a:rPr>
                <a:t>*</a:t>
              </a:r>
              <a:endParaRPr lang="en-US" altLang="en-US" sz="1400" b="1">
                <a:latin typeface="Arial" charset="0"/>
              </a:endParaRPr>
            </a:p>
          </p:txBody>
        </p:sp>
      </p:grpSp>
      <p:grpSp>
        <p:nvGrpSpPr>
          <p:cNvPr id="235585" name="Group 65"/>
          <p:cNvGrpSpPr>
            <a:grpSpLocks/>
          </p:cNvGrpSpPr>
          <p:nvPr/>
        </p:nvGrpSpPr>
        <p:grpSpPr bwMode="auto">
          <a:xfrm>
            <a:off x="808038" y="4864100"/>
            <a:ext cx="127000" cy="419100"/>
            <a:chOff x="1024" y="2754"/>
            <a:chExt cx="58" cy="192"/>
          </a:xfrm>
        </p:grpSpPr>
        <p:sp>
          <p:nvSpPr>
            <p:cNvPr id="235586" name="Oval 66"/>
            <p:cNvSpPr>
              <a:spLocks noChangeArrowheads="1"/>
            </p:cNvSpPr>
            <p:nvPr/>
          </p:nvSpPr>
          <p:spPr bwMode="auto">
            <a:xfrm>
              <a:off x="1024" y="2886"/>
              <a:ext cx="58" cy="60"/>
            </a:xfrm>
            <a:prstGeom prst="ellipse">
              <a:avLst/>
            </a:prstGeom>
            <a:solidFill>
              <a:schemeClr val="tx1"/>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cxnSp>
          <p:nvCxnSpPr>
            <p:cNvPr id="235587" name="AutoShape 67"/>
            <p:cNvCxnSpPr>
              <a:cxnSpLocks noChangeShapeType="1"/>
            </p:cNvCxnSpPr>
            <p:nvPr/>
          </p:nvCxnSpPr>
          <p:spPr bwMode="auto">
            <a:xfrm flipH="1" flipV="1">
              <a:off x="1052" y="2754"/>
              <a:ext cx="1" cy="168"/>
            </a:xfrm>
            <a:prstGeom prst="straightConnector1">
              <a:avLst/>
            </a:prstGeom>
            <a:noFill/>
            <a:ln w="19050">
              <a:solidFill>
                <a:srgbClr val="00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235588" name="Group 68"/>
          <p:cNvGrpSpPr>
            <a:grpSpLocks/>
          </p:cNvGrpSpPr>
          <p:nvPr/>
        </p:nvGrpSpPr>
        <p:grpSpPr bwMode="auto">
          <a:xfrm>
            <a:off x="8339138" y="4837113"/>
            <a:ext cx="209550" cy="614362"/>
            <a:chOff x="4943" y="3163"/>
            <a:chExt cx="121" cy="354"/>
          </a:xfrm>
        </p:grpSpPr>
        <p:grpSp>
          <p:nvGrpSpPr>
            <p:cNvPr id="235589" name="Group 69"/>
            <p:cNvGrpSpPr>
              <a:grpSpLocks/>
            </p:cNvGrpSpPr>
            <p:nvPr/>
          </p:nvGrpSpPr>
          <p:grpSpPr bwMode="auto">
            <a:xfrm>
              <a:off x="4943" y="3388"/>
              <a:ext cx="121" cy="129"/>
              <a:chOff x="3768" y="1218"/>
              <a:chExt cx="96" cy="102"/>
            </a:xfrm>
          </p:grpSpPr>
          <p:sp>
            <p:nvSpPr>
              <p:cNvPr id="235590" name="Oval 70"/>
              <p:cNvSpPr>
                <a:spLocks noChangeArrowheads="1"/>
              </p:cNvSpPr>
              <p:nvPr/>
            </p:nvSpPr>
            <p:spPr bwMode="auto">
              <a:xfrm>
                <a:off x="3787" y="1239"/>
                <a:ext cx="58" cy="60"/>
              </a:xfrm>
              <a:prstGeom prst="ellipse">
                <a:avLst/>
              </a:prstGeom>
              <a:solidFill>
                <a:schemeClr val="tx1"/>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sp>
            <p:nvSpPr>
              <p:cNvPr id="235591" name="Oval 71"/>
              <p:cNvSpPr>
                <a:spLocks noChangeArrowheads="1"/>
              </p:cNvSpPr>
              <p:nvPr/>
            </p:nvSpPr>
            <p:spPr bwMode="auto">
              <a:xfrm>
                <a:off x="3768" y="1218"/>
                <a:ext cx="96" cy="102"/>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grpSp>
        <p:cxnSp>
          <p:nvCxnSpPr>
            <p:cNvPr id="235592" name="AutoShape 72"/>
            <p:cNvCxnSpPr>
              <a:cxnSpLocks noChangeShapeType="1"/>
            </p:cNvCxnSpPr>
            <p:nvPr/>
          </p:nvCxnSpPr>
          <p:spPr bwMode="auto">
            <a:xfrm>
              <a:off x="5002" y="3163"/>
              <a:ext cx="0" cy="224"/>
            </a:xfrm>
            <a:prstGeom prst="straightConnector1">
              <a:avLst/>
            </a:prstGeom>
            <a:noFill/>
            <a:ln w="19050">
              <a:solidFill>
                <a:srgbClr val="00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235593" name="Group 73"/>
          <p:cNvGrpSpPr>
            <a:grpSpLocks/>
          </p:cNvGrpSpPr>
          <p:nvPr/>
        </p:nvGrpSpPr>
        <p:grpSpPr bwMode="auto">
          <a:xfrm>
            <a:off x="5959475" y="4546600"/>
            <a:ext cx="303213" cy="303213"/>
            <a:chOff x="2099" y="2896"/>
            <a:chExt cx="191" cy="191"/>
          </a:xfrm>
        </p:grpSpPr>
        <p:sp useBgFill="1">
          <p:nvSpPr>
            <p:cNvPr id="235594" name="Oval 74"/>
            <p:cNvSpPr>
              <a:spLocks noChangeArrowheads="1"/>
            </p:cNvSpPr>
            <p:nvPr/>
          </p:nvSpPr>
          <p:spPr bwMode="auto">
            <a:xfrm>
              <a:off x="2099" y="2896"/>
              <a:ext cx="191" cy="191"/>
            </a:xfrm>
            <a:prstGeom prst="ellipse">
              <a:avLst/>
            </a:prstGeom>
            <a:ln w="19050">
              <a:solidFill>
                <a:srgbClr val="000000"/>
              </a:solidFill>
              <a:round/>
              <a:headEnd/>
              <a:tailEnd/>
            </a:ln>
          </p:spPr>
          <p:txBody>
            <a:bodyPr/>
            <a:lstStyle/>
            <a:p>
              <a:endParaRPr lang="en-CA"/>
            </a:p>
          </p:txBody>
        </p:sp>
        <p:sp useBgFill="1">
          <p:nvSpPr>
            <p:cNvPr id="235595" name="Rectangle 75"/>
            <p:cNvSpPr>
              <a:spLocks noChangeArrowheads="1"/>
            </p:cNvSpPr>
            <p:nvPr/>
          </p:nvSpPr>
          <p:spPr bwMode="auto">
            <a:xfrm>
              <a:off x="2179" y="2952"/>
              <a:ext cx="44" cy="134"/>
            </a:xfrm>
            <a:prstGeom prst="rect">
              <a:avLst/>
            </a:prstGeom>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pPr algn="ctr"/>
              <a:r>
                <a:rPr lang="en-US" altLang="en-US" sz="1400" b="1">
                  <a:solidFill>
                    <a:srgbClr val="000000"/>
                  </a:solidFill>
                  <a:latin typeface="Arial" charset="0"/>
                </a:rPr>
                <a:t>*</a:t>
              </a:r>
              <a:endParaRPr lang="en-US" altLang="en-US" sz="1400" b="1">
                <a:latin typeface="Arial" charset="0"/>
              </a:endParaRPr>
            </a:p>
          </p:txBody>
        </p:sp>
      </p:grpSp>
      <p:sp>
        <p:nvSpPr>
          <p:cNvPr id="235596" name="Text Box 76"/>
          <p:cNvSpPr txBox="1">
            <a:spLocks noChangeArrowheads="1"/>
          </p:cNvSpPr>
          <p:nvPr/>
        </p:nvSpPr>
        <p:spPr bwMode="auto">
          <a:xfrm>
            <a:off x="3278188" y="5356225"/>
            <a:ext cx="6715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ltLang="en-US" sz="1600"/>
              <a:t>{</a:t>
            </a:r>
            <a:r>
              <a:rPr lang="en-CA" altLang="en-US" sz="1600"/>
              <a:t>and}</a:t>
            </a:r>
            <a:endParaRPr lang="en-US" altLang="en-US" sz="1600"/>
          </a:p>
        </p:txBody>
      </p:sp>
      <p:sp>
        <p:nvSpPr>
          <p:cNvPr id="235597" name="Text Box 77"/>
          <p:cNvSpPr txBox="1">
            <a:spLocks noChangeArrowheads="1"/>
          </p:cNvSpPr>
          <p:nvPr/>
        </p:nvSpPr>
        <p:spPr bwMode="auto">
          <a:xfrm>
            <a:off x="5730875" y="3730625"/>
            <a:ext cx="671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ltLang="en-US" sz="1600"/>
              <a:t>{</a:t>
            </a:r>
            <a:r>
              <a:rPr lang="en-CA" altLang="en-US" sz="1600"/>
              <a:t>and}</a:t>
            </a:r>
            <a:endParaRPr lang="en-US" altLang="en-US" sz="1600"/>
          </a:p>
        </p:txBody>
      </p:sp>
      <p:sp>
        <p:nvSpPr>
          <p:cNvPr id="235598" name="Line 78"/>
          <p:cNvSpPr>
            <a:spLocks noChangeShapeType="1"/>
          </p:cNvSpPr>
          <p:nvPr/>
        </p:nvSpPr>
        <p:spPr bwMode="auto">
          <a:xfrm flipH="1" flipV="1">
            <a:off x="5872163" y="3813175"/>
            <a:ext cx="363537" cy="4508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35599" name="Line 79"/>
          <p:cNvSpPr>
            <a:spLocks noChangeShapeType="1"/>
          </p:cNvSpPr>
          <p:nvPr/>
        </p:nvSpPr>
        <p:spPr bwMode="auto">
          <a:xfrm flipH="1">
            <a:off x="3590925" y="5200650"/>
            <a:ext cx="133350" cy="5064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1004145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ltLang="en-US" sz="4000" dirty="0"/>
              <a:t>Parallel Processes – Synchronization Points (alternative terminology)</a:t>
            </a:r>
          </a:p>
        </p:txBody>
      </p:sp>
      <p:grpSp>
        <p:nvGrpSpPr>
          <p:cNvPr id="237572" name="Group 4"/>
          <p:cNvGrpSpPr>
            <a:grpSpLocks/>
          </p:cNvGrpSpPr>
          <p:nvPr/>
        </p:nvGrpSpPr>
        <p:grpSpPr bwMode="auto">
          <a:xfrm>
            <a:off x="276225" y="2898775"/>
            <a:ext cx="8621713" cy="2555875"/>
            <a:chOff x="156" y="2316"/>
            <a:chExt cx="5431" cy="1610"/>
          </a:xfrm>
        </p:grpSpPr>
        <p:sp>
          <p:nvSpPr>
            <p:cNvPr id="237573" name="Rectangle 5"/>
            <p:cNvSpPr>
              <a:spLocks noChangeArrowheads="1"/>
            </p:cNvSpPr>
            <p:nvPr/>
          </p:nvSpPr>
          <p:spPr bwMode="auto">
            <a:xfrm>
              <a:off x="1351" y="2388"/>
              <a:ext cx="33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pPr algn="ctr"/>
              <a:r>
                <a:rPr lang="en-US" altLang="en-US" sz="1400" b="1">
                  <a:solidFill>
                    <a:srgbClr val="000000"/>
                  </a:solidFill>
                  <a:latin typeface="Arial" charset="0"/>
                </a:rPr>
                <a:t>Build</a:t>
              </a:r>
            </a:p>
            <a:p>
              <a:pPr algn="ctr"/>
              <a:r>
                <a:rPr lang="en-US" altLang="en-US" sz="1400" b="1">
                  <a:solidFill>
                    <a:srgbClr val="000000"/>
                  </a:solidFill>
                  <a:latin typeface="Arial" charset="0"/>
                </a:rPr>
                <a:t>Frame</a:t>
              </a:r>
              <a:endParaRPr lang="en-US" altLang="en-US" sz="1400" b="1">
                <a:latin typeface="Arial" charset="0"/>
              </a:endParaRPr>
            </a:p>
          </p:txBody>
        </p:sp>
        <p:grpSp>
          <p:nvGrpSpPr>
            <p:cNvPr id="237574" name="Group 6"/>
            <p:cNvGrpSpPr>
              <a:grpSpLocks/>
            </p:cNvGrpSpPr>
            <p:nvPr/>
          </p:nvGrpSpPr>
          <p:grpSpPr bwMode="auto">
            <a:xfrm>
              <a:off x="156" y="2785"/>
              <a:ext cx="739" cy="398"/>
              <a:chOff x="432" y="1542"/>
              <a:chExt cx="546" cy="294"/>
            </a:xfrm>
          </p:grpSpPr>
          <p:sp>
            <p:nvSpPr>
              <p:cNvPr id="237575" name="Rectangle 7"/>
              <p:cNvSpPr>
                <a:spLocks noChangeArrowheads="1"/>
              </p:cNvSpPr>
              <p:nvPr/>
            </p:nvSpPr>
            <p:spPr bwMode="auto">
              <a:xfrm>
                <a:off x="482" y="1593"/>
                <a:ext cx="44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pPr algn="ctr"/>
                <a:r>
                  <a:rPr lang="en-US" altLang="en-US" sz="1400" b="1">
                    <a:solidFill>
                      <a:srgbClr val="000000"/>
                    </a:solidFill>
                    <a:latin typeface="Arial" charset="0"/>
                  </a:rPr>
                  <a:t>Install</a:t>
                </a:r>
              </a:p>
              <a:p>
                <a:pPr algn="ctr"/>
                <a:r>
                  <a:rPr lang="en-US" altLang="en-US" sz="1400" b="1">
                    <a:solidFill>
                      <a:srgbClr val="000000"/>
                    </a:solidFill>
                    <a:latin typeface="Arial" charset="0"/>
                  </a:rPr>
                  <a:t>Foundation</a:t>
                </a:r>
                <a:endParaRPr lang="en-US" altLang="en-US" sz="1400" b="1">
                  <a:latin typeface="Arial" charset="0"/>
                </a:endParaRPr>
              </a:p>
            </p:txBody>
          </p:sp>
          <p:sp>
            <p:nvSpPr>
              <p:cNvPr id="237576" name="AutoShape 8"/>
              <p:cNvSpPr>
                <a:spLocks noChangeArrowheads="1"/>
              </p:cNvSpPr>
              <p:nvPr/>
            </p:nvSpPr>
            <p:spPr bwMode="auto">
              <a:xfrm>
                <a:off x="432" y="1542"/>
                <a:ext cx="546" cy="294"/>
              </a:xfrm>
              <a:prstGeom prst="roundRect">
                <a:avLst>
                  <a:gd name="adj" fmla="val 24481"/>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grpSp>
        <p:sp>
          <p:nvSpPr>
            <p:cNvPr id="237577" name="Rectangle 9"/>
            <p:cNvSpPr>
              <a:spLocks noChangeArrowheads="1"/>
            </p:cNvSpPr>
            <p:nvPr/>
          </p:nvSpPr>
          <p:spPr bwMode="auto">
            <a:xfrm>
              <a:off x="1106" y="2884"/>
              <a:ext cx="32" cy="206"/>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37578" name="Rectangle 10"/>
            <p:cNvSpPr>
              <a:spLocks noChangeArrowheads="1"/>
            </p:cNvSpPr>
            <p:nvPr/>
          </p:nvSpPr>
          <p:spPr bwMode="auto">
            <a:xfrm>
              <a:off x="3580" y="2810"/>
              <a:ext cx="262"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37579" name="Line 11"/>
            <p:cNvSpPr>
              <a:spLocks noChangeShapeType="1"/>
            </p:cNvSpPr>
            <p:nvPr/>
          </p:nvSpPr>
          <p:spPr bwMode="auto">
            <a:xfrm flipV="1">
              <a:off x="1122" y="2721"/>
              <a:ext cx="311" cy="227"/>
            </a:xfrm>
            <a:prstGeom prst="line">
              <a:avLst/>
            </a:prstGeom>
            <a:noFill/>
            <a:ln w="19050">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7580" name="AutoShape 12"/>
            <p:cNvSpPr>
              <a:spLocks noChangeArrowheads="1"/>
            </p:cNvSpPr>
            <p:nvPr/>
          </p:nvSpPr>
          <p:spPr bwMode="auto">
            <a:xfrm>
              <a:off x="1293" y="2319"/>
              <a:ext cx="454" cy="397"/>
            </a:xfrm>
            <a:prstGeom prst="roundRect">
              <a:avLst>
                <a:gd name="adj" fmla="val 24481"/>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sp>
          <p:nvSpPr>
            <p:cNvPr id="237581" name="Line 13"/>
            <p:cNvSpPr>
              <a:spLocks noChangeShapeType="1"/>
            </p:cNvSpPr>
            <p:nvPr/>
          </p:nvSpPr>
          <p:spPr bwMode="auto">
            <a:xfrm>
              <a:off x="1130" y="3013"/>
              <a:ext cx="322" cy="385"/>
            </a:xfrm>
            <a:prstGeom prst="line">
              <a:avLst/>
            </a:prstGeom>
            <a:noFill/>
            <a:ln w="19050">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7582" name="Rectangle 14"/>
            <p:cNvSpPr>
              <a:spLocks noChangeArrowheads="1"/>
            </p:cNvSpPr>
            <p:nvPr/>
          </p:nvSpPr>
          <p:spPr bwMode="auto">
            <a:xfrm>
              <a:off x="1361" y="3467"/>
              <a:ext cx="73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pPr algn="ctr"/>
              <a:r>
                <a:rPr lang="en-US" altLang="en-US" sz="1400" b="1">
                  <a:solidFill>
                    <a:srgbClr val="000000"/>
                  </a:solidFill>
                  <a:latin typeface="Arial" charset="0"/>
                </a:rPr>
                <a:t>Install</a:t>
              </a:r>
            </a:p>
            <a:p>
              <a:pPr algn="ctr"/>
              <a:r>
                <a:rPr lang="en-US" altLang="en-US" sz="1400" b="1">
                  <a:solidFill>
                    <a:srgbClr val="000000"/>
                  </a:solidFill>
                  <a:latin typeface="Arial" charset="0"/>
                </a:rPr>
                <a:t>Electricity</a:t>
              </a:r>
            </a:p>
            <a:p>
              <a:pPr algn="ctr"/>
              <a:r>
                <a:rPr lang="en-US" altLang="en-US" sz="1400" b="1">
                  <a:solidFill>
                    <a:srgbClr val="000000"/>
                  </a:solidFill>
                  <a:latin typeface="Arial" charset="0"/>
                </a:rPr>
                <a:t>in Foundation</a:t>
              </a:r>
              <a:endParaRPr lang="en-US" altLang="en-US" sz="1400" b="1">
                <a:latin typeface="Arial" charset="0"/>
              </a:endParaRPr>
            </a:p>
          </p:txBody>
        </p:sp>
        <p:sp>
          <p:nvSpPr>
            <p:cNvPr id="237583" name="AutoShape 15"/>
            <p:cNvSpPr>
              <a:spLocks noChangeArrowheads="1"/>
            </p:cNvSpPr>
            <p:nvPr/>
          </p:nvSpPr>
          <p:spPr bwMode="auto">
            <a:xfrm>
              <a:off x="1293" y="3402"/>
              <a:ext cx="876" cy="520"/>
            </a:xfrm>
            <a:prstGeom prst="roundRect">
              <a:avLst>
                <a:gd name="adj" fmla="val 24481"/>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sp>
          <p:nvSpPr>
            <p:cNvPr id="237584" name="Rectangle 16"/>
            <p:cNvSpPr>
              <a:spLocks noChangeArrowheads="1"/>
            </p:cNvSpPr>
            <p:nvPr/>
          </p:nvSpPr>
          <p:spPr bwMode="auto">
            <a:xfrm>
              <a:off x="1999" y="2419"/>
              <a:ext cx="32" cy="20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cxnSp>
          <p:nvCxnSpPr>
            <p:cNvPr id="237585" name="AutoShape 17"/>
            <p:cNvCxnSpPr>
              <a:cxnSpLocks noChangeShapeType="1"/>
              <a:stCxn id="237580" idx="3"/>
            </p:cNvCxnSpPr>
            <p:nvPr/>
          </p:nvCxnSpPr>
          <p:spPr bwMode="auto">
            <a:xfrm flipV="1">
              <a:off x="1747" y="2516"/>
              <a:ext cx="252" cy="2"/>
            </a:xfrm>
            <a:prstGeom prst="straightConnector1">
              <a:avLst/>
            </a:prstGeom>
            <a:noFill/>
            <a:ln w="19050">
              <a:solidFill>
                <a:srgbClr val="00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7586" name="Rectangle 18"/>
            <p:cNvSpPr>
              <a:spLocks noChangeArrowheads="1"/>
            </p:cNvSpPr>
            <p:nvPr/>
          </p:nvSpPr>
          <p:spPr bwMode="auto">
            <a:xfrm>
              <a:off x="2486" y="2332"/>
              <a:ext cx="25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pPr algn="ctr"/>
              <a:r>
                <a:rPr lang="en-US" altLang="en-US" sz="1400" b="1">
                  <a:solidFill>
                    <a:srgbClr val="000000"/>
                  </a:solidFill>
                  <a:latin typeface="Arial" charset="0"/>
                </a:rPr>
                <a:t>Put</a:t>
              </a:r>
            </a:p>
            <a:p>
              <a:pPr algn="ctr"/>
              <a:r>
                <a:rPr lang="en-US" altLang="en-US" sz="1400" b="1">
                  <a:solidFill>
                    <a:srgbClr val="000000"/>
                  </a:solidFill>
                  <a:latin typeface="Arial" charset="0"/>
                </a:rPr>
                <a:t>On</a:t>
              </a:r>
            </a:p>
            <a:p>
              <a:pPr algn="ctr"/>
              <a:r>
                <a:rPr lang="en-US" altLang="en-US" sz="1400" b="1">
                  <a:solidFill>
                    <a:srgbClr val="000000"/>
                  </a:solidFill>
                  <a:latin typeface="Arial" charset="0"/>
                </a:rPr>
                <a:t>Roof</a:t>
              </a:r>
              <a:endParaRPr lang="en-US" altLang="en-US" sz="1400" b="1">
                <a:latin typeface="Arial" charset="0"/>
              </a:endParaRPr>
            </a:p>
          </p:txBody>
        </p:sp>
        <p:sp>
          <p:nvSpPr>
            <p:cNvPr id="237587" name="AutoShape 19"/>
            <p:cNvSpPr>
              <a:spLocks noChangeArrowheads="1"/>
            </p:cNvSpPr>
            <p:nvPr/>
          </p:nvSpPr>
          <p:spPr bwMode="auto">
            <a:xfrm>
              <a:off x="2388" y="2316"/>
              <a:ext cx="455" cy="438"/>
            </a:xfrm>
            <a:prstGeom prst="roundRect">
              <a:avLst>
                <a:gd name="adj" fmla="val 24481"/>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cxnSp>
          <p:nvCxnSpPr>
            <p:cNvPr id="237588" name="AutoShape 20"/>
            <p:cNvCxnSpPr>
              <a:cxnSpLocks noChangeShapeType="1"/>
            </p:cNvCxnSpPr>
            <p:nvPr/>
          </p:nvCxnSpPr>
          <p:spPr bwMode="auto">
            <a:xfrm flipV="1">
              <a:off x="2023" y="2469"/>
              <a:ext cx="357" cy="4"/>
            </a:xfrm>
            <a:prstGeom prst="straightConnector1">
              <a:avLst/>
            </a:prstGeom>
            <a:noFill/>
            <a:ln w="19050">
              <a:solidFill>
                <a:srgbClr val="00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7589" name="AutoShape 21"/>
            <p:cNvCxnSpPr>
              <a:cxnSpLocks noChangeShapeType="1"/>
            </p:cNvCxnSpPr>
            <p:nvPr/>
          </p:nvCxnSpPr>
          <p:spPr bwMode="auto">
            <a:xfrm>
              <a:off x="2169" y="3695"/>
              <a:ext cx="268" cy="1"/>
            </a:xfrm>
            <a:prstGeom prst="straightConnector1">
              <a:avLst/>
            </a:prstGeom>
            <a:noFill/>
            <a:ln w="19050">
              <a:solidFill>
                <a:srgbClr val="00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7590" name="Rectangle 22"/>
            <p:cNvSpPr>
              <a:spLocks noChangeArrowheads="1"/>
            </p:cNvSpPr>
            <p:nvPr/>
          </p:nvSpPr>
          <p:spPr bwMode="auto">
            <a:xfrm>
              <a:off x="2429" y="3559"/>
              <a:ext cx="33" cy="206"/>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grpSp>
          <p:nvGrpSpPr>
            <p:cNvPr id="237591" name="Group 23"/>
            <p:cNvGrpSpPr>
              <a:grpSpLocks/>
            </p:cNvGrpSpPr>
            <p:nvPr/>
          </p:nvGrpSpPr>
          <p:grpSpPr bwMode="auto">
            <a:xfrm>
              <a:off x="2721" y="3406"/>
              <a:ext cx="666" cy="520"/>
              <a:chOff x="2328" y="2001"/>
              <a:chExt cx="492" cy="384"/>
            </a:xfrm>
          </p:grpSpPr>
          <p:sp>
            <p:nvSpPr>
              <p:cNvPr id="237592" name="Rectangle 24"/>
              <p:cNvSpPr>
                <a:spLocks noChangeArrowheads="1"/>
              </p:cNvSpPr>
              <p:nvPr/>
            </p:nvSpPr>
            <p:spPr bwMode="auto">
              <a:xfrm>
                <a:off x="2377" y="2046"/>
                <a:ext cx="39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pPr algn="ctr"/>
                <a:r>
                  <a:rPr lang="en-US" altLang="en-US" sz="1400" b="1">
                    <a:solidFill>
                      <a:srgbClr val="000000"/>
                    </a:solidFill>
                    <a:latin typeface="Arial" charset="0"/>
                  </a:rPr>
                  <a:t>Install</a:t>
                </a:r>
              </a:p>
              <a:p>
                <a:pPr algn="ctr"/>
                <a:r>
                  <a:rPr lang="en-US" altLang="en-US" sz="1400" b="1">
                    <a:solidFill>
                      <a:srgbClr val="000000"/>
                    </a:solidFill>
                    <a:latin typeface="Arial" charset="0"/>
                  </a:rPr>
                  <a:t>Electricity</a:t>
                </a:r>
              </a:p>
              <a:p>
                <a:pPr algn="ctr"/>
                <a:r>
                  <a:rPr lang="en-US" altLang="en-US" sz="1400" b="1">
                    <a:solidFill>
                      <a:srgbClr val="000000"/>
                    </a:solidFill>
                    <a:latin typeface="Arial" charset="0"/>
                  </a:rPr>
                  <a:t>In Frame</a:t>
                </a:r>
                <a:endParaRPr lang="en-US" altLang="en-US" sz="1400" b="1">
                  <a:latin typeface="Arial" charset="0"/>
                </a:endParaRPr>
              </a:p>
            </p:txBody>
          </p:sp>
          <p:sp>
            <p:nvSpPr>
              <p:cNvPr id="237593" name="AutoShape 25"/>
              <p:cNvSpPr>
                <a:spLocks noChangeArrowheads="1"/>
              </p:cNvSpPr>
              <p:nvPr/>
            </p:nvSpPr>
            <p:spPr bwMode="auto">
              <a:xfrm>
                <a:off x="2328" y="2001"/>
                <a:ext cx="492" cy="384"/>
              </a:xfrm>
              <a:prstGeom prst="roundRect">
                <a:avLst>
                  <a:gd name="adj" fmla="val 24481"/>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grpSp>
        <p:sp>
          <p:nvSpPr>
            <p:cNvPr id="237594" name="Line 26"/>
            <p:cNvSpPr>
              <a:spLocks noChangeShapeType="1"/>
            </p:cNvSpPr>
            <p:nvPr/>
          </p:nvSpPr>
          <p:spPr bwMode="auto">
            <a:xfrm>
              <a:off x="2031" y="2558"/>
              <a:ext cx="387" cy="1037"/>
            </a:xfrm>
            <a:prstGeom prst="line">
              <a:avLst/>
            </a:prstGeom>
            <a:noFill/>
            <a:ln w="19050">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cxnSp>
          <p:nvCxnSpPr>
            <p:cNvPr id="237595" name="AutoShape 27"/>
            <p:cNvCxnSpPr>
              <a:cxnSpLocks noChangeShapeType="1"/>
            </p:cNvCxnSpPr>
            <p:nvPr/>
          </p:nvCxnSpPr>
          <p:spPr bwMode="auto">
            <a:xfrm>
              <a:off x="2462" y="3661"/>
              <a:ext cx="243" cy="1"/>
            </a:xfrm>
            <a:prstGeom prst="straightConnector1">
              <a:avLst/>
            </a:prstGeom>
            <a:noFill/>
            <a:ln w="19050">
              <a:solidFill>
                <a:srgbClr val="00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237596" name="Group 28"/>
            <p:cNvGrpSpPr>
              <a:grpSpLocks/>
            </p:cNvGrpSpPr>
            <p:nvPr/>
          </p:nvGrpSpPr>
          <p:grpSpPr bwMode="auto">
            <a:xfrm>
              <a:off x="3955" y="3406"/>
              <a:ext cx="666" cy="520"/>
              <a:chOff x="3444" y="1944"/>
              <a:chExt cx="492" cy="384"/>
            </a:xfrm>
          </p:grpSpPr>
          <p:sp>
            <p:nvSpPr>
              <p:cNvPr id="237597" name="Rectangle 29"/>
              <p:cNvSpPr>
                <a:spLocks noChangeArrowheads="1"/>
              </p:cNvSpPr>
              <p:nvPr/>
            </p:nvSpPr>
            <p:spPr bwMode="auto">
              <a:xfrm>
                <a:off x="3493" y="1992"/>
                <a:ext cx="39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pPr algn="ctr"/>
                <a:r>
                  <a:rPr lang="en-US" altLang="en-US" sz="1400" b="1">
                    <a:solidFill>
                      <a:srgbClr val="000000"/>
                    </a:solidFill>
                    <a:latin typeface="Arial" charset="0"/>
                  </a:rPr>
                  <a:t>Install</a:t>
                </a:r>
              </a:p>
              <a:p>
                <a:pPr algn="ctr"/>
                <a:r>
                  <a:rPr lang="en-US" altLang="en-US" sz="1400" b="1">
                    <a:solidFill>
                      <a:srgbClr val="000000"/>
                    </a:solidFill>
                    <a:latin typeface="Arial" charset="0"/>
                  </a:rPr>
                  <a:t>Electricity</a:t>
                </a:r>
              </a:p>
              <a:p>
                <a:pPr algn="ctr"/>
                <a:r>
                  <a:rPr lang="en-US" altLang="en-US" sz="1400" b="1">
                    <a:solidFill>
                      <a:srgbClr val="000000"/>
                    </a:solidFill>
                    <a:latin typeface="Arial" charset="0"/>
                  </a:rPr>
                  <a:t>Outside</a:t>
                </a:r>
                <a:endParaRPr lang="en-US" altLang="en-US" sz="1400" b="1">
                  <a:latin typeface="Arial" charset="0"/>
                </a:endParaRPr>
              </a:p>
            </p:txBody>
          </p:sp>
          <p:sp>
            <p:nvSpPr>
              <p:cNvPr id="237598" name="AutoShape 30"/>
              <p:cNvSpPr>
                <a:spLocks noChangeArrowheads="1"/>
              </p:cNvSpPr>
              <p:nvPr/>
            </p:nvSpPr>
            <p:spPr bwMode="auto">
              <a:xfrm>
                <a:off x="3444" y="1944"/>
                <a:ext cx="492" cy="384"/>
              </a:xfrm>
              <a:prstGeom prst="roundRect">
                <a:avLst>
                  <a:gd name="adj" fmla="val 24481"/>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grpSp>
        <p:cxnSp>
          <p:nvCxnSpPr>
            <p:cNvPr id="237599" name="AutoShape 31"/>
            <p:cNvCxnSpPr>
              <a:cxnSpLocks noChangeShapeType="1"/>
            </p:cNvCxnSpPr>
            <p:nvPr/>
          </p:nvCxnSpPr>
          <p:spPr bwMode="auto">
            <a:xfrm flipV="1">
              <a:off x="3387" y="3685"/>
              <a:ext cx="227" cy="2"/>
            </a:xfrm>
            <a:prstGeom prst="straightConnector1">
              <a:avLst/>
            </a:prstGeom>
            <a:noFill/>
            <a:ln w="19050">
              <a:solidFill>
                <a:srgbClr val="00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7600" name="Rectangle 32"/>
            <p:cNvSpPr>
              <a:spLocks noChangeArrowheads="1"/>
            </p:cNvSpPr>
            <p:nvPr/>
          </p:nvSpPr>
          <p:spPr bwMode="auto">
            <a:xfrm>
              <a:off x="3614" y="3584"/>
              <a:ext cx="33" cy="20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cxnSp>
          <p:nvCxnSpPr>
            <p:cNvPr id="237601" name="AutoShape 33"/>
            <p:cNvCxnSpPr>
              <a:cxnSpLocks noChangeShapeType="1"/>
            </p:cNvCxnSpPr>
            <p:nvPr/>
          </p:nvCxnSpPr>
          <p:spPr bwMode="auto">
            <a:xfrm>
              <a:off x="3645" y="3726"/>
              <a:ext cx="302" cy="1"/>
            </a:xfrm>
            <a:prstGeom prst="straightConnector1">
              <a:avLst/>
            </a:prstGeom>
            <a:noFill/>
            <a:ln w="19050">
              <a:solidFill>
                <a:srgbClr val="00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7602" name="Line 34"/>
            <p:cNvSpPr>
              <a:spLocks noChangeShapeType="1"/>
            </p:cNvSpPr>
            <p:nvPr/>
          </p:nvSpPr>
          <p:spPr bwMode="auto">
            <a:xfrm flipV="1">
              <a:off x="4491" y="3017"/>
              <a:ext cx="295" cy="384"/>
            </a:xfrm>
            <a:prstGeom prst="line">
              <a:avLst/>
            </a:prstGeom>
            <a:noFill/>
            <a:ln w="19050">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237603" name="Group 35"/>
            <p:cNvGrpSpPr>
              <a:grpSpLocks/>
            </p:cNvGrpSpPr>
            <p:nvPr/>
          </p:nvGrpSpPr>
          <p:grpSpPr bwMode="auto">
            <a:xfrm>
              <a:off x="4183" y="2340"/>
              <a:ext cx="430" cy="390"/>
              <a:chOff x="3282" y="1200"/>
              <a:chExt cx="390" cy="288"/>
            </a:xfrm>
          </p:grpSpPr>
          <p:sp>
            <p:nvSpPr>
              <p:cNvPr id="237604" name="Rectangle 36"/>
              <p:cNvSpPr>
                <a:spLocks noChangeArrowheads="1"/>
              </p:cNvSpPr>
              <p:nvPr/>
            </p:nvSpPr>
            <p:spPr bwMode="auto">
              <a:xfrm>
                <a:off x="3331" y="1248"/>
                <a:ext cx="292"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pPr algn="ctr"/>
                <a:r>
                  <a:rPr lang="en-US" altLang="en-US" sz="1400" b="1">
                    <a:solidFill>
                      <a:srgbClr val="000000"/>
                    </a:solidFill>
                    <a:latin typeface="Arial" charset="0"/>
                  </a:rPr>
                  <a:t>Install</a:t>
                </a:r>
              </a:p>
              <a:p>
                <a:pPr algn="ctr"/>
                <a:r>
                  <a:rPr lang="en-US" altLang="en-US" sz="1400" b="1">
                    <a:solidFill>
                      <a:srgbClr val="000000"/>
                    </a:solidFill>
                    <a:latin typeface="Arial" charset="0"/>
                  </a:rPr>
                  <a:t>Walls</a:t>
                </a:r>
                <a:endParaRPr lang="en-US" altLang="en-US" sz="1400" b="1">
                  <a:latin typeface="Arial" charset="0"/>
                </a:endParaRPr>
              </a:p>
            </p:txBody>
          </p:sp>
          <p:sp>
            <p:nvSpPr>
              <p:cNvPr id="237605" name="AutoShape 37"/>
              <p:cNvSpPr>
                <a:spLocks noChangeArrowheads="1"/>
              </p:cNvSpPr>
              <p:nvPr/>
            </p:nvSpPr>
            <p:spPr bwMode="auto">
              <a:xfrm>
                <a:off x="3282" y="1200"/>
                <a:ext cx="390" cy="288"/>
              </a:xfrm>
              <a:prstGeom prst="roundRect">
                <a:avLst>
                  <a:gd name="adj" fmla="val 24481"/>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grpSp>
        <p:cxnSp>
          <p:nvCxnSpPr>
            <p:cNvPr id="237606" name="AutoShape 38"/>
            <p:cNvCxnSpPr>
              <a:cxnSpLocks noChangeShapeType="1"/>
            </p:cNvCxnSpPr>
            <p:nvPr/>
          </p:nvCxnSpPr>
          <p:spPr bwMode="auto">
            <a:xfrm flipV="1">
              <a:off x="893" y="2986"/>
              <a:ext cx="221" cy="2"/>
            </a:xfrm>
            <a:prstGeom prst="straightConnector1">
              <a:avLst/>
            </a:prstGeom>
            <a:noFill/>
            <a:ln w="19050">
              <a:solidFill>
                <a:srgbClr val="00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237607" name="Group 39"/>
            <p:cNvGrpSpPr>
              <a:grpSpLocks/>
            </p:cNvGrpSpPr>
            <p:nvPr/>
          </p:nvGrpSpPr>
          <p:grpSpPr bwMode="auto">
            <a:xfrm>
              <a:off x="5027" y="2802"/>
              <a:ext cx="560" cy="341"/>
              <a:chOff x="3930" y="1524"/>
              <a:chExt cx="492" cy="252"/>
            </a:xfrm>
          </p:grpSpPr>
          <p:sp>
            <p:nvSpPr>
              <p:cNvPr id="237608" name="Rectangle 40"/>
              <p:cNvSpPr>
                <a:spLocks noChangeArrowheads="1"/>
              </p:cNvSpPr>
              <p:nvPr/>
            </p:nvSpPr>
            <p:spPr bwMode="auto">
              <a:xfrm>
                <a:off x="4003" y="1603"/>
                <a:ext cx="34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pPr algn="ctr"/>
                <a:r>
                  <a:rPr lang="en-US" altLang="en-US" sz="1400" b="1">
                    <a:solidFill>
                      <a:srgbClr val="000000"/>
                    </a:solidFill>
                    <a:latin typeface="Arial" charset="0"/>
                  </a:rPr>
                  <a:t>Inspect</a:t>
                </a:r>
                <a:endParaRPr lang="en-US" altLang="en-US" sz="1400" b="1">
                  <a:latin typeface="Arial" charset="0"/>
                </a:endParaRPr>
              </a:p>
            </p:txBody>
          </p:sp>
          <p:sp>
            <p:nvSpPr>
              <p:cNvPr id="237609" name="AutoShape 41"/>
              <p:cNvSpPr>
                <a:spLocks noChangeArrowheads="1"/>
              </p:cNvSpPr>
              <p:nvPr/>
            </p:nvSpPr>
            <p:spPr bwMode="auto">
              <a:xfrm>
                <a:off x="3930" y="1524"/>
                <a:ext cx="492" cy="252"/>
              </a:xfrm>
              <a:prstGeom prst="roundRect">
                <a:avLst>
                  <a:gd name="adj" fmla="val 24481"/>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grpSp>
        <p:sp>
          <p:nvSpPr>
            <p:cNvPr id="237610" name="Rectangle 42"/>
            <p:cNvSpPr>
              <a:spLocks noChangeArrowheads="1"/>
            </p:cNvSpPr>
            <p:nvPr/>
          </p:nvSpPr>
          <p:spPr bwMode="auto">
            <a:xfrm>
              <a:off x="4783" y="2883"/>
              <a:ext cx="33" cy="206"/>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cxnSp>
          <p:nvCxnSpPr>
            <p:cNvPr id="237611" name="AutoShape 43"/>
            <p:cNvCxnSpPr>
              <a:cxnSpLocks noChangeShapeType="1"/>
            </p:cNvCxnSpPr>
            <p:nvPr/>
          </p:nvCxnSpPr>
          <p:spPr bwMode="auto">
            <a:xfrm>
              <a:off x="4816" y="2972"/>
              <a:ext cx="203" cy="2"/>
            </a:xfrm>
            <a:prstGeom prst="straightConnector1">
              <a:avLst/>
            </a:prstGeom>
            <a:noFill/>
            <a:ln w="19050">
              <a:solidFill>
                <a:srgbClr val="00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7612" name="Line 44"/>
            <p:cNvSpPr>
              <a:spLocks noChangeShapeType="1"/>
            </p:cNvSpPr>
            <p:nvPr/>
          </p:nvSpPr>
          <p:spPr bwMode="auto">
            <a:xfrm>
              <a:off x="4526" y="2729"/>
              <a:ext cx="253" cy="196"/>
            </a:xfrm>
            <a:prstGeom prst="line">
              <a:avLst/>
            </a:prstGeom>
            <a:noFill/>
            <a:ln w="19050">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7613" name="Line 45"/>
            <p:cNvSpPr>
              <a:spLocks noChangeShapeType="1"/>
            </p:cNvSpPr>
            <p:nvPr/>
          </p:nvSpPr>
          <p:spPr bwMode="auto">
            <a:xfrm flipV="1">
              <a:off x="3645" y="2572"/>
              <a:ext cx="341" cy="1064"/>
            </a:xfrm>
            <a:prstGeom prst="line">
              <a:avLst/>
            </a:prstGeom>
            <a:noFill/>
            <a:ln w="19050">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7614" name="Rectangle 46"/>
            <p:cNvSpPr>
              <a:spLocks noChangeArrowheads="1"/>
            </p:cNvSpPr>
            <p:nvPr/>
          </p:nvSpPr>
          <p:spPr bwMode="auto">
            <a:xfrm>
              <a:off x="3996" y="2432"/>
              <a:ext cx="32" cy="206"/>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cxnSp>
          <p:nvCxnSpPr>
            <p:cNvPr id="237615" name="AutoShape 47"/>
            <p:cNvCxnSpPr>
              <a:cxnSpLocks noChangeShapeType="1"/>
            </p:cNvCxnSpPr>
            <p:nvPr/>
          </p:nvCxnSpPr>
          <p:spPr bwMode="auto">
            <a:xfrm>
              <a:off x="4012" y="2535"/>
              <a:ext cx="171" cy="3"/>
            </a:xfrm>
            <a:prstGeom prst="straightConnector1">
              <a:avLst/>
            </a:prstGeom>
            <a:noFill/>
            <a:ln w="19050">
              <a:solidFill>
                <a:srgbClr val="00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7616" name="AutoShape 48"/>
            <p:cNvCxnSpPr>
              <a:cxnSpLocks noChangeShapeType="1"/>
            </p:cNvCxnSpPr>
            <p:nvPr/>
          </p:nvCxnSpPr>
          <p:spPr bwMode="auto">
            <a:xfrm>
              <a:off x="2840" y="2492"/>
              <a:ext cx="1148" cy="0"/>
            </a:xfrm>
            <a:prstGeom prst="straightConnector1">
              <a:avLst/>
            </a:prstGeom>
            <a:noFill/>
            <a:ln w="19050">
              <a:solidFill>
                <a:srgbClr val="00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237617" name="Group 49"/>
            <p:cNvGrpSpPr>
              <a:grpSpLocks/>
            </p:cNvGrpSpPr>
            <p:nvPr/>
          </p:nvGrpSpPr>
          <p:grpSpPr bwMode="auto">
            <a:xfrm>
              <a:off x="485" y="3174"/>
              <a:ext cx="80" cy="264"/>
              <a:chOff x="1024" y="2754"/>
              <a:chExt cx="58" cy="192"/>
            </a:xfrm>
          </p:grpSpPr>
          <p:sp>
            <p:nvSpPr>
              <p:cNvPr id="237618" name="Oval 50"/>
              <p:cNvSpPr>
                <a:spLocks noChangeArrowheads="1"/>
              </p:cNvSpPr>
              <p:nvPr/>
            </p:nvSpPr>
            <p:spPr bwMode="auto">
              <a:xfrm>
                <a:off x="1024" y="2886"/>
                <a:ext cx="58" cy="60"/>
              </a:xfrm>
              <a:prstGeom prst="ellipse">
                <a:avLst/>
              </a:prstGeom>
              <a:solidFill>
                <a:schemeClr val="tx1"/>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cxnSp>
            <p:nvCxnSpPr>
              <p:cNvPr id="237619" name="AutoShape 51"/>
              <p:cNvCxnSpPr>
                <a:cxnSpLocks noChangeShapeType="1"/>
              </p:cNvCxnSpPr>
              <p:nvPr/>
            </p:nvCxnSpPr>
            <p:spPr bwMode="auto">
              <a:xfrm flipH="1" flipV="1">
                <a:off x="1052" y="2754"/>
                <a:ext cx="1" cy="168"/>
              </a:xfrm>
              <a:prstGeom prst="straightConnector1">
                <a:avLst/>
              </a:prstGeom>
              <a:noFill/>
              <a:ln w="19050">
                <a:solidFill>
                  <a:srgbClr val="00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237620" name="Group 52"/>
            <p:cNvGrpSpPr>
              <a:grpSpLocks/>
            </p:cNvGrpSpPr>
            <p:nvPr/>
          </p:nvGrpSpPr>
          <p:grpSpPr bwMode="auto">
            <a:xfrm>
              <a:off x="5241" y="3145"/>
              <a:ext cx="132" cy="387"/>
              <a:chOff x="4943" y="3163"/>
              <a:chExt cx="121" cy="354"/>
            </a:xfrm>
          </p:grpSpPr>
          <p:grpSp>
            <p:nvGrpSpPr>
              <p:cNvPr id="237621" name="Group 53"/>
              <p:cNvGrpSpPr>
                <a:grpSpLocks/>
              </p:cNvGrpSpPr>
              <p:nvPr/>
            </p:nvGrpSpPr>
            <p:grpSpPr bwMode="auto">
              <a:xfrm>
                <a:off x="4943" y="3388"/>
                <a:ext cx="121" cy="129"/>
                <a:chOff x="3768" y="1218"/>
                <a:chExt cx="96" cy="102"/>
              </a:xfrm>
            </p:grpSpPr>
            <p:sp>
              <p:nvSpPr>
                <p:cNvPr id="237622" name="Oval 54"/>
                <p:cNvSpPr>
                  <a:spLocks noChangeArrowheads="1"/>
                </p:cNvSpPr>
                <p:nvPr/>
              </p:nvSpPr>
              <p:spPr bwMode="auto">
                <a:xfrm>
                  <a:off x="3787" y="1239"/>
                  <a:ext cx="58" cy="60"/>
                </a:xfrm>
                <a:prstGeom prst="ellipse">
                  <a:avLst/>
                </a:prstGeom>
                <a:solidFill>
                  <a:schemeClr val="tx1"/>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sp>
              <p:nvSpPr>
                <p:cNvPr id="237623" name="Oval 55"/>
                <p:cNvSpPr>
                  <a:spLocks noChangeArrowheads="1"/>
                </p:cNvSpPr>
                <p:nvPr/>
              </p:nvSpPr>
              <p:spPr bwMode="auto">
                <a:xfrm>
                  <a:off x="3768" y="1218"/>
                  <a:ext cx="96" cy="102"/>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A"/>
                </a:p>
              </p:txBody>
            </p:sp>
          </p:grpSp>
          <p:cxnSp>
            <p:nvCxnSpPr>
              <p:cNvPr id="237624" name="AutoShape 56"/>
              <p:cNvCxnSpPr>
                <a:cxnSpLocks noChangeShapeType="1"/>
              </p:cNvCxnSpPr>
              <p:nvPr/>
            </p:nvCxnSpPr>
            <p:spPr bwMode="auto">
              <a:xfrm>
                <a:off x="5002" y="3163"/>
                <a:ext cx="0" cy="224"/>
              </a:xfrm>
              <a:prstGeom prst="straightConnector1">
                <a:avLst/>
              </a:prstGeom>
              <a:noFill/>
              <a:ln w="19050">
                <a:solidFill>
                  <a:srgbClr val="0000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sp>
        <p:nvSpPr>
          <p:cNvPr id="237626" name="Text Box 58"/>
          <p:cNvSpPr txBox="1">
            <a:spLocks noChangeArrowheads="1"/>
          </p:cNvSpPr>
          <p:nvPr/>
        </p:nvSpPr>
        <p:spPr bwMode="auto">
          <a:xfrm>
            <a:off x="6804025" y="3825875"/>
            <a:ext cx="671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ltLang="en-US" sz="1600"/>
              <a:t>{</a:t>
            </a:r>
            <a:r>
              <a:rPr lang="en-CA" altLang="en-US" sz="1600"/>
              <a:t>and}</a:t>
            </a:r>
            <a:endParaRPr lang="en-US" altLang="en-US" sz="1600"/>
          </a:p>
        </p:txBody>
      </p:sp>
      <p:sp>
        <p:nvSpPr>
          <p:cNvPr id="237627" name="Text Box 59"/>
          <p:cNvSpPr txBox="1">
            <a:spLocks noChangeArrowheads="1"/>
          </p:cNvSpPr>
          <p:nvPr/>
        </p:nvSpPr>
        <p:spPr bwMode="auto">
          <a:xfrm>
            <a:off x="3265488" y="4725988"/>
            <a:ext cx="6715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ltLang="en-US" sz="1600"/>
              <a:t>{</a:t>
            </a:r>
            <a:r>
              <a:rPr lang="en-CA" altLang="en-US" sz="1600"/>
              <a:t>and}</a:t>
            </a:r>
            <a:endParaRPr lang="en-US" altLang="en-US" sz="1600"/>
          </a:p>
        </p:txBody>
      </p:sp>
      <p:sp>
        <p:nvSpPr>
          <p:cNvPr id="237628" name="Text Box 60"/>
          <p:cNvSpPr txBox="1">
            <a:spLocks noChangeArrowheads="1"/>
          </p:cNvSpPr>
          <p:nvPr/>
        </p:nvSpPr>
        <p:spPr bwMode="auto">
          <a:xfrm>
            <a:off x="5545138" y="3251200"/>
            <a:ext cx="6715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ltLang="en-US" sz="1600"/>
              <a:t>{</a:t>
            </a:r>
            <a:r>
              <a:rPr lang="en-CA" altLang="en-US" sz="1600"/>
              <a:t>and}</a:t>
            </a:r>
            <a:endParaRPr lang="en-US" altLang="en-US" sz="1600"/>
          </a:p>
        </p:txBody>
      </p:sp>
      <p:sp>
        <p:nvSpPr>
          <p:cNvPr id="237629" name="Line 61"/>
          <p:cNvSpPr>
            <a:spLocks noChangeShapeType="1"/>
          </p:cNvSpPr>
          <p:nvPr/>
        </p:nvSpPr>
        <p:spPr bwMode="auto">
          <a:xfrm flipH="1">
            <a:off x="3590925" y="4572000"/>
            <a:ext cx="133350" cy="508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37630" name="Line 62"/>
          <p:cNvSpPr>
            <a:spLocks noChangeShapeType="1"/>
          </p:cNvSpPr>
          <p:nvPr/>
        </p:nvSpPr>
        <p:spPr bwMode="auto">
          <a:xfrm>
            <a:off x="5903913" y="3200400"/>
            <a:ext cx="341312" cy="4429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37631" name="Line 63"/>
          <p:cNvSpPr>
            <a:spLocks noChangeShapeType="1"/>
          </p:cNvSpPr>
          <p:nvPr/>
        </p:nvSpPr>
        <p:spPr bwMode="auto">
          <a:xfrm>
            <a:off x="7369175" y="3700463"/>
            <a:ext cx="33338" cy="5524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3348246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ltLang="en-US" dirty="0"/>
              <a:t>Synchronization Points with Objects</a:t>
            </a:r>
          </a:p>
        </p:txBody>
      </p:sp>
      <p:sp>
        <p:nvSpPr>
          <p:cNvPr id="238595" name="Rectangle 3"/>
          <p:cNvSpPr>
            <a:spLocks noGrp="1" noChangeArrowheads="1"/>
          </p:cNvSpPr>
          <p:nvPr>
            <p:ph type="body" idx="1"/>
          </p:nvPr>
        </p:nvSpPr>
        <p:spPr/>
        <p:txBody>
          <a:bodyPr/>
          <a:lstStyle/>
          <a:p>
            <a:endParaRPr lang="en-US" altLang="en-US" sz="2000" dirty="0"/>
          </a:p>
          <a:p>
            <a:r>
              <a:rPr lang="en-US" altLang="en-US" sz="2000" dirty="0"/>
              <a:t>Object nodes as synchronization points</a:t>
            </a:r>
          </a:p>
          <a:p>
            <a:endParaRPr lang="en-US" altLang="en-US" sz="2000" dirty="0"/>
          </a:p>
        </p:txBody>
      </p:sp>
      <p:pic>
        <p:nvPicPr>
          <p:cNvPr id="23859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2882900"/>
            <a:ext cx="8370888" cy="381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051884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20</a:t>
            </a:r>
          </a:p>
        </p:txBody>
      </p:sp>
      <p:sp>
        <p:nvSpPr>
          <p:cNvPr id="3" name="Text Placeholder 2"/>
          <p:cNvSpPr>
            <a:spLocks noGrp="1"/>
          </p:cNvSpPr>
          <p:nvPr>
            <p:ph type="body" idx="1"/>
          </p:nvPr>
        </p:nvSpPr>
        <p:spPr/>
        <p:txBody>
          <a:bodyPr/>
          <a:lstStyle/>
          <a:p>
            <a:r>
              <a:rPr lang="en-US" dirty="0"/>
              <a:t>UML Activity Diagrams - Examples</a:t>
            </a:r>
          </a:p>
        </p:txBody>
      </p:sp>
      <p:sp>
        <p:nvSpPr>
          <p:cNvPr id="5" name="Text Placeholder 2">
            <a:extLst>
              <a:ext uri="{FF2B5EF4-FFF2-40B4-BE49-F238E27FC236}">
                <a16:creationId xmlns:a16="http://schemas.microsoft.com/office/drawing/2014/main" id="{F1541066-CB8F-47C4-88E2-33779023B55E}"/>
              </a:ext>
            </a:extLst>
          </p:cNvPr>
          <p:cNvSpPr txBox="1">
            <a:spLocks/>
          </p:cNvSpPr>
          <p:nvPr/>
        </p:nvSpPr>
        <p:spPr>
          <a:xfrm>
            <a:off x="680545" y="4291013"/>
            <a:ext cx="7772400"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Don't reinvent the wheel, just realign it. </a:t>
            </a:r>
          </a:p>
          <a:p>
            <a:r>
              <a:rPr lang="en-US" sz="2000" dirty="0"/>
              <a:t>- Anthony J. D'Angelo</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78A4081-B7A8-45BA-A65D-AB22F1DAE3E0}"/>
                  </a:ext>
                </a:extLst>
              </p14:cNvPr>
              <p14:cNvContentPartPr/>
              <p14:nvPr/>
            </p14:nvContentPartPr>
            <p14:xfrm>
              <a:off x="37685" y="1573167"/>
              <a:ext cx="3240" cy="3960"/>
            </p14:xfrm>
          </p:contentPart>
        </mc:Choice>
        <mc:Fallback xmlns="">
          <p:pic>
            <p:nvPicPr>
              <p:cNvPr id="4" name="Ink 3">
                <a:extLst>
                  <a:ext uri="{FF2B5EF4-FFF2-40B4-BE49-F238E27FC236}">
                    <a16:creationId xmlns:a16="http://schemas.microsoft.com/office/drawing/2014/main" id="{278A4081-B7A8-45BA-A65D-AB22F1DAE3E0}"/>
                  </a:ext>
                </a:extLst>
              </p:cNvPr>
              <p:cNvPicPr/>
              <p:nvPr/>
            </p:nvPicPr>
            <p:blipFill>
              <a:blip r:embed="rId4"/>
              <a:stretch>
                <a:fillRect/>
              </a:stretch>
            </p:blipFill>
            <p:spPr>
              <a:xfrm>
                <a:off x="28685" y="1564167"/>
                <a:ext cx="20880" cy="21600"/>
              </a:xfrm>
              <a:prstGeom prst="rect">
                <a:avLst/>
              </a:prstGeom>
            </p:spPr>
          </p:pic>
        </mc:Fallback>
      </mc:AlternateContent>
    </p:spTree>
    <p:extLst>
      <p:ext uri="{BB962C8B-B14F-4D97-AF65-F5344CB8AC3E}">
        <p14:creationId xmlns:p14="http://schemas.microsoft.com/office/powerpoint/2010/main" val="40581826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38</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marL="0" indent="0" algn="ctr">
              <a:lnSpc>
                <a:spcPct val="80000"/>
              </a:lnSpc>
              <a:buNone/>
            </a:pPr>
            <a:r>
              <a:rPr lang="el-GR" altLang="en-US" sz="2800" dirty="0"/>
              <a:t>   </a:t>
            </a:r>
          </a:p>
          <a:p>
            <a:pPr>
              <a:buFont typeface="+mj-lt"/>
              <a:buAutoNum type="arabicPeriod"/>
            </a:pPr>
            <a:endParaRPr lang="en-CA" altLang="en-US" sz="1800" dirty="0"/>
          </a:p>
          <a:p>
            <a:pPr marL="0" indent="0">
              <a:buNone/>
            </a:pPr>
            <a:r>
              <a:rPr lang="en-CA" altLang="en-US" sz="1800" dirty="0"/>
              <a:t>To see different examples of UML Activity Diagrams and understand their use</a:t>
            </a:r>
          </a:p>
          <a:p>
            <a:pPr>
              <a:buFont typeface="+mj-lt"/>
              <a:buAutoNum type="arabicPeriod"/>
            </a:pPr>
            <a:endParaRPr lang="en-CA" altLang="en-US" sz="1800" dirty="0"/>
          </a:p>
          <a:p>
            <a:pPr>
              <a:buFont typeface="+mj-lt"/>
              <a:buAutoNum type="arabicPeriod"/>
            </a:pPr>
            <a:endParaRPr lang="en-CA" altLang="en-US" sz="1800" dirty="0"/>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2423629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685800" y="398463"/>
            <a:ext cx="7772400" cy="1143000"/>
          </a:xfrm>
        </p:spPr>
        <p:txBody>
          <a:bodyPr/>
          <a:lstStyle/>
          <a:p>
            <a:r>
              <a:rPr lang="en-US" altLang="en-US" sz="4000" dirty="0"/>
              <a:t>Activity Diagram Example</a:t>
            </a:r>
          </a:p>
        </p:txBody>
      </p:sp>
      <p:grpSp>
        <p:nvGrpSpPr>
          <p:cNvPr id="249859" name="Group 3"/>
          <p:cNvGrpSpPr>
            <a:grpSpLocks/>
          </p:cNvGrpSpPr>
          <p:nvPr/>
        </p:nvGrpSpPr>
        <p:grpSpPr bwMode="auto">
          <a:xfrm>
            <a:off x="1658938" y="1662113"/>
            <a:ext cx="6403975" cy="5008562"/>
            <a:chOff x="1045" y="1047"/>
            <a:chExt cx="4034" cy="3155"/>
          </a:xfrm>
        </p:grpSpPr>
        <p:sp useBgFill="1">
          <p:nvSpPr>
            <p:cNvPr id="249860" name="Freeform 4"/>
            <p:cNvSpPr>
              <a:spLocks/>
            </p:cNvSpPr>
            <p:nvPr/>
          </p:nvSpPr>
          <p:spPr bwMode="auto">
            <a:xfrm>
              <a:off x="1242" y="1647"/>
              <a:ext cx="616" cy="252"/>
            </a:xfrm>
            <a:custGeom>
              <a:avLst/>
              <a:gdLst>
                <a:gd name="T0" fmla="*/ 144 w 704"/>
                <a:gd name="T1" fmla="*/ 288 h 288"/>
                <a:gd name="T2" fmla="*/ 560 w 704"/>
                <a:gd name="T3" fmla="*/ 288 h 288"/>
                <a:gd name="T4" fmla="*/ 582 w 704"/>
                <a:gd name="T5" fmla="*/ 286 h 288"/>
                <a:gd name="T6" fmla="*/ 604 w 704"/>
                <a:gd name="T7" fmla="*/ 280 h 288"/>
                <a:gd name="T8" fmla="*/ 625 w 704"/>
                <a:gd name="T9" fmla="*/ 272 h 288"/>
                <a:gd name="T10" fmla="*/ 645 w 704"/>
                <a:gd name="T11" fmla="*/ 260 h 288"/>
                <a:gd name="T12" fmla="*/ 662 w 704"/>
                <a:gd name="T13" fmla="*/ 246 h 288"/>
                <a:gd name="T14" fmla="*/ 676 w 704"/>
                <a:gd name="T15" fmla="*/ 228 h 288"/>
                <a:gd name="T16" fmla="*/ 689 w 704"/>
                <a:gd name="T17" fmla="*/ 209 h 288"/>
                <a:gd name="T18" fmla="*/ 697 w 704"/>
                <a:gd name="T19" fmla="*/ 188 h 288"/>
                <a:gd name="T20" fmla="*/ 702 w 704"/>
                <a:gd name="T21" fmla="*/ 166 h 288"/>
                <a:gd name="T22" fmla="*/ 704 w 704"/>
                <a:gd name="T23" fmla="*/ 144 h 288"/>
                <a:gd name="T24" fmla="*/ 702 w 704"/>
                <a:gd name="T25" fmla="*/ 121 h 288"/>
                <a:gd name="T26" fmla="*/ 697 w 704"/>
                <a:gd name="T27" fmla="*/ 99 h 288"/>
                <a:gd name="T28" fmla="*/ 689 w 704"/>
                <a:gd name="T29" fmla="*/ 77 h 288"/>
                <a:gd name="T30" fmla="*/ 676 w 704"/>
                <a:gd name="T31" fmla="*/ 58 h 288"/>
                <a:gd name="T32" fmla="*/ 662 w 704"/>
                <a:gd name="T33" fmla="*/ 41 h 288"/>
                <a:gd name="T34" fmla="*/ 645 w 704"/>
                <a:gd name="T35" fmla="*/ 27 h 288"/>
                <a:gd name="T36" fmla="*/ 625 w 704"/>
                <a:gd name="T37" fmla="*/ 15 h 288"/>
                <a:gd name="T38" fmla="*/ 604 w 704"/>
                <a:gd name="T39" fmla="*/ 6 h 288"/>
                <a:gd name="T40" fmla="*/ 582 w 704"/>
                <a:gd name="T41" fmla="*/ 1 h 288"/>
                <a:gd name="T42" fmla="*/ 560 w 704"/>
                <a:gd name="T43" fmla="*/ 0 h 288"/>
                <a:gd name="T44" fmla="*/ 144 w 704"/>
                <a:gd name="T45" fmla="*/ 0 h 288"/>
                <a:gd name="T46" fmla="*/ 121 w 704"/>
                <a:gd name="T47" fmla="*/ 1 h 288"/>
                <a:gd name="T48" fmla="*/ 99 w 704"/>
                <a:gd name="T49" fmla="*/ 6 h 288"/>
                <a:gd name="T50" fmla="*/ 79 w 704"/>
                <a:gd name="T51" fmla="*/ 15 h 288"/>
                <a:gd name="T52" fmla="*/ 59 w 704"/>
                <a:gd name="T53" fmla="*/ 27 h 288"/>
                <a:gd name="T54" fmla="*/ 42 w 704"/>
                <a:gd name="T55" fmla="*/ 41 h 288"/>
                <a:gd name="T56" fmla="*/ 27 w 704"/>
                <a:gd name="T57" fmla="*/ 58 h 288"/>
                <a:gd name="T58" fmla="*/ 15 w 704"/>
                <a:gd name="T59" fmla="*/ 77 h 288"/>
                <a:gd name="T60" fmla="*/ 7 w 704"/>
                <a:gd name="T61" fmla="*/ 99 h 288"/>
                <a:gd name="T62" fmla="*/ 2 w 704"/>
                <a:gd name="T63" fmla="*/ 121 h 288"/>
                <a:gd name="T64" fmla="*/ 0 w 704"/>
                <a:gd name="T65" fmla="*/ 144 h 288"/>
                <a:gd name="T66" fmla="*/ 2 w 704"/>
                <a:gd name="T67" fmla="*/ 166 h 288"/>
                <a:gd name="T68" fmla="*/ 7 w 704"/>
                <a:gd name="T69" fmla="*/ 188 h 288"/>
                <a:gd name="T70" fmla="*/ 15 w 704"/>
                <a:gd name="T71" fmla="*/ 209 h 288"/>
                <a:gd name="T72" fmla="*/ 27 w 704"/>
                <a:gd name="T73" fmla="*/ 228 h 288"/>
                <a:gd name="T74" fmla="*/ 42 w 704"/>
                <a:gd name="T75" fmla="*/ 246 h 288"/>
                <a:gd name="T76" fmla="*/ 59 w 704"/>
                <a:gd name="T77" fmla="*/ 260 h 288"/>
                <a:gd name="T78" fmla="*/ 79 w 704"/>
                <a:gd name="T79" fmla="*/ 272 h 288"/>
                <a:gd name="T80" fmla="*/ 99 w 704"/>
                <a:gd name="T81" fmla="*/ 280 h 288"/>
                <a:gd name="T82" fmla="*/ 121 w 704"/>
                <a:gd name="T83" fmla="*/ 286 h 288"/>
                <a:gd name="T84" fmla="*/ 144 w 704"/>
                <a:gd name="T8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4" h="288">
                  <a:moveTo>
                    <a:pt x="144" y="288"/>
                  </a:moveTo>
                  <a:lnTo>
                    <a:pt x="560" y="288"/>
                  </a:lnTo>
                  <a:lnTo>
                    <a:pt x="582" y="286"/>
                  </a:lnTo>
                  <a:lnTo>
                    <a:pt x="604" y="280"/>
                  </a:lnTo>
                  <a:lnTo>
                    <a:pt x="625" y="272"/>
                  </a:lnTo>
                  <a:lnTo>
                    <a:pt x="645" y="260"/>
                  </a:lnTo>
                  <a:lnTo>
                    <a:pt x="662" y="246"/>
                  </a:lnTo>
                  <a:lnTo>
                    <a:pt x="676" y="228"/>
                  </a:lnTo>
                  <a:lnTo>
                    <a:pt x="689" y="209"/>
                  </a:lnTo>
                  <a:lnTo>
                    <a:pt x="697" y="188"/>
                  </a:lnTo>
                  <a:lnTo>
                    <a:pt x="702" y="166"/>
                  </a:lnTo>
                  <a:lnTo>
                    <a:pt x="704" y="144"/>
                  </a:lnTo>
                  <a:lnTo>
                    <a:pt x="702" y="121"/>
                  </a:lnTo>
                  <a:lnTo>
                    <a:pt x="697" y="99"/>
                  </a:lnTo>
                  <a:lnTo>
                    <a:pt x="689" y="77"/>
                  </a:lnTo>
                  <a:lnTo>
                    <a:pt x="676" y="58"/>
                  </a:lnTo>
                  <a:lnTo>
                    <a:pt x="662" y="41"/>
                  </a:lnTo>
                  <a:lnTo>
                    <a:pt x="645" y="27"/>
                  </a:lnTo>
                  <a:lnTo>
                    <a:pt x="625" y="15"/>
                  </a:lnTo>
                  <a:lnTo>
                    <a:pt x="604" y="6"/>
                  </a:lnTo>
                  <a:lnTo>
                    <a:pt x="582" y="1"/>
                  </a:lnTo>
                  <a:lnTo>
                    <a:pt x="560" y="0"/>
                  </a:lnTo>
                  <a:lnTo>
                    <a:pt x="144" y="0"/>
                  </a:lnTo>
                  <a:lnTo>
                    <a:pt x="121" y="1"/>
                  </a:lnTo>
                  <a:lnTo>
                    <a:pt x="99" y="6"/>
                  </a:lnTo>
                  <a:lnTo>
                    <a:pt x="79" y="15"/>
                  </a:lnTo>
                  <a:lnTo>
                    <a:pt x="59" y="27"/>
                  </a:lnTo>
                  <a:lnTo>
                    <a:pt x="42" y="41"/>
                  </a:lnTo>
                  <a:lnTo>
                    <a:pt x="27" y="58"/>
                  </a:lnTo>
                  <a:lnTo>
                    <a:pt x="15" y="77"/>
                  </a:lnTo>
                  <a:lnTo>
                    <a:pt x="7" y="99"/>
                  </a:lnTo>
                  <a:lnTo>
                    <a:pt x="2" y="121"/>
                  </a:lnTo>
                  <a:lnTo>
                    <a:pt x="0" y="144"/>
                  </a:lnTo>
                  <a:lnTo>
                    <a:pt x="2" y="166"/>
                  </a:lnTo>
                  <a:lnTo>
                    <a:pt x="7" y="188"/>
                  </a:lnTo>
                  <a:lnTo>
                    <a:pt x="15" y="209"/>
                  </a:lnTo>
                  <a:lnTo>
                    <a:pt x="27" y="228"/>
                  </a:lnTo>
                  <a:lnTo>
                    <a:pt x="42" y="246"/>
                  </a:lnTo>
                  <a:lnTo>
                    <a:pt x="59" y="260"/>
                  </a:lnTo>
                  <a:lnTo>
                    <a:pt x="79" y="272"/>
                  </a:lnTo>
                  <a:lnTo>
                    <a:pt x="99" y="280"/>
                  </a:lnTo>
                  <a:lnTo>
                    <a:pt x="121" y="286"/>
                  </a:lnTo>
                  <a:lnTo>
                    <a:pt x="144" y="288"/>
                  </a:lnTo>
                  <a:close/>
                </a:path>
              </a:pathLst>
            </a:custGeom>
            <a:ln w="19050">
              <a:solidFill>
                <a:srgbClr val="000000"/>
              </a:solidFill>
              <a:prstDash val="solid"/>
              <a:round/>
              <a:headEnd/>
              <a:tailEnd/>
            </a:ln>
          </p:spPr>
          <p:txBody>
            <a:bodyPr/>
            <a:lstStyle/>
            <a:p>
              <a:endParaRPr lang="en-CA"/>
            </a:p>
          </p:txBody>
        </p:sp>
        <p:sp>
          <p:nvSpPr>
            <p:cNvPr id="249861" name="Rectangle 5"/>
            <p:cNvSpPr>
              <a:spLocks noChangeArrowheads="1"/>
            </p:cNvSpPr>
            <p:nvPr/>
          </p:nvSpPr>
          <p:spPr bwMode="auto">
            <a:xfrm>
              <a:off x="1375" y="1673"/>
              <a:ext cx="37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200" b="1">
                  <a:solidFill>
                    <a:srgbClr val="000000"/>
                  </a:solidFill>
                  <a:latin typeface="Arial" charset="0"/>
                </a:rPr>
                <a:t>Request</a:t>
              </a:r>
              <a:endParaRPr lang="en-US" altLang="en-US" b="1"/>
            </a:p>
          </p:txBody>
        </p:sp>
        <p:sp>
          <p:nvSpPr>
            <p:cNvPr id="249862" name="Rectangle 6"/>
            <p:cNvSpPr>
              <a:spLocks noChangeArrowheads="1"/>
            </p:cNvSpPr>
            <p:nvPr/>
          </p:nvSpPr>
          <p:spPr bwMode="auto">
            <a:xfrm>
              <a:off x="1406" y="1773"/>
              <a:ext cx="30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200" b="1">
                  <a:solidFill>
                    <a:srgbClr val="000000"/>
                  </a:solidFill>
                  <a:latin typeface="Arial" charset="0"/>
                </a:rPr>
                <a:t>Return</a:t>
              </a:r>
              <a:endParaRPr lang="en-US" altLang="en-US" b="1"/>
            </a:p>
          </p:txBody>
        </p:sp>
        <p:sp>
          <p:nvSpPr>
            <p:cNvPr id="249863" name="Freeform 7"/>
            <p:cNvSpPr>
              <a:spLocks/>
            </p:cNvSpPr>
            <p:nvPr/>
          </p:nvSpPr>
          <p:spPr bwMode="auto">
            <a:xfrm>
              <a:off x="1487" y="1299"/>
              <a:ext cx="126" cy="127"/>
            </a:xfrm>
            <a:custGeom>
              <a:avLst/>
              <a:gdLst>
                <a:gd name="T0" fmla="*/ 0 w 144"/>
                <a:gd name="T1" fmla="*/ 73 h 145"/>
                <a:gd name="T2" fmla="*/ 1 w 144"/>
                <a:gd name="T3" fmla="*/ 56 h 145"/>
                <a:gd name="T4" fmla="*/ 7 w 144"/>
                <a:gd name="T5" fmla="*/ 41 h 145"/>
                <a:gd name="T6" fmla="*/ 16 w 144"/>
                <a:gd name="T7" fmla="*/ 27 h 145"/>
                <a:gd name="T8" fmla="*/ 27 w 144"/>
                <a:gd name="T9" fmla="*/ 16 h 145"/>
                <a:gd name="T10" fmla="*/ 41 w 144"/>
                <a:gd name="T11" fmla="*/ 7 h 145"/>
                <a:gd name="T12" fmla="*/ 56 w 144"/>
                <a:gd name="T13" fmla="*/ 2 h 145"/>
                <a:gd name="T14" fmla="*/ 72 w 144"/>
                <a:gd name="T15" fmla="*/ 0 h 145"/>
                <a:gd name="T16" fmla="*/ 88 w 144"/>
                <a:gd name="T17" fmla="*/ 2 h 145"/>
                <a:gd name="T18" fmla="*/ 103 w 144"/>
                <a:gd name="T19" fmla="*/ 7 h 145"/>
                <a:gd name="T20" fmla="*/ 117 w 144"/>
                <a:gd name="T21" fmla="*/ 16 h 145"/>
                <a:gd name="T22" fmla="*/ 128 w 144"/>
                <a:gd name="T23" fmla="*/ 27 h 145"/>
                <a:gd name="T24" fmla="*/ 137 w 144"/>
                <a:gd name="T25" fmla="*/ 41 h 145"/>
                <a:gd name="T26" fmla="*/ 142 w 144"/>
                <a:gd name="T27" fmla="*/ 56 h 145"/>
                <a:gd name="T28" fmla="*/ 144 w 144"/>
                <a:gd name="T29" fmla="*/ 73 h 145"/>
                <a:gd name="T30" fmla="*/ 142 w 144"/>
                <a:gd name="T31" fmla="*/ 89 h 145"/>
                <a:gd name="T32" fmla="*/ 137 w 144"/>
                <a:gd name="T33" fmla="*/ 104 h 145"/>
                <a:gd name="T34" fmla="*/ 128 w 144"/>
                <a:gd name="T35" fmla="*/ 118 h 145"/>
                <a:gd name="T36" fmla="*/ 117 w 144"/>
                <a:gd name="T37" fmla="*/ 129 h 145"/>
                <a:gd name="T38" fmla="*/ 103 w 144"/>
                <a:gd name="T39" fmla="*/ 138 h 145"/>
                <a:gd name="T40" fmla="*/ 88 w 144"/>
                <a:gd name="T41" fmla="*/ 143 h 145"/>
                <a:gd name="T42" fmla="*/ 72 w 144"/>
                <a:gd name="T43" fmla="*/ 145 h 145"/>
                <a:gd name="T44" fmla="*/ 56 w 144"/>
                <a:gd name="T45" fmla="*/ 143 h 145"/>
                <a:gd name="T46" fmla="*/ 41 w 144"/>
                <a:gd name="T47" fmla="*/ 138 h 145"/>
                <a:gd name="T48" fmla="*/ 27 w 144"/>
                <a:gd name="T49" fmla="*/ 129 h 145"/>
                <a:gd name="T50" fmla="*/ 16 w 144"/>
                <a:gd name="T51" fmla="*/ 118 h 145"/>
                <a:gd name="T52" fmla="*/ 7 w 144"/>
                <a:gd name="T53" fmla="*/ 104 h 145"/>
                <a:gd name="T54" fmla="*/ 1 w 144"/>
                <a:gd name="T55" fmla="*/ 89 h 145"/>
                <a:gd name="T56" fmla="*/ 0 w 144"/>
                <a:gd name="T57" fmla="*/ 7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45">
                  <a:moveTo>
                    <a:pt x="0" y="73"/>
                  </a:moveTo>
                  <a:lnTo>
                    <a:pt x="1" y="56"/>
                  </a:lnTo>
                  <a:lnTo>
                    <a:pt x="7" y="41"/>
                  </a:lnTo>
                  <a:lnTo>
                    <a:pt x="16" y="27"/>
                  </a:lnTo>
                  <a:lnTo>
                    <a:pt x="27" y="16"/>
                  </a:lnTo>
                  <a:lnTo>
                    <a:pt x="41" y="7"/>
                  </a:lnTo>
                  <a:lnTo>
                    <a:pt x="56" y="2"/>
                  </a:lnTo>
                  <a:lnTo>
                    <a:pt x="72" y="0"/>
                  </a:lnTo>
                  <a:lnTo>
                    <a:pt x="88" y="2"/>
                  </a:lnTo>
                  <a:lnTo>
                    <a:pt x="103" y="7"/>
                  </a:lnTo>
                  <a:lnTo>
                    <a:pt x="117" y="16"/>
                  </a:lnTo>
                  <a:lnTo>
                    <a:pt x="128" y="27"/>
                  </a:lnTo>
                  <a:lnTo>
                    <a:pt x="137" y="41"/>
                  </a:lnTo>
                  <a:lnTo>
                    <a:pt x="142" y="56"/>
                  </a:lnTo>
                  <a:lnTo>
                    <a:pt x="144" y="73"/>
                  </a:lnTo>
                  <a:lnTo>
                    <a:pt x="142" y="89"/>
                  </a:lnTo>
                  <a:lnTo>
                    <a:pt x="137" y="104"/>
                  </a:lnTo>
                  <a:lnTo>
                    <a:pt x="128" y="118"/>
                  </a:lnTo>
                  <a:lnTo>
                    <a:pt x="117" y="129"/>
                  </a:lnTo>
                  <a:lnTo>
                    <a:pt x="103" y="138"/>
                  </a:lnTo>
                  <a:lnTo>
                    <a:pt x="88" y="143"/>
                  </a:lnTo>
                  <a:lnTo>
                    <a:pt x="72" y="145"/>
                  </a:lnTo>
                  <a:lnTo>
                    <a:pt x="56" y="143"/>
                  </a:lnTo>
                  <a:lnTo>
                    <a:pt x="41" y="138"/>
                  </a:lnTo>
                  <a:lnTo>
                    <a:pt x="27" y="129"/>
                  </a:lnTo>
                  <a:lnTo>
                    <a:pt x="16" y="118"/>
                  </a:lnTo>
                  <a:lnTo>
                    <a:pt x="7" y="104"/>
                  </a:lnTo>
                  <a:lnTo>
                    <a:pt x="1" y="89"/>
                  </a:lnTo>
                  <a:lnTo>
                    <a:pt x="0" y="73"/>
                  </a:lnTo>
                  <a:close/>
                </a:path>
              </a:pathLst>
            </a:custGeom>
            <a:solidFill>
              <a:srgbClr val="000000"/>
            </a:solidFill>
            <a:ln w="19050">
              <a:solidFill>
                <a:srgbClr val="000000"/>
              </a:solidFill>
              <a:prstDash val="solid"/>
              <a:round/>
              <a:headEnd/>
              <a:tailEnd/>
            </a:ln>
          </p:spPr>
          <p:txBody>
            <a:bodyPr/>
            <a:lstStyle/>
            <a:p>
              <a:endParaRPr lang="en-CA"/>
            </a:p>
          </p:txBody>
        </p:sp>
        <p:sp>
          <p:nvSpPr>
            <p:cNvPr id="249864" name="Line 8"/>
            <p:cNvSpPr>
              <a:spLocks noChangeShapeType="1"/>
            </p:cNvSpPr>
            <p:nvPr/>
          </p:nvSpPr>
          <p:spPr bwMode="auto">
            <a:xfrm>
              <a:off x="1550" y="1426"/>
              <a:ext cx="1" cy="2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865" name="Freeform 9"/>
            <p:cNvSpPr>
              <a:spLocks/>
            </p:cNvSpPr>
            <p:nvPr/>
          </p:nvSpPr>
          <p:spPr bwMode="auto">
            <a:xfrm>
              <a:off x="1520" y="1588"/>
              <a:ext cx="59" cy="59"/>
            </a:xfrm>
            <a:custGeom>
              <a:avLst/>
              <a:gdLst>
                <a:gd name="T0" fmla="*/ 0 w 67"/>
                <a:gd name="T1" fmla="*/ 0 h 68"/>
                <a:gd name="T2" fmla="*/ 34 w 67"/>
                <a:gd name="T3" fmla="*/ 68 h 68"/>
                <a:gd name="T4" fmla="*/ 67 w 67"/>
                <a:gd name="T5" fmla="*/ 0 h 68"/>
              </a:gdLst>
              <a:ahLst/>
              <a:cxnLst>
                <a:cxn ang="0">
                  <a:pos x="T0" y="T1"/>
                </a:cxn>
                <a:cxn ang="0">
                  <a:pos x="T2" y="T3"/>
                </a:cxn>
                <a:cxn ang="0">
                  <a:pos x="T4" y="T5"/>
                </a:cxn>
              </a:cxnLst>
              <a:rect l="0" t="0" r="r" b="b"/>
              <a:pathLst>
                <a:path w="67" h="68">
                  <a:moveTo>
                    <a:pt x="0" y="0"/>
                  </a:moveTo>
                  <a:lnTo>
                    <a:pt x="34" y="68"/>
                  </a:lnTo>
                  <a:lnTo>
                    <a:pt x="67"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useBgFill="1">
          <p:nvSpPr>
            <p:cNvPr id="249866" name="Freeform 10"/>
            <p:cNvSpPr>
              <a:spLocks/>
            </p:cNvSpPr>
            <p:nvPr/>
          </p:nvSpPr>
          <p:spPr bwMode="auto">
            <a:xfrm>
              <a:off x="2198" y="1868"/>
              <a:ext cx="753" cy="252"/>
            </a:xfrm>
            <a:custGeom>
              <a:avLst/>
              <a:gdLst>
                <a:gd name="T0" fmla="*/ 144 w 861"/>
                <a:gd name="T1" fmla="*/ 288 h 288"/>
                <a:gd name="T2" fmla="*/ 717 w 861"/>
                <a:gd name="T3" fmla="*/ 288 h 288"/>
                <a:gd name="T4" fmla="*/ 740 w 861"/>
                <a:gd name="T5" fmla="*/ 286 h 288"/>
                <a:gd name="T6" fmla="*/ 761 w 861"/>
                <a:gd name="T7" fmla="*/ 281 h 288"/>
                <a:gd name="T8" fmla="*/ 782 w 861"/>
                <a:gd name="T9" fmla="*/ 273 h 288"/>
                <a:gd name="T10" fmla="*/ 801 w 861"/>
                <a:gd name="T11" fmla="*/ 260 h 288"/>
                <a:gd name="T12" fmla="*/ 819 w 861"/>
                <a:gd name="T13" fmla="*/ 246 h 288"/>
                <a:gd name="T14" fmla="*/ 833 w 861"/>
                <a:gd name="T15" fmla="*/ 228 h 288"/>
                <a:gd name="T16" fmla="*/ 845 w 861"/>
                <a:gd name="T17" fmla="*/ 209 h 288"/>
                <a:gd name="T18" fmla="*/ 854 w 861"/>
                <a:gd name="T19" fmla="*/ 188 h 288"/>
                <a:gd name="T20" fmla="*/ 859 w 861"/>
                <a:gd name="T21" fmla="*/ 166 h 288"/>
                <a:gd name="T22" fmla="*/ 861 w 861"/>
                <a:gd name="T23" fmla="*/ 144 h 288"/>
                <a:gd name="T24" fmla="*/ 859 w 861"/>
                <a:gd name="T25" fmla="*/ 122 h 288"/>
                <a:gd name="T26" fmla="*/ 854 w 861"/>
                <a:gd name="T27" fmla="*/ 100 h 288"/>
                <a:gd name="T28" fmla="*/ 845 w 861"/>
                <a:gd name="T29" fmla="*/ 78 h 288"/>
                <a:gd name="T30" fmla="*/ 833 w 861"/>
                <a:gd name="T31" fmla="*/ 59 h 288"/>
                <a:gd name="T32" fmla="*/ 819 w 861"/>
                <a:gd name="T33" fmla="*/ 42 h 288"/>
                <a:gd name="T34" fmla="*/ 801 w 861"/>
                <a:gd name="T35" fmla="*/ 27 h 288"/>
                <a:gd name="T36" fmla="*/ 782 w 861"/>
                <a:gd name="T37" fmla="*/ 15 h 288"/>
                <a:gd name="T38" fmla="*/ 761 w 861"/>
                <a:gd name="T39" fmla="*/ 6 h 288"/>
                <a:gd name="T40" fmla="*/ 740 w 861"/>
                <a:gd name="T41" fmla="*/ 1 h 288"/>
                <a:gd name="T42" fmla="*/ 717 w 861"/>
                <a:gd name="T43" fmla="*/ 0 h 288"/>
                <a:gd name="T44" fmla="*/ 144 w 861"/>
                <a:gd name="T45" fmla="*/ 0 h 288"/>
                <a:gd name="T46" fmla="*/ 122 w 861"/>
                <a:gd name="T47" fmla="*/ 1 h 288"/>
                <a:gd name="T48" fmla="*/ 100 w 861"/>
                <a:gd name="T49" fmla="*/ 6 h 288"/>
                <a:gd name="T50" fmla="*/ 79 w 861"/>
                <a:gd name="T51" fmla="*/ 15 h 288"/>
                <a:gd name="T52" fmla="*/ 60 w 861"/>
                <a:gd name="T53" fmla="*/ 27 h 288"/>
                <a:gd name="T54" fmla="*/ 42 w 861"/>
                <a:gd name="T55" fmla="*/ 42 h 288"/>
                <a:gd name="T56" fmla="*/ 28 w 861"/>
                <a:gd name="T57" fmla="*/ 59 h 288"/>
                <a:gd name="T58" fmla="*/ 16 w 861"/>
                <a:gd name="T59" fmla="*/ 78 h 288"/>
                <a:gd name="T60" fmla="*/ 8 w 861"/>
                <a:gd name="T61" fmla="*/ 100 h 288"/>
                <a:gd name="T62" fmla="*/ 2 w 861"/>
                <a:gd name="T63" fmla="*/ 122 h 288"/>
                <a:gd name="T64" fmla="*/ 0 w 861"/>
                <a:gd name="T65" fmla="*/ 144 h 288"/>
                <a:gd name="T66" fmla="*/ 2 w 861"/>
                <a:gd name="T67" fmla="*/ 166 h 288"/>
                <a:gd name="T68" fmla="*/ 8 w 861"/>
                <a:gd name="T69" fmla="*/ 188 h 288"/>
                <a:gd name="T70" fmla="*/ 16 w 861"/>
                <a:gd name="T71" fmla="*/ 209 h 288"/>
                <a:gd name="T72" fmla="*/ 28 w 861"/>
                <a:gd name="T73" fmla="*/ 228 h 288"/>
                <a:gd name="T74" fmla="*/ 42 w 861"/>
                <a:gd name="T75" fmla="*/ 246 h 288"/>
                <a:gd name="T76" fmla="*/ 60 w 861"/>
                <a:gd name="T77" fmla="*/ 260 h 288"/>
                <a:gd name="T78" fmla="*/ 79 w 861"/>
                <a:gd name="T79" fmla="*/ 273 h 288"/>
                <a:gd name="T80" fmla="*/ 100 w 861"/>
                <a:gd name="T81" fmla="*/ 281 h 288"/>
                <a:gd name="T82" fmla="*/ 122 w 861"/>
                <a:gd name="T83" fmla="*/ 286 h 288"/>
                <a:gd name="T84" fmla="*/ 144 w 861"/>
                <a:gd name="T8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61" h="288">
                  <a:moveTo>
                    <a:pt x="144" y="288"/>
                  </a:moveTo>
                  <a:lnTo>
                    <a:pt x="717" y="288"/>
                  </a:lnTo>
                  <a:lnTo>
                    <a:pt x="740" y="286"/>
                  </a:lnTo>
                  <a:lnTo>
                    <a:pt x="761" y="281"/>
                  </a:lnTo>
                  <a:lnTo>
                    <a:pt x="782" y="273"/>
                  </a:lnTo>
                  <a:lnTo>
                    <a:pt x="801" y="260"/>
                  </a:lnTo>
                  <a:lnTo>
                    <a:pt x="819" y="246"/>
                  </a:lnTo>
                  <a:lnTo>
                    <a:pt x="833" y="228"/>
                  </a:lnTo>
                  <a:lnTo>
                    <a:pt x="845" y="209"/>
                  </a:lnTo>
                  <a:lnTo>
                    <a:pt x="854" y="188"/>
                  </a:lnTo>
                  <a:lnTo>
                    <a:pt x="859" y="166"/>
                  </a:lnTo>
                  <a:lnTo>
                    <a:pt x="861" y="144"/>
                  </a:lnTo>
                  <a:lnTo>
                    <a:pt x="859" y="122"/>
                  </a:lnTo>
                  <a:lnTo>
                    <a:pt x="854" y="100"/>
                  </a:lnTo>
                  <a:lnTo>
                    <a:pt x="845" y="78"/>
                  </a:lnTo>
                  <a:lnTo>
                    <a:pt x="833" y="59"/>
                  </a:lnTo>
                  <a:lnTo>
                    <a:pt x="819" y="42"/>
                  </a:lnTo>
                  <a:lnTo>
                    <a:pt x="801" y="27"/>
                  </a:lnTo>
                  <a:lnTo>
                    <a:pt x="782" y="15"/>
                  </a:lnTo>
                  <a:lnTo>
                    <a:pt x="761" y="6"/>
                  </a:lnTo>
                  <a:lnTo>
                    <a:pt x="740" y="1"/>
                  </a:lnTo>
                  <a:lnTo>
                    <a:pt x="717" y="0"/>
                  </a:lnTo>
                  <a:lnTo>
                    <a:pt x="144" y="0"/>
                  </a:lnTo>
                  <a:lnTo>
                    <a:pt x="122" y="1"/>
                  </a:lnTo>
                  <a:lnTo>
                    <a:pt x="100" y="6"/>
                  </a:lnTo>
                  <a:lnTo>
                    <a:pt x="79" y="15"/>
                  </a:lnTo>
                  <a:lnTo>
                    <a:pt x="60" y="27"/>
                  </a:lnTo>
                  <a:lnTo>
                    <a:pt x="42" y="42"/>
                  </a:lnTo>
                  <a:lnTo>
                    <a:pt x="28" y="59"/>
                  </a:lnTo>
                  <a:lnTo>
                    <a:pt x="16" y="78"/>
                  </a:lnTo>
                  <a:lnTo>
                    <a:pt x="8" y="100"/>
                  </a:lnTo>
                  <a:lnTo>
                    <a:pt x="2" y="122"/>
                  </a:lnTo>
                  <a:lnTo>
                    <a:pt x="0" y="144"/>
                  </a:lnTo>
                  <a:lnTo>
                    <a:pt x="2" y="166"/>
                  </a:lnTo>
                  <a:lnTo>
                    <a:pt x="8" y="188"/>
                  </a:lnTo>
                  <a:lnTo>
                    <a:pt x="16" y="209"/>
                  </a:lnTo>
                  <a:lnTo>
                    <a:pt x="28" y="228"/>
                  </a:lnTo>
                  <a:lnTo>
                    <a:pt x="42" y="246"/>
                  </a:lnTo>
                  <a:lnTo>
                    <a:pt x="60" y="260"/>
                  </a:lnTo>
                  <a:lnTo>
                    <a:pt x="79" y="273"/>
                  </a:lnTo>
                  <a:lnTo>
                    <a:pt x="100" y="281"/>
                  </a:lnTo>
                  <a:lnTo>
                    <a:pt x="122" y="286"/>
                  </a:lnTo>
                  <a:lnTo>
                    <a:pt x="144" y="288"/>
                  </a:lnTo>
                  <a:close/>
                </a:path>
              </a:pathLst>
            </a:custGeom>
            <a:ln w="19050">
              <a:solidFill>
                <a:srgbClr val="000000"/>
              </a:solidFill>
              <a:prstDash val="solid"/>
              <a:round/>
              <a:headEnd/>
              <a:tailEnd/>
            </a:ln>
          </p:spPr>
          <p:txBody>
            <a:bodyPr/>
            <a:lstStyle/>
            <a:p>
              <a:endParaRPr lang="en-CA"/>
            </a:p>
          </p:txBody>
        </p:sp>
        <p:sp>
          <p:nvSpPr>
            <p:cNvPr id="249867" name="Rectangle 11"/>
            <p:cNvSpPr>
              <a:spLocks noChangeArrowheads="1"/>
            </p:cNvSpPr>
            <p:nvPr/>
          </p:nvSpPr>
          <p:spPr bwMode="auto">
            <a:xfrm>
              <a:off x="2350" y="1893"/>
              <a:ext cx="4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200" b="1">
                  <a:solidFill>
                    <a:srgbClr val="000000"/>
                  </a:solidFill>
                  <a:latin typeface="Arial" charset="0"/>
                </a:rPr>
                <a:t>Get Return</a:t>
              </a:r>
              <a:endParaRPr lang="en-US" altLang="en-US" b="1"/>
            </a:p>
          </p:txBody>
        </p:sp>
        <p:sp>
          <p:nvSpPr>
            <p:cNvPr id="249868" name="Rectangle 12"/>
            <p:cNvSpPr>
              <a:spLocks noChangeArrowheads="1"/>
            </p:cNvSpPr>
            <p:nvPr/>
          </p:nvSpPr>
          <p:spPr bwMode="auto">
            <a:xfrm>
              <a:off x="2407" y="1994"/>
              <a:ext cx="36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200" b="1">
                  <a:solidFill>
                    <a:srgbClr val="000000"/>
                  </a:solidFill>
                  <a:latin typeface="Arial" charset="0"/>
                </a:rPr>
                <a:t>Number</a:t>
              </a:r>
              <a:endParaRPr lang="en-US" altLang="en-US" b="1"/>
            </a:p>
          </p:txBody>
        </p:sp>
        <p:sp>
          <p:nvSpPr>
            <p:cNvPr id="249869" name="Line 13"/>
            <p:cNvSpPr>
              <a:spLocks noChangeShapeType="1"/>
            </p:cNvSpPr>
            <p:nvPr/>
          </p:nvSpPr>
          <p:spPr bwMode="auto">
            <a:xfrm>
              <a:off x="1858" y="1773"/>
              <a:ext cx="340" cy="2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870" name="Freeform 14"/>
            <p:cNvSpPr>
              <a:spLocks/>
            </p:cNvSpPr>
            <p:nvPr/>
          </p:nvSpPr>
          <p:spPr bwMode="auto">
            <a:xfrm>
              <a:off x="2132" y="1937"/>
              <a:ext cx="66" cy="57"/>
            </a:xfrm>
            <a:custGeom>
              <a:avLst/>
              <a:gdLst>
                <a:gd name="T0" fmla="*/ 0 w 75"/>
                <a:gd name="T1" fmla="*/ 56 h 65"/>
                <a:gd name="T2" fmla="*/ 75 w 75"/>
                <a:gd name="T3" fmla="*/ 65 h 65"/>
                <a:gd name="T4" fmla="*/ 37 w 75"/>
                <a:gd name="T5" fmla="*/ 0 h 65"/>
              </a:gdLst>
              <a:ahLst/>
              <a:cxnLst>
                <a:cxn ang="0">
                  <a:pos x="T0" y="T1"/>
                </a:cxn>
                <a:cxn ang="0">
                  <a:pos x="T2" y="T3"/>
                </a:cxn>
                <a:cxn ang="0">
                  <a:pos x="T4" y="T5"/>
                </a:cxn>
              </a:cxnLst>
              <a:rect l="0" t="0" r="r" b="b"/>
              <a:pathLst>
                <a:path w="75" h="65">
                  <a:moveTo>
                    <a:pt x="0" y="56"/>
                  </a:moveTo>
                  <a:lnTo>
                    <a:pt x="75" y="65"/>
                  </a:lnTo>
                  <a:lnTo>
                    <a:pt x="37"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useBgFill="1">
          <p:nvSpPr>
            <p:cNvPr id="249871" name="Freeform 15"/>
            <p:cNvSpPr>
              <a:spLocks/>
            </p:cNvSpPr>
            <p:nvPr/>
          </p:nvSpPr>
          <p:spPr bwMode="auto">
            <a:xfrm>
              <a:off x="1297" y="2120"/>
              <a:ext cx="505" cy="253"/>
            </a:xfrm>
            <a:custGeom>
              <a:avLst/>
              <a:gdLst>
                <a:gd name="T0" fmla="*/ 145 w 577"/>
                <a:gd name="T1" fmla="*/ 289 h 289"/>
                <a:gd name="T2" fmla="*/ 433 w 577"/>
                <a:gd name="T3" fmla="*/ 289 h 289"/>
                <a:gd name="T4" fmla="*/ 456 w 577"/>
                <a:gd name="T5" fmla="*/ 287 h 289"/>
                <a:gd name="T6" fmla="*/ 478 w 577"/>
                <a:gd name="T7" fmla="*/ 282 h 289"/>
                <a:gd name="T8" fmla="*/ 498 w 577"/>
                <a:gd name="T9" fmla="*/ 273 h 289"/>
                <a:gd name="T10" fmla="*/ 518 w 577"/>
                <a:gd name="T11" fmla="*/ 261 h 289"/>
                <a:gd name="T12" fmla="*/ 535 w 577"/>
                <a:gd name="T13" fmla="*/ 246 h 289"/>
                <a:gd name="T14" fmla="*/ 550 w 577"/>
                <a:gd name="T15" fmla="*/ 229 h 289"/>
                <a:gd name="T16" fmla="*/ 561 w 577"/>
                <a:gd name="T17" fmla="*/ 210 h 289"/>
                <a:gd name="T18" fmla="*/ 570 w 577"/>
                <a:gd name="T19" fmla="*/ 189 h 289"/>
                <a:gd name="T20" fmla="*/ 575 w 577"/>
                <a:gd name="T21" fmla="*/ 166 h 289"/>
                <a:gd name="T22" fmla="*/ 577 w 577"/>
                <a:gd name="T23" fmla="*/ 144 h 289"/>
                <a:gd name="T24" fmla="*/ 575 w 577"/>
                <a:gd name="T25" fmla="*/ 122 h 289"/>
                <a:gd name="T26" fmla="*/ 570 w 577"/>
                <a:gd name="T27" fmla="*/ 100 h 289"/>
                <a:gd name="T28" fmla="*/ 561 w 577"/>
                <a:gd name="T29" fmla="*/ 79 h 289"/>
                <a:gd name="T30" fmla="*/ 550 w 577"/>
                <a:gd name="T31" fmla="*/ 60 h 289"/>
                <a:gd name="T32" fmla="*/ 535 w 577"/>
                <a:gd name="T33" fmla="*/ 42 h 289"/>
                <a:gd name="T34" fmla="*/ 518 w 577"/>
                <a:gd name="T35" fmla="*/ 28 h 289"/>
                <a:gd name="T36" fmla="*/ 498 w 577"/>
                <a:gd name="T37" fmla="*/ 15 h 289"/>
                <a:gd name="T38" fmla="*/ 478 w 577"/>
                <a:gd name="T39" fmla="*/ 7 h 289"/>
                <a:gd name="T40" fmla="*/ 456 w 577"/>
                <a:gd name="T41" fmla="*/ 2 h 289"/>
                <a:gd name="T42" fmla="*/ 433 w 577"/>
                <a:gd name="T43" fmla="*/ 0 h 289"/>
                <a:gd name="T44" fmla="*/ 145 w 577"/>
                <a:gd name="T45" fmla="*/ 0 h 289"/>
                <a:gd name="T46" fmla="*/ 122 w 577"/>
                <a:gd name="T47" fmla="*/ 2 h 289"/>
                <a:gd name="T48" fmla="*/ 100 w 577"/>
                <a:gd name="T49" fmla="*/ 7 h 289"/>
                <a:gd name="T50" fmla="*/ 79 w 577"/>
                <a:gd name="T51" fmla="*/ 15 h 289"/>
                <a:gd name="T52" fmla="*/ 60 w 577"/>
                <a:gd name="T53" fmla="*/ 28 h 289"/>
                <a:gd name="T54" fmla="*/ 43 w 577"/>
                <a:gd name="T55" fmla="*/ 42 h 289"/>
                <a:gd name="T56" fmla="*/ 28 w 577"/>
                <a:gd name="T57" fmla="*/ 60 h 289"/>
                <a:gd name="T58" fmla="*/ 17 w 577"/>
                <a:gd name="T59" fmla="*/ 79 h 289"/>
                <a:gd name="T60" fmla="*/ 8 w 577"/>
                <a:gd name="T61" fmla="*/ 100 h 289"/>
                <a:gd name="T62" fmla="*/ 2 w 577"/>
                <a:gd name="T63" fmla="*/ 122 h 289"/>
                <a:gd name="T64" fmla="*/ 0 w 577"/>
                <a:gd name="T65" fmla="*/ 144 h 289"/>
                <a:gd name="T66" fmla="*/ 2 w 577"/>
                <a:gd name="T67" fmla="*/ 166 h 289"/>
                <a:gd name="T68" fmla="*/ 8 w 577"/>
                <a:gd name="T69" fmla="*/ 189 h 289"/>
                <a:gd name="T70" fmla="*/ 17 w 577"/>
                <a:gd name="T71" fmla="*/ 210 h 289"/>
                <a:gd name="T72" fmla="*/ 28 w 577"/>
                <a:gd name="T73" fmla="*/ 229 h 289"/>
                <a:gd name="T74" fmla="*/ 43 w 577"/>
                <a:gd name="T75" fmla="*/ 246 h 289"/>
                <a:gd name="T76" fmla="*/ 60 w 577"/>
                <a:gd name="T77" fmla="*/ 261 h 289"/>
                <a:gd name="T78" fmla="*/ 79 w 577"/>
                <a:gd name="T79" fmla="*/ 273 h 289"/>
                <a:gd name="T80" fmla="*/ 100 w 577"/>
                <a:gd name="T81" fmla="*/ 282 h 289"/>
                <a:gd name="T82" fmla="*/ 122 w 577"/>
                <a:gd name="T83" fmla="*/ 287 h 289"/>
                <a:gd name="T84" fmla="*/ 145 w 577"/>
                <a:gd name="T85" fmla="*/ 289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77" h="289">
                  <a:moveTo>
                    <a:pt x="145" y="289"/>
                  </a:moveTo>
                  <a:lnTo>
                    <a:pt x="433" y="289"/>
                  </a:lnTo>
                  <a:lnTo>
                    <a:pt x="456" y="287"/>
                  </a:lnTo>
                  <a:lnTo>
                    <a:pt x="478" y="282"/>
                  </a:lnTo>
                  <a:lnTo>
                    <a:pt x="498" y="273"/>
                  </a:lnTo>
                  <a:lnTo>
                    <a:pt x="518" y="261"/>
                  </a:lnTo>
                  <a:lnTo>
                    <a:pt x="535" y="246"/>
                  </a:lnTo>
                  <a:lnTo>
                    <a:pt x="550" y="229"/>
                  </a:lnTo>
                  <a:lnTo>
                    <a:pt x="561" y="210"/>
                  </a:lnTo>
                  <a:lnTo>
                    <a:pt x="570" y="189"/>
                  </a:lnTo>
                  <a:lnTo>
                    <a:pt x="575" y="166"/>
                  </a:lnTo>
                  <a:lnTo>
                    <a:pt x="577" y="144"/>
                  </a:lnTo>
                  <a:lnTo>
                    <a:pt x="575" y="122"/>
                  </a:lnTo>
                  <a:lnTo>
                    <a:pt x="570" y="100"/>
                  </a:lnTo>
                  <a:lnTo>
                    <a:pt x="561" y="79"/>
                  </a:lnTo>
                  <a:lnTo>
                    <a:pt x="550" y="60"/>
                  </a:lnTo>
                  <a:lnTo>
                    <a:pt x="535" y="42"/>
                  </a:lnTo>
                  <a:lnTo>
                    <a:pt x="518" y="28"/>
                  </a:lnTo>
                  <a:lnTo>
                    <a:pt x="498" y="15"/>
                  </a:lnTo>
                  <a:lnTo>
                    <a:pt x="478" y="7"/>
                  </a:lnTo>
                  <a:lnTo>
                    <a:pt x="456" y="2"/>
                  </a:lnTo>
                  <a:lnTo>
                    <a:pt x="433" y="0"/>
                  </a:lnTo>
                  <a:lnTo>
                    <a:pt x="145" y="0"/>
                  </a:lnTo>
                  <a:lnTo>
                    <a:pt x="122" y="2"/>
                  </a:lnTo>
                  <a:lnTo>
                    <a:pt x="100" y="7"/>
                  </a:lnTo>
                  <a:lnTo>
                    <a:pt x="79" y="15"/>
                  </a:lnTo>
                  <a:lnTo>
                    <a:pt x="60" y="28"/>
                  </a:lnTo>
                  <a:lnTo>
                    <a:pt x="43" y="42"/>
                  </a:lnTo>
                  <a:lnTo>
                    <a:pt x="28" y="60"/>
                  </a:lnTo>
                  <a:lnTo>
                    <a:pt x="17" y="79"/>
                  </a:lnTo>
                  <a:lnTo>
                    <a:pt x="8" y="100"/>
                  </a:lnTo>
                  <a:lnTo>
                    <a:pt x="2" y="122"/>
                  </a:lnTo>
                  <a:lnTo>
                    <a:pt x="0" y="144"/>
                  </a:lnTo>
                  <a:lnTo>
                    <a:pt x="2" y="166"/>
                  </a:lnTo>
                  <a:lnTo>
                    <a:pt x="8" y="189"/>
                  </a:lnTo>
                  <a:lnTo>
                    <a:pt x="17" y="210"/>
                  </a:lnTo>
                  <a:lnTo>
                    <a:pt x="28" y="229"/>
                  </a:lnTo>
                  <a:lnTo>
                    <a:pt x="43" y="246"/>
                  </a:lnTo>
                  <a:lnTo>
                    <a:pt x="60" y="261"/>
                  </a:lnTo>
                  <a:lnTo>
                    <a:pt x="79" y="273"/>
                  </a:lnTo>
                  <a:lnTo>
                    <a:pt x="100" y="282"/>
                  </a:lnTo>
                  <a:lnTo>
                    <a:pt x="122" y="287"/>
                  </a:lnTo>
                  <a:lnTo>
                    <a:pt x="145" y="289"/>
                  </a:lnTo>
                  <a:close/>
                </a:path>
              </a:pathLst>
            </a:custGeom>
            <a:ln w="19050">
              <a:solidFill>
                <a:srgbClr val="000000"/>
              </a:solidFill>
              <a:prstDash val="solid"/>
              <a:round/>
              <a:headEnd/>
              <a:tailEnd/>
            </a:ln>
          </p:spPr>
          <p:txBody>
            <a:bodyPr/>
            <a:lstStyle/>
            <a:p>
              <a:endParaRPr lang="en-CA"/>
            </a:p>
          </p:txBody>
        </p:sp>
        <p:sp>
          <p:nvSpPr>
            <p:cNvPr id="249872" name="Rectangle 16"/>
            <p:cNvSpPr>
              <a:spLocks noChangeArrowheads="1"/>
            </p:cNvSpPr>
            <p:nvPr/>
          </p:nvSpPr>
          <p:spPr bwMode="auto">
            <a:xfrm>
              <a:off x="1334" y="2196"/>
              <a:ext cx="4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200" b="1">
                  <a:solidFill>
                    <a:srgbClr val="000000"/>
                  </a:solidFill>
                  <a:latin typeface="Arial" charset="0"/>
                </a:rPr>
                <a:t>Ship Item</a:t>
              </a:r>
              <a:endParaRPr lang="en-US" altLang="en-US" b="1"/>
            </a:p>
          </p:txBody>
        </p:sp>
        <p:sp>
          <p:nvSpPr>
            <p:cNvPr id="249873" name="Line 17"/>
            <p:cNvSpPr>
              <a:spLocks noChangeShapeType="1"/>
            </p:cNvSpPr>
            <p:nvPr/>
          </p:nvSpPr>
          <p:spPr bwMode="auto">
            <a:xfrm flipH="1">
              <a:off x="1802" y="2076"/>
              <a:ext cx="443" cy="1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874" name="Freeform 18"/>
            <p:cNvSpPr>
              <a:spLocks/>
            </p:cNvSpPr>
            <p:nvPr/>
          </p:nvSpPr>
          <p:spPr bwMode="auto">
            <a:xfrm>
              <a:off x="1802" y="2198"/>
              <a:ext cx="65" cy="55"/>
            </a:xfrm>
            <a:custGeom>
              <a:avLst/>
              <a:gdLst>
                <a:gd name="T0" fmla="*/ 51 w 75"/>
                <a:gd name="T1" fmla="*/ 0 h 63"/>
                <a:gd name="T2" fmla="*/ 0 w 75"/>
                <a:gd name="T3" fmla="*/ 55 h 63"/>
                <a:gd name="T4" fmla="*/ 75 w 75"/>
                <a:gd name="T5" fmla="*/ 63 h 63"/>
              </a:gdLst>
              <a:ahLst/>
              <a:cxnLst>
                <a:cxn ang="0">
                  <a:pos x="T0" y="T1"/>
                </a:cxn>
                <a:cxn ang="0">
                  <a:pos x="T2" y="T3"/>
                </a:cxn>
                <a:cxn ang="0">
                  <a:pos x="T4" y="T5"/>
                </a:cxn>
              </a:cxnLst>
              <a:rect l="0" t="0" r="r" b="b"/>
              <a:pathLst>
                <a:path w="75" h="63">
                  <a:moveTo>
                    <a:pt x="51" y="0"/>
                  </a:moveTo>
                  <a:lnTo>
                    <a:pt x="0" y="55"/>
                  </a:lnTo>
                  <a:lnTo>
                    <a:pt x="75" y="6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useBgFill="1">
          <p:nvSpPr>
            <p:cNvPr id="249875" name="Rectangle 19"/>
            <p:cNvSpPr>
              <a:spLocks noChangeArrowheads="1"/>
            </p:cNvSpPr>
            <p:nvPr/>
          </p:nvSpPr>
          <p:spPr bwMode="auto">
            <a:xfrm>
              <a:off x="1297" y="2625"/>
              <a:ext cx="505" cy="378"/>
            </a:xfrm>
            <a:prstGeom prst="rect">
              <a:avLst/>
            </a:prstGeom>
            <a:ln w="19050">
              <a:solidFill>
                <a:srgbClr val="000000"/>
              </a:solidFill>
              <a:miter lim="800000"/>
              <a:headEnd/>
              <a:tailEnd/>
            </a:ln>
          </p:spPr>
          <p:txBody>
            <a:bodyPr/>
            <a:lstStyle/>
            <a:p>
              <a:endParaRPr lang="en-CA"/>
            </a:p>
          </p:txBody>
        </p:sp>
        <p:sp>
          <p:nvSpPr>
            <p:cNvPr id="249876" name="Rectangle 20"/>
            <p:cNvSpPr>
              <a:spLocks noChangeArrowheads="1"/>
            </p:cNvSpPr>
            <p:nvPr/>
          </p:nvSpPr>
          <p:spPr bwMode="auto">
            <a:xfrm>
              <a:off x="1422" y="2714"/>
              <a:ext cx="19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200" b="1">
                  <a:solidFill>
                    <a:srgbClr val="000000"/>
                  </a:solidFill>
                  <a:latin typeface="Arial" charset="0"/>
                </a:rPr>
                <a:t>Item</a:t>
              </a:r>
              <a:endParaRPr lang="en-US" altLang="en-US" b="1"/>
            </a:p>
          </p:txBody>
        </p:sp>
        <p:sp>
          <p:nvSpPr>
            <p:cNvPr id="249877" name="Rectangle 21"/>
            <p:cNvSpPr>
              <a:spLocks noChangeArrowheads="1"/>
            </p:cNvSpPr>
            <p:nvPr/>
          </p:nvSpPr>
          <p:spPr bwMode="auto">
            <a:xfrm>
              <a:off x="1324" y="2814"/>
              <a:ext cx="4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200" b="1">
                  <a:solidFill>
                    <a:srgbClr val="000000"/>
                  </a:solidFill>
                  <a:latin typeface="Arial" charset="0"/>
                </a:rPr>
                <a:t>[returned]</a:t>
              </a:r>
              <a:endParaRPr lang="en-US" altLang="en-US" b="1"/>
            </a:p>
          </p:txBody>
        </p:sp>
        <p:sp>
          <p:nvSpPr>
            <p:cNvPr id="249878" name="Line 22"/>
            <p:cNvSpPr>
              <a:spLocks noChangeShapeType="1"/>
            </p:cNvSpPr>
            <p:nvPr/>
          </p:nvSpPr>
          <p:spPr bwMode="auto">
            <a:xfrm>
              <a:off x="1550" y="2373"/>
              <a:ext cx="1" cy="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879" name="Line 23"/>
            <p:cNvSpPr>
              <a:spLocks noChangeShapeType="1"/>
            </p:cNvSpPr>
            <p:nvPr/>
          </p:nvSpPr>
          <p:spPr bwMode="auto">
            <a:xfrm>
              <a:off x="1550" y="2415"/>
              <a:ext cx="1" cy="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880" name="Line 24"/>
            <p:cNvSpPr>
              <a:spLocks noChangeShapeType="1"/>
            </p:cNvSpPr>
            <p:nvPr/>
          </p:nvSpPr>
          <p:spPr bwMode="auto">
            <a:xfrm>
              <a:off x="1550" y="2457"/>
              <a:ext cx="1" cy="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881" name="Line 25"/>
            <p:cNvSpPr>
              <a:spLocks noChangeShapeType="1"/>
            </p:cNvSpPr>
            <p:nvPr/>
          </p:nvSpPr>
          <p:spPr bwMode="auto">
            <a:xfrm>
              <a:off x="1550" y="2499"/>
              <a:ext cx="1" cy="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882" name="Line 26"/>
            <p:cNvSpPr>
              <a:spLocks noChangeShapeType="1"/>
            </p:cNvSpPr>
            <p:nvPr/>
          </p:nvSpPr>
          <p:spPr bwMode="auto">
            <a:xfrm>
              <a:off x="1550" y="2541"/>
              <a:ext cx="1" cy="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883" name="Line 27"/>
            <p:cNvSpPr>
              <a:spLocks noChangeShapeType="1"/>
            </p:cNvSpPr>
            <p:nvPr/>
          </p:nvSpPr>
          <p:spPr bwMode="auto">
            <a:xfrm>
              <a:off x="1550" y="2583"/>
              <a:ext cx="1" cy="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884" name="Freeform 28"/>
            <p:cNvSpPr>
              <a:spLocks/>
            </p:cNvSpPr>
            <p:nvPr/>
          </p:nvSpPr>
          <p:spPr bwMode="auto">
            <a:xfrm>
              <a:off x="1520" y="2566"/>
              <a:ext cx="59" cy="59"/>
            </a:xfrm>
            <a:custGeom>
              <a:avLst/>
              <a:gdLst>
                <a:gd name="T0" fmla="*/ 0 w 67"/>
                <a:gd name="T1" fmla="*/ 0 h 67"/>
                <a:gd name="T2" fmla="*/ 34 w 67"/>
                <a:gd name="T3" fmla="*/ 67 h 67"/>
                <a:gd name="T4" fmla="*/ 67 w 67"/>
                <a:gd name="T5" fmla="*/ 0 h 67"/>
              </a:gdLst>
              <a:ahLst/>
              <a:cxnLst>
                <a:cxn ang="0">
                  <a:pos x="T0" y="T1"/>
                </a:cxn>
                <a:cxn ang="0">
                  <a:pos x="T2" y="T3"/>
                </a:cxn>
                <a:cxn ang="0">
                  <a:pos x="T4" y="T5"/>
                </a:cxn>
              </a:cxnLst>
              <a:rect l="0" t="0" r="r" b="b"/>
              <a:pathLst>
                <a:path w="67" h="67">
                  <a:moveTo>
                    <a:pt x="0" y="0"/>
                  </a:moveTo>
                  <a:lnTo>
                    <a:pt x="34" y="67"/>
                  </a:lnTo>
                  <a:lnTo>
                    <a:pt x="67"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useBgFill="1">
          <p:nvSpPr>
            <p:cNvPr id="249885" name="Freeform 29"/>
            <p:cNvSpPr>
              <a:spLocks/>
            </p:cNvSpPr>
            <p:nvPr/>
          </p:nvSpPr>
          <p:spPr bwMode="auto">
            <a:xfrm>
              <a:off x="4312" y="2373"/>
              <a:ext cx="526" cy="252"/>
            </a:xfrm>
            <a:custGeom>
              <a:avLst/>
              <a:gdLst>
                <a:gd name="T0" fmla="*/ 144 w 602"/>
                <a:gd name="T1" fmla="*/ 288 h 288"/>
                <a:gd name="T2" fmla="*/ 458 w 602"/>
                <a:gd name="T3" fmla="*/ 288 h 288"/>
                <a:gd name="T4" fmla="*/ 480 w 602"/>
                <a:gd name="T5" fmla="*/ 286 h 288"/>
                <a:gd name="T6" fmla="*/ 502 w 602"/>
                <a:gd name="T7" fmla="*/ 281 h 288"/>
                <a:gd name="T8" fmla="*/ 524 w 602"/>
                <a:gd name="T9" fmla="*/ 273 h 288"/>
                <a:gd name="T10" fmla="*/ 543 w 602"/>
                <a:gd name="T11" fmla="*/ 260 h 288"/>
                <a:gd name="T12" fmla="*/ 560 w 602"/>
                <a:gd name="T13" fmla="*/ 246 h 288"/>
                <a:gd name="T14" fmla="*/ 574 w 602"/>
                <a:gd name="T15" fmla="*/ 228 h 288"/>
                <a:gd name="T16" fmla="*/ 587 w 602"/>
                <a:gd name="T17" fmla="*/ 209 h 288"/>
                <a:gd name="T18" fmla="*/ 596 w 602"/>
                <a:gd name="T19" fmla="*/ 188 h 288"/>
                <a:gd name="T20" fmla="*/ 600 w 602"/>
                <a:gd name="T21" fmla="*/ 166 h 288"/>
                <a:gd name="T22" fmla="*/ 602 w 602"/>
                <a:gd name="T23" fmla="*/ 144 h 288"/>
                <a:gd name="T24" fmla="*/ 600 w 602"/>
                <a:gd name="T25" fmla="*/ 122 h 288"/>
                <a:gd name="T26" fmla="*/ 596 w 602"/>
                <a:gd name="T27" fmla="*/ 100 h 288"/>
                <a:gd name="T28" fmla="*/ 587 w 602"/>
                <a:gd name="T29" fmla="*/ 78 h 288"/>
                <a:gd name="T30" fmla="*/ 574 w 602"/>
                <a:gd name="T31" fmla="*/ 59 h 288"/>
                <a:gd name="T32" fmla="*/ 560 w 602"/>
                <a:gd name="T33" fmla="*/ 42 h 288"/>
                <a:gd name="T34" fmla="*/ 543 w 602"/>
                <a:gd name="T35" fmla="*/ 27 h 288"/>
                <a:gd name="T36" fmla="*/ 524 w 602"/>
                <a:gd name="T37" fmla="*/ 15 h 288"/>
                <a:gd name="T38" fmla="*/ 502 w 602"/>
                <a:gd name="T39" fmla="*/ 6 h 288"/>
                <a:gd name="T40" fmla="*/ 480 w 602"/>
                <a:gd name="T41" fmla="*/ 2 h 288"/>
                <a:gd name="T42" fmla="*/ 458 w 602"/>
                <a:gd name="T43" fmla="*/ 0 h 288"/>
                <a:gd name="T44" fmla="*/ 144 w 602"/>
                <a:gd name="T45" fmla="*/ 0 h 288"/>
                <a:gd name="T46" fmla="*/ 121 w 602"/>
                <a:gd name="T47" fmla="*/ 2 h 288"/>
                <a:gd name="T48" fmla="*/ 99 w 602"/>
                <a:gd name="T49" fmla="*/ 6 h 288"/>
                <a:gd name="T50" fmla="*/ 79 w 602"/>
                <a:gd name="T51" fmla="*/ 15 h 288"/>
                <a:gd name="T52" fmla="*/ 60 w 602"/>
                <a:gd name="T53" fmla="*/ 27 h 288"/>
                <a:gd name="T54" fmla="*/ 42 w 602"/>
                <a:gd name="T55" fmla="*/ 42 h 288"/>
                <a:gd name="T56" fmla="*/ 27 w 602"/>
                <a:gd name="T57" fmla="*/ 59 h 288"/>
                <a:gd name="T58" fmla="*/ 15 w 602"/>
                <a:gd name="T59" fmla="*/ 78 h 288"/>
                <a:gd name="T60" fmla="*/ 7 w 602"/>
                <a:gd name="T61" fmla="*/ 100 h 288"/>
                <a:gd name="T62" fmla="*/ 2 w 602"/>
                <a:gd name="T63" fmla="*/ 122 h 288"/>
                <a:gd name="T64" fmla="*/ 0 w 602"/>
                <a:gd name="T65" fmla="*/ 144 h 288"/>
                <a:gd name="T66" fmla="*/ 2 w 602"/>
                <a:gd name="T67" fmla="*/ 166 h 288"/>
                <a:gd name="T68" fmla="*/ 7 w 602"/>
                <a:gd name="T69" fmla="*/ 188 h 288"/>
                <a:gd name="T70" fmla="*/ 15 w 602"/>
                <a:gd name="T71" fmla="*/ 209 h 288"/>
                <a:gd name="T72" fmla="*/ 27 w 602"/>
                <a:gd name="T73" fmla="*/ 228 h 288"/>
                <a:gd name="T74" fmla="*/ 42 w 602"/>
                <a:gd name="T75" fmla="*/ 246 h 288"/>
                <a:gd name="T76" fmla="*/ 60 w 602"/>
                <a:gd name="T77" fmla="*/ 260 h 288"/>
                <a:gd name="T78" fmla="*/ 79 w 602"/>
                <a:gd name="T79" fmla="*/ 273 h 288"/>
                <a:gd name="T80" fmla="*/ 99 w 602"/>
                <a:gd name="T81" fmla="*/ 281 h 288"/>
                <a:gd name="T82" fmla="*/ 121 w 602"/>
                <a:gd name="T83" fmla="*/ 286 h 288"/>
                <a:gd name="T84" fmla="*/ 144 w 602"/>
                <a:gd name="T8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2" h="288">
                  <a:moveTo>
                    <a:pt x="144" y="288"/>
                  </a:moveTo>
                  <a:lnTo>
                    <a:pt x="458" y="288"/>
                  </a:lnTo>
                  <a:lnTo>
                    <a:pt x="480" y="286"/>
                  </a:lnTo>
                  <a:lnTo>
                    <a:pt x="502" y="281"/>
                  </a:lnTo>
                  <a:lnTo>
                    <a:pt x="524" y="273"/>
                  </a:lnTo>
                  <a:lnTo>
                    <a:pt x="543" y="260"/>
                  </a:lnTo>
                  <a:lnTo>
                    <a:pt x="560" y="246"/>
                  </a:lnTo>
                  <a:lnTo>
                    <a:pt x="574" y="228"/>
                  </a:lnTo>
                  <a:lnTo>
                    <a:pt x="587" y="209"/>
                  </a:lnTo>
                  <a:lnTo>
                    <a:pt x="596" y="188"/>
                  </a:lnTo>
                  <a:lnTo>
                    <a:pt x="600" y="166"/>
                  </a:lnTo>
                  <a:lnTo>
                    <a:pt x="602" y="144"/>
                  </a:lnTo>
                  <a:lnTo>
                    <a:pt x="600" y="122"/>
                  </a:lnTo>
                  <a:lnTo>
                    <a:pt x="596" y="100"/>
                  </a:lnTo>
                  <a:lnTo>
                    <a:pt x="587" y="78"/>
                  </a:lnTo>
                  <a:lnTo>
                    <a:pt x="574" y="59"/>
                  </a:lnTo>
                  <a:lnTo>
                    <a:pt x="560" y="42"/>
                  </a:lnTo>
                  <a:lnTo>
                    <a:pt x="543" y="27"/>
                  </a:lnTo>
                  <a:lnTo>
                    <a:pt x="524" y="15"/>
                  </a:lnTo>
                  <a:lnTo>
                    <a:pt x="502" y="6"/>
                  </a:lnTo>
                  <a:lnTo>
                    <a:pt x="480" y="2"/>
                  </a:lnTo>
                  <a:lnTo>
                    <a:pt x="458" y="0"/>
                  </a:lnTo>
                  <a:lnTo>
                    <a:pt x="144" y="0"/>
                  </a:lnTo>
                  <a:lnTo>
                    <a:pt x="121" y="2"/>
                  </a:lnTo>
                  <a:lnTo>
                    <a:pt x="99" y="6"/>
                  </a:lnTo>
                  <a:lnTo>
                    <a:pt x="79" y="15"/>
                  </a:lnTo>
                  <a:lnTo>
                    <a:pt x="60" y="27"/>
                  </a:lnTo>
                  <a:lnTo>
                    <a:pt x="42" y="42"/>
                  </a:lnTo>
                  <a:lnTo>
                    <a:pt x="27" y="59"/>
                  </a:lnTo>
                  <a:lnTo>
                    <a:pt x="15" y="78"/>
                  </a:lnTo>
                  <a:lnTo>
                    <a:pt x="7" y="100"/>
                  </a:lnTo>
                  <a:lnTo>
                    <a:pt x="2" y="122"/>
                  </a:lnTo>
                  <a:lnTo>
                    <a:pt x="0" y="144"/>
                  </a:lnTo>
                  <a:lnTo>
                    <a:pt x="2" y="166"/>
                  </a:lnTo>
                  <a:lnTo>
                    <a:pt x="7" y="188"/>
                  </a:lnTo>
                  <a:lnTo>
                    <a:pt x="15" y="209"/>
                  </a:lnTo>
                  <a:lnTo>
                    <a:pt x="27" y="228"/>
                  </a:lnTo>
                  <a:lnTo>
                    <a:pt x="42" y="246"/>
                  </a:lnTo>
                  <a:lnTo>
                    <a:pt x="60" y="260"/>
                  </a:lnTo>
                  <a:lnTo>
                    <a:pt x="79" y="273"/>
                  </a:lnTo>
                  <a:lnTo>
                    <a:pt x="99" y="281"/>
                  </a:lnTo>
                  <a:lnTo>
                    <a:pt x="121" y="286"/>
                  </a:lnTo>
                  <a:lnTo>
                    <a:pt x="144" y="288"/>
                  </a:lnTo>
                  <a:close/>
                </a:path>
              </a:pathLst>
            </a:custGeom>
            <a:ln w="19050">
              <a:solidFill>
                <a:srgbClr val="000000"/>
              </a:solidFill>
              <a:prstDash val="solid"/>
              <a:round/>
              <a:headEnd/>
              <a:tailEnd/>
            </a:ln>
          </p:spPr>
          <p:txBody>
            <a:bodyPr/>
            <a:lstStyle/>
            <a:p>
              <a:endParaRPr lang="en-CA"/>
            </a:p>
          </p:txBody>
        </p:sp>
        <p:sp>
          <p:nvSpPr>
            <p:cNvPr id="249886" name="Rectangle 30"/>
            <p:cNvSpPr>
              <a:spLocks noChangeArrowheads="1"/>
            </p:cNvSpPr>
            <p:nvPr/>
          </p:nvSpPr>
          <p:spPr bwMode="auto">
            <a:xfrm>
              <a:off x="4424" y="2398"/>
              <a:ext cx="3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200" b="1">
                  <a:solidFill>
                    <a:srgbClr val="000000"/>
                  </a:solidFill>
                  <a:latin typeface="Arial" charset="0"/>
                </a:rPr>
                <a:t>Receive</a:t>
              </a:r>
              <a:endParaRPr lang="en-US" altLang="en-US" b="1"/>
            </a:p>
          </p:txBody>
        </p:sp>
        <p:sp>
          <p:nvSpPr>
            <p:cNvPr id="249887" name="Rectangle 31"/>
            <p:cNvSpPr>
              <a:spLocks noChangeArrowheads="1"/>
            </p:cNvSpPr>
            <p:nvPr/>
          </p:nvSpPr>
          <p:spPr bwMode="auto">
            <a:xfrm>
              <a:off x="4493" y="2499"/>
              <a:ext cx="19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200" b="1">
                  <a:solidFill>
                    <a:srgbClr val="000000"/>
                  </a:solidFill>
                  <a:latin typeface="Arial" charset="0"/>
                </a:rPr>
                <a:t>Item</a:t>
              </a:r>
              <a:endParaRPr lang="en-US" altLang="en-US" b="1"/>
            </a:p>
          </p:txBody>
        </p:sp>
        <p:sp>
          <p:nvSpPr>
            <p:cNvPr id="249888" name="Line 32"/>
            <p:cNvSpPr>
              <a:spLocks noChangeShapeType="1"/>
            </p:cNvSpPr>
            <p:nvPr/>
          </p:nvSpPr>
          <p:spPr bwMode="auto">
            <a:xfrm>
              <a:off x="1770" y="2329"/>
              <a:ext cx="2542" cy="1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889" name="Freeform 33"/>
            <p:cNvSpPr>
              <a:spLocks/>
            </p:cNvSpPr>
            <p:nvPr/>
          </p:nvSpPr>
          <p:spPr bwMode="auto">
            <a:xfrm>
              <a:off x="4251" y="2464"/>
              <a:ext cx="61" cy="60"/>
            </a:xfrm>
            <a:custGeom>
              <a:avLst/>
              <a:gdLst>
                <a:gd name="T0" fmla="*/ 0 w 69"/>
                <a:gd name="T1" fmla="*/ 68 h 68"/>
                <a:gd name="T2" fmla="*/ 69 w 69"/>
                <a:gd name="T3" fmla="*/ 39 h 68"/>
                <a:gd name="T4" fmla="*/ 4 w 69"/>
                <a:gd name="T5" fmla="*/ 0 h 68"/>
              </a:gdLst>
              <a:ahLst/>
              <a:cxnLst>
                <a:cxn ang="0">
                  <a:pos x="T0" y="T1"/>
                </a:cxn>
                <a:cxn ang="0">
                  <a:pos x="T2" y="T3"/>
                </a:cxn>
                <a:cxn ang="0">
                  <a:pos x="T4" y="T5"/>
                </a:cxn>
              </a:cxnLst>
              <a:rect l="0" t="0" r="r" b="b"/>
              <a:pathLst>
                <a:path w="69" h="68">
                  <a:moveTo>
                    <a:pt x="0" y="68"/>
                  </a:moveTo>
                  <a:lnTo>
                    <a:pt x="69" y="39"/>
                  </a:lnTo>
                  <a:lnTo>
                    <a:pt x="4"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useBgFill="1">
          <p:nvSpPr>
            <p:cNvPr id="249890" name="Freeform 34"/>
            <p:cNvSpPr>
              <a:spLocks/>
            </p:cNvSpPr>
            <p:nvPr/>
          </p:nvSpPr>
          <p:spPr bwMode="auto">
            <a:xfrm>
              <a:off x="4312" y="2877"/>
              <a:ext cx="526" cy="252"/>
            </a:xfrm>
            <a:custGeom>
              <a:avLst/>
              <a:gdLst>
                <a:gd name="T0" fmla="*/ 144 w 602"/>
                <a:gd name="T1" fmla="*/ 288 h 288"/>
                <a:gd name="T2" fmla="*/ 458 w 602"/>
                <a:gd name="T3" fmla="*/ 288 h 288"/>
                <a:gd name="T4" fmla="*/ 480 w 602"/>
                <a:gd name="T5" fmla="*/ 286 h 288"/>
                <a:gd name="T6" fmla="*/ 502 w 602"/>
                <a:gd name="T7" fmla="*/ 281 h 288"/>
                <a:gd name="T8" fmla="*/ 524 w 602"/>
                <a:gd name="T9" fmla="*/ 273 h 288"/>
                <a:gd name="T10" fmla="*/ 543 w 602"/>
                <a:gd name="T11" fmla="*/ 260 h 288"/>
                <a:gd name="T12" fmla="*/ 560 w 602"/>
                <a:gd name="T13" fmla="*/ 246 h 288"/>
                <a:gd name="T14" fmla="*/ 574 w 602"/>
                <a:gd name="T15" fmla="*/ 229 h 288"/>
                <a:gd name="T16" fmla="*/ 587 w 602"/>
                <a:gd name="T17" fmla="*/ 209 h 288"/>
                <a:gd name="T18" fmla="*/ 596 w 602"/>
                <a:gd name="T19" fmla="*/ 188 h 288"/>
                <a:gd name="T20" fmla="*/ 600 w 602"/>
                <a:gd name="T21" fmla="*/ 166 h 288"/>
                <a:gd name="T22" fmla="*/ 602 w 602"/>
                <a:gd name="T23" fmla="*/ 144 h 288"/>
                <a:gd name="T24" fmla="*/ 600 w 602"/>
                <a:gd name="T25" fmla="*/ 122 h 288"/>
                <a:gd name="T26" fmla="*/ 596 w 602"/>
                <a:gd name="T27" fmla="*/ 100 h 288"/>
                <a:gd name="T28" fmla="*/ 587 w 602"/>
                <a:gd name="T29" fmla="*/ 78 h 288"/>
                <a:gd name="T30" fmla="*/ 574 w 602"/>
                <a:gd name="T31" fmla="*/ 59 h 288"/>
                <a:gd name="T32" fmla="*/ 560 w 602"/>
                <a:gd name="T33" fmla="*/ 42 h 288"/>
                <a:gd name="T34" fmla="*/ 543 w 602"/>
                <a:gd name="T35" fmla="*/ 28 h 288"/>
                <a:gd name="T36" fmla="*/ 524 w 602"/>
                <a:gd name="T37" fmla="*/ 15 h 288"/>
                <a:gd name="T38" fmla="*/ 502 w 602"/>
                <a:gd name="T39" fmla="*/ 6 h 288"/>
                <a:gd name="T40" fmla="*/ 480 w 602"/>
                <a:gd name="T41" fmla="*/ 2 h 288"/>
                <a:gd name="T42" fmla="*/ 458 w 602"/>
                <a:gd name="T43" fmla="*/ 0 h 288"/>
                <a:gd name="T44" fmla="*/ 144 w 602"/>
                <a:gd name="T45" fmla="*/ 0 h 288"/>
                <a:gd name="T46" fmla="*/ 121 w 602"/>
                <a:gd name="T47" fmla="*/ 2 h 288"/>
                <a:gd name="T48" fmla="*/ 99 w 602"/>
                <a:gd name="T49" fmla="*/ 6 h 288"/>
                <a:gd name="T50" fmla="*/ 79 w 602"/>
                <a:gd name="T51" fmla="*/ 15 h 288"/>
                <a:gd name="T52" fmla="*/ 60 w 602"/>
                <a:gd name="T53" fmla="*/ 28 h 288"/>
                <a:gd name="T54" fmla="*/ 42 w 602"/>
                <a:gd name="T55" fmla="*/ 42 h 288"/>
                <a:gd name="T56" fmla="*/ 27 w 602"/>
                <a:gd name="T57" fmla="*/ 59 h 288"/>
                <a:gd name="T58" fmla="*/ 15 w 602"/>
                <a:gd name="T59" fmla="*/ 78 h 288"/>
                <a:gd name="T60" fmla="*/ 7 w 602"/>
                <a:gd name="T61" fmla="*/ 100 h 288"/>
                <a:gd name="T62" fmla="*/ 2 w 602"/>
                <a:gd name="T63" fmla="*/ 122 h 288"/>
                <a:gd name="T64" fmla="*/ 0 w 602"/>
                <a:gd name="T65" fmla="*/ 144 h 288"/>
                <a:gd name="T66" fmla="*/ 2 w 602"/>
                <a:gd name="T67" fmla="*/ 166 h 288"/>
                <a:gd name="T68" fmla="*/ 7 w 602"/>
                <a:gd name="T69" fmla="*/ 188 h 288"/>
                <a:gd name="T70" fmla="*/ 15 w 602"/>
                <a:gd name="T71" fmla="*/ 209 h 288"/>
                <a:gd name="T72" fmla="*/ 27 w 602"/>
                <a:gd name="T73" fmla="*/ 229 h 288"/>
                <a:gd name="T74" fmla="*/ 42 w 602"/>
                <a:gd name="T75" fmla="*/ 246 h 288"/>
                <a:gd name="T76" fmla="*/ 60 w 602"/>
                <a:gd name="T77" fmla="*/ 260 h 288"/>
                <a:gd name="T78" fmla="*/ 79 w 602"/>
                <a:gd name="T79" fmla="*/ 273 h 288"/>
                <a:gd name="T80" fmla="*/ 99 w 602"/>
                <a:gd name="T81" fmla="*/ 281 h 288"/>
                <a:gd name="T82" fmla="*/ 121 w 602"/>
                <a:gd name="T83" fmla="*/ 286 h 288"/>
                <a:gd name="T84" fmla="*/ 144 w 602"/>
                <a:gd name="T8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2" h="288">
                  <a:moveTo>
                    <a:pt x="144" y="288"/>
                  </a:moveTo>
                  <a:lnTo>
                    <a:pt x="458" y="288"/>
                  </a:lnTo>
                  <a:lnTo>
                    <a:pt x="480" y="286"/>
                  </a:lnTo>
                  <a:lnTo>
                    <a:pt x="502" y="281"/>
                  </a:lnTo>
                  <a:lnTo>
                    <a:pt x="524" y="273"/>
                  </a:lnTo>
                  <a:lnTo>
                    <a:pt x="543" y="260"/>
                  </a:lnTo>
                  <a:lnTo>
                    <a:pt x="560" y="246"/>
                  </a:lnTo>
                  <a:lnTo>
                    <a:pt x="574" y="229"/>
                  </a:lnTo>
                  <a:lnTo>
                    <a:pt x="587" y="209"/>
                  </a:lnTo>
                  <a:lnTo>
                    <a:pt x="596" y="188"/>
                  </a:lnTo>
                  <a:lnTo>
                    <a:pt x="600" y="166"/>
                  </a:lnTo>
                  <a:lnTo>
                    <a:pt x="602" y="144"/>
                  </a:lnTo>
                  <a:lnTo>
                    <a:pt x="600" y="122"/>
                  </a:lnTo>
                  <a:lnTo>
                    <a:pt x="596" y="100"/>
                  </a:lnTo>
                  <a:lnTo>
                    <a:pt x="587" y="78"/>
                  </a:lnTo>
                  <a:lnTo>
                    <a:pt x="574" y="59"/>
                  </a:lnTo>
                  <a:lnTo>
                    <a:pt x="560" y="42"/>
                  </a:lnTo>
                  <a:lnTo>
                    <a:pt x="543" y="28"/>
                  </a:lnTo>
                  <a:lnTo>
                    <a:pt x="524" y="15"/>
                  </a:lnTo>
                  <a:lnTo>
                    <a:pt x="502" y="6"/>
                  </a:lnTo>
                  <a:lnTo>
                    <a:pt x="480" y="2"/>
                  </a:lnTo>
                  <a:lnTo>
                    <a:pt x="458" y="0"/>
                  </a:lnTo>
                  <a:lnTo>
                    <a:pt x="144" y="0"/>
                  </a:lnTo>
                  <a:lnTo>
                    <a:pt x="121" y="2"/>
                  </a:lnTo>
                  <a:lnTo>
                    <a:pt x="99" y="6"/>
                  </a:lnTo>
                  <a:lnTo>
                    <a:pt x="79" y="15"/>
                  </a:lnTo>
                  <a:lnTo>
                    <a:pt x="60" y="28"/>
                  </a:lnTo>
                  <a:lnTo>
                    <a:pt x="42" y="42"/>
                  </a:lnTo>
                  <a:lnTo>
                    <a:pt x="27" y="59"/>
                  </a:lnTo>
                  <a:lnTo>
                    <a:pt x="15" y="78"/>
                  </a:lnTo>
                  <a:lnTo>
                    <a:pt x="7" y="100"/>
                  </a:lnTo>
                  <a:lnTo>
                    <a:pt x="2" y="122"/>
                  </a:lnTo>
                  <a:lnTo>
                    <a:pt x="0" y="144"/>
                  </a:lnTo>
                  <a:lnTo>
                    <a:pt x="2" y="166"/>
                  </a:lnTo>
                  <a:lnTo>
                    <a:pt x="7" y="188"/>
                  </a:lnTo>
                  <a:lnTo>
                    <a:pt x="15" y="209"/>
                  </a:lnTo>
                  <a:lnTo>
                    <a:pt x="27" y="229"/>
                  </a:lnTo>
                  <a:lnTo>
                    <a:pt x="42" y="246"/>
                  </a:lnTo>
                  <a:lnTo>
                    <a:pt x="60" y="260"/>
                  </a:lnTo>
                  <a:lnTo>
                    <a:pt x="79" y="273"/>
                  </a:lnTo>
                  <a:lnTo>
                    <a:pt x="99" y="281"/>
                  </a:lnTo>
                  <a:lnTo>
                    <a:pt x="121" y="286"/>
                  </a:lnTo>
                  <a:lnTo>
                    <a:pt x="144" y="288"/>
                  </a:lnTo>
                  <a:close/>
                </a:path>
              </a:pathLst>
            </a:custGeom>
            <a:ln w="19050">
              <a:solidFill>
                <a:srgbClr val="000000"/>
              </a:solidFill>
              <a:prstDash val="solid"/>
              <a:round/>
              <a:headEnd/>
              <a:tailEnd/>
            </a:ln>
          </p:spPr>
          <p:txBody>
            <a:bodyPr/>
            <a:lstStyle/>
            <a:p>
              <a:endParaRPr lang="en-CA"/>
            </a:p>
          </p:txBody>
        </p:sp>
        <p:sp>
          <p:nvSpPr>
            <p:cNvPr id="249891" name="Rectangle 35"/>
            <p:cNvSpPr>
              <a:spLocks noChangeArrowheads="1"/>
            </p:cNvSpPr>
            <p:nvPr/>
          </p:nvSpPr>
          <p:spPr bwMode="auto">
            <a:xfrm>
              <a:off x="4396" y="2903"/>
              <a:ext cx="37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200" b="1">
                  <a:solidFill>
                    <a:srgbClr val="000000"/>
                  </a:solidFill>
                  <a:latin typeface="Arial" charset="0"/>
                </a:rPr>
                <a:t>Restock</a:t>
              </a:r>
              <a:endParaRPr lang="en-US" altLang="en-US" b="1"/>
            </a:p>
          </p:txBody>
        </p:sp>
        <p:sp>
          <p:nvSpPr>
            <p:cNvPr id="249892" name="Rectangle 36"/>
            <p:cNvSpPr>
              <a:spLocks noChangeArrowheads="1"/>
            </p:cNvSpPr>
            <p:nvPr/>
          </p:nvSpPr>
          <p:spPr bwMode="auto">
            <a:xfrm>
              <a:off x="4466" y="3003"/>
              <a:ext cx="19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200" b="1">
                  <a:solidFill>
                    <a:srgbClr val="000000"/>
                  </a:solidFill>
                  <a:latin typeface="Arial" charset="0"/>
                </a:rPr>
                <a:t>Item</a:t>
              </a:r>
              <a:endParaRPr lang="en-US" altLang="en-US" b="1"/>
            </a:p>
          </p:txBody>
        </p:sp>
        <p:sp>
          <p:nvSpPr>
            <p:cNvPr id="249893" name="Line 37"/>
            <p:cNvSpPr>
              <a:spLocks noChangeShapeType="1"/>
            </p:cNvSpPr>
            <p:nvPr/>
          </p:nvSpPr>
          <p:spPr bwMode="auto">
            <a:xfrm>
              <a:off x="4575" y="2625"/>
              <a:ext cx="1" cy="25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894" name="Freeform 38"/>
            <p:cNvSpPr>
              <a:spLocks/>
            </p:cNvSpPr>
            <p:nvPr/>
          </p:nvSpPr>
          <p:spPr bwMode="auto">
            <a:xfrm>
              <a:off x="4545" y="2818"/>
              <a:ext cx="59" cy="59"/>
            </a:xfrm>
            <a:custGeom>
              <a:avLst/>
              <a:gdLst>
                <a:gd name="T0" fmla="*/ 0 w 67"/>
                <a:gd name="T1" fmla="*/ 0 h 68"/>
                <a:gd name="T2" fmla="*/ 34 w 67"/>
                <a:gd name="T3" fmla="*/ 68 h 68"/>
                <a:gd name="T4" fmla="*/ 67 w 67"/>
                <a:gd name="T5" fmla="*/ 0 h 68"/>
              </a:gdLst>
              <a:ahLst/>
              <a:cxnLst>
                <a:cxn ang="0">
                  <a:pos x="T0" y="T1"/>
                </a:cxn>
                <a:cxn ang="0">
                  <a:pos x="T2" y="T3"/>
                </a:cxn>
                <a:cxn ang="0">
                  <a:pos x="T4" y="T5"/>
                </a:cxn>
              </a:cxnLst>
              <a:rect l="0" t="0" r="r" b="b"/>
              <a:pathLst>
                <a:path w="67" h="68">
                  <a:moveTo>
                    <a:pt x="0" y="0"/>
                  </a:moveTo>
                  <a:lnTo>
                    <a:pt x="34" y="68"/>
                  </a:lnTo>
                  <a:lnTo>
                    <a:pt x="67"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useBgFill="1">
          <p:nvSpPr>
            <p:cNvPr id="249895" name="Freeform 39"/>
            <p:cNvSpPr>
              <a:spLocks/>
            </p:cNvSpPr>
            <p:nvPr/>
          </p:nvSpPr>
          <p:spPr bwMode="auto">
            <a:xfrm>
              <a:off x="3268" y="3445"/>
              <a:ext cx="595" cy="252"/>
            </a:xfrm>
            <a:custGeom>
              <a:avLst/>
              <a:gdLst>
                <a:gd name="T0" fmla="*/ 144 w 680"/>
                <a:gd name="T1" fmla="*/ 288 h 288"/>
                <a:gd name="T2" fmla="*/ 536 w 680"/>
                <a:gd name="T3" fmla="*/ 288 h 288"/>
                <a:gd name="T4" fmla="*/ 559 w 680"/>
                <a:gd name="T5" fmla="*/ 286 h 288"/>
                <a:gd name="T6" fmla="*/ 581 w 680"/>
                <a:gd name="T7" fmla="*/ 282 h 288"/>
                <a:gd name="T8" fmla="*/ 602 w 680"/>
                <a:gd name="T9" fmla="*/ 273 h 288"/>
                <a:gd name="T10" fmla="*/ 621 w 680"/>
                <a:gd name="T11" fmla="*/ 260 h 288"/>
                <a:gd name="T12" fmla="*/ 639 w 680"/>
                <a:gd name="T13" fmla="*/ 246 h 288"/>
                <a:gd name="T14" fmla="*/ 653 w 680"/>
                <a:gd name="T15" fmla="*/ 229 h 288"/>
                <a:gd name="T16" fmla="*/ 665 w 680"/>
                <a:gd name="T17" fmla="*/ 209 h 288"/>
                <a:gd name="T18" fmla="*/ 673 w 680"/>
                <a:gd name="T19" fmla="*/ 188 h 288"/>
                <a:gd name="T20" fmla="*/ 679 w 680"/>
                <a:gd name="T21" fmla="*/ 166 h 288"/>
                <a:gd name="T22" fmla="*/ 680 w 680"/>
                <a:gd name="T23" fmla="*/ 144 h 288"/>
                <a:gd name="T24" fmla="*/ 679 w 680"/>
                <a:gd name="T25" fmla="*/ 122 h 288"/>
                <a:gd name="T26" fmla="*/ 673 w 680"/>
                <a:gd name="T27" fmla="*/ 100 h 288"/>
                <a:gd name="T28" fmla="*/ 665 w 680"/>
                <a:gd name="T29" fmla="*/ 79 h 288"/>
                <a:gd name="T30" fmla="*/ 653 w 680"/>
                <a:gd name="T31" fmla="*/ 59 h 288"/>
                <a:gd name="T32" fmla="*/ 639 w 680"/>
                <a:gd name="T33" fmla="*/ 42 h 288"/>
                <a:gd name="T34" fmla="*/ 621 w 680"/>
                <a:gd name="T35" fmla="*/ 28 h 288"/>
                <a:gd name="T36" fmla="*/ 602 w 680"/>
                <a:gd name="T37" fmla="*/ 15 h 288"/>
                <a:gd name="T38" fmla="*/ 581 w 680"/>
                <a:gd name="T39" fmla="*/ 7 h 288"/>
                <a:gd name="T40" fmla="*/ 559 w 680"/>
                <a:gd name="T41" fmla="*/ 2 h 288"/>
                <a:gd name="T42" fmla="*/ 536 w 680"/>
                <a:gd name="T43" fmla="*/ 0 h 288"/>
                <a:gd name="T44" fmla="*/ 144 w 680"/>
                <a:gd name="T45" fmla="*/ 0 h 288"/>
                <a:gd name="T46" fmla="*/ 122 w 680"/>
                <a:gd name="T47" fmla="*/ 2 h 288"/>
                <a:gd name="T48" fmla="*/ 100 w 680"/>
                <a:gd name="T49" fmla="*/ 7 h 288"/>
                <a:gd name="T50" fmla="*/ 79 w 680"/>
                <a:gd name="T51" fmla="*/ 15 h 288"/>
                <a:gd name="T52" fmla="*/ 60 w 680"/>
                <a:gd name="T53" fmla="*/ 28 h 288"/>
                <a:gd name="T54" fmla="*/ 42 w 680"/>
                <a:gd name="T55" fmla="*/ 42 h 288"/>
                <a:gd name="T56" fmla="*/ 28 w 680"/>
                <a:gd name="T57" fmla="*/ 59 h 288"/>
                <a:gd name="T58" fmla="*/ 15 w 680"/>
                <a:gd name="T59" fmla="*/ 79 h 288"/>
                <a:gd name="T60" fmla="*/ 7 w 680"/>
                <a:gd name="T61" fmla="*/ 100 h 288"/>
                <a:gd name="T62" fmla="*/ 2 w 680"/>
                <a:gd name="T63" fmla="*/ 122 h 288"/>
                <a:gd name="T64" fmla="*/ 0 w 680"/>
                <a:gd name="T65" fmla="*/ 144 h 288"/>
                <a:gd name="T66" fmla="*/ 2 w 680"/>
                <a:gd name="T67" fmla="*/ 166 h 288"/>
                <a:gd name="T68" fmla="*/ 7 w 680"/>
                <a:gd name="T69" fmla="*/ 188 h 288"/>
                <a:gd name="T70" fmla="*/ 15 w 680"/>
                <a:gd name="T71" fmla="*/ 209 h 288"/>
                <a:gd name="T72" fmla="*/ 28 w 680"/>
                <a:gd name="T73" fmla="*/ 229 h 288"/>
                <a:gd name="T74" fmla="*/ 42 w 680"/>
                <a:gd name="T75" fmla="*/ 246 h 288"/>
                <a:gd name="T76" fmla="*/ 60 w 680"/>
                <a:gd name="T77" fmla="*/ 260 h 288"/>
                <a:gd name="T78" fmla="*/ 79 w 680"/>
                <a:gd name="T79" fmla="*/ 273 h 288"/>
                <a:gd name="T80" fmla="*/ 100 w 680"/>
                <a:gd name="T81" fmla="*/ 282 h 288"/>
                <a:gd name="T82" fmla="*/ 122 w 680"/>
                <a:gd name="T83" fmla="*/ 286 h 288"/>
                <a:gd name="T84" fmla="*/ 144 w 680"/>
                <a:gd name="T8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80" h="288">
                  <a:moveTo>
                    <a:pt x="144" y="288"/>
                  </a:moveTo>
                  <a:lnTo>
                    <a:pt x="536" y="288"/>
                  </a:lnTo>
                  <a:lnTo>
                    <a:pt x="559" y="286"/>
                  </a:lnTo>
                  <a:lnTo>
                    <a:pt x="581" y="282"/>
                  </a:lnTo>
                  <a:lnTo>
                    <a:pt x="602" y="273"/>
                  </a:lnTo>
                  <a:lnTo>
                    <a:pt x="621" y="260"/>
                  </a:lnTo>
                  <a:lnTo>
                    <a:pt x="639" y="246"/>
                  </a:lnTo>
                  <a:lnTo>
                    <a:pt x="653" y="229"/>
                  </a:lnTo>
                  <a:lnTo>
                    <a:pt x="665" y="209"/>
                  </a:lnTo>
                  <a:lnTo>
                    <a:pt x="673" y="188"/>
                  </a:lnTo>
                  <a:lnTo>
                    <a:pt x="679" y="166"/>
                  </a:lnTo>
                  <a:lnTo>
                    <a:pt x="680" y="144"/>
                  </a:lnTo>
                  <a:lnTo>
                    <a:pt x="679" y="122"/>
                  </a:lnTo>
                  <a:lnTo>
                    <a:pt x="673" y="100"/>
                  </a:lnTo>
                  <a:lnTo>
                    <a:pt x="665" y="79"/>
                  </a:lnTo>
                  <a:lnTo>
                    <a:pt x="653" y="59"/>
                  </a:lnTo>
                  <a:lnTo>
                    <a:pt x="639" y="42"/>
                  </a:lnTo>
                  <a:lnTo>
                    <a:pt x="621" y="28"/>
                  </a:lnTo>
                  <a:lnTo>
                    <a:pt x="602" y="15"/>
                  </a:lnTo>
                  <a:lnTo>
                    <a:pt x="581" y="7"/>
                  </a:lnTo>
                  <a:lnTo>
                    <a:pt x="559" y="2"/>
                  </a:lnTo>
                  <a:lnTo>
                    <a:pt x="536" y="0"/>
                  </a:lnTo>
                  <a:lnTo>
                    <a:pt x="144" y="0"/>
                  </a:lnTo>
                  <a:lnTo>
                    <a:pt x="122" y="2"/>
                  </a:lnTo>
                  <a:lnTo>
                    <a:pt x="100" y="7"/>
                  </a:lnTo>
                  <a:lnTo>
                    <a:pt x="79" y="15"/>
                  </a:lnTo>
                  <a:lnTo>
                    <a:pt x="60" y="28"/>
                  </a:lnTo>
                  <a:lnTo>
                    <a:pt x="42" y="42"/>
                  </a:lnTo>
                  <a:lnTo>
                    <a:pt x="28" y="59"/>
                  </a:lnTo>
                  <a:lnTo>
                    <a:pt x="15" y="79"/>
                  </a:lnTo>
                  <a:lnTo>
                    <a:pt x="7" y="100"/>
                  </a:lnTo>
                  <a:lnTo>
                    <a:pt x="2" y="122"/>
                  </a:lnTo>
                  <a:lnTo>
                    <a:pt x="0" y="144"/>
                  </a:lnTo>
                  <a:lnTo>
                    <a:pt x="2" y="166"/>
                  </a:lnTo>
                  <a:lnTo>
                    <a:pt x="7" y="188"/>
                  </a:lnTo>
                  <a:lnTo>
                    <a:pt x="15" y="209"/>
                  </a:lnTo>
                  <a:lnTo>
                    <a:pt x="28" y="229"/>
                  </a:lnTo>
                  <a:lnTo>
                    <a:pt x="42" y="246"/>
                  </a:lnTo>
                  <a:lnTo>
                    <a:pt x="60" y="260"/>
                  </a:lnTo>
                  <a:lnTo>
                    <a:pt x="79" y="273"/>
                  </a:lnTo>
                  <a:lnTo>
                    <a:pt x="100" y="282"/>
                  </a:lnTo>
                  <a:lnTo>
                    <a:pt x="122" y="286"/>
                  </a:lnTo>
                  <a:lnTo>
                    <a:pt x="144" y="288"/>
                  </a:lnTo>
                  <a:close/>
                </a:path>
              </a:pathLst>
            </a:custGeom>
            <a:ln w="19050">
              <a:solidFill>
                <a:srgbClr val="000000"/>
              </a:solidFill>
              <a:prstDash val="solid"/>
              <a:round/>
              <a:headEnd/>
              <a:tailEnd/>
            </a:ln>
          </p:spPr>
          <p:txBody>
            <a:bodyPr/>
            <a:lstStyle/>
            <a:p>
              <a:endParaRPr lang="en-CA"/>
            </a:p>
          </p:txBody>
        </p:sp>
        <p:sp>
          <p:nvSpPr>
            <p:cNvPr id="249896" name="Rectangle 40"/>
            <p:cNvSpPr>
              <a:spLocks noChangeArrowheads="1"/>
            </p:cNvSpPr>
            <p:nvPr/>
          </p:nvSpPr>
          <p:spPr bwMode="auto">
            <a:xfrm>
              <a:off x="3454" y="3471"/>
              <a:ext cx="27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200" b="1">
                  <a:solidFill>
                    <a:srgbClr val="000000"/>
                  </a:solidFill>
                  <a:latin typeface="Arial" charset="0"/>
                </a:rPr>
                <a:t>Credit</a:t>
              </a:r>
              <a:endParaRPr lang="en-US" altLang="en-US" b="1"/>
            </a:p>
          </p:txBody>
        </p:sp>
        <p:sp>
          <p:nvSpPr>
            <p:cNvPr id="249897" name="Rectangle 41"/>
            <p:cNvSpPr>
              <a:spLocks noChangeArrowheads="1"/>
            </p:cNvSpPr>
            <p:nvPr/>
          </p:nvSpPr>
          <p:spPr bwMode="auto">
            <a:xfrm>
              <a:off x="3413" y="3572"/>
              <a:ext cx="38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200" b="1">
                  <a:solidFill>
                    <a:srgbClr val="000000"/>
                  </a:solidFill>
                  <a:latin typeface="Arial" charset="0"/>
                </a:rPr>
                <a:t>Account</a:t>
              </a:r>
              <a:endParaRPr lang="en-US" altLang="en-US" b="1"/>
            </a:p>
          </p:txBody>
        </p:sp>
        <p:sp useBgFill="1">
          <p:nvSpPr>
            <p:cNvPr id="249898" name="Rectangle 42"/>
            <p:cNvSpPr>
              <a:spLocks noChangeArrowheads="1"/>
            </p:cNvSpPr>
            <p:nvPr/>
          </p:nvSpPr>
          <p:spPr bwMode="auto">
            <a:xfrm>
              <a:off x="4322" y="3382"/>
              <a:ext cx="505" cy="378"/>
            </a:xfrm>
            <a:prstGeom prst="rect">
              <a:avLst/>
            </a:prstGeom>
            <a:ln w="19050">
              <a:solidFill>
                <a:srgbClr val="000000"/>
              </a:solidFill>
              <a:miter lim="800000"/>
              <a:headEnd/>
              <a:tailEnd/>
            </a:ln>
          </p:spPr>
          <p:txBody>
            <a:bodyPr/>
            <a:lstStyle/>
            <a:p>
              <a:endParaRPr lang="en-CA"/>
            </a:p>
          </p:txBody>
        </p:sp>
        <p:sp>
          <p:nvSpPr>
            <p:cNvPr id="249899" name="Rectangle 43"/>
            <p:cNvSpPr>
              <a:spLocks noChangeArrowheads="1"/>
            </p:cNvSpPr>
            <p:nvPr/>
          </p:nvSpPr>
          <p:spPr bwMode="auto">
            <a:xfrm>
              <a:off x="4446" y="3471"/>
              <a:ext cx="19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200" b="1">
                  <a:solidFill>
                    <a:srgbClr val="000000"/>
                  </a:solidFill>
                  <a:latin typeface="Arial" charset="0"/>
                </a:rPr>
                <a:t>Item</a:t>
              </a:r>
              <a:endParaRPr lang="en-US" altLang="en-US" b="1"/>
            </a:p>
          </p:txBody>
        </p:sp>
        <p:sp>
          <p:nvSpPr>
            <p:cNvPr id="249900" name="Rectangle 44"/>
            <p:cNvSpPr>
              <a:spLocks noChangeArrowheads="1"/>
            </p:cNvSpPr>
            <p:nvPr/>
          </p:nvSpPr>
          <p:spPr bwMode="auto">
            <a:xfrm>
              <a:off x="4339" y="3572"/>
              <a:ext cx="46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200" b="1">
                  <a:solidFill>
                    <a:srgbClr val="000000"/>
                  </a:solidFill>
                  <a:latin typeface="Arial" charset="0"/>
                </a:rPr>
                <a:t>[available]</a:t>
              </a:r>
              <a:endParaRPr lang="en-US" altLang="en-US" b="1"/>
            </a:p>
          </p:txBody>
        </p:sp>
        <p:sp>
          <p:nvSpPr>
            <p:cNvPr id="249901" name="Line 45"/>
            <p:cNvSpPr>
              <a:spLocks noChangeShapeType="1"/>
            </p:cNvSpPr>
            <p:nvPr/>
          </p:nvSpPr>
          <p:spPr bwMode="auto">
            <a:xfrm>
              <a:off x="4575" y="3129"/>
              <a:ext cx="1" cy="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02" name="Line 46"/>
            <p:cNvSpPr>
              <a:spLocks noChangeShapeType="1"/>
            </p:cNvSpPr>
            <p:nvPr/>
          </p:nvSpPr>
          <p:spPr bwMode="auto">
            <a:xfrm>
              <a:off x="4575" y="3171"/>
              <a:ext cx="1" cy="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03" name="Line 47"/>
            <p:cNvSpPr>
              <a:spLocks noChangeShapeType="1"/>
            </p:cNvSpPr>
            <p:nvPr/>
          </p:nvSpPr>
          <p:spPr bwMode="auto">
            <a:xfrm>
              <a:off x="4575" y="3213"/>
              <a:ext cx="1" cy="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04" name="Line 48"/>
            <p:cNvSpPr>
              <a:spLocks noChangeShapeType="1"/>
            </p:cNvSpPr>
            <p:nvPr/>
          </p:nvSpPr>
          <p:spPr bwMode="auto">
            <a:xfrm>
              <a:off x="4575" y="3255"/>
              <a:ext cx="1" cy="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05" name="Line 49"/>
            <p:cNvSpPr>
              <a:spLocks noChangeShapeType="1"/>
            </p:cNvSpPr>
            <p:nvPr/>
          </p:nvSpPr>
          <p:spPr bwMode="auto">
            <a:xfrm>
              <a:off x="4575" y="3297"/>
              <a:ext cx="1" cy="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06" name="Line 50"/>
            <p:cNvSpPr>
              <a:spLocks noChangeShapeType="1"/>
            </p:cNvSpPr>
            <p:nvPr/>
          </p:nvSpPr>
          <p:spPr bwMode="auto">
            <a:xfrm>
              <a:off x="4575" y="3340"/>
              <a:ext cx="1" cy="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07" name="Freeform 51"/>
            <p:cNvSpPr>
              <a:spLocks/>
            </p:cNvSpPr>
            <p:nvPr/>
          </p:nvSpPr>
          <p:spPr bwMode="auto">
            <a:xfrm>
              <a:off x="4545" y="3323"/>
              <a:ext cx="59" cy="59"/>
            </a:xfrm>
            <a:custGeom>
              <a:avLst/>
              <a:gdLst>
                <a:gd name="T0" fmla="*/ 0 w 67"/>
                <a:gd name="T1" fmla="*/ 0 h 68"/>
                <a:gd name="T2" fmla="*/ 34 w 67"/>
                <a:gd name="T3" fmla="*/ 68 h 68"/>
                <a:gd name="T4" fmla="*/ 67 w 67"/>
                <a:gd name="T5" fmla="*/ 0 h 68"/>
              </a:gdLst>
              <a:ahLst/>
              <a:cxnLst>
                <a:cxn ang="0">
                  <a:pos x="T0" y="T1"/>
                </a:cxn>
                <a:cxn ang="0">
                  <a:pos x="T2" y="T3"/>
                </a:cxn>
                <a:cxn ang="0">
                  <a:pos x="T4" y="T5"/>
                </a:cxn>
              </a:cxnLst>
              <a:rect l="0" t="0" r="r" b="b"/>
              <a:pathLst>
                <a:path w="67" h="68">
                  <a:moveTo>
                    <a:pt x="0" y="0"/>
                  </a:moveTo>
                  <a:lnTo>
                    <a:pt x="34" y="68"/>
                  </a:lnTo>
                  <a:lnTo>
                    <a:pt x="67"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49908" name="Line 52"/>
            <p:cNvSpPr>
              <a:spLocks noChangeShapeType="1"/>
            </p:cNvSpPr>
            <p:nvPr/>
          </p:nvSpPr>
          <p:spPr bwMode="auto">
            <a:xfrm>
              <a:off x="1802" y="2814"/>
              <a:ext cx="2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09" name="Line 53"/>
            <p:cNvSpPr>
              <a:spLocks noChangeShapeType="1"/>
            </p:cNvSpPr>
            <p:nvPr/>
          </p:nvSpPr>
          <p:spPr bwMode="auto">
            <a:xfrm>
              <a:off x="1844" y="2817"/>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10" name="Line 54"/>
            <p:cNvSpPr>
              <a:spLocks noChangeShapeType="1"/>
            </p:cNvSpPr>
            <p:nvPr/>
          </p:nvSpPr>
          <p:spPr bwMode="auto">
            <a:xfrm>
              <a:off x="1886" y="2820"/>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11" name="Line 55"/>
            <p:cNvSpPr>
              <a:spLocks noChangeShapeType="1"/>
            </p:cNvSpPr>
            <p:nvPr/>
          </p:nvSpPr>
          <p:spPr bwMode="auto">
            <a:xfrm>
              <a:off x="1928" y="2823"/>
              <a:ext cx="27"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12" name="Line 56"/>
            <p:cNvSpPr>
              <a:spLocks noChangeShapeType="1"/>
            </p:cNvSpPr>
            <p:nvPr/>
          </p:nvSpPr>
          <p:spPr bwMode="auto">
            <a:xfrm>
              <a:off x="1970" y="2827"/>
              <a:ext cx="2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13" name="Line 57"/>
            <p:cNvSpPr>
              <a:spLocks noChangeShapeType="1"/>
            </p:cNvSpPr>
            <p:nvPr/>
          </p:nvSpPr>
          <p:spPr bwMode="auto">
            <a:xfrm>
              <a:off x="2012" y="2830"/>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14" name="Line 58"/>
            <p:cNvSpPr>
              <a:spLocks noChangeShapeType="1"/>
            </p:cNvSpPr>
            <p:nvPr/>
          </p:nvSpPr>
          <p:spPr bwMode="auto">
            <a:xfrm>
              <a:off x="2054" y="2834"/>
              <a:ext cx="2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15" name="Line 59"/>
            <p:cNvSpPr>
              <a:spLocks noChangeShapeType="1"/>
            </p:cNvSpPr>
            <p:nvPr/>
          </p:nvSpPr>
          <p:spPr bwMode="auto">
            <a:xfrm>
              <a:off x="2096" y="2836"/>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16" name="Line 60"/>
            <p:cNvSpPr>
              <a:spLocks noChangeShapeType="1"/>
            </p:cNvSpPr>
            <p:nvPr/>
          </p:nvSpPr>
          <p:spPr bwMode="auto">
            <a:xfrm>
              <a:off x="2138" y="2839"/>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17" name="Line 61"/>
            <p:cNvSpPr>
              <a:spLocks noChangeShapeType="1"/>
            </p:cNvSpPr>
            <p:nvPr/>
          </p:nvSpPr>
          <p:spPr bwMode="auto">
            <a:xfrm>
              <a:off x="2180" y="2842"/>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18" name="Line 62"/>
            <p:cNvSpPr>
              <a:spLocks noChangeShapeType="1"/>
            </p:cNvSpPr>
            <p:nvPr/>
          </p:nvSpPr>
          <p:spPr bwMode="auto">
            <a:xfrm>
              <a:off x="2222" y="2846"/>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19" name="Line 63"/>
            <p:cNvSpPr>
              <a:spLocks noChangeShapeType="1"/>
            </p:cNvSpPr>
            <p:nvPr/>
          </p:nvSpPr>
          <p:spPr bwMode="auto">
            <a:xfrm>
              <a:off x="2264" y="2848"/>
              <a:ext cx="27"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20" name="Line 64"/>
            <p:cNvSpPr>
              <a:spLocks noChangeShapeType="1"/>
            </p:cNvSpPr>
            <p:nvPr/>
          </p:nvSpPr>
          <p:spPr bwMode="auto">
            <a:xfrm>
              <a:off x="2306" y="2852"/>
              <a:ext cx="27"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21" name="Line 65"/>
            <p:cNvSpPr>
              <a:spLocks noChangeShapeType="1"/>
            </p:cNvSpPr>
            <p:nvPr/>
          </p:nvSpPr>
          <p:spPr bwMode="auto">
            <a:xfrm>
              <a:off x="2348" y="2855"/>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22" name="Line 66"/>
            <p:cNvSpPr>
              <a:spLocks noChangeShapeType="1"/>
            </p:cNvSpPr>
            <p:nvPr/>
          </p:nvSpPr>
          <p:spPr bwMode="auto">
            <a:xfrm>
              <a:off x="2390" y="2858"/>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23" name="Line 67"/>
            <p:cNvSpPr>
              <a:spLocks noChangeShapeType="1"/>
            </p:cNvSpPr>
            <p:nvPr/>
          </p:nvSpPr>
          <p:spPr bwMode="auto">
            <a:xfrm>
              <a:off x="2432" y="2861"/>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24" name="Line 68"/>
            <p:cNvSpPr>
              <a:spLocks noChangeShapeType="1"/>
            </p:cNvSpPr>
            <p:nvPr/>
          </p:nvSpPr>
          <p:spPr bwMode="auto">
            <a:xfrm>
              <a:off x="2474" y="2864"/>
              <a:ext cx="27"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25" name="Line 69"/>
            <p:cNvSpPr>
              <a:spLocks noChangeShapeType="1"/>
            </p:cNvSpPr>
            <p:nvPr/>
          </p:nvSpPr>
          <p:spPr bwMode="auto">
            <a:xfrm>
              <a:off x="2516" y="2868"/>
              <a:ext cx="2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26" name="Line 70"/>
            <p:cNvSpPr>
              <a:spLocks noChangeShapeType="1"/>
            </p:cNvSpPr>
            <p:nvPr/>
          </p:nvSpPr>
          <p:spPr bwMode="auto">
            <a:xfrm>
              <a:off x="2558" y="2871"/>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27" name="Line 71"/>
            <p:cNvSpPr>
              <a:spLocks noChangeShapeType="1"/>
            </p:cNvSpPr>
            <p:nvPr/>
          </p:nvSpPr>
          <p:spPr bwMode="auto">
            <a:xfrm>
              <a:off x="2600" y="2875"/>
              <a:ext cx="2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28" name="Line 72"/>
            <p:cNvSpPr>
              <a:spLocks noChangeShapeType="1"/>
            </p:cNvSpPr>
            <p:nvPr/>
          </p:nvSpPr>
          <p:spPr bwMode="auto">
            <a:xfrm>
              <a:off x="2642" y="2877"/>
              <a:ext cx="27"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29" name="Line 73"/>
            <p:cNvSpPr>
              <a:spLocks noChangeShapeType="1"/>
            </p:cNvSpPr>
            <p:nvPr/>
          </p:nvSpPr>
          <p:spPr bwMode="auto">
            <a:xfrm>
              <a:off x="2684" y="2880"/>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30" name="Line 74"/>
            <p:cNvSpPr>
              <a:spLocks noChangeShapeType="1"/>
            </p:cNvSpPr>
            <p:nvPr/>
          </p:nvSpPr>
          <p:spPr bwMode="auto">
            <a:xfrm>
              <a:off x="2726" y="2883"/>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31" name="Line 75"/>
            <p:cNvSpPr>
              <a:spLocks noChangeShapeType="1"/>
            </p:cNvSpPr>
            <p:nvPr/>
          </p:nvSpPr>
          <p:spPr bwMode="auto">
            <a:xfrm>
              <a:off x="2768" y="2887"/>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32" name="Line 76"/>
            <p:cNvSpPr>
              <a:spLocks noChangeShapeType="1"/>
            </p:cNvSpPr>
            <p:nvPr/>
          </p:nvSpPr>
          <p:spPr bwMode="auto">
            <a:xfrm>
              <a:off x="2810" y="2890"/>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33" name="Line 77"/>
            <p:cNvSpPr>
              <a:spLocks noChangeShapeType="1"/>
            </p:cNvSpPr>
            <p:nvPr/>
          </p:nvSpPr>
          <p:spPr bwMode="auto">
            <a:xfrm>
              <a:off x="2852" y="2893"/>
              <a:ext cx="27"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34" name="Line 78"/>
            <p:cNvSpPr>
              <a:spLocks noChangeShapeType="1"/>
            </p:cNvSpPr>
            <p:nvPr/>
          </p:nvSpPr>
          <p:spPr bwMode="auto">
            <a:xfrm>
              <a:off x="2894" y="2897"/>
              <a:ext cx="2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35" name="Line 79"/>
            <p:cNvSpPr>
              <a:spLocks noChangeShapeType="1"/>
            </p:cNvSpPr>
            <p:nvPr/>
          </p:nvSpPr>
          <p:spPr bwMode="auto">
            <a:xfrm>
              <a:off x="2936" y="2900"/>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36" name="Line 80"/>
            <p:cNvSpPr>
              <a:spLocks noChangeShapeType="1"/>
            </p:cNvSpPr>
            <p:nvPr/>
          </p:nvSpPr>
          <p:spPr bwMode="auto">
            <a:xfrm>
              <a:off x="2978" y="2902"/>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37" name="Line 81"/>
            <p:cNvSpPr>
              <a:spLocks noChangeShapeType="1"/>
            </p:cNvSpPr>
            <p:nvPr/>
          </p:nvSpPr>
          <p:spPr bwMode="auto">
            <a:xfrm>
              <a:off x="3020" y="2905"/>
              <a:ext cx="27"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38" name="Line 82"/>
            <p:cNvSpPr>
              <a:spLocks noChangeShapeType="1"/>
            </p:cNvSpPr>
            <p:nvPr/>
          </p:nvSpPr>
          <p:spPr bwMode="auto">
            <a:xfrm>
              <a:off x="3062" y="2909"/>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39" name="Line 83"/>
            <p:cNvSpPr>
              <a:spLocks noChangeShapeType="1"/>
            </p:cNvSpPr>
            <p:nvPr/>
          </p:nvSpPr>
          <p:spPr bwMode="auto">
            <a:xfrm>
              <a:off x="3104" y="2912"/>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40" name="Line 84"/>
            <p:cNvSpPr>
              <a:spLocks noChangeShapeType="1"/>
            </p:cNvSpPr>
            <p:nvPr/>
          </p:nvSpPr>
          <p:spPr bwMode="auto">
            <a:xfrm>
              <a:off x="3146" y="2916"/>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41" name="Line 85"/>
            <p:cNvSpPr>
              <a:spLocks noChangeShapeType="1"/>
            </p:cNvSpPr>
            <p:nvPr/>
          </p:nvSpPr>
          <p:spPr bwMode="auto">
            <a:xfrm>
              <a:off x="3188" y="2918"/>
              <a:ext cx="27"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42" name="Line 86"/>
            <p:cNvSpPr>
              <a:spLocks noChangeShapeType="1"/>
            </p:cNvSpPr>
            <p:nvPr/>
          </p:nvSpPr>
          <p:spPr bwMode="auto">
            <a:xfrm>
              <a:off x="3230" y="2922"/>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43" name="Line 87"/>
            <p:cNvSpPr>
              <a:spLocks noChangeShapeType="1"/>
            </p:cNvSpPr>
            <p:nvPr/>
          </p:nvSpPr>
          <p:spPr bwMode="auto">
            <a:xfrm>
              <a:off x="3272" y="2925"/>
              <a:ext cx="2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44" name="Line 88"/>
            <p:cNvSpPr>
              <a:spLocks noChangeShapeType="1"/>
            </p:cNvSpPr>
            <p:nvPr/>
          </p:nvSpPr>
          <p:spPr bwMode="auto">
            <a:xfrm>
              <a:off x="3314" y="2928"/>
              <a:ext cx="28"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45" name="Line 89"/>
            <p:cNvSpPr>
              <a:spLocks noChangeShapeType="1"/>
            </p:cNvSpPr>
            <p:nvPr/>
          </p:nvSpPr>
          <p:spPr bwMode="auto">
            <a:xfrm>
              <a:off x="3356" y="2931"/>
              <a:ext cx="28"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46" name="Line 90"/>
            <p:cNvSpPr>
              <a:spLocks noChangeShapeType="1"/>
            </p:cNvSpPr>
            <p:nvPr/>
          </p:nvSpPr>
          <p:spPr bwMode="auto">
            <a:xfrm>
              <a:off x="3398" y="2934"/>
              <a:ext cx="28"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47" name="Line 91"/>
            <p:cNvSpPr>
              <a:spLocks noChangeShapeType="1"/>
            </p:cNvSpPr>
            <p:nvPr/>
          </p:nvSpPr>
          <p:spPr bwMode="auto">
            <a:xfrm>
              <a:off x="3440" y="2938"/>
              <a:ext cx="2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48" name="Line 92"/>
            <p:cNvSpPr>
              <a:spLocks noChangeShapeType="1"/>
            </p:cNvSpPr>
            <p:nvPr/>
          </p:nvSpPr>
          <p:spPr bwMode="auto">
            <a:xfrm>
              <a:off x="3482" y="2941"/>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49" name="Line 93"/>
            <p:cNvSpPr>
              <a:spLocks noChangeShapeType="1"/>
            </p:cNvSpPr>
            <p:nvPr/>
          </p:nvSpPr>
          <p:spPr bwMode="auto">
            <a:xfrm>
              <a:off x="3524" y="2944"/>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50" name="Line 94"/>
            <p:cNvSpPr>
              <a:spLocks noChangeShapeType="1"/>
            </p:cNvSpPr>
            <p:nvPr/>
          </p:nvSpPr>
          <p:spPr bwMode="auto">
            <a:xfrm>
              <a:off x="3566" y="2946"/>
              <a:ext cx="27"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51" name="Line 95"/>
            <p:cNvSpPr>
              <a:spLocks noChangeShapeType="1"/>
            </p:cNvSpPr>
            <p:nvPr/>
          </p:nvSpPr>
          <p:spPr bwMode="auto">
            <a:xfrm>
              <a:off x="3608" y="2950"/>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52" name="Line 96"/>
            <p:cNvSpPr>
              <a:spLocks noChangeShapeType="1"/>
            </p:cNvSpPr>
            <p:nvPr/>
          </p:nvSpPr>
          <p:spPr bwMode="auto">
            <a:xfrm>
              <a:off x="3650" y="2953"/>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53" name="Line 97"/>
            <p:cNvSpPr>
              <a:spLocks noChangeShapeType="1"/>
            </p:cNvSpPr>
            <p:nvPr/>
          </p:nvSpPr>
          <p:spPr bwMode="auto">
            <a:xfrm>
              <a:off x="3692" y="2956"/>
              <a:ext cx="27"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54" name="Line 98"/>
            <p:cNvSpPr>
              <a:spLocks noChangeShapeType="1"/>
            </p:cNvSpPr>
            <p:nvPr/>
          </p:nvSpPr>
          <p:spPr bwMode="auto">
            <a:xfrm>
              <a:off x="3734" y="2960"/>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55" name="Line 99"/>
            <p:cNvSpPr>
              <a:spLocks noChangeShapeType="1"/>
            </p:cNvSpPr>
            <p:nvPr/>
          </p:nvSpPr>
          <p:spPr bwMode="auto">
            <a:xfrm>
              <a:off x="3776" y="2963"/>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56" name="Line 100"/>
            <p:cNvSpPr>
              <a:spLocks noChangeShapeType="1"/>
            </p:cNvSpPr>
            <p:nvPr/>
          </p:nvSpPr>
          <p:spPr bwMode="auto">
            <a:xfrm>
              <a:off x="3818" y="2967"/>
              <a:ext cx="2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57" name="Line 101"/>
            <p:cNvSpPr>
              <a:spLocks noChangeShapeType="1"/>
            </p:cNvSpPr>
            <p:nvPr/>
          </p:nvSpPr>
          <p:spPr bwMode="auto">
            <a:xfrm>
              <a:off x="3860" y="2969"/>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58" name="Line 102"/>
            <p:cNvSpPr>
              <a:spLocks noChangeShapeType="1"/>
            </p:cNvSpPr>
            <p:nvPr/>
          </p:nvSpPr>
          <p:spPr bwMode="auto">
            <a:xfrm>
              <a:off x="3902" y="2972"/>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59" name="Line 103"/>
            <p:cNvSpPr>
              <a:spLocks noChangeShapeType="1"/>
            </p:cNvSpPr>
            <p:nvPr/>
          </p:nvSpPr>
          <p:spPr bwMode="auto">
            <a:xfrm>
              <a:off x="3944" y="2975"/>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60" name="Line 104"/>
            <p:cNvSpPr>
              <a:spLocks noChangeShapeType="1"/>
            </p:cNvSpPr>
            <p:nvPr/>
          </p:nvSpPr>
          <p:spPr bwMode="auto">
            <a:xfrm>
              <a:off x="3986" y="2979"/>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61" name="Line 105"/>
            <p:cNvSpPr>
              <a:spLocks noChangeShapeType="1"/>
            </p:cNvSpPr>
            <p:nvPr/>
          </p:nvSpPr>
          <p:spPr bwMode="auto">
            <a:xfrm>
              <a:off x="4028" y="2982"/>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62" name="Line 106"/>
            <p:cNvSpPr>
              <a:spLocks noChangeShapeType="1"/>
            </p:cNvSpPr>
            <p:nvPr/>
          </p:nvSpPr>
          <p:spPr bwMode="auto">
            <a:xfrm>
              <a:off x="4070" y="2985"/>
              <a:ext cx="27"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63" name="Line 107"/>
            <p:cNvSpPr>
              <a:spLocks noChangeShapeType="1"/>
            </p:cNvSpPr>
            <p:nvPr/>
          </p:nvSpPr>
          <p:spPr bwMode="auto">
            <a:xfrm>
              <a:off x="4112" y="2988"/>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64" name="Line 108"/>
            <p:cNvSpPr>
              <a:spLocks noChangeShapeType="1"/>
            </p:cNvSpPr>
            <p:nvPr/>
          </p:nvSpPr>
          <p:spPr bwMode="auto">
            <a:xfrm>
              <a:off x="4154" y="2991"/>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65" name="Line 109"/>
            <p:cNvSpPr>
              <a:spLocks noChangeShapeType="1"/>
            </p:cNvSpPr>
            <p:nvPr/>
          </p:nvSpPr>
          <p:spPr bwMode="auto">
            <a:xfrm>
              <a:off x="4196" y="2995"/>
              <a:ext cx="2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66" name="Line 110"/>
            <p:cNvSpPr>
              <a:spLocks noChangeShapeType="1"/>
            </p:cNvSpPr>
            <p:nvPr/>
          </p:nvSpPr>
          <p:spPr bwMode="auto">
            <a:xfrm>
              <a:off x="4238" y="2997"/>
              <a:ext cx="27"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67" name="Line 111"/>
            <p:cNvSpPr>
              <a:spLocks noChangeShapeType="1"/>
            </p:cNvSpPr>
            <p:nvPr/>
          </p:nvSpPr>
          <p:spPr bwMode="auto">
            <a:xfrm>
              <a:off x="4280" y="3001"/>
              <a:ext cx="27"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68" name="Freeform 112"/>
            <p:cNvSpPr>
              <a:spLocks/>
            </p:cNvSpPr>
            <p:nvPr/>
          </p:nvSpPr>
          <p:spPr bwMode="auto">
            <a:xfrm>
              <a:off x="4251" y="2969"/>
              <a:ext cx="61" cy="60"/>
            </a:xfrm>
            <a:custGeom>
              <a:avLst/>
              <a:gdLst>
                <a:gd name="T0" fmla="*/ 0 w 70"/>
                <a:gd name="T1" fmla="*/ 68 h 68"/>
                <a:gd name="T2" fmla="*/ 70 w 70"/>
                <a:gd name="T3" fmla="*/ 39 h 68"/>
                <a:gd name="T4" fmla="*/ 6 w 70"/>
                <a:gd name="T5" fmla="*/ 0 h 68"/>
              </a:gdLst>
              <a:ahLst/>
              <a:cxnLst>
                <a:cxn ang="0">
                  <a:pos x="T0" y="T1"/>
                </a:cxn>
                <a:cxn ang="0">
                  <a:pos x="T2" y="T3"/>
                </a:cxn>
                <a:cxn ang="0">
                  <a:pos x="T4" y="T5"/>
                </a:cxn>
              </a:cxnLst>
              <a:rect l="0" t="0" r="r" b="b"/>
              <a:pathLst>
                <a:path w="70" h="68">
                  <a:moveTo>
                    <a:pt x="0" y="68"/>
                  </a:moveTo>
                  <a:lnTo>
                    <a:pt x="70" y="39"/>
                  </a:lnTo>
                  <a:lnTo>
                    <a:pt x="6"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49969" name="Line 113"/>
            <p:cNvSpPr>
              <a:spLocks noChangeShapeType="1"/>
            </p:cNvSpPr>
            <p:nvPr/>
          </p:nvSpPr>
          <p:spPr bwMode="auto">
            <a:xfrm flipH="1">
              <a:off x="3826" y="3086"/>
              <a:ext cx="518" cy="40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70" name="Freeform 114"/>
            <p:cNvSpPr>
              <a:spLocks/>
            </p:cNvSpPr>
            <p:nvPr/>
          </p:nvSpPr>
          <p:spPr bwMode="auto">
            <a:xfrm>
              <a:off x="3826" y="3429"/>
              <a:ext cx="65" cy="60"/>
            </a:xfrm>
            <a:custGeom>
              <a:avLst/>
              <a:gdLst>
                <a:gd name="T0" fmla="*/ 32 w 74"/>
                <a:gd name="T1" fmla="*/ 0 h 68"/>
                <a:gd name="T2" fmla="*/ 0 w 74"/>
                <a:gd name="T3" fmla="*/ 68 h 68"/>
                <a:gd name="T4" fmla="*/ 74 w 74"/>
                <a:gd name="T5" fmla="*/ 52 h 68"/>
              </a:gdLst>
              <a:ahLst/>
              <a:cxnLst>
                <a:cxn ang="0">
                  <a:pos x="T0" y="T1"/>
                </a:cxn>
                <a:cxn ang="0">
                  <a:pos x="T2" y="T3"/>
                </a:cxn>
                <a:cxn ang="0">
                  <a:pos x="T4" y="T5"/>
                </a:cxn>
              </a:cxnLst>
              <a:rect l="0" t="0" r="r" b="b"/>
              <a:pathLst>
                <a:path w="74" h="68">
                  <a:moveTo>
                    <a:pt x="32" y="0"/>
                  </a:moveTo>
                  <a:lnTo>
                    <a:pt x="0" y="68"/>
                  </a:lnTo>
                  <a:lnTo>
                    <a:pt x="74" y="52"/>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49971" name="Freeform 115"/>
            <p:cNvSpPr>
              <a:spLocks/>
            </p:cNvSpPr>
            <p:nvPr/>
          </p:nvSpPr>
          <p:spPr bwMode="auto">
            <a:xfrm>
              <a:off x="3531" y="3985"/>
              <a:ext cx="78" cy="63"/>
            </a:xfrm>
            <a:custGeom>
              <a:avLst/>
              <a:gdLst>
                <a:gd name="T0" fmla="*/ 0 w 116"/>
                <a:gd name="T1" fmla="*/ 58 h 116"/>
                <a:gd name="T2" fmla="*/ 2 w 116"/>
                <a:gd name="T3" fmla="*/ 44 h 116"/>
                <a:gd name="T4" fmla="*/ 7 w 116"/>
                <a:gd name="T5" fmla="*/ 31 h 116"/>
                <a:gd name="T6" fmla="*/ 15 w 116"/>
                <a:gd name="T7" fmla="*/ 19 h 116"/>
                <a:gd name="T8" fmla="*/ 25 w 116"/>
                <a:gd name="T9" fmla="*/ 11 h 116"/>
                <a:gd name="T10" fmla="*/ 38 w 116"/>
                <a:gd name="T11" fmla="*/ 4 h 116"/>
                <a:gd name="T12" fmla="*/ 51 w 116"/>
                <a:gd name="T13" fmla="*/ 0 h 116"/>
                <a:gd name="T14" fmla="*/ 66 w 116"/>
                <a:gd name="T15" fmla="*/ 0 h 116"/>
                <a:gd name="T16" fmla="*/ 79 w 116"/>
                <a:gd name="T17" fmla="*/ 4 h 116"/>
                <a:gd name="T18" fmla="*/ 91 w 116"/>
                <a:gd name="T19" fmla="*/ 11 h 116"/>
                <a:gd name="T20" fmla="*/ 101 w 116"/>
                <a:gd name="T21" fmla="*/ 19 h 116"/>
                <a:gd name="T22" fmla="*/ 109 w 116"/>
                <a:gd name="T23" fmla="*/ 31 h 116"/>
                <a:gd name="T24" fmla="*/ 115 w 116"/>
                <a:gd name="T25" fmla="*/ 44 h 116"/>
                <a:gd name="T26" fmla="*/ 116 w 116"/>
                <a:gd name="T27" fmla="*/ 58 h 116"/>
                <a:gd name="T28" fmla="*/ 115 w 116"/>
                <a:gd name="T29" fmla="*/ 71 h 116"/>
                <a:gd name="T30" fmla="*/ 109 w 116"/>
                <a:gd name="T31" fmla="*/ 85 h 116"/>
                <a:gd name="T32" fmla="*/ 101 w 116"/>
                <a:gd name="T33" fmla="*/ 96 h 116"/>
                <a:gd name="T34" fmla="*/ 91 w 116"/>
                <a:gd name="T35" fmla="*/ 105 h 116"/>
                <a:gd name="T36" fmla="*/ 79 w 116"/>
                <a:gd name="T37" fmla="*/ 112 h 116"/>
                <a:gd name="T38" fmla="*/ 66 w 116"/>
                <a:gd name="T39" fmla="*/ 116 h 116"/>
                <a:gd name="T40" fmla="*/ 51 w 116"/>
                <a:gd name="T41" fmla="*/ 116 h 116"/>
                <a:gd name="T42" fmla="*/ 38 w 116"/>
                <a:gd name="T43" fmla="*/ 112 h 116"/>
                <a:gd name="T44" fmla="*/ 25 w 116"/>
                <a:gd name="T45" fmla="*/ 105 h 116"/>
                <a:gd name="T46" fmla="*/ 15 w 116"/>
                <a:gd name="T47" fmla="*/ 96 h 116"/>
                <a:gd name="T48" fmla="*/ 7 w 116"/>
                <a:gd name="T49" fmla="*/ 85 h 116"/>
                <a:gd name="T50" fmla="*/ 2 w 116"/>
                <a:gd name="T51" fmla="*/ 71 h 116"/>
                <a:gd name="T52" fmla="*/ 0 w 116"/>
                <a:gd name="T53" fmla="*/ 5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6" h="116">
                  <a:moveTo>
                    <a:pt x="0" y="58"/>
                  </a:moveTo>
                  <a:lnTo>
                    <a:pt x="2" y="44"/>
                  </a:lnTo>
                  <a:lnTo>
                    <a:pt x="7" y="31"/>
                  </a:lnTo>
                  <a:lnTo>
                    <a:pt x="15" y="19"/>
                  </a:lnTo>
                  <a:lnTo>
                    <a:pt x="25" y="11"/>
                  </a:lnTo>
                  <a:lnTo>
                    <a:pt x="38" y="4"/>
                  </a:lnTo>
                  <a:lnTo>
                    <a:pt x="51" y="0"/>
                  </a:lnTo>
                  <a:lnTo>
                    <a:pt x="66" y="0"/>
                  </a:lnTo>
                  <a:lnTo>
                    <a:pt x="79" y="4"/>
                  </a:lnTo>
                  <a:lnTo>
                    <a:pt x="91" y="11"/>
                  </a:lnTo>
                  <a:lnTo>
                    <a:pt x="101" y="19"/>
                  </a:lnTo>
                  <a:lnTo>
                    <a:pt x="109" y="31"/>
                  </a:lnTo>
                  <a:lnTo>
                    <a:pt x="115" y="44"/>
                  </a:lnTo>
                  <a:lnTo>
                    <a:pt x="116" y="58"/>
                  </a:lnTo>
                  <a:lnTo>
                    <a:pt x="115" y="71"/>
                  </a:lnTo>
                  <a:lnTo>
                    <a:pt x="109" y="85"/>
                  </a:lnTo>
                  <a:lnTo>
                    <a:pt x="101" y="96"/>
                  </a:lnTo>
                  <a:lnTo>
                    <a:pt x="91" y="105"/>
                  </a:lnTo>
                  <a:lnTo>
                    <a:pt x="79" y="112"/>
                  </a:lnTo>
                  <a:lnTo>
                    <a:pt x="66" y="116"/>
                  </a:lnTo>
                  <a:lnTo>
                    <a:pt x="51" y="116"/>
                  </a:lnTo>
                  <a:lnTo>
                    <a:pt x="38" y="112"/>
                  </a:lnTo>
                  <a:lnTo>
                    <a:pt x="25" y="105"/>
                  </a:lnTo>
                  <a:lnTo>
                    <a:pt x="15" y="96"/>
                  </a:lnTo>
                  <a:lnTo>
                    <a:pt x="7" y="85"/>
                  </a:lnTo>
                  <a:lnTo>
                    <a:pt x="2" y="71"/>
                  </a:lnTo>
                  <a:lnTo>
                    <a:pt x="0" y="58"/>
                  </a:lnTo>
                  <a:close/>
                </a:path>
              </a:pathLst>
            </a:custGeom>
            <a:solidFill>
              <a:srgbClr val="000000"/>
            </a:solidFill>
            <a:ln w="19050">
              <a:solidFill>
                <a:srgbClr val="000000"/>
              </a:solidFill>
              <a:prstDash val="solid"/>
              <a:round/>
              <a:headEnd/>
              <a:tailEnd/>
            </a:ln>
          </p:spPr>
          <p:txBody>
            <a:bodyPr/>
            <a:lstStyle/>
            <a:p>
              <a:endParaRPr lang="en-CA"/>
            </a:p>
          </p:txBody>
        </p:sp>
        <p:sp>
          <p:nvSpPr>
            <p:cNvPr id="249972" name="Freeform 116"/>
            <p:cNvSpPr>
              <a:spLocks/>
            </p:cNvSpPr>
            <p:nvPr/>
          </p:nvSpPr>
          <p:spPr bwMode="auto">
            <a:xfrm>
              <a:off x="3502" y="3950"/>
              <a:ext cx="126" cy="126"/>
            </a:xfrm>
            <a:custGeom>
              <a:avLst/>
              <a:gdLst>
                <a:gd name="T0" fmla="*/ 0 w 144"/>
                <a:gd name="T1" fmla="*/ 72 h 144"/>
                <a:gd name="T2" fmla="*/ 2 w 144"/>
                <a:gd name="T3" fmla="*/ 56 h 144"/>
                <a:gd name="T4" fmla="*/ 8 w 144"/>
                <a:gd name="T5" fmla="*/ 40 h 144"/>
                <a:gd name="T6" fmla="*/ 16 w 144"/>
                <a:gd name="T7" fmla="*/ 27 h 144"/>
                <a:gd name="T8" fmla="*/ 28 w 144"/>
                <a:gd name="T9" fmla="*/ 15 h 144"/>
                <a:gd name="T10" fmla="*/ 41 w 144"/>
                <a:gd name="T11" fmla="*/ 7 h 144"/>
                <a:gd name="T12" fmla="*/ 57 w 144"/>
                <a:gd name="T13" fmla="*/ 2 h 144"/>
                <a:gd name="T14" fmla="*/ 72 w 144"/>
                <a:gd name="T15" fmla="*/ 0 h 144"/>
                <a:gd name="T16" fmla="*/ 88 w 144"/>
                <a:gd name="T17" fmla="*/ 2 h 144"/>
                <a:gd name="T18" fmla="*/ 104 w 144"/>
                <a:gd name="T19" fmla="*/ 7 h 144"/>
                <a:gd name="T20" fmla="*/ 117 w 144"/>
                <a:gd name="T21" fmla="*/ 15 h 144"/>
                <a:gd name="T22" fmla="*/ 129 w 144"/>
                <a:gd name="T23" fmla="*/ 27 h 144"/>
                <a:gd name="T24" fmla="*/ 137 w 144"/>
                <a:gd name="T25" fmla="*/ 40 h 144"/>
                <a:gd name="T26" fmla="*/ 142 w 144"/>
                <a:gd name="T27" fmla="*/ 56 h 144"/>
                <a:gd name="T28" fmla="*/ 144 w 144"/>
                <a:gd name="T29" fmla="*/ 72 h 144"/>
                <a:gd name="T30" fmla="*/ 142 w 144"/>
                <a:gd name="T31" fmla="*/ 88 h 144"/>
                <a:gd name="T32" fmla="*/ 137 w 144"/>
                <a:gd name="T33" fmla="*/ 104 h 144"/>
                <a:gd name="T34" fmla="*/ 129 w 144"/>
                <a:gd name="T35" fmla="*/ 117 h 144"/>
                <a:gd name="T36" fmla="*/ 117 w 144"/>
                <a:gd name="T37" fmla="*/ 129 h 144"/>
                <a:gd name="T38" fmla="*/ 104 w 144"/>
                <a:gd name="T39" fmla="*/ 137 h 144"/>
                <a:gd name="T40" fmla="*/ 88 w 144"/>
                <a:gd name="T41" fmla="*/ 142 h 144"/>
                <a:gd name="T42" fmla="*/ 72 w 144"/>
                <a:gd name="T43" fmla="*/ 144 h 144"/>
                <a:gd name="T44" fmla="*/ 57 w 144"/>
                <a:gd name="T45" fmla="*/ 142 h 144"/>
                <a:gd name="T46" fmla="*/ 41 w 144"/>
                <a:gd name="T47" fmla="*/ 137 h 144"/>
                <a:gd name="T48" fmla="*/ 28 w 144"/>
                <a:gd name="T49" fmla="*/ 129 h 144"/>
                <a:gd name="T50" fmla="*/ 16 w 144"/>
                <a:gd name="T51" fmla="*/ 117 h 144"/>
                <a:gd name="T52" fmla="*/ 8 w 144"/>
                <a:gd name="T53" fmla="*/ 104 h 144"/>
                <a:gd name="T54" fmla="*/ 2 w 144"/>
                <a:gd name="T55" fmla="*/ 88 h 144"/>
                <a:gd name="T56" fmla="*/ 0 w 144"/>
                <a:gd name="T57"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44">
                  <a:moveTo>
                    <a:pt x="0" y="72"/>
                  </a:moveTo>
                  <a:lnTo>
                    <a:pt x="2" y="56"/>
                  </a:lnTo>
                  <a:lnTo>
                    <a:pt x="8" y="40"/>
                  </a:lnTo>
                  <a:lnTo>
                    <a:pt x="16" y="27"/>
                  </a:lnTo>
                  <a:lnTo>
                    <a:pt x="28" y="15"/>
                  </a:lnTo>
                  <a:lnTo>
                    <a:pt x="41" y="7"/>
                  </a:lnTo>
                  <a:lnTo>
                    <a:pt x="57" y="2"/>
                  </a:lnTo>
                  <a:lnTo>
                    <a:pt x="72" y="0"/>
                  </a:lnTo>
                  <a:lnTo>
                    <a:pt x="88" y="2"/>
                  </a:lnTo>
                  <a:lnTo>
                    <a:pt x="104" y="7"/>
                  </a:lnTo>
                  <a:lnTo>
                    <a:pt x="117" y="15"/>
                  </a:lnTo>
                  <a:lnTo>
                    <a:pt x="129" y="27"/>
                  </a:lnTo>
                  <a:lnTo>
                    <a:pt x="137" y="40"/>
                  </a:lnTo>
                  <a:lnTo>
                    <a:pt x="142" y="56"/>
                  </a:lnTo>
                  <a:lnTo>
                    <a:pt x="144" y="72"/>
                  </a:lnTo>
                  <a:lnTo>
                    <a:pt x="142" y="88"/>
                  </a:lnTo>
                  <a:lnTo>
                    <a:pt x="137" y="104"/>
                  </a:lnTo>
                  <a:lnTo>
                    <a:pt x="129" y="117"/>
                  </a:lnTo>
                  <a:lnTo>
                    <a:pt x="117" y="129"/>
                  </a:lnTo>
                  <a:lnTo>
                    <a:pt x="104" y="137"/>
                  </a:lnTo>
                  <a:lnTo>
                    <a:pt x="88" y="142"/>
                  </a:lnTo>
                  <a:lnTo>
                    <a:pt x="72" y="144"/>
                  </a:lnTo>
                  <a:lnTo>
                    <a:pt x="57" y="142"/>
                  </a:lnTo>
                  <a:lnTo>
                    <a:pt x="41" y="137"/>
                  </a:lnTo>
                  <a:lnTo>
                    <a:pt x="28" y="129"/>
                  </a:lnTo>
                  <a:lnTo>
                    <a:pt x="16" y="117"/>
                  </a:lnTo>
                  <a:lnTo>
                    <a:pt x="8" y="104"/>
                  </a:lnTo>
                  <a:lnTo>
                    <a:pt x="2" y="88"/>
                  </a:lnTo>
                  <a:lnTo>
                    <a:pt x="0" y="72"/>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49973" name="Line 117"/>
            <p:cNvSpPr>
              <a:spLocks noChangeShapeType="1"/>
            </p:cNvSpPr>
            <p:nvPr/>
          </p:nvSpPr>
          <p:spPr bwMode="auto">
            <a:xfrm>
              <a:off x="3565" y="3697"/>
              <a:ext cx="1" cy="25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74" name="Freeform 118"/>
            <p:cNvSpPr>
              <a:spLocks/>
            </p:cNvSpPr>
            <p:nvPr/>
          </p:nvSpPr>
          <p:spPr bwMode="auto">
            <a:xfrm>
              <a:off x="3536" y="3891"/>
              <a:ext cx="59" cy="59"/>
            </a:xfrm>
            <a:custGeom>
              <a:avLst/>
              <a:gdLst>
                <a:gd name="T0" fmla="*/ 0 w 68"/>
                <a:gd name="T1" fmla="*/ 0 h 67"/>
                <a:gd name="T2" fmla="*/ 34 w 68"/>
                <a:gd name="T3" fmla="*/ 67 h 67"/>
                <a:gd name="T4" fmla="*/ 68 w 68"/>
                <a:gd name="T5" fmla="*/ 0 h 67"/>
              </a:gdLst>
              <a:ahLst/>
              <a:cxnLst>
                <a:cxn ang="0">
                  <a:pos x="T0" y="T1"/>
                </a:cxn>
                <a:cxn ang="0">
                  <a:pos x="T2" y="T3"/>
                </a:cxn>
                <a:cxn ang="0">
                  <a:pos x="T4" y="T5"/>
                </a:cxn>
              </a:cxnLst>
              <a:rect l="0" t="0" r="r" b="b"/>
              <a:pathLst>
                <a:path w="68" h="67">
                  <a:moveTo>
                    <a:pt x="0" y="0"/>
                  </a:moveTo>
                  <a:lnTo>
                    <a:pt x="34" y="67"/>
                  </a:lnTo>
                  <a:lnTo>
                    <a:pt x="68"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49975" name="Rectangle 119"/>
            <p:cNvSpPr>
              <a:spLocks noChangeArrowheads="1"/>
            </p:cNvSpPr>
            <p:nvPr/>
          </p:nvSpPr>
          <p:spPr bwMode="auto">
            <a:xfrm>
              <a:off x="1045" y="1047"/>
              <a:ext cx="4034" cy="315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49976" name="Line 120"/>
            <p:cNvSpPr>
              <a:spLocks noChangeShapeType="1"/>
            </p:cNvSpPr>
            <p:nvPr/>
          </p:nvSpPr>
          <p:spPr bwMode="auto">
            <a:xfrm>
              <a:off x="2054" y="1047"/>
              <a:ext cx="1" cy="3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77" name="Line 121"/>
            <p:cNvSpPr>
              <a:spLocks noChangeShapeType="1"/>
            </p:cNvSpPr>
            <p:nvPr/>
          </p:nvSpPr>
          <p:spPr bwMode="auto">
            <a:xfrm>
              <a:off x="3062" y="1047"/>
              <a:ext cx="1" cy="3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78" name="Rectangle 122"/>
            <p:cNvSpPr>
              <a:spLocks noChangeArrowheads="1"/>
            </p:cNvSpPr>
            <p:nvPr/>
          </p:nvSpPr>
          <p:spPr bwMode="auto">
            <a:xfrm>
              <a:off x="1337" y="1114"/>
              <a:ext cx="52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400" b="1">
                  <a:solidFill>
                    <a:srgbClr val="000000"/>
                  </a:solidFill>
                  <a:latin typeface="Arial" charset="0"/>
                </a:rPr>
                <a:t>Customer</a:t>
              </a:r>
              <a:endParaRPr lang="en-US" altLang="en-US" b="1"/>
            </a:p>
          </p:txBody>
        </p:sp>
        <p:sp>
          <p:nvSpPr>
            <p:cNvPr id="249979" name="Rectangle 123"/>
            <p:cNvSpPr>
              <a:spLocks noChangeArrowheads="1"/>
            </p:cNvSpPr>
            <p:nvPr/>
          </p:nvSpPr>
          <p:spPr bwMode="auto">
            <a:xfrm>
              <a:off x="2348" y="1114"/>
              <a:ext cx="50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400" b="1">
                  <a:solidFill>
                    <a:srgbClr val="000000"/>
                  </a:solidFill>
                  <a:latin typeface="Arial" charset="0"/>
                </a:rPr>
                <a:t>Telesales</a:t>
              </a:r>
              <a:endParaRPr lang="en-US" altLang="en-US" b="1"/>
            </a:p>
          </p:txBody>
        </p:sp>
        <p:sp>
          <p:nvSpPr>
            <p:cNvPr id="249980" name="Rectangle 124"/>
            <p:cNvSpPr>
              <a:spLocks noChangeArrowheads="1"/>
            </p:cNvSpPr>
            <p:nvPr/>
          </p:nvSpPr>
          <p:spPr bwMode="auto">
            <a:xfrm>
              <a:off x="4322" y="1114"/>
              <a:ext cx="60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400" b="1">
                  <a:solidFill>
                    <a:srgbClr val="000000"/>
                  </a:solidFill>
                  <a:latin typeface="Arial" charset="0"/>
                </a:rPr>
                <a:t>Warehouse</a:t>
              </a:r>
              <a:endParaRPr lang="en-US" altLang="en-US" b="1"/>
            </a:p>
          </p:txBody>
        </p:sp>
        <p:sp>
          <p:nvSpPr>
            <p:cNvPr id="249981" name="Line 125"/>
            <p:cNvSpPr>
              <a:spLocks noChangeShapeType="1"/>
            </p:cNvSpPr>
            <p:nvPr/>
          </p:nvSpPr>
          <p:spPr bwMode="auto">
            <a:xfrm>
              <a:off x="4070" y="1047"/>
              <a:ext cx="1" cy="3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49982" name="Rectangle 126"/>
            <p:cNvSpPr>
              <a:spLocks noChangeArrowheads="1"/>
            </p:cNvSpPr>
            <p:nvPr/>
          </p:nvSpPr>
          <p:spPr bwMode="auto">
            <a:xfrm>
              <a:off x="3322" y="1114"/>
              <a:ext cx="61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400" b="1">
                  <a:solidFill>
                    <a:srgbClr val="000000"/>
                  </a:solidFill>
                  <a:latin typeface="Arial" charset="0"/>
                </a:rPr>
                <a:t>Accounting</a:t>
              </a:r>
              <a:endParaRPr lang="en-US" altLang="en-US" b="1"/>
            </a:p>
          </p:txBody>
        </p:sp>
      </p:grpSp>
    </p:spTree>
    <p:extLst>
      <p:ext uri="{BB962C8B-B14F-4D97-AF65-F5344CB8AC3E}">
        <p14:creationId xmlns:p14="http://schemas.microsoft.com/office/powerpoint/2010/main" val="3623108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4</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marL="0" indent="0" algn="ctr">
              <a:lnSpc>
                <a:spcPct val="80000"/>
              </a:lnSpc>
              <a:buNone/>
            </a:pPr>
            <a:r>
              <a:rPr lang="el-GR" altLang="en-US" sz="2800" dirty="0"/>
              <a:t>   </a:t>
            </a:r>
            <a:endParaRPr lang="en-CA" altLang="en-US" sz="2800" dirty="0"/>
          </a:p>
          <a:p>
            <a:pPr marL="0" indent="0" algn="ctr">
              <a:lnSpc>
                <a:spcPct val="80000"/>
              </a:lnSpc>
              <a:buNone/>
            </a:pPr>
            <a:r>
              <a:rPr lang="en-CA" altLang="en-US" sz="1800" dirty="0"/>
              <a:t>To understand the concept of specifying the behavior of Use Cases using States</a:t>
            </a:r>
          </a:p>
          <a:p>
            <a:pPr>
              <a:buFont typeface="+mj-lt"/>
              <a:buAutoNum type="arabicPeriod"/>
            </a:pPr>
            <a:endParaRPr lang="en-CA" altLang="en-US" sz="1800" dirty="0"/>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1291654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1907" name="Group 3"/>
          <p:cNvGrpSpPr>
            <a:grpSpLocks/>
          </p:cNvGrpSpPr>
          <p:nvPr/>
        </p:nvGrpSpPr>
        <p:grpSpPr bwMode="auto">
          <a:xfrm>
            <a:off x="1370013" y="457200"/>
            <a:ext cx="6308725" cy="6338888"/>
            <a:chOff x="863" y="44"/>
            <a:chExt cx="4151" cy="4220"/>
          </a:xfrm>
        </p:grpSpPr>
        <p:sp>
          <p:nvSpPr>
            <p:cNvPr id="251908" name="Rectangle 4"/>
            <p:cNvSpPr>
              <a:spLocks noChangeArrowheads="1"/>
            </p:cNvSpPr>
            <p:nvPr/>
          </p:nvSpPr>
          <p:spPr bwMode="auto">
            <a:xfrm>
              <a:off x="1494" y="1631"/>
              <a:ext cx="5" cy="4"/>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1909" name="Rectangle 5"/>
            <p:cNvSpPr>
              <a:spLocks noChangeArrowheads="1"/>
            </p:cNvSpPr>
            <p:nvPr/>
          </p:nvSpPr>
          <p:spPr bwMode="auto">
            <a:xfrm>
              <a:off x="1258" y="1632"/>
              <a:ext cx="6" cy="5"/>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1910" name="Rectangle 6"/>
            <p:cNvSpPr>
              <a:spLocks noChangeArrowheads="1"/>
            </p:cNvSpPr>
            <p:nvPr/>
          </p:nvSpPr>
          <p:spPr bwMode="auto">
            <a:xfrm>
              <a:off x="1258" y="1637"/>
              <a:ext cx="6" cy="27"/>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1911" name="Rectangle 7"/>
            <p:cNvSpPr>
              <a:spLocks noChangeArrowheads="1"/>
            </p:cNvSpPr>
            <p:nvPr/>
          </p:nvSpPr>
          <p:spPr bwMode="auto">
            <a:xfrm>
              <a:off x="1258" y="1664"/>
              <a:ext cx="6" cy="6"/>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1912" name="Rectangle 8"/>
            <p:cNvSpPr>
              <a:spLocks noChangeArrowheads="1"/>
            </p:cNvSpPr>
            <p:nvPr/>
          </p:nvSpPr>
          <p:spPr bwMode="auto">
            <a:xfrm>
              <a:off x="1264" y="1664"/>
              <a:ext cx="253" cy="6"/>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1913" name="Rectangle 9"/>
            <p:cNvSpPr>
              <a:spLocks noChangeArrowheads="1"/>
            </p:cNvSpPr>
            <p:nvPr/>
          </p:nvSpPr>
          <p:spPr bwMode="auto">
            <a:xfrm>
              <a:off x="1517" y="1664"/>
              <a:ext cx="6" cy="6"/>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1914" name="Rectangle 10"/>
            <p:cNvSpPr>
              <a:spLocks noChangeArrowheads="1"/>
            </p:cNvSpPr>
            <p:nvPr/>
          </p:nvSpPr>
          <p:spPr bwMode="auto">
            <a:xfrm>
              <a:off x="1517" y="1632"/>
              <a:ext cx="6" cy="5"/>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1915" name="Rectangle 11"/>
            <p:cNvSpPr>
              <a:spLocks noChangeArrowheads="1"/>
            </p:cNvSpPr>
            <p:nvPr/>
          </p:nvSpPr>
          <p:spPr bwMode="auto">
            <a:xfrm>
              <a:off x="1264" y="1632"/>
              <a:ext cx="253" cy="5"/>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1916" name="Rectangle 12"/>
            <p:cNvSpPr>
              <a:spLocks noChangeArrowheads="1"/>
            </p:cNvSpPr>
            <p:nvPr/>
          </p:nvSpPr>
          <p:spPr bwMode="auto">
            <a:xfrm>
              <a:off x="3333" y="2476"/>
              <a:ext cx="6" cy="6"/>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1917" name="Rectangle 13"/>
            <p:cNvSpPr>
              <a:spLocks noChangeArrowheads="1"/>
            </p:cNvSpPr>
            <p:nvPr/>
          </p:nvSpPr>
          <p:spPr bwMode="auto">
            <a:xfrm>
              <a:off x="3333" y="2448"/>
              <a:ext cx="6" cy="28"/>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1918" name="Rectangle 14"/>
            <p:cNvSpPr>
              <a:spLocks noChangeArrowheads="1"/>
            </p:cNvSpPr>
            <p:nvPr/>
          </p:nvSpPr>
          <p:spPr bwMode="auto">
            <a:xfrm>
              <a:off x="3333" y="2444"/>
              <a:ext cx="6" cy="4"/>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1919" name="Rectangle 15"/>
            <p:cNvSpPr>
              <a:spLocks noChangeArrowheads="1"/>
            </p:cNvSpPr>
            <p:nvPr/>
          </p:nvSpPr>
          <p:spPr bwMode="auto">
            <a:xfrm>
              <a:off x="3339" y="2444"/>
              <a:ext cx="254" cy="4"/>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1920" name="Rectangle 16"/>
            <p:cNvSpPr>
              <a:spLocks noChangeArrowheads="1"/>
            </p:cNvSpPr>
            <p:nvPr/>
          </p:nvSpPr>
          <p:spPr bwMode="auto">
            <a:xfrm>
              <a:off x="3593" y="2444"/>
              <a:ext cx="5" cy="4"/>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1921" name="Rectangle 17"/>
            <p:cNvSpPr>
              <a:spLocks noChangeArrowheads="1"/>
            </p:cNvSpPr>
            <p:nvPr/>
          </p:nvSpPr>
          <p:spPr bwMode="auto">
            <a:xfrm>
              <a:off x="3593" y="3093"/>
              <a:ext cx="5" cy="5"/>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1922" name="Rectangle 18"/>
            <p:cNvSpPr>
              <a:spLocks noChangeArrowheads="1"/>
            </p:cNvSpPr>
            <p:nvPr/>
          </p:nvSpPr>
          <p:spPr bwMode="auto">
            <a:xfrm>
              <a:off x="3853" y="3125"/>
              <a:ext cx="4" cy="6"/>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1923" name="Rectangle 19"/>
            <p:cNvSpPr>
              <a:spLocks noChangeArrowheads="1"/>
            </p:cNvSpPr>
            <p:nvPr/>
          </p:nvSpPr>
          <p:spPr bwMode="auto">
            <a:xfrm>
              <a:off x="3853" y="3098"/>
              <a:ext cx="4" cy="27"/>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1924" name="Rectangle 20"/>
            <p:cNvSpPr>
              <a:spLocks noChangeArrowheads="1"/>
            </p:cNvSpPr>
            <p:nvPr/>
          </p:nvSpPr>
          <p:spPr bwMode="auto">
            <a:xfrm>
              <a:off x="3853" y="3093"/>
              <a:ext cx="4" cy="5"/>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1925" name="Rectangle 21"/>
            <p:cNvSpPr>
              <a:spLocks noChangeArrowheads="1"/>
            </p:cNvSpPr>
            <p:nvPr/>
          </p:nvSpPr>
          <p:spPr bwMode="auto">
            <a:xfrm>
              <a:off x="3598" y="3093"/>
              <a:ext cx="255" cy="5"/>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1926" name="Rectangle 22"/>
            <p:cNvSpPr>
              <a:spLocks noChangeArrowheads="1"/>
            </p:cNvSpPr>
            <p:nvPr/>
          </p:nvSpPr>
          <p:spPr bwMode="auto">
            <a:xfrm>
              <a:off x="3723" y="3872"/>
              <a:ext cx="5" cy="5"/>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1927" name="Rectangle 23"/>
            <p:cNvSpPr>
              <a:spLocks noChangeArrowheads="1"/>
            </p:cNvSpPr>
            <p:nvPr/>
          </p:nvSpPr>
          <p:spPr bwMode="auto">
            <a:xfrm>
              <a:off x="3728" y="3872"/>
              <a:ext cx="254" cy="5"/>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1928" name="Rectangle 24"/>
            <p:cNvSpPr>
              <a:spLocks noChangeArrowheads="1"/>
            </p:cNvSpPr>
            <p:nvPr/>
          </p:nvSpPr>
          <p:spPr bwMode="auto">
            <a:xfrm>
              <a:off x="3982" y="3872"/>
              <a:ext cx="6" cy="5"/>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1929" name="Rectangle 25"/>
            <p:cNvSpPr>
              <a:spLocks noChangeArrowheads="1"/>
            </p:cNvSpPr>
            <p:nvPr/>
          </p:nvSpPr>
          <p:spPr bwMode="auto">
            <a:xfrm>
              <a:off x="3982" y="3877"/>
              <a:ext cx="6" cy="28"/>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1930" name="Rectangle 26"/>
            <p:cNvSpPr>
              <a:spLocks noChangeArrowheads="1"/>
            </p:cNvSpPr>
            <p:nvPr/>
          </p:nvSpPr>
          <p:spPr bwMode="auto">
            <a:xfrm>
              <a:off x="3982" y="3905"/>
              <a:ext cx="6" cy="5"/>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1931" name="Rectangle 27"/>
            <p:cNvSpPr>
              <a:spLocks noChangeArrowheads="1"/>
            </p:cNvSpPr>
            <p:nvPr/>
          </p:nvSpPr>
          <p:spPr bwMode="auto">
            <a:xfrm>
              <a:off x="1494" y="1662"/>
              <a:ext cx="5" cy="5"/>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1932" name="Rectangle 28"/>
            <p:cNvSpPr>
              <a:spLocks noChangeArrowheads="1"/>
            </p:cNvSpPr>
            <p:nvPr/>
          </p:nvSpPr>
          <p:spPr bwMode="auto">
            <a:xfrm>
              <a:off x="1494" y="1635"/>
              <a:ext cx="5" cy="27"/>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useBgFill="1">
          <p:nvSpPr>
            <p:cNvPr id="251933" name="Freeform 29"/>
            <p:cNvSpPr>
              <a:spLocks/>
            </p:cNvSpPr>
            <p:nvPr/>
          </p:nvSpPr>
          <p:spPr bwMode="auto">
            <a:xfrm>
              <a:off x="1066" y="661"/>
              <a:ext cx="633" cy="260"/>
            </a:xfrm>
            <a:custGeom>
              <a:avLst/>
              <a:gdLst>
                <a:gd name="T0" fmla="*/ 288 w 1408"/>
                <a:gd name="T1" fmla="*/ 577 h 577"/>
                <a:gd name="T2" fmla="*/ 1120 w 1408"/>
                <a:gd name="T3" fmla="*/ 577 h 577"/>
                <a:gd name="T4" fmla="*/ 1164 w 1408"/>
                <a:gd name="T5" fmla="*/ 573 h 577"/>
                <a:gd name="T6" fmla="*/ 1208 w 1408"/>
                <a:gd name="T7" fmla="*/ 562 h 577"/>
                <a:gd name="T8" fmla="*/ 1251 w 1408"/>
                <a:gd name="T9" fmla="*/ 544 h 577"/>
                <a:gd name="T10" fmla="*/ 1289 w 1408"/>
                <a:gd name="T11" fmla="*/ 521 h 577"/>
                <a:gd name="T12" fmla="*/ 1324 w 1408"/>
                <a:gd name="T13" fmla="*/ 492 h 577"/>
                <a:gd name="T14" fmla="*/ 1352 w 1408"/>
                <a:gd name="T15" fmla="*/ 458 h 577"/>
                <a:gd name="T16" fmla="*/ 1377 w 1408"/>
                <a:gd name="T17" fmla="*/ 419 h 577"/>
                <a:gd name="T18" fmla="*/ 1395 w 1408"/>
                <a:gd name="T19" fmla="*/ 377 h 577"/>
                <a:gd name="T20" fmla="*/ 1404 w 1408"/>
                <a:gd name="T21" fmla="*/ 333 h 577"/>
                <a:gd name="T22" fmla="*/ 1408 w 1408"/>
                <a:gd name="T23" fmla="*/ 288 h 577"/>
                <a:gd name="T24" fmla="*/ 1404 w 1408"/>
                <a:gd name="T25" fmla="*/ 242 h 577"/>
                <a:gd name="T26" fmla="*/ 1395 w 1408"/>
                <a:gd name="T27" fmla="*/ 198 h 577"/>
                <a:gd name="T28" fmla="*/ 1377 w 1408"/>
                <a:gd name="T29" fmla="*/ 156 h 577"/>
                <a:gd name="T30" fmla="*/ 1352 w 1408"/>
                <a:gd name="T31" fmla="*/ 117 h 577"/>
                <a:gd name="T32" fmla="*/ 1324 w 1408"/>
                <a:gd name="T33" fmla="*/ 83 h 577"/>
                <a:gd name="T34" fmla="*/ 1289 w 1408"/>
                <a:gd name="T35" fmla="*/ 54 h 577"/>
                <a:gd name="T36" fmla="*/ 1251 w 1408"/>
                <a:gd name="T37" fmla="*/ 31 h 577"/>
                <a:gd name="T38" fmla="*/ 1208 w 1408"/>
                <a:gd name="T39" fmla="*/ 13 h 577"/>
                <a:gd name="T40" fmla="*/ 1164 w 1408"/>
                <a:gd name="T41" fmla="*/ 2 h 577"/>
                <a:gd name="T42" fmla="*/ 1120 w 1408"/>
                <a:gd name="T43" fmla="*/ 0 h 577"/>
                <a:gd name="T44" fmla="*/ 288 w 1408"/>
                <a:gd name="T45" fmla="*/ 0 h 577"/>
                <a:gd name="T46" fmla="*/ 242 w 1408"/>
                <a:gd name="T47" fmla="*/ 2 h 577"/>
                <a:gd name="T48" fmla="*/ 198 w 1408"/>
                <a:gd name="T49" fmla="*/ 13 h 577"/>
                <a:gd name="T50" fmla="*/ 157 w 1408"/>
                <a:gd name="T51" fmla="*/ 31 h 577"/>
                <a:gd name="T52" fmla="*/ 117 w 1408"/>
                <a:gd name="T53" fmla="*/ 54 h 577"/>
                <a:gd name="T54" fmla="*/ 84 w 1408"/>
                <a:gd name="T55" fmla="*/ 83 h 577"/>
                <a:gd name="T56" fmla="*/ 54 w 1408"/>
                <a:gd name="T57" fmla="*/ 117 h 577"/>
                <a:gd name="T58" fmla="*/ 31 w 1408"/>
                <a:gd name="T59" fmla="*/ 156 h 577"/>
                <a:gd name="T60" fmla="*/ 13 w 1408"/>
                <a:gd name="T61" fmla="*/ 198 h 577"/>
                <a:gd name="T62" fmla="*/ 4 w 1408"/>
                <a:gd name="T63" fmla="*/ 242 h 577"/>
                <a:gd name="T64" fmla="*/ 0 w 1408"/>
                <a:gd name="T65" fmla="*/ 288 h 577"/>
                <a:gd name="T66" fmla="*/ 4 w 1408"/>
                <a:gd name="T67" fmla="*/ 333 h 577"/>
                <a:gd name="T68" fmla="*/ 13 w 1408"/>
                <a:gd name="T69" fmla="*/ 377 h 577"/>
                <a:gd name="T70" fmla="*/ 31 w 1408"/>
                <a:gd name="T71" fmla="*/ 419 h 577"/>
                <a:gd name="T72" fmla="*/ 54 w 1408"/>
                <a:gd name="T73" fmla="*/ 458 h 577"/>
                <a:gd name="T74" fmla="*/ 84 w 1408"/>
                <a:gd name="T75" fmla="*/ 492 h 577"/>
                <a:gd name="T76" fmla="*/ 117 w 1408"/>
                <a:gd name="T77" fmla="*/ 521 h 577"/>
                <a:gd name="T78" fmla="*/ 157 w 1408"/>
                <a:gd name="T79" fmla="*/ 544 h 577"/>
                <a:gd name="T80" fmla="*/ 198 w 1408"/>
                <a:gd name="T81" fmla="*/ 562 h 577"/>
                <a:gd name="T82" fmla="*/ 242 w 1408"/>
                <a:gd name="T83" fmla="*/ 573 h 577"/>
                <a:gd name="T84" fmla="*/ 288 w 1408"/>
                <a:gd name="T85" fmla="*/ 577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8" h="577">
                  <a:moveTo>
                    <a:pt x="288" y="577"/>
                  </a:moveTo>
                  <a:lnTo>
                    <a:pt x="1120" y="577"/>
                  </a:lnTo>
                  <a:lnTo>
                    <a:pt x="1164" y="573"/>
                  </a:lnTo>
                  <a:lnTo>
                    <a:pt x="1208" y="562"/>
                  </a:lnTo>
                  <a:lnTo>
                    <a:pt x="1251" y="544"/>
                  </a:lnTo>
                  <a:lnTo>
                    <a:pt x="1289" y="521"/>
                  </a:lnTo>
                  <a:lnTo>
                    <a:pt x="1324" y="492"/>
                  </a:lnTo>
                  <a:lnTo>
                    <a:pt x="1352" y="458"/>
                  </a:lnTo>
                  <a:lnTo>
                    <a:pt x="1377" y="419"/>
                  </a:lnTo>
                  <a:lnTo>
                    <a:pt x="1395" y="377"/>
                  </a:lnTo>
                  <a:lnTo>
                    <a:pt x="1404" y="333"/>
                  </a:lnTo>
                  <a:lnTo>
                    <a:pt x="1408" y="288"/>
                  </a:lnTo>
                  <a:lnTo>
                    <a:pt x="1404" y="242"/>
                  </a:lnTo>
                  <a:lnTo>
                    <a:pt x="1395" y="198"/>
                  </a:lnTo>
                  <a:lnTo>
                    <a:pt x="1377" y="156"/>
                  </a:lnTo>
                  <a:lnTo>
                    <a:pt x="1352" y="117"/>
                  </a:lnTo>
                  <a:lnTo>
                    <a:pt x="1324" y="83"/>
                  </a:lnTo>
                  <a:lnTo>
                    <a:pt x="1289" y="54"/>
                  </a:lnTo>
                  <a:lnTo>
                    <a:pt x="1251" y="31"/>
                  </a:lnTo>
                  <a:lnTo>
                    <a:pt x="1208" y="13"/>
                  </a:lnTo>
                  <a:lnTo>
                    <a:pt x="1164" y="2"/>
                  </a:lnTo>
                  <a:lnTo>
                    <a:pt x="1120" y="0"/>
                  </a:lnTo>
                  <a:lnTo>
                    <a:pt x="288" y="0"/>
                  </a:lnTo>
                  <a:lnTo>
                    <a:pt x="242" y="2"/>
                  </a:lnTo>
                  <a:lnTo>
                    <a:pt x="198" y="13"/>
                  </a:lnTo>
                  <a:lnTo>
                    <a:pt x="157" y="31"/>
                  </a:lnTo>
                  <a:lnTo>
                    <a:pt x="117" y="54"/>
                  </a:lnTo>
                  <a:lnTo>
                    <a:pt x="84" y="83"/>
                  </a:lnTo>
                  <a:lnTo>
                    <a:pt x="54" y="117"/>
                  </a:lnTo>
                  <a:lnTo>
                    <a:pt x="31" y="156"/>
                  </a:lnTo>
                  <a:lnTo>
                    <a:pt x="13" y="198"/>
                  </a:lnTo>
                  <a:lnTo>
                    <a:pt x="4" y="242"/>
                  </a:lnTo>
                  <a:lnTo>
                    <a:pt x="0" y="288"/>
                  </a:lnTo>
                  <a:lnTo>
                    <a:pt x="4" y="333"/>
                  </a:lnTo>
                  <a:lnTo>
                    <a:pt x="13" y="377"/>
                  </a:lnTo>
                  <a:lnTo>
                    <a:pt x="31" y="419"/>
                  </a:lnTo>
                  <a:lnTo>
                    <a:pt x="54" y="458"/>
                  </a:lnTo>
                  <a:lnTo>
                    <a:pt x="84" y="492"/>
                  </a:lnTo>
                  <a:lnTo>
                    <a:pt x="117" y="521"/>
                  </a:lnTo>
                  <a:lnTo>
                    <a:pt x="157" y="544"/>
                  </a:lnTo>
                  <a:lnTo>
                    <a:pt x="198" y="562"/>
                  </a:lnTo>
                  <a:lnTo>
                    <a:pt x="242" y="573"/>
                  </a:lnTo>
                  <a:lnTo>
                    <a:pt x="288" y="577"/>
                  </a:lnTo>
                  <a:close/>
                </a:path>
              </a:pathLst>
            </a:custGeom>
            <a:ln w="19050">
              <a:solidFill>
                <a:srgbClr val="000000"/>
              </a:solidFill>
              <a:prstDash val="solid"/>
              <a:round/>
              <a:headEnd/>
              <a:tailEnd/>
            </a:ln>
          </p:spPr>
          <p:txBody>
            <a:bodyPr/>
            <a:lstStyle/>
            <a:p>
              <a:endParaRPr lang="en-CA"/>
            </a:p>
          </p:txBody>
        </p:sp>
        <p:sp>
          <p:nvSpPr>
            <p:cNvPr id="251934" name="Rectangle 30"/>
            <p:cNvSpPr>
              <a:spLocks noChangeArrowheads="1"/>
            </p:cNvSpPr>
            <p:nvPr/>
          </p:nvSpPr>
          <p:spPr bwMode="auto">
            <a:xfrm>
              <a:off x="1184" y="687"/>
              <a:ext cx="37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200" b="1">
                  <a:solidFill>
                    <a:srgbClr val="000000"/>
                  </a:solidFill>
                  <a:latin typeface="Arial" charset="0"/>
                </a:rPr>
                <a:t>Request</a:t>
              </a:r>
              <a:endParaRPr lang="en-US" altLang="en-US" b="1"/>
            </a:p>
          </p:txBody>
        </p:sp>
        <p:sp>
          <p:nvSpPr>
            <p:cNvPr id="251935" name="Rectangle 31"/>
            <p:cNvSpPr>
              <a:spLocks noChangeArrowheads="1"/>
            </p:cNvSpPr>
            <p:nvPr/>
          </p:nvSpPr>
          <p:spPr bwMode="auto">
            <a:xfrm>
              <a:off x="1215" y="790"/>
              <a:ext cx="30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200" b="1">
                  <a:solidFill>
                    <a:srgbClr val="000000"/>
                  </a:solidFill>
                  <a:latin typeface="Arial" charset="0"/>
                </a:rPr>
                <a:t>Return</a:t>
              </a:r>
              <a:endParaRPr lang="en-US" altLang="en-US" b="1"/>
            </a:p>
          </p:txBody>
        </p:sp>
        <p:sp>
          <p:nvSpPr>
            <p:cNvPr id="251936" name="Freeform 32"/>
            <p:cNvSpPr>
              <a:spLocks/>
            </p:cNvSpPr>
            <p:nvPr/>
          </p:nvSpPr>
          <p:spPr bwMode="auto">
            <a:xfrm>
              <a:off x="1317" y="303"/>
              <a:ext cx="130" cy="131"/>
            </a:xfrm>
            <a:custGeom>
              <a:avLst/>
              <a:gdLst>
                <a:gd name="T0" fmla="*/ 0 w 288"/>
                <a:gd name="T1" fmla="*/ 144 h 288"/>
                <a:gd name="T2" fmla="*/ 4 w 288"/>
                <a:gd name="T3" fmla="*/ 111 h 288"/>
                <a:gd name="T4" fmla="*/ 15 w 288"/>
                <a:gd name="T5" fmla="*/ 80 h 288"/>
                <a:gd name="T6" fmla="*/ 33 w 288"/>
                <a:gd name="T7" fmla="*/ 54 h 288"/>
                <a:gd name="T8" fmla="*/ 56 w 288"/>
                <a:gd name="T9" fmla="*/ 30 h 288"/>
                <a:gd name="T10" fmla="*/ 83 w 288"/>
                <a:gd name="T11" fmla="*/ 13 h 288"/>
                <a:gd name="T12" fmla="*/ 113 w 288"/>
                <a:gd name="T13" fmla="*/ 4 h 288"/>
                <a:gd name="T14" fmla="*/ 144 w 288"/>
                <a:gd name="T15" fmla="*/ 0 h 288"/>
                <a:gd name="T16" fmla="*/ 177 w 288"/>
                <a:gd name="T17" fmla="*/ 4 h 288"/>
                <a:gd name="T18" fmla="*/ 207 w 288"/>
                <a:gd name="T19" fmla="*/ 13 h 288"/>
                <a:gd name="T20" fmla="*/ 234 w 288"/>
                <a:gd name="T21" fmla="*/ 30 h 288"/>
                <a:gd name="T22" fmla="*/ 257 w 288"/>
                <a:gd name="T23" fmla="*/ 54 h 288"/>
                <a:gd name="T24" fmla="*/ 275 w 288"/>
                <a:gd name="T25" fmla="*/ 80 h 288"/>
                <a:gd name="T26" fmla="*/ 284 w 288"/>
                <a:gd name="T27" fmla="*/ 111 h 288"/>
                <a:gd name="T28" fmla="*/ 288 w 288"/>
                <a:gd name="T29" fmla="*/ 144 h 288"/>
                <a:gd name="T30" fmla="*/ 284 w 288"/>
                <a:gd name="T31" fmla="*/ 177 h 288"/>
                <a:gd name="T32" fmla="*/ 275 w 288"/>
                <a:gd name="T33" fmla="*/ 207 h 288"/>
                <a:gd name="T34" fmla="*/ 257 w 288"/>
                <a:gd name="T35" fmla="*/ 234 h 288"/>
                <a:gd name="T36" fmla="*/ 234 w 288"/>
                <a:gd name="T37" fmla="*/ 257 h 288"/>
                <a:gd name="T38" fmla="*/ 207 w 288"/>
                <a:gd name="T39" fmla="*/ 275 h 288"/>
                <a:gd name="T40" fmla="*/ 177 w 288"/>
                <a:gd name="T41" fmla="*/ 284 h 288"/>
                <a:gd name="T42" fmla="*/ 144 w 288"/>
                <a:gd name="T43" fmla="*/ 288 h 288"/>
                <a:gd name="T44" fmla="*/ 113 w 288"/>
                <a:gd name="T45" fmla="*/ 284 h 288"/>
                <a:gd name="T46" fmla="*/ 83 w 288"/>
                <a:gd name="T47" fmla="*/ 275 h 288"/>
                <a:gd name="T48" fmla="*/ 56 w 288"/>
                <a:gd name="T49" fmla="*/ 257 h 288"/>
                <a:gd name="T50" fmla="*/ 33 w 288"/>
                <a:gd name="T51" fmla="*/ 234 h 288"/>
                <a:gd name="T52" fmla="*/ 15 w 288"/>
                <a:gd name="T53" fmla="*/ 207 h 288"/>
                <a:gd name="T54" fmla="*/ 4 w 288"/>
                <a:gd name="T55" fmla="*/ 177 h 288"/>
                <a:gd name="T56" fmla="*/ 0 w 288"/>
                <a:gd name="T57"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288">
                  <a:moveTo>
                    <a:pt x="0" y="144"/>
                  </a:moveTo>
                  <a:lnTo>
                    <a:pt x="4" y="111"/>
                  </a:lnTo>
                  <a:lnTo>
                    <a:pt x="15" y="80"/>
                  </a:lnTo>
                  <a:lnTo>
                    <a:pt x="33" y="54"/>
                  </a:lnTo>
                  <a:lnTo>
                    <a:pt x="56" y="30"/>
                  </a:lnTo>
                  <a:lnTo>
                    <a:pt x="83" y="13"/>
                  </a:lnTo>
                  <a:lnTo>
                    <a:pt x="113" y="4"/>
                  </a:lnTo>
                  <a:lnTo>
                    <a:pt x="144" y="0"/>
                  </a:lnTo>
                  <a:lnTo>
                    <a:pt x="177" y="4"/>
                  </a:lnTo>
                  <a:lnTo>
                    <a:pt x="207" y="13"/>
                  </a:lnTo>
                  <a:lnTo>
                    <a:pt x="234" y="30"/>
                  </a:lnTo>
                  <a:lnTo>
                    <a:pt x="257" y="54"/>
                  </a:lnTo>
                  <a:lnTo>
                    <a:pt x="275" y="80"/>
                  </a:lnTo>
                  <a:lnTo>
                    <a:pt x="284" y="111"/>
                  </a:lnTo>
                  <a:lnTo>
                    <a:pt x="288" y="144"/>
                  </a:lnTo>
                  <a:lnTo>
                    <a:pt x="284" y="177"/>
                  </a:lnTo>
                  <a:lnTo>
                    <a:pt x="275" y="207"/>
                  </a:lnTo>
                  <a:lnTo>
                    <a:pt x="257" y="234"/>
                  </a:lnTo>
                  <a:lnTo>
                    <a:pt x="234" y="257"/>
                  </a:lnTo>
                  <a:lnTo>
                    <a:pt x="207" y="275"/>
                  </a:lnTo>
                  <a:lnTo>
                    <a:pt x="177" y="284"/>
                  </a:lnTo>
                  <a:lnTo>
                    <a:pt x="144" y="288"/>
                  </a:lnTo>
                  <a:lnTo>
                    <a:pt x="113" y="284"/>
                  </a:lnTo>
                  <a:lnTo>
                    <a:pt x="83" y="275"/>
                  </a:lnTo>
                  <a:lnTo>
                    <a:pt x="56" y="257"/>
                  </a:lnTo>
                  <a:lnTo>
                    <a:pt x="33" y="234"/>
                  </a:lnTo>
                  <a:lnTo>
                    <a:pt x="15" y="207"/>
                  </a:lnTo>
                  <a:lnTo>
                    <a:pt x="4" y="177"/>
                  </a:lnTo>
                  <a:lnTo>
                    <a:pt x="0" y="144"/>
                  </a:lnTo>
                  <a:close/>
                </a:path>
              </a:pathLst>
            </a:custGeom>
            <a:solidFill>
              <a:srgbClr val="000000"/>
            </a:solidFill>
            <a:ln w="19050">
              <a:solidFill>
                <a:srgbClr val="000000"/>
              </a:solidFill>
              <a:prstDash val="solid"/>
              <a:round/>
              <a:headEnd/>
              <a:tailEnd/>
            </a:ln>
          </p:spPr>
          <p:txBody>
            <a:bodyPr/>
            <a:lstStyle/>
            <a:p>
              <a:endParaRPr lang="en-CA"/>
            </a:p>
          </p:txBody>
        </p:sp>
        <p:sp>
          <p:nvSpPr>
            <p:cNvPr id="251937" name="Line 33"/>
            <p:cNvSpPr>
              <a:spLocks noChangeShapeType="1"/>
            </p:cNvSpPr>
            <p:nvPr/>
          </p:nvSpPr>
          <p:spPr bwMode="auto">
            <a:xfrm>
              <a:off x="1382" y="434"/>
              <a:ext cx="1" cy="2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38" name="Freeform 34"/>
            <p:cNvSpPr>
              <a:spLocks/>
            </p:cNvSpPr>
            <p:nvPr/>
          </p:nvSpPr>
          <p:spPr bwMode="auto">
            <a:xfrm>
              <a:off x="1352" y="600"/>
              <a:ext cx="60" cy="61"/>
            </a:xfrm>
            <a:custGeom>
              <a:avLst/>
              <a:gdLst>
                <a:gd name="T0" fmla="*/ 0 w 134"/>
                <a:gd name="T1" fmla="*/ 0 h 135"/>
                <a:gd name="T2" fmla="*/ 67 w 134"/>
                <a:gd name="T3" fmla="*/ 135 h 135"/>
                <a:gd name="T4" fmla="*/ 134 w 134"/>
                <a:gd name="T5" fmla="*/ 0 h 135"/>
              </a:gdLst>
              <a:ahLst/>
              <a:cxnLst>
                <a:cxn ang="0">
                  <a:pos x="T0" y="T1"/>
                </a:cxn>
                <a:cxn ang="0">
                  <a:pos x="T2" y="T3"/>
                </a:cxn>
                <a:cxn ang="0">
                  <a:pos x="T4" y="T5"/>
                </a:cxn>
              </a:cxnLst>
              <a:rect l="0" t="0" r="r" b="b"/>
              <a:pathLst>
                <a:path w="134" h="135">
                  <a:moveTo>
                    <a:pt x="0" y="0"/>
                  </a:moveTo>
                  <a:lnTo>
                    <a:pt x="67" y="135"/>
                  </a:lnTo>
                  <a:lnTo>
                    <a:pt x="134"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useBgFill="1">
          <p:nvSpPr>
            <p:cNvPr id="251939" name="Freeform 35"/>
            <p:cNvSpPr>
              <a:spLocks/>
            </p:cNvSpPr>
            <p:nvPr/>
          </p:nvSpPr>
          <p:spPr bwMode="auto">
            <a:xfrm>
              <a:off x="2050" y="887"/>
              <a:ext cx="775" cy="261"/>
            </a:xfrm>
            <a:custGeom>
              <a:avLst/>
              <a:gdLst>
                <a:gd name="T0" fmla="*/ 288 w 1721"/>
                <a:gd name="T1" fmla="*/ 577 h 577"/>
                <a:gd name="T2" fmla="*/ 1433 w 1721"/>
                <a:gd name="T3" fmla="*/ 577 h 577"/>
                <a:gd name="T4" fmla="*/ 1479 w 1721"/>
                <a:gd name="T5" fmla="*/ 573 h 577"/>
                <a:gd name="T6" fmla="*/ 1522 w 1721"/>
                <a:gd name="T7" fmla="*/ 563 h 577"/>
                <a:gd name="T8" fmla="*/ 1564 w 1721"/>
                <a:gd name="T9" fmla="*/ 546 h 577"/>
                <a:gd name="T10" fmla="*/ 1602 w 1721"/>
                <a:gd name="T11" fmla="*/ 521 h 577"/>
                <a:gd name="T12" fmla="*/ 1637 w 1721"/>
                <a:gd name="T13" fmla="*/ 492 h 577"/>
                <a:gd name="T14" fmla="*/ 1666 w 1721"/>
                <a:gd name="T15" fmla="*/ 458 h 577"/>
                <a:gd name="T16" fmla="*/ 1691 w 1721"/>
                <a:gd name="T17" fmla="*/ 419 h 577"/>
                <a:gd name="T18" fmla="*/ 1708 w 1721"/>
                <a:gd name="T19" fmla="*/ 377 h 577"/>
                <a:gd name="T20" fmla="*/ 1718 w 1721"/>
                <a:gd name="T21" fmla="*/ 333 h 577"/>
                <a:gd name="T22" fmla="*/ 1721 w 1721"/>
                <a:gd name="T23" fmla="*/ 288 h 577"/>
                <a:gd name="T24" fmla="*/ 1718 w 1721"/>
                <a:gd name="T25" fmla="*/ 244 h 577"/>
                <a:gd name="T26" fmla="*/ 1708 w 1721"/>
                <a:gd name="T27" fmla="*/ 200 h 577"/>
                <a:gd name="T28" fmla="*/ 1691 w 1721"/>
                <a:gd name="T29" fmla="*/ 158 h 577"/>
                <a:gd name="T30" fmla="*/ 1666 w 1721"/>
                <a:gd name="T31" fmla="*/ 119 h 577"/>
                <a:gd name="T32" fmla="*/ 1637 w 1721"/>
                <a:gd name="T33" fmla="*/ 85 h 577"/>
                <a:gd name="T34" fmla="*/ 1602 w 1721"/>
                <a:gd name="T35" fmla="*/ 56 h 577"/>
                <a:gd name="T36" fmla="*/ 1564 w 1721"/>
                <a:gd name="T37" fmla="*/ 31 h 577"/>
                <a:gd name="T38" fmla="*/ 1522 w 1721"/>
                <a:gd name="T39" fmla="*/ 13 h 577"/>
                <a:gd name="T40" fmla="*/ 1479 w 1721"/>
                <a:gd name="T41" fmla="*/ 4 h 577"/>
                <a:gd name="T42" fmla="*/ 1433 w 1721"/>
                <a:gd name="T43" fmla="*/ 0 h 577"/>
                <a:gd name="T44" fmla="*/ 288 w 1721"/>
                <a:gd name="T45" fmla="*/ 0 h 577"/>
                <a:gd name="T46" fmla="*/ 244 w 1721"/>
                <a:gd name="T47" fmla="*/ 4 h 577"/>
                <a:gd name="T48" fmla="*/ 200 w 1721"/>
                <a:gd name="T49" fmla="*/ 13 h 577"/>
                <a:gd name="T50" fmla="*/ 158 w 1721"/>
                <a:gd name="T51" fmla="*/ 31 h 577"/>
                <a:gd name="T52" fmla="*/ 119 w 1721"/>
                <a:gd name="T53" fmla="*/ 56 h 577"/>
                <a:gd name="T54" fmla="*/ 85 w 1721"/>
                <a:gd name="T55" fmla="*/ 85 h 577"/>
                <a:gd name="T56" fmla="*/ 56 w 1721"/>
                <a:gd name="T57" fmla="*/ 119 h 577"/>
                <a:gd name="T58" fmla="*/ 33 w 1721"/>
                <a:gd name="T59" fmla="*/ 158 h 577"/>
                <a:gd name="T60" fmla="*/ 15 w 1721"/>
                <a:gd name="T61" fmla="*/ 200 h 577"/>
                <a:gd name="T62" fmla="*/ 4 w 1721"/>
                <a:gd name="T63" fmla="*/ 244 h 577"/>
                <a:gd name="T64" fmla="*/ 0 w 1721"/>
                <a:gd name="T65" fmla="*/ 288 h 577"/>
                <a:gd name="T66" fmla="*/ 4 w 1721"/>
                <a:gd name="T67" fmla="*/ 333 h 577"/>
                <a:gd name="T68" fmla="*/ 15 w 1721"/>
                <a:gd name="T69" fmla="*/ 377 h 577"/>
                <a:gd name="T70" fmla="*/ 33 w 1721"/>
                <a:gd name="T71" fmla="*/ 419 h 577"/>
                <a:gd name="T72" fmla="*/ 56 w 1721"/>
                <a:gd name="T73" fmla="*/ 458 h 577"/>
                <a:gd name="T74" fmla="*/ 85 w 1721"/>
                <a:gd name="T75" fmla="*/ 492 h 577"/>
                <a:gd name="T76" fmla="*/ 119 w 1721"/>
                <a:gd name="T77" fmla="*/ 521 h 577"/>
                <a:gd name="T78" fmla="*/ 158 w 1721"/>
                <a:gd name="T79" fmla="*/ 546 h 577"/>
                <a:gd name="T80" fmla="*/ 200 w 1721"/>
                <a:gd name="T81" fmla="*/ 563 h 577"/>
                <a:gd name="T82" fmla="*/ 244 w 1721"/>
                <a:gd name="T83" fmla="*/ 573 h 577"/>
                <a:gd name="T84" fmla="*/ 288 w 1721"/>
                <a:gd name="T85" fmla="*/ 577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21" h="577">
                  <a:moveTo>
                    <a:pt x="288" y="577"/>
                  </a:moveTo>
                  <a:lnTo>
                    <a:pt x="1433" y="577"/>
                  </a:lnTo>
                  <a:lnTo>
                    <a:pt x="1479" y="573"/>
                  </a:lnTo>
                  <a:lnTo>
                    <a:pt x="1522" y="563"/>
                  </a:lnTo>
                  <a:lnTo>
                    <a:pt x="1564" y="546"/>
                  </a:lnTo>
                  <a:lnTo>
                    <a:pt x="1602" y="521"/>
                  </a:lnTo>
                  <a:lnTo>
                    <a:pt x="1637" y="492"/>
                  </a:lnTo>
                  <a:lnTo>
                    <a:pt x="1666" y="458"/>
                  </a:lnTo>
                  <a:lnTo>
                    <a:pt x="1691" y="419"/>
                  </a:lnTo>
                  <a:lnTo>
                    <a:pt x="1708" y="377"/>
                  </a:lnTo>
                  <a:lnTo>
                    <a:pt x="1718" y="333"/>
                  </a:lnTo>
                  <a:lnTo>
                    <a:pt x="1721" y="288"/>
                  </a:lnTo>
                  <a:lnTo>
                    <a:pt x="1718" y="244"/>
                  </a:lnTo>
                  <a:lnTo>
                    <a:pt x="1708" y="200"/>
                  </a:lnTo>
                  <a:lnTo>
                    <a:pt x="1691" y="158"/>
                  </a:lnTo>
                  <a:lnTo>
                    <a:pt x="1666" y="119"/>
                  </a:lnTo>
                  <a:lnTo>
                    <a:pt x="1637" y="85"/>
                  </a:lnTo>
                  <a:lnTo>
                    <a:pt x="1602" y="56"/>
                  </a:lnTo>
                  <a:lnTo>
                    <a:pt x="1564" y="31"/>
                  </a:lnTo>
                  <a:lnTo>
                    <a:pt x="1522" y="13"/>
                  </a:lnTo>
                  <a:lnTo>
                    <a:pt x="1479" y="4"/>
                  </a:lnTo>
                  <a:lnTo>
                    <a:pt x="1433" y="0"/>
                  </a:lnTo>
                  <a:lnTo>
                    <a:pt x="288" y="0"/>
                  </a:lnTo>
                  <a:lnTo>
                    <a:pt x="244" y="4"/>
                  </a:lnTo>
                  <a:lnTo>
                    <a:pt x="200" y="13"/>
                  </a:lnTo>
                  <a:lnTo>
                    <a:pt x="158" y="31"/>
                  </a:lnTo>
                  <a:lnTo>
                    <a:pt x="119" y="56"/>
                  </a:lnTo>
                  <a:lnTo>
                    <a:pt x="85" y="85"/>
                  </a:lnTo>
                  <a:lnTo>
                    <a:pt x="56" y="119"/>
                  </a:lnTo>
                  <a:lnTo>
                    <a:pt x="33" y="158"/>
                  </a:lnTo>
                  <a:lnTo>
                    <a:pt x="15" y="200"/>
                  </a:lnTo>
                  <a:lnTo>
                    <a:pt x="4" y="244"/>
                  </a:lnTo>
                  <a:lnTo>
                    <a:pt x="0" y="288"/>
                  </a:lnTo>
                  <a:lnTo>
                    <a:pt x="4" y="333"/>
                  </a:lnTo>
                  <a:lnTo>
                    <a:pt x="15" y="377"/>
                  </a:lnTo>
                  <a:lnTo>
                    <a:pt x="33" y="419"/>
                  </a:lnTo>
                  <a:lnTo>
                    <a:pt x="56" y="458"/>
                  </a:lnTo>
                  <a:lnTo>
                    <a:pt x="85" y="492"/>
                  </a:lnTo>
                  <a:lnTo>
                    <a:pt x="119" y="521"/>
                  </a:lnTo>
                  <a:lnTo>
                    <a:pt x="158" y="546"/>
                  </a:lnTo>
                  <a:lnTo>
                    <a:pt x="200" y="563"/>
                  </a:lnTo>
                  <a:lnTo>
                    <a:pt x="244" y="573"/>
                  </a:lnTo>
                  <a:lnTo>
                    <a:pt x="288" y="577"/>
                  </a:lnTo>
                  <a:close/>
                </a:path>
              </a:pathLst>
            </a:custGeom>
            <a:ln w="19050">
              <a:solidFill>
                <a:srgbClr val="000000"/>
              </a:solidFill>
              <a:prstDash val="solid"/>
              <a:round/>
              <a:headEnd/>
              <a:tailEnd/>
            </a:ln>
          </p:spPr>
          <p:txBody>
            <a:bodyPr/>
            <a:lstStyle/>
            <a:p>
              <a:endParaRPr lang="en-CA"/>
            </a:p>
          </p:txBody>
        </p:sp>
        <p:sp>
          <p:nvSpPr>
            <p:cNvPr id="251940" name="Rectangle 36"/>
            <p:cNvSpPr>
              <a:spLocks noChangeArrowheads="1"/>
            </p:cNvSpPr>
            <p:nvPr/>
          </p:nvSpPr>
          <p:spPr bwMode="auto">
            <a:xfrm>
              <a:off x="2196" y="914"/>
              <a:ext cx="4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200" b="1">
                  <a:solidFill>
                    <a:srgbClr val="000000"/>
                  </a:solidFill>
                  <a:latin typeface="Arial" charset="0"/>
                </a:rPr>
                <a:t>Get Return</a:t>
              </a:r>
              <a:endParaRPr lang="en-US" altLang="en-US" b="1"/>
            </a:p>
          </p:txBody>
        </p:sp>
        <p:sp>
          <p:nvSpPr>
            <p:cNvPr id="251941" name="Rectangle 37"/>
            <p:cNvSpPr>
              <a:spLocks noChangeArrowheads="1"/>
            </p:cNvSpPr>
            <p:nvPr/>
          </p:nvSpPr>
          <p:spPr bwMode="auto">
            <a:xfrm>
              <a:off x="2254" y="1017"/>
              <a:ext cx="36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200" b="1">
                  <a:solidFill>
                    <a:srgbClr val="000000"/>
                  </a:solidFill>
                  <a:latin typeface="Arial" charset="0"/>
                </a:rPr>
                <a:t>Number</a:t>
              </a:r>
              <a:endParaRPr lang="en-US" altLang="en-US" b="1"/>
            </a:p>
          </p:txBody>
        </p:sp>
        <p:sp>
          <p:nvSpPr>
            <p:cNvPr id="251942" name="Line 38"/>
            <p:cNvSpPr>
              <a:spLocks noChangeShapeType="1"/>
            </p:cNvSpPr>
            <p:nvPr/>
          </p:nvSpPr>
          <p:spPr bwMode="auto">
            <a:xfrm>
              <a:off x="1699" y="791"/>
              <a:ext cx="351" cy="2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43" name="Freeform 39"/>
            <p:cNvSpPr>
              <a:spLocks/>
            </p:cNvSpPr>
            <p:nvPr/>
          </p:nvSpPr>
          <p:spPr bwMode="auto">
            <a:xfrm>
              <a:off x="1982" y="959"/>
              <a:ext cx="68" cy="59"/>
            </a:xfrm>
            <a:custGeom>
              <a:avLst/>
              <a:gdLst>
                <a:gd name="T0" fmla="*/ 0 w 150"/>
                <a:gd name="T1" fmla="*/ 111 h 128"/>
                <a:gd name="T2" fmla="*/ 150 w 150"/>
                <a:gd name="T3" fmla="*/ 128 h 128"/>
                <a:gd name="T4" fmla="*/ 73 w 150"/>
                <a:gd name="T5" fmla="*/ 0 h 128"/>
              </a:gdLst>
              <a:ahLst/>
              <a:cxnLst>
                <a:cxn ang="0">
                  <a:pos x="T0" y="T1"/>
                </a:cxn>
                <a:cxn ang="0">
                  <a:pos x="T2" y="T3"/>
                </a:cxn>
                <a:cxn ang="0">
                  <a:pos x="T4" y="T5"/>
                </a:cxn>
              </a:cxnLst>
              <a:rect l="0" t="0" r="r" b="b"/>
              <a:pathLst>
                <a:path w="150" h="128">
                  <a:moveTo>
                    <a:pt x="0" y="111"/>
                  </a:moveTo>
                  <a:lnTo>
                    <a:pt x="150" y="128"/>
                  </a:lnTo>
                  <a:lnTo>
                    <a:pt x="73"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useBgFill="1">
          <p:nvSpPr>
            <p:cNvPr id="251944" name="Freeform 40"/>
            <p:cNvSpPr>
              <a:spLocks/>
            </p:cNvSpPr>
            <p:nvPr/>
          </p:nvSpPr>
          <p:spPr bwMode="auto">
            <a:xfrm>
              <a:off x="1122" y="1148"/>
              <a:ext cx="520" cy="259"/>
            </a:xfrm>
            <a:custGeom>
              <a:avLst/>
              <a:gdLst>
                <a:gd name="T0" fmla="*/ 288 w 1152"/>
                <a:gd name="T1" fmla="*/ 577 h 577"/>
                <a:gd name="T2" fmla="*/ 864 w 1152"/>
                <a:gd name="T3" fmla="*/ 577 h 577"/>
                <a:gd name="T4" fmla="*/ 910 w 1152"/>
                <a:gd name="T5" fmla="*/ 573 h 577"/>
                <a:gd name="T6" fmla="*/ 955 w 1152"/>
                <a:gd name="T7" fmla="*/ 563 h 577"/>
                <a:gd name="T8" fmla="*/ 995 w 1152"/>
                <a:gd name="T9" fmla="*/ 546 h 577"/>
                <a:gd name="T10" fmla="*/ 1035 w 1152"/>
                <a:gd name="T11" fmla="*/ 521 h 577"/>
                <a:gd name="T12" fmla="*/ 1068 w 1152"/>
                <a:gd name="T13" fmla="*/ 492 h 577"/>
                <a:gd name="T14" fmla="*/ 1099 w 1152"/>
                <a:gd name="T15" fmla="*/ 458 h 577"/>
                <a:gd name="T16" fmla="*/ 1122 w 1152"/>
                <a:gd name="T17" fmla="*/ 419 h 577"/>
                <a:gd name="T18" fmla="*/ 1139 w 1152"/>
                <a:gd name="T19" fmla="*/ 377 h 577"/>
                <a:gd name="T20" fmla="*/ 1149 w 1152"/>
                <a:gd name="T21" fmla="*/ 333 h 577"/>
                <a:gd name="T22" fmla="*/ 1152 w 1152"/>
                <a:gd name="T23" fmla="*/ 288 h 577"/>
                <a:gd name="T24" fmla="*/ 1149 w 1152"/>
                <a:gd name="T25" fmla="*/ 244 h 577"/>
                <a:gd name="T26" fmla="*/ 1139 w 1152"/>
                <a:gd name="T27" fmla="*/ 200 h 577"/>
                <a:gd name="T28" fmla="*/ 1122 w 1152"/>
                <a:gd name="T29" fmla="*/ 158 h 577"/>
                <a:gd name="T30" fmla="*/ 1099 w 1152"/>
                <a:gd name="T31" fmla="*/ 119 h 577"/>
                <a:gd name="T32" fmla="*/ 1068 w 1152"/>
                <a:gd name="T33" fmla="*/ 85 h 577"/>
                <a:gd name="T34" fmla="*/ 1035 w 1152"/>
                <a:gd name="T35" fmla="*/ 56 h 577"/>
                <a:gd name="T36" fmla="*/ 995 w 1152"/>
                <a:gd name="T37" fmla="*/ 31 h 577"/>
                <a:gd name="T38" fmla="*/ 955 w 1152"/>
                <a:gd name="T39" fmla="*/ 13 h 577"/>
                <a:gd name="T40" fmla="*/ 910 w 1152"/>
                <a:gd name="T41" fmla="*/ 4 h 577"/>
                <a:gd name="T42" fmla="*/ 864 w 1152"/>
                <a:gd name="T43" fmla="*/ 0 h 577"/>
                <a:gd name="T44" fmla="*/ 288 w 1152"/>
                <a:gd name="T45" fmla="*/ 0 h 577"/>
                <a:gd name="T46" fmla="*/ 244 w 1152"/>
                <a:gd name="T47" fmla="*/ 4 h 577"/>
                <a:gd name="T48" fmla="*/ 200 w 1152"/>
                <a:gd name="T49" fmla="*/ 13 h 577"/>
                <a:gd name="T50" fmla="*/ 157 w 1152"/>
                <a:gd name="T51" fmla="*/ 31 h 577"/>
                <a:gd name="T52" fmla="*/ 119 w 1152"/>
                <a:gd name="T53" fmla="*/ 56 h 577"/>
                <a:gd name="T54" fmla="*/ 84 w 1152"/>
                <a:gd name="T55" fmla="*/ 85 h 577"/>
                <a:gd name="T56" fmla="*/ 55 w 1152"/>
                <a:gd name="T57" fmla="*/ 119 h 577"/>
                <a:gd name="T58" fmla="*/ 32 w 1152"/>
                <a:gd name="T59" fmla="*/ 158 h 577"/>
                <a:gd name="T60" fmla="*/ 15 w 1152"/>
                <a:gd name="T61" fmla="*/ 200 h 577"/>
                <a:gd name="T62" fmla="*/ 4 w 1152"/>
                <a:gd name="T63" fmla="*/ 244 h 577"/>
                <a:gd name="T64" fmla="*/ 0 w 1152"/>
                <a:gd name="T65" fmla="*/ 288 h 577"/>
                <a:gd name="T66" fmla="*/ 4 w 1152"/>
                <a:gd name="T67" fmla="*/ 333 h 577"/>
                <a:gd name="T68" fmla="*/ 15 w 1152"/>
                <a:gd name="T69" fmla="*/ 377 h 577"/>
                <a:gd name="T70" fmla="*/ 32 w 1152"/>
                <a:gd name="T71" fmla="*/ 419 h 577"/>
                <a:gd name="T72" fmla="*/ 55 w 1152"/>
                <a:gd name="T73" fmla="*/ 458 h 577"/>
                <a:gd name="T74" fmla="*/ 84 w 1152"/>
                <a:gd name="T75" fmla="*/ 492 h 577"/>
                <a:gd name="T76" fmla="*/ 119 w 1152"/>
                <a:gd name="T77" fmla="*/ 521 h 577"/>
                <a:gd name="T78" fmla="*/ 157 w 1152"/>
                <a:gd name="T79" fmla="*/ 546 h 577"/>
                <a:gd name="T80" fmla="*/ 200 w 1152"/>
                <a:gd name="T81" fmla="*/ 563 h 577"/>
                <a:gd name="T82" fmla="*/ 244 w 1152"/>
                <a:gd name="T83" fmla="*/ 573 h 577"/>
                <a:gd name="T84" fmla="*/ 288 w 1152"/>
                <a:gd name="T85" fmla="*/ 577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52" h="577">
                  <a:moveTo>
                    <a:pt x="288" y="577"/>
                  </a:moveTo>
                  <a:lnTo>
                    <a:pt x="864" y="577"/>
                  </a:lnTo>
                  <a:lnTo>
                    <a:pt x="910" y="573"/>
                  </a:lnTo>
                  <a:lnTo>
                    <a:pt x="955" y="563"/>
                  </a:lnTo>
                  <a:lnTo>
                    <a:pt x="995" y="546"/>
                  </a:lnTo>
                  <a:lnTo>
                    <a:pt x="1035" y="521"/>
                  </a:lnTo>
                  <a:lnTo>
                    <a:pt x="1068" y="492"/>
                  </a:lnTo>
                  <a:lnTo>
                    <a:pt x="1099" y="458"/>
                  </a:lnTo>
                  <a:lnTo>
                    <a:pt x="1122" y="419"/>
                  </a:lnTo>
                  <a:lnTo>
                    <a:pt x="1139" y="377"/>
                  </a:lnTo>
                  <a:lnTo>
                    <a:pt x="1149" y="333"/>
                  </a:lnTo>
                  <a:lnTo>
                    <a:pt x="1152" y="288"/>
                  </a:lnTo>
                  <a:lnTo>
                    <a:pt x="1149" y="244"/>
                  </a:lnTo>
                  <a:lnTo>
                    <a:pt x="1139" y="200"/>
                  </a:lnTo>
                  <a:lnTo>
                    <a:pt x="1122" y="158"/>
                  </a:lnTo>
                  <a:lnTo>
                    <a:pt x="1099" y="119"/>
                  </a:lnTo>
                  <a:lnTo>
                    <a:pt x="1068" y="85"/>
                  </a:lnTo>
                  <a:lnTo>
                    <a:pt x="1035" y="56"/>
                  </a:lnTo>
                  <a:lnTo>
                    <a:pt x="995" y="31"/>
                  </a:lnTo>
                  <a:lnTo>
                    <a:pt x="955" y="13"/>
                  </a:lnTo>
                  <a:lnTo>
                    <a:pt x="910" y="4"/>
                  </a:lnTo>
                  <a:lnTo>
                    <a:pt x="864" y="0"/>
                  </a:lnTo>
                  <a:lnTo>
                    <a:pt x="288" y="0"/>
                  </a:lnTo>
                  <a:lnTo>
                    <a:pt x="244" y="4"/>
                  </a:lnTo>
                  <a:lnTo>
                    <a:pt x="200" y="13"/>
                  </a:lnTo>
                  <a:lnTo>
                    <a:pt x="157" y="31"/>
                  </a:lnTo>
                  <a:lnTo>
                    <a:pt x="119" y="56"/>
                  </a:lnTo>
                  <a:lnTo>
                    <a:pt x="84" y="85"/>
                  </a:lnTo>
                  <a:lnTo>
                    <a:pt x="55" y="119"/>
                  </a:lnTo>
                  <a:lnTo>
                    <a:pt x="32" y="158"/>
                  </a:lnTo>
                  <a:lnTo>
                    <a:pt x="15" y="200"/>
                  </a:lnTo>
                  <a:lnTo>
                    <a:pt x="4" y="244"/>
                  </a:lnTo>
                  <a:lnTo>
                    <a:pt x="0" y="288"/>
                  </a:lnTo>
                  <a:lnTo>
                    <a:pt x="4" y="333"/>
                  </a:lnTo>
                  <a:lnTo>
                    <a:pt x="15" y="377"/>
                  </a:lnTo>
                  <a:lnTo>
                    <a:pt x="32" y="419"/>
                  </a:lnTo>
                  <a:lnTo>
                    <a:pt x="55" y="458"/>
                  </a:lnTo>
                  <a:lnTo>
                    <a:pt x="84" y="492"/>
                  </a:lnTo>
                  <a:lnTo>
                    <a:pt x="119" y="521"/>
                  </a:lnTo>
                  <a:lnTo>
                    <a:pt x="157" y="546"/>
                  </a:lnTo>
                  <a:lnTo>
                    <a:pt x="200" y="563"/>
                  </a:lnTo>
                  <a:lnTo>
                    <a:pt x="244" y="573"/>
                  </a:lnTo>
                  <a:lnTo>
                    <a:pt x="288" y="577"/>
                  </a:lnTo>
                  <a:close/>
                </a:path>
              </a:pathLst>
            </a:custGeom>
            <a:ln w="19050">
              <a:solidFill>
                <a:srgbClr val="000000"/>
              </a:solidFill>
              <a:prstDash val="solid"/>
              <a:round/>
              <a:headEnd/>
              <a:tailEnd/>
            </a:ln>
          </p:spPr>
          <p:txBody>
            <a:bodyPr/>
            <a:lstStyle/>
            <a:p>
              <a:endParaRPr lang="en-CA"/>
            </a:p>
          </p:txBody>
        </p:sp>
        <p:sp>
          <p:nvSpPr>
            <p:cNvPr id="251945" name="Rectangle 41"/>
            <p:cNvSpPr>
              <a:spLocks noChangeArrowheads="1"/>
            </p:cNvSpPr>
            <p:nvPr/>
          </p:nvSpPr>
          <p:spPr bwMode="auto">
            <a:xfrm>
              <a:off x="1162" y="1225"/>
              <a:ext cx="4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200" b="1">
                  <a:solidFill>
                    <a:srgbClr val="000000"/>
                  </a:solidFill>
                  <a:latin typeface="Arial" charset="0"/>
                </a:rPr>
                <a:t>Ship Item</a:t>
              </a:r>
              <a:endParaRPr lang="en-US" altLang="en-US" b="1"/>
            </a:p>
          </p:txBody>
        </p:sp>
        <p:sp>
          <p:nvSpPr>
            <p:cNvPr id="251946" name="Line 42"/>
            <p:cNvSpPr>
              <a:spLocks noChangeShapeType="1"/>
            </p:cNvSpPr>
            <p:nvPr/>
          </p:nvSpPr>
          <p:spPr bwMode="auto">
            <a:xfrm flipH="1">
              <a:off x="1642" y="1103"/>
              <a:ext cx="456" cy="17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47" name="Freeform 43"/>
            <p:cNvSpPr>
              <a:spLocks/>
            </p:cNvSpPr>
            <p:nvPr/>
          </p:nvSpPr>
          <p:spPr bwMode="auto">
            <a:xfrm>
              <a:off x="1642" y="1227"/>
              <a:ext cx="67" cy="57"/>
            </a:xfrm>
            <a:custGeom>
              <a:avLst/>
              <a:gdLst>
                <a:gd name="T0" fmla="*/ 102 w 150"/>
                <a:gd name="T1" fmla="*/ 0 h 127"/>
                <a:gd name="T2" fmla="*/ 0 w 150"/>
                <a:gd name="T3" fmla="*/ 111 h 127"/>
                <a:gd name="T4" fmla="*/ 150 w 150"/>
                <a:gd name="T5" fmla="*/ 127 h 127"/>
              </a:gdLst>
              <a:ahLst/>
              <a:cxnLst>
                <a:cxn ang="0">
                  <a:pos x="T0" y="T1"/>
                </a:cxn>
                <a:cxn ang="0">
                  <a:pos x="T2" y="T3"/>
                </a:cxn>
                <a:cxn ang="0">
                  <a:pos x="T4" y="T5"/>
                </a:cxn>
              </a:cxnLst>
              <a:rect l="0" t="0" r="r" b="b"/>
              <a:pathLst>
                <a:path w="150" h="127">
                  <a:moveTo>
                    <a:pt x="102" y="0"/>
                  </a:moveTo>
                  <a:lnTo>
                    <a:pt x="0" y="111"/>
                  </a:lnTo>
                  <a:lnTo>
                    <a:pt x="150" y="127"/>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useBgFill="1">
          <p:nvSpPr>
            <p:cNvPr id="251948" name="Rectangle 44"/>
            <p:cNvSpPr>
              <a:spLocks noChangeArrowheads="1"/>
            </p:cNvSpPr>
            <p:nvPr/>
          </p:nvSpPr>
          <p:spPr bwMode="auto">
            <a:xfrm>
              <a:off x="1066" y="1926"/>
              <a:ext cx="519" cy="390"/>
            </a:xfrm>
            <a:prstGeom prst="rect">
              <a:avLst/>
            </a:prstGeom>
            <a:ln w="19050">
              <a:solidFill>
                <a:srgbClr val="000000"/>
              </a:solidFill>
              <a:miter lim="800000"/>
              <a:headEnd/>
              <a:tailEnd/>
            </a:ln>
          </p:spPr>
          <p:txBody>
            <a:bodyPr/>
            <a:lstStyle/>
            <a:p>
              <a:endParaRPr lang="en-CA"/>
            </a:p>
          </p:txBody>
        </p:sp>
        <p:sp>
          <p:nvSpPr>
            <p:cNvPr id="251949" name="Rectangle 45"/>
            <p:cNvSpPr>
              <a:spLocks noChangeArrowheads="1"/>
            </p:cNvSpPr>
            <p:nvPr/>
          </p:nvSpPr>
          <p:spPr bwMode="auto">
            <a:xfrm>
              <a:off x="1205" y="2017"/>
              <a:ext cx="19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200" b="1">
                  <a:solidFill>
                    <a:srgbClr val="000000"/>
                  </a:solidFill>
                  <a:latin typeface="Arial" charset="0"/>
                </a:rPr>
                <a:t>Item</a:t>
              </a:r>
              <a:endParaRPr lang="en-US" altLang="en-US" b="1"/>
            </a:p>
          </p:txBody>
        </p:sp>
        <p:sp>
          <p:nvSpPr>
            <p:cNvPr id="251950" name="Rectangle 46"/>
            <p:cNvSpPr>
              <a:spLocks noChangeArrowheads="1"/>
            </p:cNvSpPr>
            <p:nvPr/>
          </p:nvSpPr>
          <p:spPr bwMode="auto">
            <a:xfrm>
              <a:off x="1104" y="2121"/>
              <a:ext cx="4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200" b="1">
                  <a:solidFill>
                    <a:srgbClr val="000000"/>
                  </a:solidFill>
                  <a:latin typeface="Arial" charset="0"/>
                </a:rPr>
                <a:t>[returned]</a:t>
              </a:r>
              <a:endParaRPr lang="en-US" altLang="en-US" b="1"/>
            </a:p>
          </p:txBody>
        </p:sp>
        <p:sp>
          <p:nvSpPr>
            <p:cNvPr id="251951" name="Line 47"/>
            <p:cNvSpPr>
              <a:spLocks noChangeShapeType="1"/>
            </p:cNvSpPr>
            <p:nvPr/>
          </p:nvSpPr>
          <p:spPr bwMode="auto">
            <a:xfrm>
              <a:off x="1326" y="1667"/>
              <a:ext cx="1" cy="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52" name="Line 48"/>
            <p:cNvSpPr>
              <a:spLocks noChangeShapeType="1"/>
            </p:cNvSpPr>
            <p:nvPr/>
          </p:nvSpPr>
          <p:spPr bwMode="auto">
            <a:xfrm>
              <a:off x="1326" y="1710"/>
              <a:ext cx="1" cy="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53" name="Line 49"/>
            <p:cNvSpPr>
              <a:spLocks noChangeShapeType="1"/>
            </p:cNvSpPr>
            <p:nvPr/>
          </p:nvSpPr>
          <p:spPr bwMode="auto">
            <a:xfrm>
              <a:off x="1326" y="1753"/>
              <a:ext cx="1" cy="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54" name="Line 50"/>
            <p:cNvSpPr>
              <a:spLocks noChangeShapeType="1"/>
            </p:cNvSpPr>
            <p:nvPr/>
          </p:nvSpPr>
          <p:spPr bwMode="auto">
            <a:xfrm>
              <a:off x="1326" y="1797"/>
              <a:ext cx="1" cy="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55" name="Line 51"/>
            <p:cNvSpPr>
              <a:spLocks noChangeShapeType="1"/>
            </p:cNvSpPr>
            <p:nvPr/>
          </p:nvSpPr>
          <p:spPr bwMode="auto">
            <a:xfrm>
              <a:off x="1326" y="1840"/>
              <a:ext cx="1" cy="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56" name="Line 52"/>
            <p:cNvSpPr>
              <a:spLocks noChangeShapeType="1"/>
            </p:cNvSpPr>
            <p:nvPr/>
          </p:nvSpPr>
          <p:spPr bwMode="auto">
            <a:xfrm>
              <a:off x="1326" y="1883"/>
              <a:ext cx="1" cy="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57" name="Freeform 53"/>
            <p:cNvSpPr>
              <a:spLocks/>
            </p:cNvSpPr>
            <p:nvPr/>
          </p:nvSpPr>
          <p:spPr bwMode="auto">
            <a:xfrm>
              <a:off x="1295" y="1866"/>
              <a:ext cx="61" cy="60"/>
            </a:xfrm>
            <a:custGeom>
              <a:avLst/>
              <a:gdLst>
                <a:gd name="T0" fmla="*/ 0 w 134"/>
                <a:gd name="T1" fmla="*/ 0 h 135"/>
                <a:gd name="T2" fmla="*/ 67 w 134"/>
                <a:gd name="T3" fmla="*/ 135 h 135"/>
                <a:gd name="T4" fmla="*/ 134 w 134"/>
                <a:gd name="T5" fmla="*/ 0 h 135"/>
              </a:gdLst>
              <a:ahLst/>
              <a:cxnLst>
                <a:cxn ang="0">
                  <a:pos x="T0" y="T1"/>
                </a:cxn>
                <a:cxn ang="0">
                  <a:pos x="T2" y="T3"/>
                </a:cxn>
                <a:cxn ang="0">
                  <a:pos x="T4" y="T5"/>
                </a:cxn>
              </a:cxnLst>
              <a:rect l="0" t="0" r="r" b="b"/>
              <a:pathLst>
                <a:path w="134" h="135">
                  <a:moveTo>
                    <a:pt x="0" y="0"/>
                  </a:moveTo>
                  <a:lnTo>
                    <a:pt x="67" y="135"/>
                  </a:lnTo>
                  <a:lnTo>
                    <a:pt x="134"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useBgFill="1">
          <p:nvSpPr>
            <p:cNvPr id="251958" name="Freeform 54"/>
            <p:cNvSpPr>
              <a:spLocks/>
            </p:cNvSpPr>
            <p:nvPr/>
          </p:nvSpPr>
          <p:spPr bwMode="auto">
            <a:xfrm>
              <a:off x="4232" y="1926"/>
              <a:ext cx="543" cy="260"/>
            </a:xfrm>
            <a:custGeom>
              <a:avLst/>
              <a:gdLst>
                <a:gd name="T0" fmla="*/ 288 w 1204"/>
                <a:gd name="T1" fmla="*/ 577 h 577"/>
                <a:gd name="T2" fmla="*/ 916 w 1204"/>
                <a:gd name="T3" fmla="*/ 577 h 577"/>
                <a:gd name="T4" fmla="*/ 962 w 1204"/>
                <a:gd name="T5" fmla="*/ 573 h 577"/>
                <a:gd name="T6" fmla="*/ 1006 w 1204"/>
                <a:gd name="T7" fmla="*/ 563 h 577"/>
                <a:gd name="T8" fmla="*/ 1047 w 1204"/>
                <a:gd name="T9" fmla="*/ 546 h 577"/>
                <a:gd name="T10" fmla="*/ 1085 w 1204"/>
                <a:gd name="T11" fmla="*/ 521 h 577"/>
                <a:gd name="T12" fmla="*/ 1120 w 1204"/>
                <a:gd name="T13" fmla="*/ 492 h 577"/>
                <a:gd name="T14" fmla="*/ 1150 w 1204"/>
                <a:gd name="T15" fmla="*/ 458 h 577"/>
                <a:gd name="T16" fmla="*/ 1174 w 1204"/>
                <a:gd name="T17" fmla="*/ 419 h 577"/>
                <a:gd name="T18" fmla="*/ 1191 w 1204"/>
                <a:gd name="T19" fmla="*/ 377 h 577"/>
                <a:gd name="T20" fmla="*/ 1200 w 1204"/>
                <a:gd name="T21" fmla="*/ 333 h 577"/>
                <a:gd name="T22" fmla="*/ 1204 w 1204"/>
                <a:gd name="T23" fmla="*/ 288 h 577"/>
                <a:gd name="T24" fmla="*/ 1200 w 1204"/>
                <a:gd name="T25" fmla="*/ 244 h 577"/>
                <a:gd name="T26" fmla="*/ 1191 w 1204"/>
                <a:gd name="T27" fmla="*/ 200 h 577"/>
                <a:gd name="T28" fmla="*/ 1174 w 1204"/>
                <a:gd name="T29" fmla="*/ 158 h 577"/>
                <a:gd name="T30" fmla="*/ 1150 w 1204"/>
                <a:gd name="T31" fmla="*/ 119 h 577"/>
                <a:gd name="T32" fmla="*/ 1120 w 1204"/>
                <a:gd name="T33" fmla="*/ 84 h 577"/>
                <a:gd name="T34" fmla="*/ 1085 w 1204"/>
                <a:gd name="T35" fmla="*/ 56 h 577"/>
                <a:gd name="T36" fmla="*/ 1047 w 1204"/>
                <a:gd name="T37" fmla="*/ 31 h 577"/>
                <a:gd name="T38" fmla="*/ 1006 w 1204"/>
                <a:gd name="T39" fmla="*/ 13 h 577"/>
                <a:gd name="T40" fmla="*/ 962 w 1204"/>
                <a:gd name="T41" fmla="*/ 4 h 577"/>
                <a:gd name="T42" fmla="*/ 916 w 1204"/>
                <a:gd name="T43" fmla="*/ 0 h 577"/>
                <a:gd name="T44" fmla="*/ 288 w 1204"/>
                <a:gd name="T45" fmla="*/ 0 h 577"/>
                <a:gd name="T46" fmla="*/ 244 w 1204"/>
                <a:gd name="T47" fmla="*/ 4 h 577"/>
                <a:gd name="T48" fmla="*/ 200 w 1204"/>
                <a:gd name="T49" fmla="*/ 13 h 577"/>
                <a:gd name="T50" fmla="*/ 157 w 1204"/>
                <a:gd name="T51" fmla="*/ 31 h 577"/>
                <a:gd name="T52" fmla="*/ 119 w 1204"/>
                <a:gd name="T53" fmla="*/ 56 h 577"/>
                <a:gd name="T54" fmla="*/ 84 w 1204"/>
                <a:gd name="T55" fmla="*/ 84 h 577"/>
                <a:gd name="T56" fmla="*/ 55 w 1204"/>
                <a:gd name="T57" fmla="*/ 119 h 577"/>
                <a:gd name="T58" fmla="*/ 32 w 1204"/>
                <a:gd name="T59" fmla="*/ 158 h 577"/>
                <a:gd name="T60" fmla="*/ 15 w 1204"/>
                <a:gd name="T61" fmla="*/ 200 h 577"/>
                <a:gd name="T62" fmla="*/ 4 w 1204"/>
                <a:gd name="T63" fmla="*/ 244 h 577"/>
                <a:gd name="T64" fmla="*/ 0 w 1204"/>
                <a:gd name="T65" fmla="*/ 288 h 577"/>
                <a:gd name="T66" fmla="*/ 4 w 1204"/>
                <a:gd name="T67" fmla="*/ 333 h 577"/>
                <a:gd name="T68" fmla="*/ 15 w 1204"/>
                <a:gd name="T69" fmla="*/ 377 h 577"/>
                <a:gd name="T70" fmla="*/ 32 w 1204"/>
                <a:gd name="T71" fmla="*/ 419 h 577"/>
                <a:gd name="T72" fmla="*/ 55 w 1204"/>
                <a:gd name="T73" fmla="*/ 458 h 577"/>
                <a:gd name="T74" fmla="*/ 84 w 1204"/>
                <a:gd name="T75" fmla="*/ 492 h 577"/>
                <a:gd name="T76" fmla="*/ 119 w 1204"/>
                <a:gd name="T77" fmla="*/ 521 h 577"/>
                <a:gd name="T78" fmla="*/ 157 w 1204"/>
                <a:gd name="T79" fmla="*/ 546 h 577"/>
                <a:gd name="T80" fmla="*/ 200 w 1204"/>
                <a:gd name="T81" fmla="*/ 563 h 577"/>
                <a:gd name="T82" fmla="*/ 244 w 1204"/>
                <a:gd name="T83" fmla="*/ 573 h 577"/>
                <a:gd name="T84" fmla="*/ 288 w 1204"/>
                <a:gd name="T85" fmla="*/ 577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4" h="577">
                  <a:moveTo>
                    <a:pt x="288" y="577"/>
                  </a:moveTo>
                  <a:lnTo>
                    <a:pt x="916" y="577"/>
                  </a:lnTo>
                  <a:lnTo>
                    <a:pt x="962" y="573"/>
                  </a:lnTo>
                  <a:lnTo>
                    <a:pt x="1006" y="563"/>
                  </a:lnTo>
                  <a:lnTo>
                    <a:pt x="1047" y="546"/>
                  </a:lnTo>
                  <a:lnTo>
                    <a:pt x="1085" y="521"/>
                  </a:lnTo>
                  <a:lnTo>
                    <a:pt x="1120" y="492"/>
                  </a:lnTo>
                  <a:lnTo>
                    <a:pt x="1150" y="458"/>
                  </a:lnTo>
                  <a:lnTo>
                    <a:pt x="1174" y="419"/>
                  </a:lnTo>
                  <a:lnTo>
                    <a:pt x="1191" y="377"/>
                  </a:lnTo>
                  <a:lnTo>
                    <a:pt x="1200" y="333"/>
                  </a:lnTo>
                  <a:lnTo>
                    <a:pt x="1204" y="288"/>
                  </a:lnTo>
                  <a:lnTo>
                    <a:pt x="1200" y="244"/>
                  </a:lnTo>
                  <a:lnTo>
                    <a:pt x="1191" y="200"/>
                  </a:lnTo>
                  <a:lnTo>
                    <a:pt x="1174" y="158"/>
                  </a:lnTo>
                  <a:lnTo>
                    <a:pt x="1150" y="119"/>
                  </a:lnTo>
                  <a:lnTo>
                    <a:pt x="1120" y="84"/>
                  </a:lnTo>
                  <a:lnTo>
                    <a:pt x="1085" y="56"/>
                  </a:lnTo>
                  <a:lnTo>
                    <a:pt x="1047" y="31"/>
                  </a:lnTo>
                  <a:lnTo>
                    <a:pt x="1006" y="13"/>
                  </a:lnTo>
                  <a:lnTo>
                    <a:pt x="962" y="4"/>
                  </a:lnTo>
                  <a:lnTo>
                    <a:pt x="916" y="0"/>
                  </a:lnTo>
                  <a:lnTo>
                    <a:pt x="288" y="0"/>
                  </a:lnTo>
                  <a:lnTo>
                    <a:pt x="244" y="4"/>
                  </a:lnTo>
                  <a:lnTo>
                    <a:pt x="200" y="13"/>
                  </a:lnTo>
                  <a:lnTo>
                    <a:pt x="157" y="31"/>
                  </a:lnTo>
                  <a:lnTo>
                    <a:pt x="119" y="56"/>
                  </a:lnTo>
                  <a:lnTo>
                    <a:pt x="84" y="84"/>
                  </a:lnTo>
                  <a:lnTo>
                    <a:pt x="55" y="119"/>
                  </a:lnTo>
                  <a:lnTo>
                    <a:pt x="32" y="158"/>
                  </a:lnTo>
                  <a:lnTo>
                    <a:pt x="15" y="200"/>
                  </a:lnTo>
                  <a:lnTo>
                    <a:pt x="4" y="244"/>
                  </a:lnTo>
                  <a:lnTo>
                    <a:pt x="0" y="288"/>
                  </a:lnTo>
                  <a:lnTo>
                    <a:pt x="4" y="333"/>
                  </a:lnTo>
                  <a:lnTo>
                    <a:pt x="15" y="377"/>
                  </a:lnTo>
                  <a:lnTo>
                    <a:pt x="32" y="419"/>
                  </a:lnTo>
                  <a:lnTo>
                    <a:pt x="55" y="458"/>
                  </a:lnTo>
                  <a:lnTo>
                    <a:pt x="84" y="492"/>
                  </a:lnTo>
                  <a:lnTo>
                    <a:pt x="119" y="521"/>
                  </a:lnTo>
                  <a:lnTo>
                    <a:pt x="157" y="546"/>
                  </a:lnTo>
                  <a:lnTo>
                    <a:pt x="200" y="563"/>
                  </a:lnTo>
                  <a:lnTo>
                    <a:pt x="244" y="573"/>
                  </a:lnTo>
                  <a:lnTo>
                    <a:pt x="288" y="577"/>
                  </a:lnTo>
                  <a:close/>
                </a:path>
              </a:pathLst>
            </a:custGeom>
            <a:ln w="19050">
              <a:solidFill>
                <a:srgbClr val="000000"/>
              </a:solidFill>
              <a:prstDash val="solid"/>
              <a:round/>
              <a:headEnd/>
              <a:tailEnd/>
            </a:ln>
          </p:spPr>
          <p:txBody>
            <a:bodyPr/>
            <a:lstStyle/>
            <a:p>
              <a:endParaRPr lang="en-CA"/>
            </a:p>
          </p:txBody>
        </p:sp>
        <p:sp>
          <p:nvSpPr>
            <p:cNvPr id="251959" name="Rectangle 55"/>
            <p:cNvSpPr>
              <a:spLocks noChangeArrowheads="1"/>
            </p:cNvSpPr>
            <p:nvPr/>
          </p:nvSpPr>
          <p:spPr bwMode="auto">
            <a:xfrm>
              <a:off x="4347" y="1952"/>
              <a:ext cx="3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200" b="1">
                  <a:solidFill>
                    <a:srgbClr val="000000"/>
                  </a:solidFill>
                  <a:latin typeface="Arial" charset="0"/>
                </a:rPr>
                <a:t>Receive</a:t>
              </a:r>
              <a:endParaRPr lang="en-US" altLang="en-US" b="1"/>
            </a:p>
          </p:txBody>
        </p:sp>
        <p:sp>
          <p:nvSpPr>
            <p:cNvPr id="251960" name="Rectangle 56"/>
            <p:cNvSpPr>
              <a:spLocks noChangeArrowheads="1"/>
            </p:cNvSpPr>
            <p:nvPr/>
          </p:nvSpPr>
          <p:spPr bwMode="auto">
            <a:xfrm>
              <a:off x="4419" y="2056"/>
              <a:ext cx="19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200" b="1">
                  <a:solidFill>
                    <a:srgbClr val="000000"/>
                  </a:solidFill>
                  <a:latin typeface="Arial" charset="0"/>
                </a:rPr>
                <a:t>Item</a:t>
              </a:r>
              <a:endParaRPr lang="en-US" altLang="en-US" b="1"/>
            </a:p>
          </p:txBody>
        </p:sp>
        <p:sp>
          <p:nvSpPr>
            <p:cNvPr id="251961" name="Line 57"/>
            <p:cNvSpPr>
              <a:spLocks noChangeShapeType="1"/>
            </p:cNvSpPr>
            <p:nvPr/>
          </p:nvSpPr>
          <p:spPr bwMode="auto">
            <a:xfrm>
              <a:off x="1455" y="1667"/>
              <a:ext cx="2777" cy="39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62" name="Freeform 58"/>
            <p:cNvSpPr>
              <a:spLocks/>
            </p:cNvSpPr>
            <p:nvPr/>
          </p:nvSpPr>
          <p:spPr bwMode="auto">
            <a:xfrm>
              <a:off x="4168" y="2018"/>
              <a:ext cx="64" cy="60"/>
            </a:xfrm>
            <a:custGeom>
              <a:avLst/>
              <a:gdLst>
                <a:gd name="T0" fmla="*/ 0 w 142"/>
                <a:gd name="T1" fmla="*/ 132 h 132"/>
                <a:gd name="T2" fmla="*/ 142 w 142"/>
                <a:gd name="T3" fmla="*/ 84 h 132"/>
                <a:gd name="T4" fmla="*/ 19 w 142"/>
                <a:gd name="T5" fmla="*/ 0 h 132"/>
              </a:gdLst>
              <a:ahLst/>
              <a:cxnLst>
                <a:cxn ang="0">
                  <a:pos x="T0" y="T1"/>
                </a:cxn>
                <a:cxn ang="0">
                  <a:pos x="T2" y="T3"/>
                </a:cxn>
                <a:cxn ang="0">
                  <a:pos x="T4" y="T5"/>
                </a:cxn>
              </a:cxnLst>
              <a:rect l="0" t="0" r="r" b="b"/>
              <a:pathLst>
                <a:path w="142" h="132">
                  <a:moveTo>
                    <a:pt x="0" y="132"/>
                  </a:moveTo>
                  <a:lnTo>
                    <a:pt x="142" y="84"/>
                  </a:lnTo>
                  <a:lnTo>
                    <a:pt x="19"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useBgFill="1">
          <p:nvSpPr>
            <p:cNvPr id="251963" name="Freeform 59"/>
            <p:cNvSpPr>
              <a:spLocks/>
            </p:cNvSpPr>
            <p:nvPr/>
          </p:nvSpPr>
          <p:spPr bwMode="auto">
            <a:xfrm>
              <a:off x="4221" y="2706"/>
              <a:ext cx="542" cy="259"/>
            </a:xfrm>
            <a:custGeom>
              <a:avLst/>
              <a:gdLst>
                <a:gd name="T0" fmla="*/ 288 w 1204"/>
                <a:gd name="T1" fmla="*/ 577 h 577"/>
                <a:gd name="T2" fmla="*/ 916 w 1204"/>
                <a:gd name="T3" fmla="*/ 577 h 577"/>
                <a:gd name="T4" fmla="*/ 960 w 1204"/>
                <a:gd name="T5" fmla="*/ 573 h 577"/>
                <a:gd name="T6" fmla="*/ 1005 w 1204"/>
                <a:gd name="T7" fmla="*/ 563 h 577"/>
                <a:gd name="T8" fmla="*/ 1047 w 1204"/>
                <a:gd name="T9" fmla="*/ 546 h 577"/>
                <a:gd name="T10" fmla="*/ 1085 w 1204"/>
                <a:gd name="T11" fmla="*/ 521 h 577"/>
                <a:gd name="T12" fmla="*/ 1120 w 1204"/>
                <a:gd name="T13" fmla="*/ 492 h 577"/>
                <a:gd name="T14" fmla="*/ 1149 w 1204"/>
                <a:gd name="T15" fmla="*/ 458 h 577"/>
                <a:gd name="T16" fmla="*/ 1172 w 1204"/>
                <a:gd name="T17" fmla="*/ 419 h 577"/>
                <a:gd name="T18" fmla="*/ 1189 w 1204"/>
                <a:gd name="T19" fmla="*/ 377 h 577"/>
                <a:gd name="T20" fmla="*/ 1200 w 1204"/>
                <a:gd name="T21" fmla="*/ 333 h 577"/>
                <a:gd name="T22" fmla="*/ 1204 w 1204"/>
                <a:gd name="T23" fmla="*/ 288 h 577"/>
                <a:gd name="T24" fmla="*/ 1200 w 1204"/>
                <a:gd name="T25" fmla="*/ 244 h 577"/>
                <a:gd name="T26" fmla="*/ 1189 w 1204"/>
                <a:gd name="T27" fmla="*/ 200 h 577"/>
                <a:gd name="T28" fmla="*/ 1172 w 1204"/>
                <a:gd name="T29" fmla="*/ 157 h 577"/>
                <a:gd name="T30" fmla="*/ 1149 w 1204"/>
                <a:gd name="T31" fmla="*/ 119 h 577"/>
                <a:gd name="T32" fmla="*/ 1120 w 1204"/>
                <a:gd name="T33" fmla="*/ 84 h 577"/>
                <a:gd name="T34" fmla="*/ 1085 w 1204"/>
                <a:gd name="T35" fmla="*/ 56 h 577"/>
                <a:gd name="T36" fmla="*/ 1047 w 1204"/>
                <a:gd name="T37" fmla="*/ 31 h 577"/>
                <a:gd name="T38" fmla="*/ 1005 w 1204"/>
                <a:gd name="T39" fmla="*/ 13 h 577"/>
                <a:gd name="T40" fmla="*/ 960 w 1204"/>
                <a:gd name="T41" fmla="*/ 4 h 577"/>
                <a:gd name="T42" fmla="*/ 916 w 1204"/>
                <a:gd name="T43" fmla="*/ 0 h 577"/>
                <a:gd name="T44" fmla="*/ 288 w 1204"/>
                <a:gd name="T45" fmla="*/ 0 h 577"/>
                <a:gd name="T46" fmla="*/ 242 w 1204"/>
                <a:gd name="T47" fmla="*/ 4 h 577"/>
                <a:gd name="T48" fmla="*/ 198 w 1204"/>
                <a:gd name="T49" fmla="*/ 13 h 577"/>
                <a:gd name="T50" fmla="*/ 157 w 1204"/>
                <a:gd name="T51" fmla="*/ 31 h 577"/>
                <a:gd name="T52" fmla="*/ 117 w 1204"/>
                <a:gd name="T53" fmla="*/ 56 h 577"/>
                <a:gd name="T54" fmla="*/ 84 w 1204"/>
                <a:gd name="T55" fmla="*/ 84 h 577"/>
                <a:gd name="T56" fmla="*/ 54 w 1204"/>
                <a:gd name="T57" fmla="*/ 119 h 577"/>
                <a:gd name="T58" fmla="*/ 31 w 1204"/>
                <a:gd name="T59" fmla="*/ 157 h 577"/>
                <a:gd name="T60" fmla="*/ 13 w 1204"/>
                <a:gd name="T61" fmla="*/ 200 h 577"/>
                <a:gd name="T62" fmla="*/ 2 w 1204"/>
                <a:gd name="T63" fmla="*/ 244 h 577"/>
                <a:gd name="T64" fmla="*/ 0 w 1204"/>
                <a:gd name="T65" fmla="*/ 288 h 577"/>
                <a:gd name="T66" fmla="*/ 2 w 1204"/>
                <a:gd name="T67" fmla="*/ 333 h 577"/>
                <a:gd name="T68" fmla="*/ 13 w 1204"/>
                <a:gd name="T69" fmla="*/ 377 h 577"/>
                <a:gd name="T70" fmla="*/ 31 w 1204"/>
                <a:gd name="T71" fmla="*/ 419 h 577"/>
                <a:gd name="T72" fmla="*/ 54 w 1204"/>
                <a:gd name="T73" fmla="*/ 458 h 577"/>
                <a:gd name="T74" fmla="*/ 84 w 1204"/>
                <a:gd name="T75" fmla="*/ 492 h 577"/>
                <a:gd name="T76" fmla="*/ 117 w 1204"/>
                <a:gd name="T77" fmla="*/ 521 h 577"/>
                <a:gd name="T78" fmla="*/ 157 w 1204"/>
                <a:gd name="T79" fmla="*/ 546 h 577"/>
                <a:gd name="T80" fmla="*/ 198 w 1204"/>
                <a:gd name="T81" fmla="*/ 563 h 577"/>
                <a:gd name="T82" fmla="*/ 242 w 1204"/>
                <a:gd name="T83" fmla="*/ 573 h 577"/>
                <a:gd name="T84" fmla="*/ 288 w 1204"/>
                <a:gd name="T85" fmla="*/ 577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4" h="577">
                  <a:moveTo>
                    <a:pt x="288" y="577"/>
                  </a:moveTo>
                  <a:lnTo>
                    <a:pt x="916" y="577"/>
                  </a:lnTo>
                  <a:lnTo>
                    <a:pt x="960" y="573"/>
                  </a:lnTo>
                  <a:lnTo>
                    <a:pt x="1005" y="563"/>
                  </a:lnTo>
                  <a:lnTo>
                    <a:pt x="1047" y="546"/>
                  </a:lnTo>
                  <a:lnTo>
                    <a:pt x="1085" y="521"/>
                  </a:lnTo>
                  <a:lnTo>
                    <a:pt x="1120" y="492"/>
                  </a:lnTo>
                  <a:lnTo>
                    <a:pt x="1149" y="458"/>
                  </a:lnTo>
                  <a:lnTo>
                    <a:pt x="1172" y="419"/>
                  </a:lnTo>
                  <a:lnTo>
                    <a:pt x="1189" y="377"/>
                  </a:lnTo>
                  <a:lnTo>
                    <a:pt x="1200" y="333"/>
                  </a:lnTo>
                  <a:lnTo>
                    <a:pt x="1204" y="288"/>
                  </a:lnTo>
                  <a:lnTo>
                    <a:pt x="1200" y="244"/>
                  </a:lnTo>
                  <a:lnTo>
                    <a:pt x="1189" y="200"/>
                  </a:lnTo>
                  <a:lnTo>
                    <a:pt x="1172" y="157"/>
                  </a:lnTo>
                  <a:lnTo>
                    <a:pt x="1149" y="119"/>
                  </a:lnTo>
                  <a:lnTo>
                    <a:pt x="1120" y="84"/>
                  </a:lnTo>
                  <a:lnTo>
                    <a:pt x="1085" y="56"/>
                  </a:lnTo>
                  <a:lnTo>
                    <a:pt x="1047" y="31"/>
                  </a:lnTo>
                  <a:lnTo>
                    <a:pt x="1005" y="13"/>
                  </a:lnTo>
                  <a:lnTo>
                    <a:pt x="960" y="4"/>
                  </a:lnTo>
                  <a:lnTo>
                    <a:pt x="916" y="0"/>
                  </a:lnTo>
                  <a:lnTo>
                    <a:pt x="288" y="0"/>
                  </a:lnTo>
                  <a:lnTo>
                    <a:pt x="242" y="4"/>
                  </a:lnTo>
                  <a:lnTo>
                    <a:pt x="198" y="13"/>
                  </a:lnTo>
                  <a:lnTo>
                    <a:pt x="157" y="31"/>
                  </a:lnTo>
                  <a:lnTo>
                    <a:pt x="117" y="56"/>
                  </a:lnTo>
                  <a:lnTo>
                    <a:pt x="84" y="84"/>
                  </a:lnTo>
                  <a:lnTo>
                    <a:pt x="54" y="119"/>
                  </a:lnTo>
                  <a:lnTo>
                    <a:pt x="31" y="157"/>
                  </a:lnTo>
                  <a:lnTo>
                    <a:pt x="13" y="200"/>
                  </a:lnTo>
                  <a:lnTo>
                    <a:pt x="2" y="244"/>
                  </a:lnTo>
                  <a:lnTo>
                    <a:pt x="0" y="288"/>
                  </a:lnTo>
                  <a:lnTo>
                    <a:pt x="2" y="333"/>
                  </a:lnTo>
                  <a:lnTo>
                    <a:pt x="13" y="377"/>
                  </a:lnTo>
                  <a:lnTo>
                    <a:pt x="31" y="419"/>
                  </a:lnTo>
                  <a:lnTo>
                    <a:pt x="54" y="458"/>
                  </a:lnTo>
                  <a:lnTo>
                    <a:pt x="84" y="492"/>
                  </a:lnTo>
                  <a:lnTo>
                    <a:pt x="117" y="521"/>
                  </a:lnTo>
                  <a:lnTo>
                    <a:pt x="157" y="546"/>
                  </a:lnTo>
                  <a:lnTo>
                    <a:pt x="198" y="563"/>
                  </a:lnTo>
                  <a:lnTo>
                    <a:pt x="242" y="573"/>
                  </a:lnTo>
                  <a:lnTo>
                    <a:pt x="288" y="577"/>
                  </a:lnTo>
                  <a:close/>
                </a:path>
              </a:pathLst>
            </a:custGeom>
            <a:ln w="19050">
              <a:solidFill>
                <a:srgbClr val="000000"/>
              </a:solidFill>
              <a:prstDash val="solid"/>
              <a:round/>
              <a:headEnd/>
              <a:tailEnd/>
            </a:ln>
          </p:spPr>
          <p:txBody>
            <a:bodyPr/>
            <a:lstStyle/>
            <a:p>
              <a:endParaRPr lang="en-CA"/>
            </a:p>
          </p:txBody>
        </p:sp>
        <p:sp>
          <p:nvSpPr>
            <p:cNvPr id="251964" name="Rectangle 60"/>
            <p:cNvSpPr>
              <a:spLocks noChangeArrowheads="1"/>
            </p:cNvSpPr>
            <p:nvPr/>
          </p:nvSpPr>
          <p:spPr bwMode="auto">
            <a:xfrm>
              <a:off x="4335" y="2731"/>
              <a:ext cx="37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200" b="1">
                  <a:solidFill>
                    <a:srgbClr val="000000"/>
                  </a:solidFill>
                  <a:latin typeface="Arial" charset="0"/>
                </a:rPr>
                <a:t>Restock</a:t>
              </a:r>
              <a:endParaRPr lang="en-US" altLang="en-US" b="1"/>
            </a:p>
          </p:txBody>
        </p:sp>
        <p:sp>
          <p:nvSpPr>
            <p:cNvPr id="251965" name="Rectangle 61"/>
            <p:cNvSpPr>
              <a:spLocks noChangeArrowheads="1"/>
            </p:cNvSpPr>
            <p:nvPr/>
          </p:nvSpPr>
          <p:spPr bwMode="auto">
            <a:xfrm>
              <a:off x="4406" y="2835"/>
              <a:ext cx="19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200" b="1">
                  <a:solidFill>
                    <a:srgbClr val="000000"/>
                  </a:solidFill>
                  <a:latin typeface="Arial" charset="0"/>
                </a:rPr>
                <a:t>Item</a:t>
              </a:r>
              <a:endParaRPr lang="en-US" altLang="en-US" b="1"/>
            </a:p>
          </p:txBody>
        </p:sp>
        <p:sp>
          <p:nvSpPr>
            <p:cNvPr id="251966" name="Line 62"/>
            <p:cNvSpPr>
              <a:spLocks noChangeShapeType="1"/>
            </p:cNvSpPr>
            <p:nvPr/>
          </p:nvSpPr>
          <p:spPr bwMode="auto">
            <a:xfrm flipH="1">
              <a:off x="3466" y="2141"/>
              <a:ext cx="800" cy="3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67" name="Freeform 63"/>
            <p:cNvSpPr>
              <a:spLocks/>
            </p:cNvSpPr>
            <p:nvPr/>
          </p:nvSpPr>
          <p:spPr bwMode="auto">
            <a:xfrm>
              <a:off x="3466" y="2427"/>
              <a:ext cx="67" cy="56"/>
            </a:xfrm>
            <a:custGeom>
              <a:avLst/>
              <a:gdLst>
                <a:gd name="T0" fmla="*/ 98 w 150"/>
                <a:gd name="T1" fmla="*/ 0 h 126"/>
                <a:gd name="T2" fmla="*/ 0 w 150"/>
                <a:gd name="T3" fmla="*/ 116 h 126"/>
                <a:gd name="T4" fmla="*/ 150 w 150"/>
                <a:gd name="T5" fmla="*/ 126 h 126"/>
              </a:gdLst>
              <a:ahLst/>
              <a:cxnLst>
                <a:cxn ang="0">
                  <a:pos x="T0" y="T1"/>
                </a:cxn>
                <a:cxn ang="0">
                  <a:pos x="T2" y="T3"/>
                </a:cxn>
                <a:cxn ang="0">
                  <a:pos x="T4" y="T5"/>
                </a:cxn>
              </a:cxnLst>
              <a:rect l="0" t="0" r="r" b="b"/>
              <a:pathLst>
                <a:path w="150" h="126">
                  <a:moveTo>
                    <a:pt x="98" y="0"/>
                  </a:moveTo>
                  <a:lnTo>
                    <a:pt x="0" y="116"/>
                  </a:lnTo>
                  <a:lnTo>
                    <a:pt x="150" y="126"/>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useBgFill="1">
          <p:nvSpPr>
            <p:cNvPr id="251968" name="Freeform 64"/>
            <p:cNvSpPr>
              <a:spLocks/>
            </p:cNvSpPr>
            <p:nvPr/>
          </p:nvSpPr>
          <p:spPr bwMode="auto">
            <a:xfrm>
              <a:off x="3160" y="3355"/>
              <a:ext cx="612" cy="260"/>
            </a:xfrm>
            <a:custGeom>
              <a:avLst/>
              <a:gdLst>
                <a:gd name="T0" fmla="*/ 288 w 1360"/>
                <a:gd name="T1" fmla="*/ 577 h 577"/>
                <a:gd name="T2" fmla="*/ 1072 w 1360"/>
                <a:gd name="T3" fmla="*/ 577 h 577"/>
                <a:gd name="T4" fmla="*/ 1116 w 1360"/>
                <a:gd name="T5" fmla="*/ 573 h 577"/>
                <a:gd name="T6" fmla="*/ 1160 w 1360"/>
                <a:gd name="T7" fmla="*/ 564 h 577"/>
                <a:gd name="T8" fmla="*/ 1202 w 1360"/>
                <a:gd name="T9" fmla="*/ 546 h 577"/>
                <a:gd name="T10" fmla="*/ 1241 w 1360"/>
                <a:gd name="T11" fmla="*/ 521 h 577"/>
                <a:gd name="T12" fmla="*/ 1275 w 1360"/>
                <a:gd name="T13" fmla="*/ 493 h 577"/>
                <a:gd name="T14" fmla="*/ 1304 w 1360"/>
                <a:gd name="T15" fmla="*/ 458 h 577"/>
                <a:gd name="T16" fmla="*/ 1329 w 1360"/>
                <a:gd name="T17" fmla="*/ 420 h 577"/>
                <a:gd name="T18" fmla="*/ 1346 w 1360"/>
                <a:gd name="T19" fmla="*/ 377 h 577"/>
                <a:gd name="T20" fmla="*/ 1356 w 1360"/>
                <a:gd name="T21" fmla="*/ 333 h 577"/>
                <a:gd name="T22" fmla="*/ 1360 w 1360"/>
                <a:gd name="T23" fmla="*/ 289 h 577"/>
                <a:gd name="T24" fmla="*/ 1356 w 1360"/>
                <a:gd name="T25" fmla="*/ 245 h 577"/>
                <a:gd name="T26" fmla="*/ 1346 w 1360"/>
                <a:gd name="T27" fmla="*/ 200 h 577"/>
                <a:gd name="T28" fmla="*/ 1329 w 1360"/>
                <a:gd name="T29" fmla="*/ 158 h 577"/>
                <a:gd name="T30" fmla="*/ 1304 w 1360"/>
                <a:gd name="T31" fmla="*/ 119 h 577"/>
                <a:gd name="T32" fmla="*/ 1275 w 1360"/>
                <a:gd name="T33" fmla="*/ 85 h 577"/>
                <a:gd name="T34" fmla="*/ 1241 w 1360"/>
                <a:gd name="T35" fmla="*/ 56 h 577"/>
                <a:gd name="T36" fmla="*/ 1202 w 1360"/>
                <a:gd name="T37" fmla="*/ 31 h 577"/>
                <a:gd name="T38" fmla="*/ 1160 w 1360"/>
                <a:gd name="T39" fmla="*/ 14 h 577"/>
                <a:gd name="T40" fmla="*/ 1116 w 1360"/>
                <a:gd name="T41" fmla="*/ 4 h 577"/>
                <a:gd name="T42" fmla="*/ 1072 w 1360"/>
                <a:gd name="T43" fmla="*/ 0 h 577"/>
                <a:gd name="T44" fmla="*/ 288 w 1360"/>
                <a:gd name="T45" fmla="*/ 0 h 577"/>
                <a:gd name="T46" fmla="*/ 242 w 1360"/>
                <a:gd name="T47" fmla="*/ 4 h 577"/>
                <a:gd name="T48" fmla="*/ 198 w 1360"/>
                <a:gd name="T49" fmla="*/ 14 h 577"/>
                <a:gd name="T50" fmla="*/ 155 w 1360"/>
                <a:gd name="T51" fmla="*/ 31 h 577"/>
                <a:gd name="T52" fmla="*/ 117 w 1360"/>
                <a:gd name="T53" fmla="*/ 56 h 577"/>
                <a:gd name="T54" fmla="*/ 82 w 1360"/>
                <a:gd name="T55" fmla="*/ 85 h 577"/>
                <a:gd name="T56" fmla="*/ 53 w 1360"/>
                <a:gd name="T57" fmla="*/ 119 h 577"/>
                <a:gd name="T58" fmla="*/ 30 w 1360"/>
                <a:gd name="T59" fmla="*/ 158 h 577"/>
                <a:gd name="T60" fmla="*/ 13 w 1360"/>
                <a:gd name="T61" fmla="*/ 200 h 577"/>
                <a:gd name="T62" fmla="*/ 2 w 1360"/>
                <a:gd name="T63" fmla="*/ 245 h 577"/>
                <a:gd name="T64" fmla="*/ 0 w 1360"/>
                <a:gd name="T65" fmla="*/ 289 h 577"/>
                <a:gd name="T66" fmla="*/ 2 w 1360"/>
                <a:gd name="T67" fmla="*/ 333 h 577"/>
                <a:gd name="T68" fmla="*/ 13 w 1360"/>
                <a:gd name="T69" fmla="*/ 377 h 577"/>
                <a:gd name="T70" fmla="*/ 30 w 1360"/>
                <a:gd name="T71" fmla="*/ 420 h 577"/>
                <a:gd name="T72" fmla="*/ 53 w 1360"/>
                <a:gd name="T73" fmla="*/ 458 h 577"/>
                <a:gd name="T74" fmla="*/ 82 w 1360"/>
                <a:gd name="T75" fmla="*/ 493 h 577"/>
                <a:gd name="T76" fmla="*/ 117 w 1360"/>
                <a:gd name="T77" fmla="*/ 521 h 577"/>
                <a:gd name="T78" fmla="*/ 155 w 1360"/>
                <a:gd name="T79" fmla="*/ 546 h 577"/>
                <a:gd name="T80" fmla="*/ 198 w 1360"/>
                <a:gd name="T81" fmla="*/ 564 h 577"/>
                <a:gd name="T82" fmla="*/ 242 w 1360"/>
                <a:gd name="T83" fmla="*/ 573 h 577"/>
                <a:gd name="T84" fmla="*/ 288 w 1360"/>
                <a:gd name="T85" fmla="*/ 577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0" h="577">
                  <a:moveTo>
                    <a:pt x="288" y="577"/>
                  </a:moveTo>
                  <a:lnTo>
                    <a:pt x="1072" y="577"/>
                  </a:lnTo>
                  <a:lnTo>
                    <a:pt x="1116" y="573"/>
                  </a:lnTo>
                  <a:lnTo>
                    <a:pt x="1160" y="564"/>
                  </a:lnTo>
                  <a:lnTo>
                    <a:pt x="1202" y="546"/>
                  </a:lnTo>
                  <a:lnTo>
                    <a:pt x="1241" y="521"/>
                  </a:lnTo>
                  <a:lnTo>
                    <a:pt x="1275" y="493"/>
                  </a:lnTo>
                  <a:lnTo>
                    <a:pt x="1304" y="458"/>
                  </a:lnTo>
                  <a:lnTo>
                    <a:pt x="1329" y="420"/>
                  </a:lnTo>
                  <a:lnTo>
                    <a:pt x="1346" y="377"/>
                  </a:lnTo>
                  <a:lnTo>
                    <a:pt x="1356" y="333"/>
                  </a:lnTo>
                  <a:lnTo>
                    <a:pt x="1360" y="289"/>
                  </a:lnTo>
                  <a:lnTo>
                    <a:pt x="1356" y="245"/>
                  </a:lnTo>
                  <a:lnTo>
                    <a:pt x="1346" y="200"/>
                  </a:lnTo>
                  <a:lnTo>
                    <a:pt x="1329" y="158"/>
                  </a:lnTo>
                  <a:lnTo>
                    <a:pt x="1304" y="119"/>
                  </a:lnTo>
                  <a:lnTo>
                    <a:pt x="1275" y="85"/>
                  </a:lnTo>
                  <a:lnTo>
                    <a:pt x="1241" y="56"/>
                  </a:lnTo>
                  <a:lnTo>
                    <a:pt x="1202" y="31"/>
                  </a:lnTo>
                  <a:lnTo>
                    <a:pt x="1160" y="14"/>
                  </a:lnTo>
                  <a:lnTo>
                    <a:pt x="1116" y="4"/>
                  </a:lnTo>
                  <a:lnTo>
                    <a:pt x="1072" y="0"/>
                  </a:lnTo>
                  <a:lnTo>
                    <a:pt x="288" y="0"/>
                  </a:lnTo>
                  <a:lnTo>
                    <a:pt x="242" y="4"/>
                  </a:lnTo>
                  <a:lnTo>
                    <a:pt x="198" y="14"/>
                  </a:lnTo>
                  <a:lnTo>
                    <a:pt x="155" y="31"/>
                  </a:lnTo>
                  <a:lnTo>
                    <a:pt x="117" y="56"/>
                  </a:lnTo>
                  <a:lnTo>
                    <a:pt x="82" y="85"/>
                  </a:lnTo>
                  <a:lnTo>
                    <a:pt x="53" y="119"/>
                  </a:lnTo>
                  <a:lnTo>
                    <a:pt x="30" y="158"/>
                  </a:lnTo>
                  <a:lnTo>
                    <a:pt x="13" y="200"/>
                  </a:lnTo>
                  <a:lnTo>
                    <a:pt x="2" y="245"/>
                  </a:lnTo>
                  <a:lnTo>
                    <a:pt x="0" y="289"/>
                  </a:lnTo>
                  <a:lnTo>
                    <a:pt x="2" y="333"/>
                  </a:lnTo>
                  <a:lnTo>
                    <a:pt x="13" y="377"/>
                  </a:lnTo>
                  <a:lnTo>
                    <a:pt x="30" y="420"/>
                  </a:lnTo>
                  <a:lnTo>
                    <a:pt x="53" y="458"/>
                  </a:lnTo>
                  <a:lnTo>
                    <a:pt x="82" y="493"/>
                  </a:lnTo>
                  <a:lnTo>
                    <a:pt x="117" y="521"/>
                  </a:lnTo>
                  <a:lnTo>
                    <a:pt x="155" y="546"/>
                  </a:lnTo>
                  <a:lnTo>
                    <a:pt x="198" y="564"/>
                  </a:lnTo>
                  <a:lnTo>
                    <a:pt x="242" y="573"/>
                  </a:lnTo>
                  <a:lnTo>
                    <a:pt x="288" y="577"/>
                  </a:lnTo>
                  <a:close/>
                </a:path>
              </a:pathLst>
            </a:custGeom>
            <a:ln w="19050">
              <a:solidFill>
                <a:srgbClr val="000000"/>
              </a:solidFill>
              <a:prstDash val="solid"/>
              <a:round/>
              <a:headEnd/>
              <a:tailEnd/>
            </a:ln>
          </p:spPr>
          <p:txBody>
            <a:bodyPr/>
            <a:lstStyle/>
            <a:p>
              <a:endParaRPr lang="en-CA"/>
            </a:p>
          </p:txBody>
        </p:sp>
        <p:sp>
          <p:nvSpPr>
            <p:cNvPr id="251969" name="Rectangle 65"/>
            <p:cNvSpPr>
              <a:spLocks noChangeArrowheads="1"/>
            </p:cNvSpPr>
            <p:nvPr/>
          </p:nvSpPr>
          <p:spPr bwMode="auto">
            <a:xfrm>
              <a:off x="3322" y="3381"/>
              <a:ext cx="27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200" b="1">
                  <a:solidFill>
                    <a:srgbClr val="000000"/>
                  </a:solidFill>
                  <a:latin typeface="Arial" charset="0"/>
                </a:rPr>
                <a:t>Credit</a:t>
              </a:r>
              <a:endParaRPr lang="en-US" altLang="en-US" b="1"/>
            </a:p>
          </p:txBody>
        </p:sp>
        <p:sp>
          <p:nvSpPr>
            <p:cNvPr id="251970" name="Rectangle 66"/>
            <p:cNvSpPr>
              <a:spLocks noChangeArrowheads="1"/>
            </p:cNvSpPr>
            <p:nvPr/>
          </p:nvSpPr>
          <p:spPr bwMode="auto">
            <a:xfrm>
              <a:off x="3281" y="3484"/>
              <a:ext cx="38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200" b="1">
                  <a:solidFill>
                    <a:srgbClr val="000000"/>
                  </a:solidFill>
                  <a:latin typeface="Arial" charset="0"/>
                </a:rPr>
                <a:t>Account</a:t>
              </a:r>
              <a:endParaRPr lang="en-US" altLang="en-US" b="1"/>
            </a:p>
          </p:txBody>
        </p:sp>
        <p:sp useBgFill="1">
          <p:nvSpPr>
            <p:cNvPr id="251971" name="Rectangle 67"/>
            <p:cNvSpPr>
              <a:spLocks noChangeArrowheads="1"/>
            </p:cNvSpPr>
            <p:nvPr/>
          </p:nvSpPr>
          <p:spPr bwMode="auto">
            <a:xfrm>
              <a:off x="4244" y="3355"/>
              <a:ext cx="519" cy="390"/>
            </a:xfrm>
            <a:prstGeom prst="rect">
              <a:avLst/>
            </a:prstGeom>
            <a:ln w="19050">
              <a:solidFill>
                <a:srgbClr val="000000"/>
              </a:solidFill>
              <a:miter lim="800000"/>
              <a:headEnd/>
              <a:tailEnd/>
            </a:ln>
          </p:spPr>
          <p:txBody>
            <a:bodyPr/>
            <a:lstStyle/>
            <a:p>
              <a:endParaRPr lang="en-CA"/>
            </a:p>
          </p:txBody>
        </p:sp>
        <p:sp>
          <p:nvSpPr>
            <p:cNvPr id="251972" name="Rectangle 68"/>
            <p:cNvSpPr>
              <a:spLocks noChangeArrowheads="1"/>
            </p:cNvSpPr>
            <p:nvPr/>
          </p:nvSpPr>
          <p:spPr bwMode="auto">
            <a:xfrm>
              <a:off x="4391" y="3446"/>
              <a:ext cx="19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200" b="1">
                  <a:solidFill>
                    <a:srgbClr val="000000"/>
                  </a:solidFill>
                  <a:latin typeface="Arial" charset="0"/>
                </a:rPr>
                <a:t>Item</a:t>
              </a:r>
              <a:endParaRPr lang="en-US" altLang="en-US" b="1"/>
            </a:p>
          </p:txBody>
        </p:sp>
        <p:sp>
          <p:nvSpPr>
            <p:cNvPr id="251973" name="Rectangle 69"/>
            <p:cNvSpPr>
              <a:spLocks noChangeArrowheads="1"/>
            </p:cNvSpPr>
            <p:nvPr/>
          </p:nvSpPr>
          <p:spPr bwMode="auto">
            <a:xfrm>
              <a:off x="4280" y="3549"/>
              <a:ext cx="46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200" b="1">
                  <a:solidFill>
                    <a:srgbClr val="000000"/>
                  </a:solidFill>
                  <a:latin typeface="Arial" charset="0"/>
                </a:rPr>
                <a:t>[available]</a:t>
              </a:r>
              <a:endParaRPr lang="en-US" altLang="en-US" b="1"/>
            </a:p>
          </p:txBody>
        </p:sp>
        <p:sp>
          <p:nvSpPr>
            <p:cNvPr id="251974" name="Line 70"/>
            <p:cNvSpPr>
              <a:spLocks noChangeShapeType="1"/>
            </p:cNvSpPr>
            <p:nvPr/>
          </p:nvSpPr>
          <p:spPr bwMode="auto">
            <a:xfrm>
              <a:off x="3791" y="3128"/>
              <a:ext cx="25" cy="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75" name="Line 71"/>
            <p:cNvSpPr>
              <a:spLocks noChangeShapeType="1"/>
            </p:cNvSpPr>
            <p:nvPr/>
          </p:nvSpPr>
          <p:spPr bwMode="auto">
            <a:xfrm>
              <a:off x="3831" y="3141"/>
              <a:ext cx="26" cy="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76" name="Line 72"/>
            <p:cNvSpPr>
              <a:spLocks noChangeShapeType="1"/>
            </p:cNvSpPr>
            <p:nvPr/>
          </p:nvSpPr>
          <p:spPr bwMode="auto">
            <a:xfrm>
              <a:off x="3872" y="3154"/>
              <a:ext cx="27" cy="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77" name="Line 73"/>
            <p:cNvSpPr>
              <a:spLocks noChangeShapeType="1"/>
            </p:cNvSpPr>
            <p:nvPr/>
          </p:nvSpPr>
          <p:spPr bwMode="auto">
            <a:xfrm>
              <a:off x="3913" y="3167"/>
              <a:ext cx="26" cy="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78" name="Line 74"/>
            <p:cNvSpPr>
              <a:spLocks noChangeShapeType="1"/>
            </p:cNvSpPr>
            <p:nvPr/>
          </p:nvSpPr>
          <p:spPr bwMode="auto">
            <a:xfrm>
              <a:off x="3954" y="3180"/>
              <a:ext cx="26" cy="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79" name="Line 75"/>
            <p:cNvSpPr>
              <a:spLocks noChangeShapeType="1"/>
            </p:cNvSpPr>
            <p:nvPr/>
          </p:nvSpPr>
          <p:spPr bwMode="auto">
            <a:xfrm>
              <a:off x="3994" y="3193"/>
              <a:ext cx="27" cy="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80" name="Line 76"/>
            <p:cNvSpPr>
              <a:spLocks noChangeShapeType="1"/>
            </p:cNvSpPr>
            <p:nvPr/>
          </p:nvSpPr>
          <p:spPr bwMode="auto">
            <a:xfrm>
              <a:off x="4035" y="3206"/>
              <a:ext cx="27" cy="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81" name="Line 77"/>
            <p:cNvSpPr>
              <a:spLocks noChangeShapeType="1"/>
            </p:cNvSpPr>
            <p:nvPr/>
          </p:nvSpPr>
          <p:spPr bwMode="auto">
            <a:xfrm>
              <a:off x="4076" y="3219"/>
              <a:ext cx="26" cy="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82" name="Line 78"/>
            <p:cNvSpPr>
              <a:spLocks noChangeShapeType="1"/>
            </p:cNvSpPr>
            <p:nvPr/>
          </p:nvSpPr>
          <p:spPr bwMode="auto">
            <a:xfrm>
              <a:off x="4117" y="3232"/>
              <a:ext cx="26" cy="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83" name="Line 79"/>
            <p:cNvSpPr>
              <a:spLocks noChangeShapeType="1"/>
            </p:cNvSpPr>
            <p:nvPr/>
          </p:nvSpPr>
          <p:spPr bwMode="auto">
            <a:xfrm>
              <a:off x="4158" y="3245"/>
              <a:ext cx="27" cy="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84" name="Line 80"/>
            <p:cNvSpPr>
              <a:spLocks noChangeShapeType="1"/>
            </p:cNvSpPr>
            <p:nvPr/>
          </p:nvSpPr>
          <p:spPr bwMode="auto">
            <a:xfrm>
              <a:off x="4199" y="3258"/>
              <a:ext cx="26" cy="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85" name="Line 81"/>
            <p:cNvSpPr>
              <a:spLocks noChangeShapeType="1"/>
            </p:cNvSpPr>
            <p:nvPr/>
          </p:nvSpPr>
          <p:spPr bwMode="auto">
            <a:xfrm>
              <a:off x="4240" y="3271"/>
              <a:ext cx="26" cy="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86" name="Line 82"/>
            <p:cNvSpPr>
              <a:spLocks noChangeShapeType="1"/>
            </p:cNvSpPr>
            <p:nvPr/>
          </p:nvSpPr>
          <p:spPr bwMode="auto">
            <a:xfrm>
              <a:off x="4280" y="3284"/>
              <a:ext cx="26" cy="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87" name="Line 83"/>
            <p:cNvSpPr>
              <a:spLocks noChangeShapeType="1"/>
            </p:cNvSpPr>
            <p:nvPr/>
          </p:nvSpPr>
          <p:spPr bwMode="auto">
            <a:xfrm>
              <a:off x="4321" y="3297"/>
              <a:ext cx="27" cy="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88" name="Line 84"/>
            <p:cNvSpPr>
              <a:spLocks noChangeShapeType="1"/>
            </p:cNvSpPr>
            <p:nvPr/>
          </p:nvSpPr>
          <p:spPr bwMode="auto">
            <a:xfrm>
              <a:off x="4362" y="3310"/>
              <a:ext cx="26" cy="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89" name="Line 85"/>
            <p:cNvSpPr>
              <a:spLocks noChangeShapeType="1"/>
            </p:cNvSpPr>
            <p:nvPr/>
          </p:nvSpPr>
          <p:spPr bwMode="auto">
            <a:xfrm>
              <a:off x="4404" y="3323"/>
              <a:ext cx="25" cy="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90" name="Line 86"/>
            <p:cNvSpPr>
              <a:spLocks noChangeShapeType="1"/>
            </p:cNvSpPr>
            <p:nvPr/>
          </p:nvSpPr>
          <p:spPr bwMode="auto">
            <a:xfrm>
              <a:off x="4444" y="3336"/>
              <a:ext cx="26" cy="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91" name="Line 87"/>
            <p:cNvSpPr>
              <a:spLocks noChangeShapeType="1"/>
            </p:cNvSpPr>
            <p:nvPr/>
          </p:nvSpPr>
          <p:spPr bwMode="auto">
            <a:xfrm>
              <a:off x="4485" y="3349"/>
              <a:ext cx="19" cy="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92" name="Freeform 88"/>
            <p:cNvSpPr>
              <a:spLocks/>
            </p:cNvSpPr>
            <p:nvPr/>
          </p:nvSpPr>
          <p:spPr bwMode="auto">
            <a:xfrm>
              <a:off x="4436" y="3307"/>
              <a:ext cx="68" cy="59"/>
            </a:xfrm>
            <a:custGeom>
              <a:avLst/>
              <a:gdLst>
                <a:gd name="T0" fmla="*/ 0 w 150"/>
                <a:gd name="T1" fmla="*/ 129 h 129"/>
                <a:gd name="T2" fmla="*/ 150 w 150"/>
                <a:gd name="T3" fmla="*/ 106 h 129"/>
                <a:gd name="T4" fmla="*/ 42 w 150"/>
                <a:gd name="T5" fmla="*/ 0 h 129"/>
              </a:gdLst>
              <a:ahLst/>
              <a:cxnLst>
                <a:cxn ang="0">
                  <a:pos x="T0" y="T1"/>
                </a:cxn>
                <a:cxn ang="0">
                  <a:pos x="T2" y="T3"/>
                </a:cxn>
                <a:cxn ang="0">
                  <a:pos x="T4" y="T5"/>
                </a:cxn>
              </a:cxnLst>
              <a:rect l="0" t="0" r="r" b="b"/>
              <a:pathLst>
                <a:path w="150" h="129">
                  <a:moveTo>
                    <a:pt x="0" y="129"/>
                  </a:moveTo>
                  <a:lnTo>
                    <a:pt x="150" y="106"/>
                  </a:lnTo>
                  <a:lnTo>
                    <a:pt x="42"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51993" name="Line 89"/>
            <p:cNvSpPr>
              <a:spLocks noChangeShapeType="1"/>
            </p:cNvSpPr>
            <p:nvPr/>
          </p:nvSpPr>
          <p:spPr bwMode="auto">
            <a:xfrm>
              <a:off x="1585" y="2122"/>
              <a:ext cx="28"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94" name="Line 90"/>
            <p:cNvSpPr>
              <a:spLocks noChangeShapeType="1"/>
            </p:cNvSpPr>
            <p:nvPr/>
          </p:nvSpPr>
          <p:spPr bwMode="auto">
            <a:xfrm>
              <a:off x="1628" y="2129"/>
              <a:ext cx="28"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95" name="Line 91"/>
            <p:cNvSpPr>
              <a:spLocks noChangeShapeType="1"/>
            </p:cNvSpPr>
            <p:nvPr/>
          </p:nvSpPr>
          <p:spPr bwMode="auto">
            <a:xfrm>
              <a:off x="1671" y="2137"/>
              <a:ext cx="28" cy="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96" name="Line 92"/>
            <p:cNvSpPr>
              <a:spLocks noChangeShapeType="1"/>
            </p:cNvSpPr>
            <p:nvPr/>
          </p:nvSpPr>
          <p:spPr bwMode="auto">
            <a:xfrm>
              <a:off x="1715" y="2145"/>
              <a:ext cx="28" cy="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97" name="Line 93"/>
            <p:cNvSpPr>
              <a:spLocks noChangeShapeType="1"/>
            </p:cNvSpPr>
            <p:nvPr/>
          </p:nvSpPr>
          <p:spPr bwMode="auto">
            <a:xfrm>
              <a:off x="1758" y="2152"/>
              <a:ext cx="28"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98" name="Line 94"/>
            <p:cNvSpPr>
              <a:spLocks noChangeShapeType="1"/>
            </p:cNvSpPr>
            <p:nvPr/>
          </p:nvSpPr>
          <p:spPr bwMode="auto">
            <a:xfrm>
              <a:off x="1801" y="2160"/>
              <a:ext cx="28"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1999" name="Line 95"/>
            <p:cNvSpPr>
              <a:spLocks noChangeShapeType="1"/>
            </p:cNvSpPr>
            <p:nvPr/>
          </p:nvSpPr>
          <p:spPr bwMode="auto">
            <a:xfrm>
              <a:off x="1844" y="2168"/>
              <a:ext cx="28"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00" name="Line 96"/>
            <p:cNvSpPr>
              <a:spLocks noChangeShapeType="1"/>
            </p:cNvSpPr>
            <p:nvPr/>
          </p:nvSpPr>
          <p:spPr bwMode="auto">
            <a:xfrm>
              <a:off x="1887" y="2175"/>
              <a:ext cx="27"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01" name="Line 97"/>
            <p:cNvSpPr>
              <a:spLocks noChangeShapeType="1"/>
            </p:cNvSpPr>
            <p:nvPr/>
          </p:nvSpPr>
          <p:spPr bwMode="auto">
            <a:xfrm>
              <a:off x="1930" y="2183"/>
              <a:ext cx="27"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02" name="Line 98"/>
            <p:cNvSpPr>
              <a:spLocks noChangeShapeType="1"/>
            </p:cNvSpPr>
            <p:nvPr/>
          </p:nvSpPr>
          <p:spPr bwMode="auto">
            <a:xfrm>
              <a:off x="1973" y="2191"/>
              <a:ext cx="27" cy="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03" name="Line 99"/>
            <p:cNvSpPr>
              <a:spLocks noChangeShapeType="1"/>
            </p:cNvSpPr>
            <p:nvPr/>
          </p:nvSpPr>
          <p:spPr bwMode="auto">
            <a:xfrm>
              <a:off x="2016" y="2198"/>
              <a:ext cx="27" cy="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04" name="Line 100"/>
            <p:cNvSpPr>
              <a:spLocks noChangeShapeType="1"/>
            </p:cNvSpPr>
            <p:nvPr/>
          </p:nvSpPr>
          <p:spPr bwMode="auto">
            <a:xfrm>
              <a:off x="2059" y="2206"/>
              <a:ext cx="27"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05" name="Line 101"/>
            <p:cNvSpPr>
              <a:spLocks noChangeShapeType="1"/>
            </p:cNvSpPr>
            <p:nvPr/>
          </p:nvSpPr>
          <p:spPr bwMode="auto">
            <a:xfrm>
              <a:off x="2103" y="2214"/>
              <a:ext cx="27" cy="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06" name="Line 102"/>
            <p:cNvSpPr>
              <a:spLocks noChangeShapeType="1"/>
            </p:cNvSpPr>
            <p:nvPr/>
          </p:nvSpPr>
          <p:spPr bwMode="auto">
            <a:xfrm>
              <a:off x="2146" y="2222"/>
              <a:ext cx="27" cy="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07" name="Line 103"/>
            <p:cNvSpPr>
              <a:spLocks noChangeShapeType="1"/>
            </p:cNvSpPr>
            <p:nvPr/>
          </p:nvSpPr>
          <p:spPr bwMode="auto">
            <a:xfrm>
              <a:off x="2189" y="2230"/>
              <a:ext cx="27" cy="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08" name="Line 104"/>
            <p:cNvSpPr>
              <a:spLocks noChangeShapeType="1"/>
            </p:cNvSpPr>
            <p:nvPr/>
          </p:nvSpPr>
          <p:spPr bwMode="auto">
            <a:xfrm>
              <a:off x="2232" y="2238"/>
              <a:ext cx="27"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09" name="Line 105"/>
            <p:cNvSpPr>
              <a:spLocks noChangeShapeType="1"/>
            </p:cNvSpPr>
            <p:nvPr/>
          </p:nvSpPr>
          <p:spPr bwMode="auto">
            <a:xfrm>
              <a:off x="2275" y="2244"/>
              <a:ext cx="27"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10" name="Line 106"/>
            <p:cNvSpPr>
              <a:spLocks noChangeShapeType="1"/>
            </p:cNvSpPr>
            <p:nvPr/>
          </p:nvSpPr>
          <p:spPr bwMode="auto">
            <a:xfrm>
              <a:off x="2318" y="2252"/>
              <a:ext cx="27" cy="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11" name="Line 107"/>
            <p:cNvSpPr>
              <a:spLocks noChangeShapeType="1"/>
            </p:cNvSpPr>
            <p:nvPr/>
          </p:nvSpPr>
          <p:spPr bwMode="auto">
            <a:xfrm>
              <a:off x="2360" y="2260"/>
              <a:ext cx="28"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12" name="Line 108"/>
            <p:cNvSpPr>
              <a:spLocks noChangeShapeType="1"/>
            </p:cNvSpPr>
            <p:nvPr/>
          </p:nvSpPr>
          <p:spPr bwMode="auto">
            <a:xfrm>
              <a:off x="2403" y="2267"/>
              <a:ext cx="28" cy="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13" name="Line 109"/>
            <p:cNvSpPr>
              <a:spLocks noChangeShapeType="1"/>
            </p:cNvSpPr>
            <p:nvPr/>
          </p:nvSpPr>
          <p:spPr bwMode="auto">
            <a:xfrm>
              <a:off x="2447" y="2276"/>
              <a:ext cx="27" cy="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14" name="Line 110"/>
            <p:cNvSpPr>
              <a:spLocks noChangeShapeType="1"/>
            </p:cNvSpPr>
            <p:nvPr/>
          </p:nvSpPr>
          <p:spPr bwMode="auto">
            <a:xfrm>
              <a:off x="2490" y="2284"/>
              <a:ext cx="28"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15" name="Line 111"/>
            <p:cNvSpPr>
              <a:spLocks noChangeShapeType="1"/>
            </p:cNvSpPr>
            <p:nvPr/>
          </p:nvSpPr>
          <p:spPr bwMode="auto">
            <a:xfrm>
              <a:off x="2533" y="2291"/>
              <a:ext cx="28" cy="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16" name="Line 112"/>
            <p:cNvSpPr>
              <a:spLocks noChangeShapeType="1"/>
            </p:cNvSpPr>
            <p:nvPr/>
          </p:nvSpPr>
          <p:spPr bwMode="auto">
            <a:xfrm>
              <a:off x="2576" y="2299"/>
              <a:ext cx="28" cy="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17" name="Line 113"/>
            <p:cNvSpPr>
              <a:spLocks noChangeShapeType="1"/>
            </p:cNvSpPr>
            <p:nvPr/>
          </p:nvSpPr>
          <p:spPr bwMode="auto">
            <a:xfrm>
              <a:off x="2619" y="2307"/>
              <a:ext cx="28" cy="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18" name="Line 114"/>
            <p:cNvSpPr>
              <a:spLocks noChangeShapeType="1"/>
            </p:cNvSpPr>
            <p:nvPr/>
          </p:nvSpPr>
          <p:spPr bwMode="auto">
            <a:xfrm>
              <a:off x="2663" y="2313"/>
              <a:ext cx="27" cy="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19" name="Line 115"/>
            <p:cNvSpPr>
              <a:spLocks noChangeShapeType="1"/>
            </p:cNvSpPr>
            <p:nvPr/>
          </p:nvSpPr>
          <p:spPr bwMode="auto">
            <a:xfrm>
              <a:off x="2705" y="2321"/>
              <a:ext cx="27" cy="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20" name="Line 116"/>
            <p:cNvSpPr>
              <a:spLocks noChangeShapeType="1"/>
            </p:cNvSpPr>
            <p:nvPr/>
          </p:nvSpPr>
          <p:spPr bwMode="auto">
            <a:xfrm>
              <a:off x="2747" y="2330"/>
              <a:ext cx="28" cy="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21" name="Line 117"/>
            <p:cNvSpPr>
              <a:spLocks noChangeShapeType="1"/>
            </p:cNvSpPr>
            <p:nvPr/>
          </p:nvSpPr>
          <p:spPr bwMode="auto">
            <a:xfrm>
              <a:off x="2790" y="2337"/>
              <a:ext cx="28"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22" name="Line 118"/>
            <p:cNvSpPr>
              <a:spLocks noChangeShapeType="1"/>
            </p:cNvSpPr>
            <p:nvPr/>
          </p:nvSpPr>
          <p:spPr bwMode="auto">
            <a:xfrm>
              <a:off x="2834" y="2345"/>
              <a:ext cx="28" cy="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23" name="Line 119"/>
            <p:cNvSpPr>
              <a:spLocks noChangeShapeType="1"/>
            </p:cNvSpPr>
            <p:nvPr/>
          </p:nvSpPr>
          <p:spPr bwMode="auto">
            <a:xfrm>
              <a:off x="2877" y="2353"/>
              <a:ext cx="28" cy="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24" name="Line 120"/>
            <p:cNvSpPr>
              <a:spLocks noChangeShapeType="1"/>
            </p:cNvSpPr>
            <p:nvPr/>
          </p:nvSpPr>
          <p:spPr bwMode="auto">
            <a:xfrm>
              <a:off x="2920" y="2360"/>
              <a:ext cx="28"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25" name="Line 121"/>
            <p:cNvSpPr>
              <a:spLocks noChangeShapeType="1"/>
            </p:cNvSpPr>
            <p:nvPr/>
          </p:nvSpPr>
          <p:spPr bwMode="auto">
            <a:xfrm>
              <a:off x="2963" y="2368"/>
              <a:ext cx="28"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26" name="Line 122"/>
            <p:cNvSpPr>
              <a:spLocks noChangeShapeType="1"/>
            </p:cNvSpPr>
            <p:nvPr/>
          </p:nvSpPr>
          <p:spPr bwMode="auto">
            <a:xfrm>
              <a:off x="3006" y="2376"/>
              <a:ext cx="28" cy="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27" name="Line 123"/>
            <p:cNvSpPr>
              <a:spLocks noChangeShapeType="1"/>
            </p:cNvSpPr>
            <p:nvPr/>
          </p:nvSpPr>
          <p:spPr bwMode="auto">
            <a:xfrm>
              <a:off x="3050" y="2383"/>
              <a:ext cx="27"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28" name="Line 124"/>
            <p:cNvSpPr>
              <a:spLocks noChangeShapeType="1"/>
            </p:cNvSpPr>
            <p:nvPr/>
          </p:nvSpPr>
          <p:spPr bwMode="auto">
            <a:xfrm>
              <a:off x="3092" y="2391"/>
              <a:ext cx="27"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29" name="Line 125"/>
            <p:cNvSpPr>
              <a:spLocks noChangeShapeType="1"/>
            </p:cNvSpPr>
            <p:nvPr/>
          </p:nvSpPr>
          <p:spPr bwMode="auto">
            <a:xfrm>
              <a:off x="3134" y="2399"/>
              <a:ext cx="28" cy="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30" name="Line 126"/>
            <p:cNvSpPr>
              <a:spLocks noChangeShapeType="1"/>
            </p:cNvSpPr>
            <p:nvPr/>
          </p:nvSpPr>
          <p:spPr bwMode="auto">
            <a:xfrm>
              <a:off x="3178" y="2406"/>
              <a:ext cx="27"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31" name="Line 127"/>
            <p:cNvSpPr>
              <a:spLocks noChangeShapeType="1"/>
            </p:cNvSpPr>
            <p:nvPr/>
          </p:nvSpPr>
          <p:spPr bwMode="auto">
            <a:xfrm>
              <a:off x="3222" y="2414"/>
              <a:ext cx="27"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32" name="Line 128"/>
            <p:cNvSpPr>
              <a:spLocks noChangeShapeType="1"/>
            </p:cNvSpPr>
            <p:nvPr/>
          </p:nvSpPr>
          <p:spPr bwMode="auto">
            <a:xfrm>
              <a:off x="3265" y="2421"/>
              <a:ext cx="27"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33" name="Line 129"/>
            <p:cNvSpPr>
              <a:spLocks noChangeShapeType="1"/>
            </p:cNvSpPr>
            <p:nvPr/>
          </p:nvSpPr>
          <p:spPr bwMode="auto">
            <a:xfrm>
              <a:off x="3308" y="2429"/>
              <a:ext cx="27"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34" name="Line 130"/>
            <p:cNvSpPr>
              <a:spLocks noChangeShapeType="1"/>
            </p:cNvSpPr>
            <p:nvPr/>
          </p:nvSpPr>
          <p:spPr bwMode="auto">
            <a:xfrm>
              <a:off x="3351" y="2438"/>
              <a:ext cx="27" cy="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35" name="Line 131"/>
            <p:cNvSpPr>
              <a:spLocks noChangeShapeType="1"/>
            </p:cNvSpPr>
            <p:nvPr/>
          </p:nvSpPr>
          <p:spPr bwMode="auto">
            <a:xfrm>
              <a:off x="3394" y="2445"/>
              <a:ext cx="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36" name="Freeform 132"/>
            <p:cNvSpPr>
              <a:spLocks/>
            </p:cNvSpPr>
            <p:nvPr/>
          </p:nvSpPr>
          <p:spPr bwMode="auto">
            <a:xfrm>
              <a:off x="3336" y="2405"/>
              <a:ext cx="65" cy="60"/>
            </a:xfrm>
            <a:custGeom>
              <a:avLst/>
              <a:gdLst>
                <a:gd name="T0" fmla="*/ 0 w 144"/>
                <a:gd name="T1" fmla="*/ 133 h 133"/>
                <a:gd name="T2" fmla="*/ 144 w 144"/>
                <a:gd name="T3" fmla="*/ 91 h 133"/>
                <a:gd name="T4" fmla="*/ 23 w 144"/>
                <a:gd name="T5" fmla="*/ 0 h 133"/>
              </a:gdLst>
              <a:ahLst/>
              <a:cxnLst>
                <a:cxn ang="0">
                  <a:pos x="T0" y="T1"/>
                </a:cxn>
                <a:cxn ang="0">
                  <a:pos x="T2" y="T3"/>
                </a:cxn>
                <a:cxn ang="0">
                  <a:pos x="T4" y="T5"/>
                </a:cxn>
              </a:cxnLst>
              <a:rect l="0" t="0" r="r" b="b"/>
              <a:pathLst>
                <a:path w="144" h="133">
                  <a:moveTo>
                    <a:pt x="0" y="133"/>
                  </a:moveTo>
                  <a:lnTo>
                    <a:pt x="144" y="91"/>
                  </a:lnTo>
                  <a:lnTo>
                    <a:pt x="23"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52037" name="Line 133"/>
            <p:cNvSpPr>
              <a:spLocks noChangeShapeType="1"/>
            </p:cNvSpPr>
            <p:nvPr/>
          </p:nvSpPr>
          <p:spPr bwMode="auto">
            <a:xfrm flipH="1">
              <a:off x="3726" y="2920"/>
              <a:ext cx="528" cy="2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38" name="Freeform 134"/>
            <p:cNvSpPr>
              <a:spLocks/>
            </p:cNvSpPr>
            <p:nvPr/>
          </p:nvSpPr>
          <p:spPr bwMode="auto">
            <a:xfrm>
              <a:off x="3726" y="3077"/>
              <a:ext cx="66" cy="57"/>
            </a:xfrm>
            <a:custGeom>
              <a:avLst/>
              <a:gdLst>
                <a:gd name="T0" fmla="*/ 100 w 150"/>
                <a:gd name="T1" fmla="*/ 0 h 127"/>
                <a:gd name="T2" fmla="*/ 0 w 150"/>
                <a:gd name="T3" fmla="*/ 113 h 127"/>
                <a:gd name="T4" fmla="*/ 150 w 150"/>
                <a:gd name="T5" fmla="*/ 127 h 127"/>
              </a:gdLst>
              <a:ahLst/>
              <a:cxnLst>
                <a:cxn ang="0">
                  <a:pos x="T0" y="T1"/>
                </a:cxn>
                <a:cxn ang="0">
                  <a:pos x="T2" y="T3"/>
                </a:cxn>
                <a:cxn ang="0">
                  <a:pos x="T4" y="T5"/>
                </a:cxn>
              </a:cxnLst>
              <a:rect l="0" t="0" r="r" b="b"/>
              <a:pathLst>
                <a:path w="150" h="127">
                  <a:moveTo>
                    <a:pt x="100" y="0"/>
                  </a:moveTo>
                  <a:lnTo>
                    <a:pt x="0" y="113"/>
                  </a:lnTo>
                  <a:lnTo>
                    <a:pt x="150" y="127"/>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52039" name="Freeform 135"/>
            <p:cNvSpPr>
              <a:spLocks/>
            </p:cNvSpPr>
            <p:nvPr/>
          </p:nvSpPr>
          <p:spPr bwMode="auto">
            <a:xfrm>
              <a:off x="3827" y="4096"/>
              <a:ext cx="64" cy="74"/>
            </a:xfrm>
            <a:custGeom>
              <a:avLst/>
              <a:gdLst>
                <a:gd name="T0" fmla="*/ 0 w 230"/>
                <a:gd name="T1" fmla="*/ 115 h 231"/>
                <a:gd name="T2" fmla="*/ 2 w 230"/>
                <a:gd name="T3" fmla="*/ 88 h 231"/>
                <a:gd name="T4" fmla="*/ 13 w 230"/>
                <a:gd name="T5" fmla="*/ 61 h 231"/>
                <a:gd name="T6" fmla="*/ 29 w 230"/>
                <a:gd name="T7" fmla="*/ 38 h 231"/>
                <a:gd name="T8" fmla="*/ 50 w 230"/>
                <a:gd name="T9" fmla="*/ 21 h 231"/>
                <a:gd name="T10" fmla="*/ 73 w 230"/>
                <a:gd name="T11" fmla="*/ 7 h 231"/>
                <a:gd name="T12" fmla="*/ 100 w 230"/>
                <a:gd name="T13" fmla="*/ 0 h 231"/>
                <a:gd name="T14" fmla="*/ 129 w 230"/>
                <a:gd name="T15" fmla="*/ 0 h 231"/>
                <a:gd name="T16" fmla="*/ 156 w 230"/>
                <a:gd name="T17" fmla="*/ 7 h 231"/>
                <a:gd name="T18" fmla="*/ 181 w 230"/>
                <a:gd name="T19" fmla="*/ 21 h 231"/>
                <a:gd name="T20" fmla="*/ 202 w 230"/>
                <a:gd name="T21" fmla="*/ 38 h 231"/>
                <a:gd name="T22" fmla="*/ 217 w 230"/>
                <a:gd name="T23" fmla="*/ 61 h 231"/>
                <a:gd name="T24" fmla="*/ 227 w 230"/>
                <a:gd name="T25" fmla="*/ 88 h 231"/>
                <a:gd name="T26" fmla="*/ 230 w 230"/>
                <a:gd name="T27" fmla="*/ 115 h 231"/>
                <a:gd name="T28" fmla="*/ 227 w 230"/>
                <a:gd name="T29" fmla="*/ 142 h 231"/>
                <a:gd name="T30" fmla="*/ 217 w 230"/>
                <a:gd name="T31" fmla="*/ 169 h 231"/>
                <a:gd name="T32" fmla="*/ 202 w 230"/>
                <a:gd name="T33" fmla="*/ 192 h 231"/>
                <a:gd name="T34" fmla="*/ 181 w 230"/>
                <a:gd name="T35" fmla="*/ 209 h 231"/>
                <a:gd name="T36" fmla="*/ 156 w 230"/>
                <a:gd name="T37" fmla="*/ 223 h 231"/>
                <a:gd name="T38" fmla="*/ 129 w 230"/>
                <a:gd name="T39" fmla="*/ 231 h 231"/>
                <a:gd name="T40" fmla="*/ 100 w 230"/>
                <a:gd name="T41" fmla="*/ 231 h 231"/>
                <a:gd name="T42" fmla="*/ 73 w 230"/>
                <a:gd name="T43" fmla="*/ 223 h 231"/>
                <a:gd name="T44" fmla="*/ 50 w 230"/>
                <a:gd name="T45" fmla="*/ 209 h 231"/>
                <a:gd name="T46" fmla="*/ 29 w 230"/>
                <a:gd name="T47" fmla="*/ 192 h 231"/>
                <a:gd name="T48" fmla="*/ 13 w 230"/>
                <a:gd name="T49" fmla="*/ 169 h 231"/>
                <a:gd name="T50" fmla="*/ 2 w 230"/>
                <a:gd name="T51" fmla="*/ 142 h 231"/>
                <a:gd name="T52" fmla="*/ 0 w 230"/>
                <a:gd name="T53" fmla="*/ 11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0" h="231">
                  <a:moveTo>
                    <a:pt x="0" y="115"/>
                  </a:moveTo>
                  <a:lnTo>
                    <a:pt x="2" y="88"/>
                  </a:lnTo>
                  <a:lnTo>
                    <a:pt x="13" y="61"/>
                  </a:lnTo>
                  <a:lnTo>
                    <a:pt x="29" y="38"/>
                  </a:lnTo>
                  <a:lnTo>
                    <a:pt x="50" y="21"/>
                  </a:lnTo>
                  <a:lnTo>
                    <a:pt x="73" y="7"/>
                  </a:lnTo>
                  <a:lnTo>
                    <a:pt x="100" y="0"/>
                  </a:lnTo>
                  <a:lnTo>
                    <a:pt x="129" y="0"/>
                  </a:lnTo>
                  <a:lnTo>
                    <a:pt x="156" y="7"/>
                  </a:lnTo>
                  <a:lnTo>
                    <a:pt x="181" y="21"/>
                  </a:lnTo>
                  <a:lnTo>
                    <a:pt x="202" y="38"/>
                  </a:lnTo>
                  <a:lnTo>
                    <a:pt x="217" y="61"/>
                  </a:lnTo>
                  <a:lnTo>
                    <a:pt x="227" y="88"/>
                  </a:lnTo>
                  <a:lnTo>
                    <a:pt x="230" y="115"/>
                  </a:lnTo>
                  <a:lnTo>
                    <a:pt x="227" y="142"/>
                  </a:lnTo>
                  <a:lnTo>
                    <a:pt x="217" y="169"/>
                  </a:lnTo>
                  <a:lnTo>
                    <a:pt x="202" y="192"/>
                  </a:lnTo>
                  <a:lnTo>
                    <a:pt x="181" y="209"/>
                  </a:lnTo>
                  <a:lnTo>
                    <a:pt x="156" y="223"/>
                  </a:lnTo>
                  <a:lnTo>
                    <a:pt x="129" y="231"/>
                  </a:lnTo>
                  <a:lnTo>
                    <a:pt x="100" y="231"/>
                  </a:lnTo>
                  <a:lnTo>
                    <a:pt x="73" y="223"/>
                  </a:lnTo>
                  <a:lnTo>
                    <a:pt x="50" y="209"/>
                  </a:lnTo>
                  <a:lnTo>
                    <a:pt x="29" y="192"/>
                  </a:lnTo>
                  <a:lnTo>
                    <a:pt x="13" y="169"/>
                  </a:lnTo>
                  <a:lnTo>
                    <a:pt x="2" y="142"/>
                  </a:lnTo>
                  <a:lnTo>
                    <a:pt x="0" y="115"/>
                  </a:lnTo>
                  <a:close/>
                </a:path>
              </a:pathLst>
            </a:custGeom>
            <a:solidFill>
              <a:srgbClr val="000000"/>
            </a:solidFill>
            <a:ln w="19050">
              <a:solidFill>
                <a:srgbClr val="000000"/>
              </a:solidFill>
              <a:prstDash val="solid"/>
              <a:round/>
              <a:headEnd/>
              <a:tailEnd/>
            </a:ln>
          </p:spPr>
          <p:txBody>
            <a:bodyPr/>
            <a:lstStyle/>
            <a:p>
              <a:endParaRPr lang="en-CA"/>
            </a:p>
          </p:txBody>
        </p:sp>
        <p:sp>
          <p:nvSpPr>
            <p:cNvPr id="252040" name="Freeform 136"/>
            <p:cNvSpPr>
              <a:spLocks/>
            </p:cNvSpPr>
            <p:nvPr/>
          </p:nvSpPr>
          <p:spPr bwMode="auto">
            <a:xfrm>
              <a:off x="3791" y="4069"/>
              <a:ext cx="129" cy="130"/>
            </a:xfrm>
            <a:custGeom>
              <a:avLst/>
              <a:gdLst>
                <a:gd name="T0" fmla="*/ 0 w 288"/>
                <a:gd name="T1" fmla="*/ 144 h 288"/>
                <a:gd name="T2" fmla="*/ 4 w 288"/>
                <a:gd name="T3" fmla="*/ 112 h 288"/>
                <a:gd name="T4" fmla="*/ 14 w 288"/>
                <a:gd name="T5" fmla="*/ 81 h 288"/>
                <a:gd name="T6" fmla="*/ 31 w 288"/>
                <a:gd name="T7" fmla="*/ 54 h 288"/>
                <a:gd name="T8" fmla="*/ 54 w 288"/>
                <a:gd name="T9" fmla="*/ 31 h 288"/>
                <a:gd name="T10" fmla="*/ 81 w 288"/>
                <a:gd name="T11" fmla="*/ 13 h 288"/>
                <a:gd name="T12" fmla="*/ 112 w 288"/>
                <a:gd name="T13" fmla="*/ 4 h 288"/>
                <a:gd name="T14" fmla="*/ 144 w 288"/>
                <a:gd name="T15" fmla="*/ 0 h 288"/>
                <a:gd name="T16" fmla="*/ 175 w 288"/>
                <a:gd name="T17" fmla="*/ 4 h 288"/>
                <a:gd name="T18" fmla="*/ 206 w 288"/>
                <a:gd name="T19" fmla="*/ 13 h 288"/>
                <a:gd name="T20" fmla="*/ 233 w 288"/>
                <a:gd name="T21" fmla="*/ 31 h 288"/>
                <a:gd name="T22" fmla="*/ 256 w 288"/>
                <a:gd name="T23" fmla="*/ 54 h 288"/>
                <a:gd name="T24" fmla="*/ 273 w 288"/>
                <a:gd name="T25" fmla="*/ 81 h 288"/>
                <a:gd name="T26" fmla="*/ 284 w 288"/>
                <a:gd name="T27" fmla="*/ 112 h 288"/>
                <a:gd name="T28" fmla="*/ 288 w 288"/>
                <a:gd name="T29" fmla="*/ 144 h 288"/>
                <a:gd name="T30" fmla="*/ 284 w 288"/>
                <a:gd name="T31" fmla="*/ 177 h 288"/>
                <a:gd name="T32" fmla="*/ 273 w 288"/>
                <a:gd name="T33" fmla="*/ 208 h 288"/>
                <a:gd name="T34" fmla="*/ 256 w 288"/>
                <a:gd name="T35" fmla="*/ 235 h 288"/>
                <a:gd name="T36" fmla="*/ 233 w 288"/>
                <a:gd name="T37" fmla="*/ 258 h 288"/>
                <a:gd name="T38" fmla="*/ 206 w 288"/>
                <a:gd name="T39" fmla="*/ 275 h 288"/>
                <a:gd name="T40" fmla="*/ 175 w 288"/>
                <a:gd name="T41" fmla="*/ 285 h 288"/>
                <a:gd name="T42" fmla="*/ 144 w 288"/>
                <a:gd name="T43" fmla="*/ 288 h 288"/>
                <a:gd name="T44" fmla="*/ 112 w 288"/>
                <a:gd name="T45" fmla="*/ 285 h 288"/>
                <a:gd name="T46" fmla="*/ 81 w 288"/>
                <a:gd name="T47" fmla="*/ 275 h 288"/>
                <a:gd name="T48" fmla="*/ 54 w 288"/>
                <a:gd name="T49" fmla="*/ 258 h 288"/>
                <a:gd name="T50" fmla="*/ 31 w 288"/>
                <a:gd name="T51" fmla="*/ 235 h 288"/>
                <a:gd name="T52" fmla="*/ 14 w 288"/>
                <a:gd name="T53" fmla="*/ 208 h 288"/>
                <a:gd name="T54" fmla="*/ 4 w 288"/>
                <a:gd name="T55" fmla="*/ 177 h 288"/>
                <a:gd name="T56" fmla="*/ 0 w 288"/>
                <a:gd name="T57"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288">
                  <a:moveTo>
                    <a:pt x="0" y="144"/>
                  </a:moveTo>
                  <a:lnTo>
                    <a:pt x="4" y="112"/>
                  </a:lnTo>
                  <a:lnTo>
                    <a:pt x="14" y="81"/>
                  </a:lnTo>
                  <a:lnTo>
                    <a:pt x="31" y="54"/>
                  </a:lnTo>
                  <a:lnTo>
                    <a:pt x="54" y="31"/>
                  </a:lnTo>
                  <a:lnTo>
                    <a:pt x="81" y="13"/>
                  </a:lnTo>
                  <a:lnTo>
                    <a:pt x="112" y="4"/>
                  </a:lnTo>
                  <a:lnTo>
                    <a:pt x="144" y="0"/>
                  </a:lnTo>
                  <a:lnTo>
                    <a:pt x="175" y="4"/>
                  </a:lnTo>
                  <a:lnTo>
                    <a:pt x="206" y="13"/>
                  </a:lnTo>
                  <a:lnTo>
                    <a:pt x="233" y="31"/>
                  </a:lnTo>
                  <a:lnTo>
                    <a:pt x="256" y="54"/>
                  </a:lnTo>
                  <a:lnTo>
                    <a:pt x="273" y="81"/>
                  </a:lnTo>
                  <a:lnTo>
                    <a:pt x="284" y="112"/>
                  </a:lnTo>
                  <a:lnTo>
                    <a:pt x="288" y="144"/>
                  </a:lnTo>
                  <a:lnTo>
                    <a:pt x="284" y="177"/>
                  </a:lnTo>
                  <a:lnTo>
                    <a:pt x="273" y="208"/>
                  </a:lnTo>
                  <a:lnTo>
                    <a:pt x="256" y="235"/>
                  </a:lnTo>
                  <a:lnTo>
                    <a:pt x="233" y="258"/>
                  </a:lnTo>
                  <a:lnTo>
                    <a:pt x="206" y="275"/>
                  </a:lnTo>
                  <a:lnTo>
                    <a:pt x="175" y="285"/>
                  </a:lnTo>
                  <a:lnTo>
                    <a:pt x="144" y="288"/>
                  </a:lnTo>
                  <a:lnTo>
                    <a:pt x="112" y="285"/>
                  </a:lnTo>
                  <a:lnTo>
                    <a:pt x="81" y="275"/>
                  </a:lnTo>
                  <a:lnTo>
                    <a:pt x="54" y="258"/>
                  </a:lnTo>
                  <a:lnTo>
                    <a:pt x="31" y="235"/>
                  </a:lnTo>
                  <a:lnTo>
                    <a:pt x="14" y="208"/>
                  </a:lnTo>
                  <a:lnTo>
                    <a:pt x="4" y="177"/>
                  </a:lnTo>
                  <a:lnTo>
                    <a:pt x="0" y="144"/>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52041" name="Line 137"/>
            <p:cNvSpPr>
              <a:spLocks noChangeShapeType="1"/>
            </p:cNvSpPr>
            <p:nvPr/>
          </p:nvSpPr>
          <p:spPr bwMode="auto">
            <a:xfrm>
              <a:off x="3466" y="3615"/>
              <a:ext cx="325" cy="25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42" name="Freeform 138"/>
            <p:cNvSpPr>
              <a:spLocks/>
            </p:cNvSpPr>
            <p:nvPr/>
          </p:nvSpPr>
          <p:spPr bwMode="auto">
            <a:xfrm>
              <a:off x="3724" y="3813"/>
              <a:ext cx="67" cy="61"/>
            </a:xfrm>
            <a:custGeom>
              <a:avLst/>
              <a:gdLst>
                <a:gd name="T0" fmla="*/ 0 w 148"/>
                <a:gd name="T1" fmla="*/ 105 h 136"/>
                <a:gd name="T2" fmla="*/ 148 w 148"/>
                <a:gd name="T3" fmla="*/ 136 h 136"/>
                <a:gd name="T4" fmla="*/ 85 w 148"/>
                <a:gd name="T5" fmla="*/ 0 h 136"/>
              </a:gdLst>
              <a:ahLst/>
              <a:cxnLst>
                <a:cxn ang="0">
                  <a:pos x="T0" y="T1"/>
                </a:cxn>
                <a:cxn ang="0">
                  <a:pos x="T2" y="T3"/>
                </a:cxn>
                <a:cxn ang="0">
                  <a:pos x="T4" y="T5"/>
                </a:cxn>
              </a:cxnLst>
              <a:rect l="0" t="0" r="r" b="b"/>
              <a:pathLst>
                <a:path w="148" h="136">
                  <a:moveTo>
                    <a:pt x="0" y="105"/>
                  </a:moveTo>
                  <a:lnTo>
                    <a:pt x="148" y="136"/>
                  </a:lnTo>
                  <a:lnTo>
                    <a:pt x="85"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52043" name="AutoShape 139"/>
            <p:cNvSpPr>
              <a:spLocks noChangeArrowheads="1"/>
            </p:cNvSpPr>
            <p:nvPr/>
          </p:nvSpPr>
          <p:spPr bwMode="auto">
            <a:xfrm>
              <a:off x="863" y="44"/>
              <a:ext cx="4151" cy="4220"/>
            </a:xfrm>
            <a:prstGeom prst="roundRect">
              <a:avLst>
                <a:gd name="adj" fmla="val 4384"/>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52044" name="Line 140"/>
            <p:cNvSpPr>
              <a:spLocks noChangeShapeType="1"/>
            </p:cNvSpPr>
            <p:nvPr/>
          </p:nvSpPr>
          <p:spPr bwMode="auto">
            <a:xfrm>
              <a:off x="1901" y="44"/>
              <a:ext cx="1" cy="42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45" name="Line 141"/>
            <p:cNvSpPr>
              <a:spLocks noChangeShapeType="1"/>
            </p:cNvSpPr>
            <p:nvPr/>
          </p:nvSpPr>
          <p:spPr bwMode="auto">
            <a:xfrm>
              <a:off x="2938" y="44"/>
              <a:ext cx="1" cy="42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46" name="Rectangle 142"/>
            <p:cNvSpPr>
              <a:spLocks noChangeArrowheads="1"/>
            </p:cNvSpPr>
            <p:nvPr/>
          </p:nvSpPr>
          <p:spPr bwMode="auto">
            <a:xfrm>
              <a:off x="1164" y="113"/>
              <a:ext cx="52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400" b="1">
                  <a:solidFill>
                    <a:srgbClr val="000000"/>
                  </a:solidFill>
                  <a:latin typeface="Arial" charset="0"/>
                </a:rPr>
                <a:t>Customer</a:t>
              </a:r>
              <a:endParaRPr lang="en-US" altLang="en-US" b="1"/>
            </a:p>
          </p:txBody>
        </p:sp>
        <p:sp>
          <p:nvSpPr>
            <p:cNvPr id="252047" name="Rectangle 143"/>
            <p:cNvSpPr>
              <a:spLocks noChangeArrowheads="1"/>
            </p:cNvSpPr>
            <p:nvPr/>
          </p:nvSpPr>
          <p:spPr bwMode="auto">
            <a:xfrm>
              <a:off x="2203" y="113"/>
              <a:ext cx="50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400" b="1">
                  <a:solidFill>
                    <a:srgbClr val="000000"/>
                  </a:solidFill>
                  <a:latin typeface="Arial" charset="0"/>
                </a:rPr>
                <a:t>Telesales</a:t>
              </a:r>
              <a:endParaRPr lang="en-US" altLang="en-US" b="1"/>
            </a:p>
          </p:txBody>
        </p:sp>
        <p:sp>
          <p:nvSpPr>
            <p:cNvPr id="252048" name="Rectangle 144"/>
            <p:cNvSpPr>
              <a:spLocks noChangeArrowheads="1"/>
            </p:cNvSpPr>
            <p:nvPr/>
          </p:nvSpPr>
          <p:spPr bwMode="auto">
            <a:xfrm>
              <a:off x="4235" y="113"/>
              <a:ext cx="60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400" b="1">
                  <a:solidFill>
                    <a:srgbClr val="000000"/>
                  </a:solidFill>
                  <a:latin typeface="Arial" charset="0"/>
                </a:rPr>
                <a:t>Warehouse</a:t>
              </a:r>
              <a:endParaRPr lang="en-US" altLang="en-US" b="1"/>
            </a:p>
          </p:txBody>
        </p:sp>
        <p:sp>
          <p:nvSpPr>
            <p:cNvPr id="252049" name="Line 145"/>
            <p:cNvSpPr>
              <a:spLocks noChangeShapeType="1"/>
            </p:cNvSpPr>
            <p:nvPr/>
          </p:nvSpPr>
          <p:spPr bwMode="auto">
            <a:xfrm>
              <a:off x="3976" y="44"/>
              <a:ext cx="1" cy="42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50" name="Rectangle 146"/>
            <p:cNvSpPr>
              <a:spLocks noChangeArrowheads="1"/>
            </p:cNvSpPr>
            <p:nvPr/>
          </p:nvSpPr>
          <p:spPr bwMode="auto">
            <a:xfrm>
              <a:off x="3206" y="113"/>
              <a:ext cx="61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r>
                <a:rPr lang="en-US" altLang="en-US" sz="1400" b="1">
                  <a:solidFill>
                    <a:srgbClr val="000000"/>
                  </a:solidFill>
                  <a:latin typeface="Arial" charset="0"/>
                </a:rPr>
                <a:t>Accounting</a:t>
              </a:r>
              <a:endParaRPr lang="en-US" altLang="en-US" b="1"/>
            </a:p>
          </p:txBody>
        </p:sp>
        <p:sp>
          <p:nvSpPr>
            <p:cNvPr id="252051" name="Rectangle 147"/>
            <p:cNvSpPr>
              <a:spLocks noChangeArrowheads="1"/>
            </p:cNvSpPr>
            <p:nvPr/>
          </p:nvSpPr>
          <p:spPr bwMode="auto">
            <a:xfrm>
              <a:off x="1261" y="1635"/>
              <a:ext cx="259" cy="32"/>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2052" name="Rectangle 148"/>
            <p:cNvSpPr>
              <a:spLocks noChangeArrowheads="1"/>
            </p:cNvSpPr>
            <p:nvPr/>
          </p:nvSpPr>
          <p:spPr bwMode="auto">
            <a:xfrm>
              <a:off x="1517" y="1637"/>
              <a:ext cx="6" cy="27"/>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2053" name="Line 149"/>
            <p:cNvSpPr>
              <a:spLocks noChangeShapeType="1"/>
            </p:cNvSpPr>
            <p:nvPr/>
          </p:nvSpPr>
          <p:spPr bwMode="auto">
            <a:xfrm>
              <a:off x="1382" y="1407"/>
              <a:ext cx="9" cy="2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54" name="Freeform 150"/>
            <p:cNvSpPr>
              <a:spLocks/>
            </p:cNvSpPr>
            <p:nvPr/>
          </p:nvSpPr>
          <p:spPr bwMode="auto">
            <a:xfrm>
              <a:off x="1356" y="1569"/>
              <a:ext cx="64" cy="66"/>
            </a:xfrm>
            <a:custGeom>
              <a:avLst/>
              <a:gdLst>
                <a:gd name="T0" fmla="*/ 0 w 143"/>
                <a:gd name="T1" fmla="*/ 5 h 146"/>
                <a:gd name="T2" fmla="*/ 77 w 143"/>
                <a:gd name="T3" fmla="*/ 146 h 146"/>
                <a:gd name="T4" fmla="*/ 143 w 143"/>
                <a:gd name="T5" fmla="*/ 0 h 146"/>
              </a:gdLst>
              <a:ahLst/>
              <a:cxnLst>
                <a:cxn ang="0">
                  <a:pos x="T0" y="T1"/>
                </a:cxn>
                <a:cxn ang="0">
                  <a:pos x="T2" y="T3"/>
                </a:cxn>
                <a:cxn ang="0">
                  <a:pos x="T4" y="T5"/>
                </a:cxn>
              </a:cxnLst>
              <a:rect l="0" t="0" r="r" b="b"/>
              <a:pathLst>
                <a:path w="143" h="146">
                  <a:moveTo>
                    <a:pt x="0" y="5"/>
                  </a:moveTo>
                  <a:lnTo>
                    <a:pt x="77" y="146"/>
                  </a:lnTo>
                  <a:lnTo>
                    <a:pt x="143"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52055" name="Rectangle 151"/>
            <p:cNvSpPr>
              <a:spLocks noChangeArrowheads="1"/>
            </p:cNvSpPr>
            <p:nvPr/>
          </p:nvSpPr>
          <p:spPr bwMode="auto">
            <a:xfrm>
              <a:off x="3336" y="2446"/>
              <a:ext cx="259" cy="33"/>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2056" name="Rectangle 152"/>
            <p:cNvSpPr>
              <a:spLocks noChangeArrowheads="1"/>
            </p:cNvSpPr>
            <p:nvPr/>
          </p:nvSpPr>
          <p:spPr bwMode="auto">
            <a:xfrm>
              <a:off x="3593" y="2448"/>
              <a:ext cx="5" cy="28"/>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2057" name="Rectangle 153"/>
            <p:cNvSpPr>
              <a:spLocks noChangeArrowheads="1"/>
            </p:cNvSpPr>
            <p:nvPr/>
          </p:nvSpPr>
          <p:spPr bwMode="auto">
            <a:xfrm>
              <a:off x="3593" y="2476"/>
              <a:ext cx="5" cy="6"/>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2058" name="Rectangle 154"/>
            <p:cNvSpPr>
              <a:spLocks noChangeArrowheads="1"/>
            </p:cNvSpPr>
            <p:nvPr/>
          </p:nvSpPr>
          <p:spPr bwMode="auto">
            <a:xfrm>
              <a:off x="3339" y="2476"/>
              <a:ext cx="254" cy="6"/>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2059" name="Line 155"/>
            <p:cNvSpPr>
              <a:spLocks noChangeShapeType="1"/>
            </p:cNvSpPr>
            <p:nvPr/>
          </p:nvSpPr>
          <p:spPr bwMode="auto">
            <a:xfrm>
              <a:off x="3530" y="2446"/>
              <a:ext cx="49" cy="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60" name="Line 156"/>
            <p:cNvSpPr>
              <a:spLocks noChangeShapeType="1"/>
            </p:cNvSpPr>
            <p:nvPr/>
          </p:nvSpPr>
          <p:spPr bwMode="auto">
            <a:xfrm>
              <a:off x="3606" y="2489"/>
              <a:ext cx="49" cy="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61" name="Line 157"/>
            <p:cNvSpPr>
              <a:spLocks noChangeShapeType="1"/>
            </p:cNvSpPr>
            <p:nvPr/>
          </p:nvSpPr>
          <p:spPr bwMode="auto">
            <a:xfrm>
              <a:off x="3682" y="2531"/>
              <a:ext cx="47" cy="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62" name="Line 158"/>
            <p:cNvSpPr>
              <a:spLocks noChangeShapeType="1"/>
            </p:cNvSpPr>
            <p:nvPr/>
          </p:nvSpPr>
          <p:spPr bwMode="auto">
            <a:xfrm>
              <a:off x="3756" y="2573"/>
              <a:ext cx="49" cy="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63" name="Line 159"/>
            <p:cNvSpPr>
              <a:spLocks noChangeShapeType="1"/>
            </p:cNvSpPr>
            <p:nvPr/>
          </p:nvSpPr>
          <p:spPr bwMode="auto">
            <a:xfrm>
              <a:off x="3832" y="2617"/>
              <a:ext cx="48" cy="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64" name="Line 160"/>
            <p:cNvSpPr>
              <a:spLocks noChangeShapeType="1"/>
            </p:cNvSpPr>
            <p:nvPr/>
          </p:nvSpPr>
          <p:spPr bwMode="auto">
            <a:xfrm>
              <a:off x="3907" y="2659"/>
              <a:ext cx="48" cy="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65" name="Line 161"/>
            <p:cNvSpPr>
              <a:spLocks noChangeShapeType="1"/>
            </p:cNvSpPr>
            <p:nvPr/>
          </p:nvSpPr>
          <p:spPr bwMode="auto">
            <a:xfrm>
              <a:off x="3982" y="2701"/>
              <a:ext cx="49" cy="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66" name="Line 162"/>
            <p:cNvSpPr>
              <a:spLocks noChangeShapeType="1"/>
            </p:cNvSpPr>
            <p:nvPr/>
          </p:nvSpPr>
          <p:spPr bwMode="auto">
            <a:xfrm>
              <a:off x="4057" y="2744"/>
              <a:ext cx="49" cy="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67" name="Line 163"/>
            <p:cNvSpPr>
              <a:spLocks noChangeShapeType="1"/>
            </p:cNvSpPr>
            <p:nvPr/>
          </p:nvSpPr>
          <p:spPr bwMode="auto">
            <a:xfrm>
              <a:off x="4133" y="2786"/>
              <a:ext cx="48" cy="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68" name="Line 164"/>
            <p:cNvSpPr>
              <a:spLocks noChangeShapeType="1"/>
            </p:cNvSpPr>
            <p:nvPr/>
          </p:nvSpPr>
          <p:spPr bwMode="auto">
            <a:xfrm>
              <a:off x="4207" y="2828"/>
              <a:ext cx="14" cy="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69" name="Freeform 165"/>
            <p:cNvSpPr>
              <a:spLocks/>
            </p:cNvSpPr>
            <p:nvPr/>
          </p:nvSpPr>
          <p:spPr bwMode="auto">
            <a:xfrm>
              <a:off x="4149" y="2776"/>
              <a:ext cx="72" cy="59"/>
            </a:xfrm>
            <a:custGeom>
              <a:avLst/>
              <a:gdLst>
                <a:gd name="T0" fmla="*/ 0 w 160"/>
                <a:gd name="T1" fmla="*/ 125 h 132"/>
                <a:gd name="T2" fmla="*/ 160 w 160"/>
                <a:gd name="T3" fmla="*/ 132 h 132"/>
                <a:gd name="T4" fmla="*/ 70 w 160"/>
                <a:gd name="T5" fmla="*/ 0 h 132"/>
              </a:gdLst>
              <a:ahLst/>
              <a:cxnLst>
                <a:cxn ang="0">
                  <a:pos x="T0" y="T1"/>
                </a:cxn>
                <a:cxn ang="0">
                  <a:pos x="T2" y="T3"/>
                </a:cxn>
                <a:cxn ang="0">
                  <a:pos x="T4" y="T5"/>
                </a:cxn>
              </a:cxnLst>
              <a:rect l="0" t="0" r="r" b="b"/>
              <a:pathLst>
                <a:path w="160" h="132">
                  <a:moveTo>
                    <a:pt x="0" y="125"/>
                  </a:moveTo>
                  <a:lnTo>
                    <a:pt x="160" y="132"/>
                  </a:lnTo>
                  <a:lnTo>
                    <a:pt x="70"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52070" name="Rectangle 166"/>
            <p:cNvSpPr>
              <a:spLocks noChangeArrowheads="1"/>
            </p:cNvSpPr>
            <p:nvPr/>
          </p:nvSpPr>
          <p:spPr bwMode="auto">
            <a:xfrm>
              <a:off x="3595" y="3096"/>
              <a:ext cx="260" cy="32"/>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2071" name="Rectangle 167"/>
            <p:cNvSpPr>
              <a:spLocks noChangeArrowheads="1"/>
            </p:cNvSpPr>
            <p:nvPr/>
          </p:nvSpPr>
          <p:spPr bwMode="auto">
            <a:xfrm>
              <a:off x="3593" y="3098"/>
              <a:ext cx="5" cy="27"/>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2072" name="Rectangle 168"/>
            <p:cNvSpPr>
              <a:spLocks noChangeArrowheads="1"/>
            </p:cNvSpPr>
            <p:nvPr/>
          </p:nvSpPr>
          <p:spPr bwMode="auto">
            <a:xfrm>
              <a:off x="3593" y="3125"/>
              <a:ext cx="5" cy="6"/>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2073" name="Rectangle 169"/>
            <p:cNvSpPr>
              <a:spLocks noChangeArrowheads="1"/>
            </p:cNvSpPr>
            <p:nvPr/>
          </p:nvSpPr>
          <p:spPr bwMode="auto">
            <a:xfrm>
              <a:off x="3598" y="3125"/>
              <a:ext cx="255" cy="6"/>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2074" name="Line 170"/>
            <p:cNvSpPr>
              <a:spLocks noChangeShapeType="1"/>
            </p:cNvSpPr>
            <p:nvPr/>
          </p:nvSpPr>
          <p:spPr bwMode="auto">
            <a:xfrm flipH="1">
              <a:off x="3466" y="3128"/>
              <a:ext cx="194" cy="2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75" name="Freeform 171"/>
            <p:cNvSpPr>
              <a:spLocks/>
            </p:cNvSpPr>
            <p:nvPr/>
          </p:nvSpPr>
          <p:spPr bwMode="auto">
            <a:xfrm>
              <a:off x="3466" y="3286"/>
              <a:ext cx="65" cy="69"/>
            </a:xfrm>
            <a:custGeom>
              <a:avLst/>
              <a:gdLst>
                <a:gd name="T0" fmla="*/ 38 w 146"/>
                <a:gd name="T1" fmla="*/ 0 h 154"/>
                <a:gd name="T2" fmla="*/ 0 w 146"/>
                <a:gd name="T3" fmla="*/ 154 h 154"/>
                <a:gd name="T4" fmla="*/ 146 w 146"/>
                <a:gd name="T5" fmla="*/ 93 h 154"/>
              </a:gdLst>
              <a:ahLst/>
              <a:cxnLst>
                <a:cxn ang="0">
                  <a:pos x="T0" y="T1"/>
                </a:cxn>
                <a:cxn ang="0">
                  <a:pos x="T2" y="T3"/>
                </a:cxn>
                <a:cxn ang="0">
                  <a:pos x="T4" y="T5"/>
                </a:cxn>
              </a:cxnLst>
              <a:rect l="0" t="0" r="r" b="b"/>
              <a:pathLst>
                <a:path w="146" h="154">
                  <a:moveTo>
                    <a:pt x="38" y="0"/>
                  </a:moveTo>
                  <a:lnTo>
                    <a:pt x="0" y="154"/>
                  </a:lnTo>
                  <a:lnTo>
                    <a:pt x="146" y="93"/>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52076" name="Rectangle 172"/>
            <p:cNvSpPr>
              <a:spLocks noChangeArrowheads="1"/>
            </p:cNvSpPr>
            <p:nvPr/>
          </p:nvSpPr>
          <p:spPr bwMode="auto">
            <a:xfrm>
              <a:off x="3726" y="3874"/>
              <a:ext cx="259" cy="34"/>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2077" name="Rectangle 173"/>
            <p:cNvSpPr>
              <a:spLocks noChangeArrowheads="1"/>
            </p:cNvSpPr>
            <p:nvPr/>
          </p:nvSpPr>
          <p:spPr bwMode="auto">
            <a:xfrm>
              <a:off x="3723" y="3905"/>
              <a:ext cx="5" cy="5"/>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2078" name="Rectangle 174"/>
            <p:cNvSpPr>
              <a:spLocks noChangeArrowheads="1"/>
            </p:cNvSpPr>
            <p:nvPr/>
          </p:nvSpPr>
          <p:spPr bwMode="auto">
            <a:xfrm>
              <a:off x="3723" y="3877"/>
              <a:ext cx="5" cy="28"/>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2079" name="Rectangle 175"/>
            <p:cNvSpPr>
              <a:spLocks noChangeArrowheads="1"/>
            </p:cNvSpPr>
            <p:nvPr/>
          </p:nvSpPr>
          <p:spPr bwMode="auto">
            <a:xfrm>
              <a:off x="3728" y="3905"/>
              <a:ext cx="254" cy="5"/>
            </a:xfrm>
            <a:prstGeom prst="rect">
              <a:avLst/>
            </a:prstGeom>
            <a:solidFill>
              <a:srgbClr val="00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CA"/>
            </a:p>
          </p:txBody>
        </p:sp>
        <p:sp>
          <p:nvSpPr>
            <p:cNvPr id="252080" name="Line 176"/>
            <p:cNvSpPr>
              <a:spLocks noChangeShapeType="1"/>
            </p:cNvSpPr>
            <p:nvPr/>
          </p:nvSpPr>
          <p:spPr bwMode="auto">
            <a:xfrm flipH="1">
              <a:off x="4450" y="3745"/>
              <a:ext cx="54" cy="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81" name="Line 177"/>
            <p:cNvSpPr>
              <a:spLocks noChangeShapeType="1"/>
            </p:cNvSpPr>
            <p:nvPr/>
          </p:nvSpPr>
          <p:spPr bwMode="auto">
            <a:xfrm flipH="1">
              <a:off x="4365" y="3764"/>
              <a:ext cx="55" cy="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82" name="Line 178"/>
            <p:cNvSpPr>
              <a:spLocks noChangeShapeType="1"/>
            </p:cNvSpPr>
            <p:nvPr/>
          </p:nvSpPr>
          <p:spPr bwMode="auto">
            <a:xfrm flipH="1">
              <a:off x="4281" y="3782"/>
              <a:ext cx="54" cy="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83" name="Line 179"/>
            <p:cNvSpPr>
              <a:spLocks noChangeShapeType="1"/>
            </p:cNvSpPr>
            <p:nvPr/>
          </p:nvSpPr>
          <p:spPr bwMode="auto">
            <a:xfrm flipH="1">
              <a:off x="4197" y="3800"/>
              <a:ext cx="54" cy="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84" name="Line 180"/>
            <p:cNvSpPr>
              <a:spLocks noChangeShapeType="1"/>
            </p:cNvSpPr>
            <p:nvPr/>
          </p:nvSpPr>
          <p:spPr bwMode="auto">
            <a:xfrm flipH="1">
              <a:off x="4114" y="3819"/>
              <a:ext cx="53" cy="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85" name="Line 181"/>
            <p:cNvSpPr>
              <a:spLocks noChangeShapeType="1"/>
            </p:cNvSpPr>
            <p:nvPr/>
          </p:nvSpPr>
          <p:spPr bwMode="auto">
            <a:xfrm flipH="1">
              <a:off x="4030" y="3838"/>
              <a:ext cx="53" cy="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86" name="Line 182"/>
            <p:cNvSpPr>
              <a:spLocks noChangeShapeType="1"/>
            </p:cNvSpPr>
            <p:nvPr/>
          </p:nvSpPr>
          <p:spPr bwMode="auto">
            <a:xfrm flipH="1">
              <a:off x="3945" y="3857"/>
              <a:ext cx="54" cy="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87" name="Freeform 183"/>
            <p:cNvSpPr>
              <a:spLocks/>
            </p:cNvSpPr>
            <p:nvPr/>
          </p:nvSpPr>
          <p:spPr bwMode="auto">
            <a:xfrm>
              <a:off x="3920" y="3829"/>
              <a:ext cx="69" cy="62"/>
            </a:xfrm>
            <a:custGeom>
              <a:avLst/>
              <a:gdLst>
                <a:gd name="T0" fmla="*/ 123 w 154"/>
                <a:gd name="T1" fmla="*/ 0 h 139"/>
                <a:gd name="T2" fmla="*/ 0 w 154"/>
                <a:gd name="T3" fmla="*/ 100 h 139"/>
                <a:gd name="T4" fmla="*/ 154 w 154"/>
                <a:gd name="T5" fmla="*/ 139 h 139"/>
              </a:gdLst>
              <a:ahLst/>
              <a:cxnLst>
                <a:cxn ang="0">
                  <a:pos x="T0" y="T1"/>
                </a:cxn>
                <a:cxn ang="0">
                  <a:pos x="T2" y="T3"/>
                </a:cxn>
                <a:cxn ang="0">
                  <a:pos x="T4" y="T5"/>
                </a:cxn>
              </a:cxnLst>
              <a:rect l="0" t="0" r="r" b="b"/>
              <a:pathLst>
                <a:path w="154" h="139">
                  <a:moveTo>
                    <a:pt x="123" y="0"/>
                  </a:moveTo>
                  <a:lnTo>
                    <a:pt x="0" y="100"/>
                  </a:lnTo>
                  <a:lnTo>
                    <a:pt x="154" y="139"/>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52088" name="Line 184"/>
            <p:cNvSpPr>
              <a:spLocks noChangeShapeType="1"/>
            </p:cNvSpPr>
            <p:nvPr/>
          </p:nvSpPr>
          <p:spPr bwMode="auto">
            <a:xfrm>
              <a:off x="3855" y="3908"/>
              <a:ext cx="1" cy="16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52089" name="Freeform 185"/>
            <p:cNvSpPr>
              <a:spLocks/>
            </p:cNvSpPr>
            <p:nvPr/>
          </p:nvSpPr>
          <p:spPr bwMode="auto">
            <a:xfrm>
              <a:off x="3823" y="4005"/>
              <a:ext cx="64" cy="64"/>
            </a:xfrm>
            <a:custGeom>
              <a:avLst/>
              <a:gdLst>
                <a:gd name="T0" fmla="*/ 0 w 142"/>
                <a:gd name="T1" fmla="*/ 0 h 142"/>
                <a:gd name="T2" fmla="*/ 71 w 142"/>
                <a:gd name="T3" fmla="*/ 142 h 142"/>
                <a:gd name="T4" fmla="*/ 142 w 142"/>
                <a:gd name="T5" fmla="*/ 0 h 142"/>
              </a:gdLst>
              <a:ahLst/>
              <a:cxnLst>
                <a:cxn ang="0">
                  <a:pos x="T0" y="T1"/>
                </a:cxn>
                <a:cxn ang="0">
                  <a:pos x="T2" y="T3"/>
                </a:cxn>
                <a:cxn ang="0">
                  <a:pos x="T4" y="T5"/>
                </a:cxn>
              </a:cxnLst>
              <a:rect l="0" t="0" r="r" b="b"/>
              <a:pathLst>
                <a:path w="142" h="142">
                  <a:moveTo>
                    <a:pt x="0" y="0"/>
                  </a:moveTo>
                  <a:lnTo>
                    <a:pt x="71" y="142"/>
                  </a:lnTo>
                  <a:lnTo>
                    <a:pt x="142" y="0"/>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grpSp>
    </p:spTree>
    <p:extLst>
      <p:ext uri="{BB962C8B-B14F-4D97-AF65-F5344CB8AC3E}">
        <p14:creationId xmlns:p14="http://schemas.microsoft.com/office/powerpoint/2010/main" val="6436332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1 – Activity Diagrams</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0025" y="2286000"/>
            <a:ext cx="9067800" cy="2992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39279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2 – Activity Diagrams</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599" y="1828799"/>
            <a:ext cx="8594281" cy="350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79492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3 – Activity Diagrams</a:t>
            </a:r>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133600"/>
            <a:ext cx="8686800" cy="3574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81689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4 – Activity Diagrams</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828800"/>
            <a:ext cx="8393403" cy="357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82943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a:xfrm>
            <a:off x="637309" y="304800"/>
            <a:ext cx="7772400" cy="1143000"/>
          </a:xfrm>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533400" y="904009"/>
            <a:ext cx="7772400" cy="4114800"/>
          </a:xfrm>
        </p:spPr>
        <p:txBody>
          <a:bodyPr/>
          <a:lstStyle/>
          <a:p>
            <a:endParaRPr lang="en-US" altLang="en-US" sz="1800" dirty="0"/>
          </a:p>
          <a:p>
            <a:r>
              <a:rPr lang="en-US" altLang="en-US" sz="1800" dirty="0"/>
              <a:t>For the use case in Part 17 (class diagrams) related to Releasing a Vehicle to a customer, compile the activity diagram. Make sure you include decision nodes, fork nodes, merge nodes, join nodes, and objects with states where applicable?</a:t>
            </a:r>
          </a:p>
          <a:p>
            <a:endParaRPr lang="en-US" altLang="en-US" sz="1800" dirty="0"/>
          </a:p>
          <a:p>
            <a:r>
              <a:rPr lang="en-US" altLang="en-US" sz="1800" dirty="0"/>
              <a:t>Discuss the difference between merge nodes and join nodes, and between decision (choice) nodes with fork nodes in a UML activity diagram.</a:t>
            </a:r>
          </a:p>
          <a:p>
            <a:endParaRPr lang="en-US" altLang="en-US" sz="1800" dirty="0"/>
          </a:p>
          <a:p>
            <a:r>
              <a:rPr lang="en-US" altLang="en-US" sz="1800" dirty="0"/>
              <a:t>Give an example activity diagram where the state of an object is depicted and used in the </a:t>
            </a:r>
            <a:r>
              <a:rPr lang="en-CA" altLang="en-US" sz="1800" dirty="0"/>
              <a:t>“</a:t>
            </a:r>
            <a:r>
              <a:rPr lang="en-US" altLang="en-US" sz="1800" dirty="0"/>
              <a:t>logic” of the corresponding use case implemented by the activity diagram.</a:t>
            </a:r>
          </a:p>
          <a:p>
            <a:pPr marL="0" indent="0">
              <a:buNone/>
            </a:pPr>
            <a:endParaRPr lang="en-US" altLang="en-US" sz="1800" dirty="0"/>
          </a:p>
          <a:p>
            <a:r>
              <a:rPr lang="en-US" altLang="en-US" sz="1800" dirty="0"/>
              <a:t>Check-out the content of the following sites:</a:t>
            </a:r>
          </a:p>
          <a:p>
            <a:pPr lvl="1"/>
            <a:r>
              <a:rPr lang="en-CA" sz="1600" dirty="0">
                <a:hlinkClick r:id="rId3"/>
              </a:rPr>
              <a:t>https://www.geeksforgeeks.org/unified-modeling-language-uml-activity-diagrams/ </a:t>
            </a:r>
            <a:endParaRPr lang="en-CA" sz="1600" dirty="0"/>
          </a:p>
          <a:p>
            <a:pPr lvl="1"/>
            <a:r>
              <a:rPr lang="en-CA" sz="1600" dirty="0">
                <a:hlinkClick r:id="rId4"/>
              </a:rPr>
              <a:t>http://elearning.uml.ac.at/</a:t>
            </a:r>
            <a:r>
              <a:rPr lang="en-CA" sz="1600" dirty="0"/>
              <a:t> </a:t>
            </a:r>
          </a:p>
          <a:p>
            <a:pPr lvl="1"/>
            <a:r>
              <a:rPr lang="en-CA" sz="1600" dirty="0">
                <a:hlinkClick r:id="rId5"/>
              </a:rPr>
              <a:t>https://www.uml-diagrams.org/activity-diagrams.html</a:t>
            </a:r>
            <a:endParaRPr lang="en-CA" sz="1600" dirty="0"/>
          </a:p>
          <a:p>
            <a:pPr lvl="1"/>
            <a:r>
              <a:rPr lang="en-CA" sz="1600" dirty="0">
                <a:hlinkClick r:id="rId6"/>
              </a:rPr>
              <a:t>http://www.math-cs.gordon.edu/courses/cs211/ATMExample/</a:t>
            </a:r>
            <a:endParaRPr lang="en-CA" sz="1600" dirty="0"/>
          </a:p>
          <a:p>
            <a:pPr lvl="1"/>
            <a:r>
              <a:rPr lang="en-CA" sz="1600" dirty="0">
                <a:hlinkClick r:id="rId7"/>
              </a:rPr>
              <a:t>https://sparxsystems.com/resources/tutorials/uml2/activity-diagram.html</a:t>
            </a:r>
            <a:endParaRPr lang="en-CA" sz="1600" dirty="0"/>
          </a:p>
          <a:p>
            <a:pPr lvl="1"/>
            <a:endParaRPr lang="en-CA" sz="2000" dirty="0"/>
          </a:p>
          <a:p>
            <a:pPr lvl="1"/>
            <a:endParaRPr lang="en-CA" sz="2000" dirty="0"/>
          </a:p>
          <a:p>
            <a:pPr lvl="1"/>
            <a:endParaRPr lang="en-US" altLang="en-US" sz="2000" dirty="0"/>
          </a:p>
          <a:p>
            <a:endParaRPr lang="en-US" altLang="en-US" sz="24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a:xfrm>
            <a:off x="6781800" y="6492875"/>
            <a:ext cx="2133600" cy="365125"/>
          </a:xfrm>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smtClean="0">
                <a:solidFill>
                  <a:schemeClr val="bg1"/>
                </a:solidFill>
                <a:latin typeface="Helvetica" pitchFamily="2" charset="0"/>
              </a:rPr>
              <a:pPr/>
              <a:t>45</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3202729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8927EA69-EF61-F14F-85A7-9ECA645573DE}"/>
              </a:ext>
            </a:extLst>
          </p:cNvPr>
          <p:cNvSpPr>
            <a:spLocks noGrp="1" noChangeArrowheads="1"/>
          </p:cNvSpPr>
          <p:nvPr>
            <p:ph type="title"/>
          </p:nvPr>
        </p:nvSpPr>
        <p:spPr/>
        <p:txBody>
          <a:bodyPr/>
          <a:lstStyle/>
          <a:p>
            <a:r>
              <a:rPr lang="en-US" altLang="en-US"/>
              <a:t>Behavioral Modeling</a:t>
            </a:r>
          </a:p>
        </p:txBody>
      </p:sp>
      <p:sp>
        <p:nvSpPr>
          <p:cNvPr id="14341" name="Rectangle 3">
            <a:extLst>
              <a:ext uri="{FF2B5EF4-FFF2-40B4-BE49-F238E27FC236}">
                <a16:creationId xmlns:a16="http://schemas.microsoft.com/office/drawing/2014/main" id="{2698EA32-B1DB-F34B-ADFC-E70065572A77}"/>
              </a:ext>
            </a:extLst>
          </p:cNvPr>
          <p:cNvSpPr>
            <a:spLocks noGrp="1" noChangeArrowheads="1"/>
          </p:cNvSpPr>
          <p:nvPr>
            <p:ph type="body" idx="1"/>
          </p:nvPr>
        </p:nvSpPr>
        <p:spPr>
          <a:xfrm>
            <a:off x="628650" y="2226469"/>
            <a:ext cx="8317836" cy="3263504"/>
          </a:xfrm>
        </p:spPr>
        <p:txBody>
          <a:bodyPr/>
          <a:lstStyle/>
          <a:p>
            <a:r>
              <a:rPr lang="en-US" altLang="en-US" sz="2000" dirty="0"/>
              <a:t>A behavioral model indicates how software will respond to external events or stimuli </a:t>
            </a:r>
          </a:p>
          <a:p>
            <a:endParaRPr lang="en-US" altLang="en-US" sz="2000" dirty="0"/>
          </a:p>
          <a:p>
            <a:r>
              <a:rPr lang="en-US" altLang="en-US" sz="2000" dirty="0"/>
              <a:t>To create the model, the analyst must perform the following steps:</a:t>
            </a:r>
          </a:p>
          <a:p>
            <a:pPr lvl="1"/>
            <a:r>
              <a:rPr lang="en-US" altLang="en-US" sz="1800" dirty="0"/>
              <a:t>Evaluate all use cases to understand the sequence of interaction within the system</a:t>
            </a:r>
          </a:p>
          <a:p>
            <a:pPr lvl="1"/>
            <a:r>
              <a:rPr lang="en-US" altLang="en-US" sz="1800" dirty="0"/>
              <a:t>Identify events that drive the interaction sequence and understand how these events relate to specific objects</a:t>
            </a:r>
          </a:p>
          <a:p>
            <a:pPr lvl="1"/>
            <a:r>
              <a:rPr lang="en-US" altLang="en-US" sz="1800" dirty="0"/>
              <a:t>Create a sequence for each use case</a:t>
            </a:r>
          </a:p>
          <a:p>
            <a:pPr lvl="1"/>
            <a:r>
              <a:rPr lang="en-US" altLang="en-US" sz="1800" dirty="0"/>
              <a:t>Build an activity (or state) diagram for the system </a:t>
            </a:r>
          </a:p>
          <a:p>
            <a:pPr lvl="1"/>
            <a:r>
              <a:rPr lang="en-US" altLang="en-US" sz="1800" dirty="0"/>
              <a:t>Review the behavioral model to verify accuracy and consistency </a:t>
            </a:r>
          </a:p>
        </p:txBody>
      </p:sp>
      <p:sp>
        <p:nvSpPr>
          <p:cNvPr id="7" name="Slide Number Placeholder 6">
            <a:extLst>
              <a:ext uri="{FF2B5EF4-FFF2-40B4-BE49-F238E27FC236}">
                <a16:creationId xmlns:a16="http://schemas.microsoft.com/office/drawing/2014/main" id="{B89EA0C1-223B-404B-8817-BF66A63B9079}"/>
              </a:ext>
            </a:extLst>
          </p:cNvPr>
          <p:cNvSpPr>
            <a:spLocks noGrp="1"/>
          </p:cNvSpPr>
          <p:nvPr>
            <p:ph type="sldNum" sz="quarter" idx="10"/>
          </p:nvPr>
        </p:nvSpPr>
        <p:spPr/>
        <p:txBody>
          <a:bodyPr/>
          <a:lstStyle/>
          <a:p>
            <a:pPr>
              <a:defRPr/>
            </a:pPr>
            <a:fld id="{3E8ADE4A-FE7A-EF46-81C0-DB169D7260F5}" type="slidenum">
              <a:rPr lang="en-US" altLang="x-none" smtClean="0"/>
              <a:pPr>
                <a:defRPr/>
              </a:pPr>
              <a:t>5</a:t>
            </a:fld>
            <a:endParaRPr lang="en-US" altLang="x-none"/>
          </a:p>
        </p:txBody>
      </p:sp>
    </p:spTree>
    <p:extLst>
      <p:ext uri="{BB962C8B-B14F-4D97-AF65-F5344CB8AC3E}">
        <p14:creationId xmlns:p14="http://schemas.microsoft.com/office/powerpoint/2010/main" val="305545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8927EA69-EF61-F14F-85A7-9ECA645573DE}"/>
              </a:ext>
            </a:extLst>
          </p:cNvPr>
          <p:cNvSpPr>
            <a:spLocks noGrp="1" noChangeArrowheads="1"/>
          </p:cNvSpPr>
          <p:nvPr>
            <p:ph type="title"/>
          </p:nvPr>
        </p:nvSpPr>
        <p:spPr/>
        <p:txBody>
          <a:bodyPr/>
          <a:lstStyle/>
          <a:p>
            <a:r>
              <a:rPr lang="en-US" altLang="en-US" dirty="0"/>
              <a:t>Identifying Events With The Use Case</a:t>
            </a:r>
          </a:p>
        </p:txBody>
      </p:sp>
      <p:sp>
        <p:nvSpPr>
          <p:cNvPr id="14341" name="Rectangle 3">
            <a:extLst>
              <a:ext uri="{FF2B5EF4-FFF2-40B4-BE49-F238E27FC236}">
                <a16:creationId xmlns:a16="http://schemas.microsoft.com/office/drawing/2014/main" id="{2698EA32-B1DB-F34B-ADFC-E70065572A77}"/>
              </a:ext>
            </a:extLst>
          </p:cNvPr>
          <p:cNvSpPr>
            <a:spLocks noGrp="1" noChangeArrowheads="1"/>
          </p:cNvSpPr>
          <p:nvPr>
            <p:ph type="body" idx="1"/>
          </p:nvPr>
        </p:nvSpPr>
        <p:spPr>
          <a:xfrm>
            <a:off x="628650" y="2226469"/>
            <a:ext cx="8317836" cy="3263504"/>
          </a:xfrm>
        </p:spPr>
        <p:txBody>
          <a:bodyPr/>
          <a:lstStyle/>
          <a:p>
            <a:r>
              <a:rPr lang="en-US" altLang="en-US" sz="2000" dirty="0"/>
              <a:t>Generally, events occur whenever a system and an actor exchange some kind of information</a:t>
            </a:r>
          </a:p>
          <a:p>
            <a:endParaRPr lang="en-US" altLang="en-US" sz="2000" dirty="0"/>
          </a:p>
          <a:p>
            <a:r>
              <a:rPr lang="en-US" altLang="en-US" sz="2000" dirty="0"/>
              <a:t>An event is not the information that has been exchanged, but rather the fact that information has been exchanged</a:t>
            </a:r>
          </a:p>
          <a:p>
            <a:endParaRPr lang="en-US" altLang="en-US" sz="2000" dirty="0"/>
          </a:p>
          <a:p>
            <a:r>
              <a:rPr lang="en-US" altLang="en-US" sz="2000" dirty="0"/>
              <a:t>So, to identify events for behavioral modeling, use cases are examined for points of information exchange</a:t>
            </a:r>
          </a:p>
          <a:p>
            <a:endParaRPr lang="en-US" altLang="en-US" sz="2000" dirty="0"/>
          </a:p>
          <a:p>
            <a:r>
              <a:rPr lang="en-US" altLang="en-US" sz="2000" dirty="0"/>
              <a:t>For each event, an actor is identified; the information exchanged is noted; and any conditions or constraints are listed</a:t>
            </a:r>
          </a:p>
        </p:txBody>
      </p:sp>
      <p:sp>
        <p:nvSpPr>
          <p:cNvPr id="7" name="Slide Number Placeholder 6">
            <a:extLst>
              <a:ext uri="{FF2B5EF4-FFF2-40B4-BE49-F238E27FC236}">
                <a16:creationId xmlns:a16="http://schemas.microsoft.com/office/drawing/2014/main" id="{B89EA0C1-223B-404B-8817-BF66A63B9079}"/>
              </a:ext>
            </a:extLst>
          </p:cNvPr>
          <p:cNvSpPr>
            <a:spLocks noGrp="1"/>
          </p:cNvSpPr>
          <p:nvPr>
            <p:ph type="sldNum" sz="quarter" idx="10"/>
          </p:nvPr>
        </p:nvSpPr>
        <p:spPr/>
        <p:txBody>
          <a:bodyPr/>
          <a:lstStyle/>
          <a:p>
            <a:pPr>
              <a:defRPr/>
            </a:pPr>
            <a:fld id="{3E8ADE4A-FE7A-EF46-81C0-DB169D7260F5}" type="slidenum">
              <a:rPr lang="en-US" altLang="x-none" smtClean="0"/>
              <a:pPr>
                <a:defRPr/>
              </a:pPr>
              <a:t>6</a:t>
            </a:fld>
            <a:endParaRPr lang="en-US" altLang="x-none"/>
          </a:p>
        </p:txBody>
      </p:sp>
    </p:spTree>
    <p:extLst>
      <p:ext uri="{BB962C8B-B14F-4D97-AF65-F5344CB8AC3E}">
        <p14:creationId xmlns:p14="http://schemas.microsoft.com/office/powerpoint/2010/main" val="3207062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8927EA69-EF61-F14F-85A7-9ECA645573DE}"/>
              </a:ext>
            </a:extLst>
          </p:cNvPr>
          <p:cNvSpPr>
            <a:spLocks noGrp="1" noChangeArrowheads="1"/>
          </p:cNvSpPr>
          <p:nvPr>
            <p:ph type="title"/>
          </p:nvPr>
        </p:nvSpPr>
        <p:spPr/>
        <p:txBody>
          <a:bodyPr/>
          <a:lstStyle/>
          <a:p>
            <a:r>
              <a:rPr lang="en-US" altLang="en-US" dirty="0"/>
              <a:t>Identifying Events With The Use Case</a:t>
            </a:r>
          </a:p>
        </p:txBody>
      </p:sp>
      <p:sp>
        <p:nvSpPr>
          <p:cNvPr id="14341" name="Rectangle 3">
            <a:extLst>
              <a:ext uri="{FF2B5EF4-FFF2-40B4-BE49-F238E27FC236}">
                <a16:creationId xmlns:a16="http://schemas.microsoft.com/office/drawing/2014/main" id="{2698EA32-B1DB-F34B-ADFC-E70065572A77}"/>
              </a:ext>
            </a:extLst>
          </p:cNvPr>
          <p:cNvSpPr>
            <a:spLocks noGrp="1" noChangeArrowheads="1"/>
          </p:cNvSpPr>
          <p:nvPr>
            <p:ph type="body" idx="1"/>
          </p:nvPr>
        </p:nvSpPr>
        <p:spPr>
          <a:xfrm>
            <a:off x="628650" y="2510898"/>
            <a:ext cx="8317836" cy="2979074"/>
          </a:xfrm>
        </p:spPr>
        <p:txBody>
          <a:bodyPr/>
          <a:lstStyle/>
          <a:p>
            <a:pPr marL="0" indent="0">
              <a:buNone/>
            </a:pPr>
            <a:r>
              <a:rPr lang="en-US" altLang="en-US" sz="2400" dirty="0"/>
              <a:t>The </a:t>
            </a:r>
            <a:r>
              <a:rPr lang="en-US" altLang="en-US" sz="2400" u="sng" dirty="0"/>
              <a:t>homeowner uses the keypad to key in a four-digit password</a:t>
            </a:r>
            <a:r>
              <a:rPr lang="en-US" altLang="en-US" sz="2400" dirty="0"/>
              <a:t>.  The </a:t>
            </a:r>
            <a:r>
              <a:rPr lang="en-US" altLang="en-US" sz="2400" u="sng" dirty="0"/>
              <a:t>password is compared with the valid password stored in the system</a:t>
            </a:r>
            <a:r>
              <a:rPr lang="en-US" altLang="en-US" sz="2400" dirty="0"/>
              <a:t>.  If the password is incorrect, the </a:t>
            </a:r>
            <a:r>
              <a:rPr lang="en-US" altLang="en-US" sz="2400" u="sng" dirty="0"/>
              <a:t>control panel will beep </a:t>
            </a:r>
            <a:r>
              <a:rPr lang="en-US" altLang="en-US" sz="2400" dirty="0"/>
              <a:t>once and reset itself for additional input.  If the password is correct, the control panel awaits further action.</a:t>
            </a:r>
          </a:p>
        </p:txBody>
      </p:sp>
      <p:sp>
        <p:nvSpPr>
          <p:cNvPr id="7" name="Slide Number Placeholder 6">
            <a:extLst>
              <a:ext uri="{FF2B5EF4-FFF2-40B4-BE49-F238E27FC236}">
                <a16:creationId xmlns:a16="http://schemas.microsoft.com/office/drawing/2014/main" id="{B89EA0C1-223B-404B-8817-BF66A63B9079}"/>
              </a:ext>
            </a:extLst>
          </p:cNvPr>
          <p:cNvSpPr>
            <a:spLocks noGrp="1"/>
          </p:cNvSpPr>
          <p:nvPr>
            <p:ph type="sldNum" sz="quarter" idx="10"/>
          </p:nvPr>
        </p:nvSpPr>
        <p:spPr/>
        <p:txBody>
          <a:bodyPr/>
          <a:lstStyle/>
          <a:p>
            <a:pPr>
              <a:defRPr/>
            </a:pPr>
            <a:fld id="{3E8ADE4A-FE7A-EF46-81C0-DB169D7260F5}" type="slidenum">
              <a:rPr lang="en-US" altLang="x-none" smtClean="0"/>
              <a:pPr>
                <a:defRPr/>
              </a:pPr>
              <a:t>7</a:t>
            </a:fld>
            <a:endParaRPr lang="en-US" altLang="x-none"/>
          </a:p>
        </p:txBody>
      </p:sp>
      <p:sp>
        <p:nvSpPr>
          <p:cNvPr id="2" name="TextBox 1">
            <a:extLst>
              <a:ext uri="{FF2B5EF4-FFF2-40B4-BE49-F238E27FC236}">
                <a16:creationId xmlns:a16="http://schemas.microsoft.com/office/drawing/2014/main" id="{6650EA99-4466-D74D-B40F-5D95C8D7CCA8}"/>
              </a:ext>
            </a:extLst>
          </p:cNvPr>
          <p:cNvSpPr txBox="1"/>
          <p:nvPr/>
        </p:nvSpPr>
        <p:spPr>
          <a:xfrm>
            <a:off x="1197198" y="4455114"/>
            <a:ext cx="6749605" cy="553998"/>
          </a:xfrm>
          <a:prstGeom prst="rect">
            <a:avLst/>
          </a:prstGeom>
          <a:noFill/>
        </p:spPr>
        <p:txBody>
          <a:bodyPr wrap="none" rtlCol="0">
            <a:spAutoFit/>
          </a:bodyPr>
          <a:lstStyle/>
          <a:p>
            <a:pPr algn="ctr"/>
            <a:r>
              <a:rPr lang="en-US" sz="1500" dirty="0">
                <a:latin typeface="+mn-lt"/>
              </a:rPr>
              <a:t>Sample use case narrative for </a:t>
            </a:r>
            <a:r>
              <a:rPr lang="en-US" sz="1500" dirty="0" err="1">
                <a:latin typeface="+mn-lt"/>
              </a:rPr>
              <a:t>SafeHome</a:t>
            </a:r>
            <a:r>
              <a:rPr lang="en-US" sz="1500" dirty="0">
                <a:latin typeface="+mn-lt"/>
              </a:rPr>
              <a:t>, with information exchanges (and therefore</a:t>
            </a:r>
            <a:br>
              <a:rPr lang="en-US" sz="1500" dirty="0">
                <a:latin typeface="+mn-lt"/>
              </a:rPr>
            </a:br>
            <a:r>
              <a:rPr lang="en-US" sz="1500" dirty="0">
                <a:latin typeface="+mn-lt"/>
              </a:rPr>
              <a:t>potential events) underlined </a:t>
            </a:r>
          </a:p>
        </p:txBody>
      </p:sp>
    </p:spTree>
    <p:extLst>
      <p:ext uri="{BB962C8B-B14F-4D97-AF65-F5344CB8AC3E}">
        <p14:creationId xmlns:p14="http://schemas.microsoft.com/office/powerpoint/2010/main" val="1008068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72D44B1-CC98-4166-836A-296F27D64EE8}"/>
              </a:ext>
            </a:extLst>
          </p:cNvPr>
          <p:cNvSpPr>
            <a:spLocks noGrp="1"/>
          </p:cNvSpPr>
          <p:nvPr>
            <p:ph type="sldNum" sz="quarter" idx="12"/>
          </p:nvPr>
        </p:nvSpPr>
        <p:spPr/>
        <p:txBody>
          <a:bodyPr/>
          <a:lstStyle/>
          <a:p>
            <a:fld id="{D78D4F9C-BDD5-4435-A517-7C79F0105988}" type="slidenum">
              <a:rPr lang="en-US" altLang="en-US"/>
              <a:pPr/>
              <a:t>8</a:t>
            </a:fld>
            <a:endParaRPr lang="en-US" altLang="en-US"/>
          </a:p>
        </p:txBody>
      </p:sp>
      <p:sp>
        <p:nvSpPr>
          <p:cNvPr id="25602" name="Rectangle 2">
            <a:extLst>
              <a:ext uri="{FF2B5EF4-FFF2-40B4-BE49-F238E27FC236}">
                <a16:creationId xmlns:a16="http://schemas.microsoft.com/office/drawing/2014/main" id="{6FE42EB9-96D4-45CE-B555-96CE2333559F}"/>
              </a:ext>
            </a:extLst>
          </p:cNvPr>
          <p:cNvSpPr>
            <a:spLocks noGrp="1" noChangeArrowheads="1"/>
          </p:cNvSpPr>
          <p:nvPr>
            <p:ph type="title"/>
          </p:nvPr>
        </p:nvSpPr>
        <p:spPr/>
        <p:txBody>
          <a:bodyPr/>
          <a:lstStyle/>
          <a:p>
            <a:r>
              <a:rPr lang="en-US" altLang="en-US"/>
              <a:t>Events</a:t>
            </a:r>
            <a:endParaRPr lang="en-US" altLang="en-US" sz="3600"/>
          </a:p>
        </p:txBody>
      </p:sp>
      <p:sp>
        <p:nvSpPr>
          <p:cNvPr id="25603" name="Rectangle 3">
            <a:extLst>
              <a:ext uri="{FF2B5EF4-FFF2-40B4-BE49-F238E27FC236}">
                <a16:creationId xmlns:a16="http://schemas.microsoft.com/office/drawing/2014/main" id="{758771E7-5C1A-4829-8475-1B745979E55A}"/>
              </a:ext>
            </a:extLst>
          </p:cNvPr>
          <p:cNvSpPr>
            <a:spLocks noGrp="1" noChangeArrowheads="1"/>
          </p:cNvSpPr>
          <p:nvPr>
            <p:ph type="body" idx="1"/>
          </p:nvPr>
        </p:nvSpPr>
        <p:spPr/>
        <p:txBody>
          <a:bodyPr/>
          <a:lstStyle/>
          <a:p>
            <a:pPr>
              <a:lnSpc>
                <a:spcPct val="90000"/>
              </a:lnSpc>
            </a:pPr>
            <a:r>
              <a:rPr lang="en-US" altLang="en-US" b="1" dirty="0"/>
              <a:t>Event</a:t>
            </a:r>
            <a:r>
              <a:rPr lang="en-US" altLang="en-US" dirty="0"/>
              <a:t>: Spec of a significant occurrence that has a location in time and space.</a:t>
            </a:r>
          </a:p>
          <a:p>
            <a:pPr lvl="2">
              <a:lnSpc>
                <a:spcPct val="90000"/>
              </a:lnSpc>
            </a:pPr>
            <a:r>
              <a:rPr lang="en-US" altLang="en-US" dirty="0"/>
              <a:t>State machine: occurrence of a stimulus that triggers a state transition.</a:t>
            </a:r>
          </a:p>
          <a:p>
            <a:pPr>
              <a:lnSpc>
                <a:spcPct val="90000"/>
              </a:lnSpc>
            </a:pPr>
            <a:r>
              <a:rPr lang="en-US" altLang="en-US" b="1" dirty="0"/>
              <a:t>Four </a:t>
            </a:r>
            <a:r>
              <a:rPr lang="en-US" altLang="en-US" dirty="0"/>
              <a:t>kinds of events</a:t>
            </a:r>
          </a:p>
          <a:p>
            <a:pPr lvl="2">
              <a:lnSpc>
                <a:spcPct val="90000"/>
              </a:lnSpc>
            </a:pPr>
            <a:r>
              <a:rPr lang="en-US" altLang="en-US" dirty="0"/>
              <a:t>Signals</a:t>
            </a:r>
          </a:p>
          <a:p>
            <a:pPr lvl="2">
              <a:lnSpc>
                <a:spcPct val="90000"/>
              </a:lnSpc>
            </a:pPr>
            <a:r>
              <a:rPr lang="en-US" altLang="en-US" dirty="0"/>
              <a:t>Calls</a:t>
            </a:r>
          </a:p>
          <a:p>
            <a:pPr lvl="2">
              <a:lnSpc>
                <a:spcPct val="90000"/>
              </a:lnSpc>
            </a:pPr>
            <a:r>
              <a:rPr lang="en-US" altLang="en-US" dirty="0"/>
              <a:t>Passing of time</a:t>
            </a:r>
          </a:p>
          <a:p>
            <a:pPr lvl="2">
              <a:lnSpc>
                <a:spcPct val="90000"/>
              </a:lnSpc>
            </a:pPr>
            <a:r>
              <a:rPr lang="en-US" altLang="en-US" dirty="0"/>
              <a:t>Change in state</a:t>
            </a:r>
          </a:p>
        </p:txBody>
      </p:sp>
    </p:spTree>
    <p:extLst>
      <p:ext uri="{BB962C8B-B14F-4D97-AF65-F5344CB8AC3E}">
        <p14:creationId xmlns:p14="http://schemas.microsoft.com/office/powerpoint/2010/main" val="1793121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EE9F83A9-2B8E-0841-AE39-021FDFCED30F}"/>
              </a:ext>
            </a:extLst>
          </p:cNvPr>
          <p:cNvSpPr>
            <a:spLocks noGrp="1" noChangeArrowheads="1"/>
          </p:cNvSpPr>
          <p:nvPr>
            <p:ph type="title"/>
          </p:nvPr>
        </p:nvSpPr>
        <p:spPr/>
        <p:txBody>
          <a:bodyPr/>
          <a:lstStyle/>
          <a:p>
            <a:r>
              <a:rPr lang="en-US" altLang="en-US"/>
              <a:t>State Representations</a:t>
            </a:r>
          </a:p>
        </p:txBody>
      </p:sp>
      <p:sp>
        <p:nvSpPr>
          <p:cNvPr id="15365" name="Rectangle 3">
            <a:extLst>
              <a:ext uri="{FF2B5EF4-FFF2-40B4-BE49-F238E27FC236}">
                <a16:creationId xmlns:a16="http://schemas.microsoft.com/office/drawing/2014/main" id="{1855F016-EAE2-8846-A78C-EBF37E94CA1B}"/>
              </a:ext>
            </a:extLst>
          </p:cNvPr>
          <p:cNvSpPr>
            <a:spLocks noGrp="1" noChangeArrowheads="1"/>
          </p:cNvSpPr>
          <p:nvPr>
            <p:ph type="body" idx="1"/>
          </p:nvPr>
        </p:nvSpPr>
        <p:spPr/>
        <p:txBody>
          <a:bodyPr/>
          <a:lstStyle/>
          <a:p>
            <a:r>
              <a:rPr lang="en-US" altLang="en-US" sz="2000" dirty="0"/>
              <a:t>The state of a system is a set of observable circumstances that characterizes the behavior of the system at a given time</a:t>
            </a:r>
            <a:br>
              <a:rPr lang="en-US" altLang="en-US" sz="2000" dirty="0"/>
            </a:br>
            <a:endParaRPr lang="en-US" altLang="en-US" sz="2000" dirty="0"/>
          </a:p>
          <a:p>
            <a:r>
              <a:rPr lang="en-US" altLang="en-US" sz="2000" dirty="0"/>
              <a:t>In the context of behavioral modeling, two different characterizations of states must be considered: </a:t>
            </a:r>
          </a:p>
          <a:p>
            <a:pPr marL="685800" lvl="1" indent="-342900">
              <a:buFont typeface="+mj-lt"/>
              <a:buAutoNum type="arabicPeriod"/>
            </a:pPr>
            <a:r>
              <a:rPr lang="en-US" altLang="en-US" sz="1800" dirty="0"/>
              <a:t>The state of each class as the system performs its function and</a:t>
            </a:r>
          </a:p>
          <a:p>
            <a:pPr marL="685800" lvl="1" indent="-342900">
              <a:buFont typeface="+mj-lt"/>
              <a:buAutoNum type="arabicPeriod"/>
            </a:pPr>
            <a:r>
              <a:rPr lang="en-US" altLang="en-US" sz="1800" dirty="0"/>
              <a:t>The state of the system as observed from the outside as the system performs its function</a:t>
            </a:r>
            <a:br>
              <a:rPr lang="en-US" altLang="en-US" sz="1800" dirty="0"/>
            </a:br>
            <a:endParaRPr lang="en-US" altLang="en-US" sz="500" dirty="0"/>
          </a:p>
        </p:txBody>
      </p:sp>
      <p:sp>
        <p:nvSpPr>
          <p:cNvPr id="7" name="Slide Number Placeholder 6">
            <a:extLst>
              <a:ext uri="{FF2B5EF4-FFF2-40B4-BE49-F238E27FC236}">
                <a16:creationId xmlns:a16="http://schemas.microsoft.com/office/drawing/2014/main" id="{1B5306C5-DD62-D64E-AF78-0AC8E8D55606}"/>
              </a:ext>
            </a:extLst>
          </p:cNvPr>
          <p:cNvSpPr>
            <a:spLocks noGrp="1"/>
          </p:cNvSpPr>
          <p:nvPr>
            <p:ph type="sldNum" sz="quarter" idx="10"/>
          </p:nvPr>
        </p:nvSpPr>
        <p:spPr/>
        <p:txBody>
          <a:bodyPr/>
          <a:lstStyle/>
          <a:p>
            <a:pPr>
              <a:defRPr/>
            </a:pPr>
            <a:fld id="{3E8ADE4A-FE7A-EF46-81C0-DB169D7260F5}" type="slidenum">
              <a:rPr lang="en-US" altLang="x-none" smtClean="0"/>
              <a:pPr>
                <a:defRPr/>
              </a:pPr>
              <a:t>9</a:t>
            </a:fld>
            <a:endParaRPr lang="en-US" altLang="x-none"/>
          </a:p>
        </p:txBody>
      </p:sp>
    </p:spTree>
    <p:extLst>
      <p:ext uri="{BB962C8B-B14F-4D97-AF65-F5344CB8AC3E}">
        <p14:creationId xmlns:p14="http://schemas.microsoft.com/office/powerpoint/2010/main" val="2276059979"/>
      </p:ext>
    </p:extLst>
  </p:cSld>
  <p:clrMapOvr>
    <a:masterClrMapping/>
  </p:clrMapOvr>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1278</TotalTime>
  <Words>2220</Words>
  <Application>Microsoft Office PowerPoint</Application>
  <PresentationFormat>On-screen Show (4:3)</PresentationFormat>
  <Paragraphs>426</Paragraphs>
  <Slides>45</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Helvetica</vt:lpstr>
      <vt:lpstr>Segoe UI</vt:lpstr>
      <vt:lpstr>Tahoma</vt:lpstr>
      <vt:lpstr>Times New Roman</vt:lpstr>
      <vt:lpstr>Wingdings</vt:lpstr>
      <vt:lpstr>Wrox 24-Hour Trainer</vt:lpstr>
      <vt:lpstr>CS 2212</vt:lpstr>
      <vt:lpstr>Copyright Notice  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 </vt:lpstr>
      <vt:lpstr>Part 18</vt:lpstr>
      <vt:lpstr>Learning Objectives in this Part</vt:lpstr>
      <vt:lpstr>Behavioral Modeling</vt:lpstr>
      <vt:lpstr>Identifying Events With The Use Case</vt:lpstr>
      <vt:lpstr>Identifying Events With The Use Case</vt:lpstr>
      <vt:lpstr>Events</vt:lpstr>
      <vt:lpstr>State Representations</vt:lpstr>
      <vt:lpstr>State Representations</vt:lpstr>
      <vt:lpstr>State Representations</vt:lpstr>
      <vt:lpstr>State Diagrams</vt:lpstr>
      <vt:lpstr>Outputs and Actions</vt:lpstr>
      <vt:lpstr>Extended State Machines</vt:lpstr>
      <vt:lpstr>A Bit of Theory</vt:lpstr>
      <vt:lpstr>Basic UML Statechart Diagram</vt:lpstr>
      <vt:lpstr>Example State Diagram</vt:lpstr>
      <vt:lpstr>Example State Diagram</vt:lpstr>
      <vt:lpstr>Example State Diagram</vt:lpstr>
      <vt:lpstr>Part 19</vt:lpstr>
      <vt:lpstr>Learning Objectives in this Part</vt:lpstr>
      <vt:lpstr>Activity Diagrams</vt:lpstr>
      <vt:lpstr>Terminology for Activity Diagrams</vt:lpstr>
      <vt:lpstr>Simple Process (State)</vt:lpstr>
      <vt:lpstr>Complex Process</vt:lpstr>
      <vt:lpstr>Example</vt:lpstr>
      <vt:lpstr>Activity Diagram at a Method level</vt:lpstr>
      <vt:lpstr>Objects (Data)</vt:lpstr>
      <vt:lpstr>Activity Diagram with Object </vt:lpstr>
      <vt:lpstr>Example</vt:lpstr>
      <vt:lpstr>Initial and Final Nodes</vt:lpstr>
      <vt:lpstr>Operators</vt:lpstr>
      <vt:lpstr>Decision Points</vt:lpstr>
      <vt:lpstr>Parallel Processes – Synchronization Points</vt:lpstr>
      <vt:lpstr>Parallel Processes – Synchronization Points (alternative terminology)</vt:lpstr>
      <vt:lpstr>Synchronization Points with Objects</vt:lpstr>
      <vt:lpstr>Part 20</vt:lpstr>
      <vt:lpstr>Learning Objectives in this Part</vt:lpstr>
      <vt:lpstr>Activity Diagram Example</vt:lpstr>
      <vt:lpstr>PowerPoint Presentation</vt:lpstr>
      <vt:lpstr>Example 1 – Activity Diagrams</vt:lpstr>
      <vt:lpstr>Example 2 – Activity Diagrams</vt:lpstr>
      <vt:lpstr>Example 3 – Activity Diagrams</vt:lpstr>
      <vt:lpstr>Example 4 – Activity Diagrams</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200</cp:revision>
  <dcterms:created xsi:type="dcterms:W3CDTF">2015-03-16T16:55:38Z</dcterms:created>
  <dcterms:modified xsi:type="dcterms:W3CDTF">2020-09-07T22:36:25Z</dcterms:modified>
</cp:coreProperties>
</file>