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530" r:id="rId2"/>
    <p:sldId id="543" r:id="rId3"/>
    <p:sldId id="531" r:id="rId4"/>
    <p:sldId id="516" r:id="rId5"/>
    <p:sldId id="540" r:id="rId6"/>
    <p:sldId id="326" r:id="rId7"/>
    <p:sldId id="536" r:id="rId8"/>
    <p:sldId id="538" r:id="rId9"/>
    <p:sldId id="539" r:id="rId10"/>
    <p:sldId id="329" r:id="rId11"/>
    <p:sldId id="382" r:id="rId12"/>
    <p:sldId id="507" r:id="rId13"/>
    <p:sldId id="384" r:id="rId14"/>
    <p:sldId id="386" r:id="rId15"/>
    <p:sldId id="387" r:id="rId16"/>
    <p:sldId id="320" r:id="rId17"/>
    <p:sldId id="330" r:id="rId18"/>
    <p:sldId id="388" r:id="rId19"/>
    <p:sldId id="390" r:id="rId20"/>
    <p:sldId id="394" r:id="rId21"/>
    <p:sldId id="395" r:id="rId22"/>
    <p:sldId id="396" r:id="rId23"/>
    <p:sldId id="535" r:id="rId24"/>
    <p:sldId id="541" r:id="rId25"/>
    <p:sldId id="393" r:id="rId26"/>
    <p:sldId id="532" r:id="rId27"/>
    <p:sldId id="534" r:id="rId28"/>
    <p:sldId id="533" r:id="rId29"/>
    <p:sldId id="397" r:id="rId30"/>
    <p:sldId id="415" r:id="rId31"/>
    <p:sldId id="413" r:id="rId32"/>
    <p:sldId id="542" r:id="rId33"/>
    <p:sldId id="398" r:id="rId34"/>
    <p:sldId id="399" r:id="rId35"/>
    <p:sldId id="400" r:id="rId36"/>
    <p:sldId id="401" r:id="rId37"/>
    <p:sldId id="402" r:id="rId38"/>
    <p:sldId id="405" r:id="rId39"/>
    <p:sldId id="319" r:id="rId40"/>
    <p:sldId id="50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7:53:23.065"/>
    </inkml:context>
    <inkml:brush xml:id="br0">
      <inkml:brushProperty name="width" value="0.05" units="cm"/>
      <inkml:brushProperty name="height" value="0.05" units="cm"/>
    </inkml:brush>
  </inkml:definitions>
  <inkml:trace contextRef="#ctx0" brushRef="#br0">1 1 84,'0'0'87,"0"24"729,0-24-950,0 0-70,0 0-69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7:53:30.776"/>
    </inkml:context>
    <inkml:brush xml:id="br0">
      <inkml:brushProperty name="width" value="0.05" units="cm"/>
      <inkml:brushProperty name="height" value="0.05" units="cm"/>
      <inkml:brushProperty name="color" value="#E71224"/>
    </inkml:brush>
  </inkml:definitions>
  <inkml:trace contextRef="#ctx0" brushRef="#br0">61 0 60,'-12'10'1260,"10"-10"-1255,2 0-10,0 0-3,0 0 0,0 0 2,-1 0 7,-19 2-51,19-2 45,-10 16 403,0-9-1153,9-5 416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7:54:31.654"/>
    </inkml:context>
    <inkml:brush xml:id="br0">
      <inkml:brushProperty name="width" value="0.05" units="cm"/>
      <inkml:brushProperty name="height" value="0.05" units="cm"/>
      <inkml:brushProperty name="color" value="#E71224"/>
    </inkml:brush>
  </inkml:definitions>
  <inkml:trace contextRef="#ctx0" brushRef="#br0">0 1 60,'3'17'579,"-3"-14"-986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25:39.037"/>
    </inkml:context>
    <inkml:brush xml:id="br0">
      <inkml:brushProperty name="width" value="0.05" units="cm"/>
      <inkml:brushProperty name="height" value="0.05" units="cm"/>
    </inkml:brush>
  </inkml:definitions>
  <inkml:trace contextRef="#ctx0" brushRef="#br0">1 1 228,'19'2'729,"-19"-2"-1122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4024A-1837-4881-A9F9-A3C20754BFAE}" type="slidenum">
              <a:rPr lang="en-US" altLang="en-US"/>
              <a:pPr/>
              <a:t>18</a:t>
            </a:fld>
            <a:endParaRPr lang="en-US" altLang="en-US"/>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2B2EB2-009F-4174-B6D3-39571F2E98F1}" type="slidenum">
              <a:rPr lang="en-US" altLang="en-US"/>
              <a:pPr/>
              <a:t>19</a:t>
            </a:fld>
            <a:endParaRPr lang="en-US" altLang="en-US"/>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4D2E1-99EE-4684-8DDE-856AAF99E40C}" type="slidenum">
              <a:rPr lang="en-US" altLang="en-US"/>
              <a:pPr/>
              <a:t>20</a:t>
            </a:fld>
            <a:endParaRPr lang="en-US" altLang="en-US"/>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A03DC-6642-4017-B994-6F2771022240}" type="slidenum">
              <a:rPr lang="en-US" altLang="en-US"/>
              <a:pPr/>
              <a:t>21</a:t>
            </a:fld>
            <a:endParaRPr lang="en-US" alt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9BA82-5366-475F-A1E8-8122C67C35C7}" type="slidenum">
              <a:rPr lang="en-US" altLang="en-US"/>
              <a:pPr/>
              <a:t>22</a:t>
            </a:fld>
            <a:endParaRPr lang="en-US" altLang="en-US"/>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24</a:t>
            </a:fld>
            <a:endParaRPr lang="en-US"/>
          </a:p>
        </p:txBody>
      </p:sp>
    </p:spTree>
    <p:extLst>
      <p:ext uri="{BB962C8B-B14F-4D97-AF65-F5344CB8AC3E}">
        <p14:creationId xmlns:p14="http://schemas.microsoft.com/office/powerpoint/2010/main" val="258517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F1072-1033-428B-86C0-823B18B14349}" type="slidenum">
              <a:rPr lang="en-US" altLang="en-US"/>
              <a:pPr/>
              <a:t>31</a:t>
            </a:fld>
            <a:endParaRPr lang="en-US" altLang="en-US"/>
          </a:p>
        </p:txBody>
      </p:sp>
      <p:sp>
        <p:nvSpPr>
          <p:cNvPr id="348162" name="Rectangle 2"/>
          <p:cNvSpPr>
            <a:spLocks noGrp="1" noRot="1" noChangeAspect="1" noChangeArrowheads="1" noTextEdit="1"/>
          </p:cNvSpPr>
          <p:nvPr>
            <p:ph type="sldImg"/>
          </p:nvPr>
        </p:nvSpPr>
        <p:spPr>
          <a:xfrm>
            <a:off x="1150938" y="685800"/>
            <a:ext cx="4572000" cy="3430588"/>
          </a:xfrm>
          <a:ln/>
        </p:spPr>
      </p:sp>
      <p:sp>
        <p:nvSpPr>
          <p:cNvPr id="348163" name="Rectangle 3"/>
          <p:cNvSpPr>
            <a:spLocks noGrp="1" noChangeArrowheads="1"/>
          </p:cNvSpPr>
          <p:nvPr>
            <p:ph type="body" idx="1"/>
          </p:nvPr>
        </p:nvSpPr>
        <p:spPr>
          <a:xfrm>
            <a:off x="912317" y="4343703"/>
            <a:ext cx="5033367" cy="279702"/>
          </a:xfrm>
        </p:spPr>
        <p:txBody>
          <a:bodyPr lIns="89750" tIns="44875" rIns="89750" bIns="44875"/>
          <a:lstStyle/>
          <a:p>
            <a:endParaRPr lang="en-GB" altLang="sv-S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32</a:t>
            </a:fld>
            <a:endParaRPr lang="en-US"/>
          </a:p>
        </p:txBody>
      </p:sp>
    </p:spTree>
    <p:extLst>
      <p:ext uri="{BB962C8B-B14F-4D97-AF65-F5344CB8AC3E}">
        <p14:creationId xmlns:p14="http://schemas.microsoft.com/office/powerpoint/2010/main" val="2064114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40</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5</a:t>
            </a:fld>
            <a:endParaRPr lang="en-US"/>
          </a:p>
        </p:txBody>
      </p:sp>
    </p:spTree>
    <p:extLst>
      <p:ext uri="{BB962C8B-B14F-4D97-AF65-F5344CB8AC3E}">
        <p14:creationId xmlns:p14="http://schemas.microsoft.com/office/powerpoint/2010/main" val="267566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3D186-4671-4007-A7BC-818BC3FBE956}" type="slidenum">
              <a:rPr lang="en-US" altLang="en-US"/>
              <a:pPr/>
              <a:t>7</a:t>
            </a:fld>
            <a:endParaRPr lang="en-US" alt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9233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A054D-555F-48B7-A4D8-9963E18CDF89}" type="slidenum">
              <a:rPr lang="en-US" altLang="en-US"/>
              <a:pPr/>
              <a:t>11</a:t>
            </a:fld>
            <a:endParaRPr lang="en-US" alt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C43E4-47AC-466F-9F14-E41513244F19}" type="slidenum">
              <a:rPr lang="en-US" altLang="en-US"/>
              <a:pPr/>
              <a:t>12</a:t>
            </a:fld>
            <a:endParaRPr lang="en-US" altLang="en-US"/>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5D92B-3991-456F-89C2-10947D88ED82}" type="slidenum">
              <a:rPr lang="en-US" altLang="en-US"/>
              <a:pPr/>
              <a:t>13</a:t>
            </a:fld>
            <a:endParaRPr lang="en-US" alt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4F3F0-AE48-4099-9CF8-3F61C0326EFE}" type="slidenum">
              <a:rPr lang="en-US" altLang="en-US"/>
              <a:pPr/>
              <a:t>14</a:t>
            </a:fld>
            <a:endParaRPr lang="en-US" alt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D6349-AF26-4B23-9E9C-CF1A7A198763}" type="slidenum">
              <a:rPr lang="en-US" altLang="en-US"/>
              <a:pPr/>
              <a:t>15</a:t>
            </a:fld>
            <a:endParaRPr lang="en-US" alt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sparxsystems.com/enterprise_architect_user_guide/15.1/model_domains/fragment.html" TargetMode="External"/><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hyperlink" Target="https://sparxsystems.com/resources/tutorials/uml2/sequence-diagram.html" TargetMode="External"/><Relationship Id="rId2" Type="http://schemas.openxmlformats.org/officeDocument/2006/relationships/image" Target="../media/image11.gif"/><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hyperlink" Target="https://www.ibm.com/support/knowledgecenter/SS8PJ7_9.7.0/com.ibm.xtools.sequence.doc/topics/cmsg_v.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hyperlink" Target="https://www.uml-diagrams.org/sequence-diagrams-reference.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online.visual-paradigm.com/diagrams/templates/sequence-diagram/loop-fragment/" TargetMode="External"/><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hyperlink" Target="https://www.uml-diagrams.org/sequence-diagrams-reference.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hyperlink" Target="https://www.uml-diagrams.org/sequence-diagrams-reference.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utorialspoint.com/uml/uml_use_case_diagram.htm"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hyperlink" Target="https://www.uml-diagrams.org/sequence-diagrams-reference.html" TargetMode="External"/><Relationship Id="rId5" Type="http://schemas.openxmlformats.org/officeDocument/2006/relationships/hyperlink" Target="http://www.math-cs.gordon.edu/courses/cs211/ATMExample/" TargetMode="External"/><Relationship Id="rId4" Type="http://schemas.openxmlformats.org/officeDocument/2006/relationships/hyperlink" Target="http://elearning.uml.ac.a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8</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Requirements Modeling</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E9F83A9-2B8E-0841-AE39-021FDFCED30F}"/>
              </a:ext>
            </a:extLst>
          </p:cNvPr>
          <p:cNvSpPr>
            <a:spLocks noGrp="1" noChangeArrowheads="1"/>
          </p:cNvSpPr>
          <p:nvPr>
            <p:ph type="title"/>
          </p:nvPr>
        </p:nvSpPr>
        <p:spPr/>
        <p:txBody>
          <a:bodyPr/>
          <a:lstStyle/>
          <a:p>
            <a:r>
              <a:rPr lang="en-US" altLang="en-US" dirty="0"/>
              <a:t>Sequence Diagrams</a:t>
            </a:r>
          </a:p>
        </p:txBody>
      </p:sp>
      <p:sp>
        <p:nvSpPr>
          <p:cNvPr id="15365" name="Rectangle 3">
            <a:extLst>
              <a:ext uri="{FF2B5EF4-FFF2-40B4-BE49-F238E27FC236}">
                <a16:creationId xmlns:a16="http://schemas.microsoft.com/office/drawing/2014/main" id="{1855F016-EAE2-8846-A78C-EBF37E94CA1B}"/>
              </a:ext>
            </a:extLst>
          </p:cNvPr>
          <p:cNvSpPr>
            <a:spLocks noGrp="1" noChangeArrowheads="1"/>
          </p:cNvSpPr>
          <p:nvPr>
            <p:ph type="body" idx="1"/>
          </p:nvPr>
        </p:nvSpPr>
        <p:spPr/>
        <p:txBody>
          <a:bodyPr/>
          <a:lstStyle/>
          <a:p>
            <a:r>
              <a:rPr lang="en-US" altLang="en-US" sz="2000" dirty="0"/>
              <a:t>Sequence diagrams can also contain:</a:t>
            </a:r>
          </a:p>
          <a:p>
            <a:pPr lvl="1"/>
            <a:r>
              <a:rPr lang="en-US" altLang="en-US" sz="1800" dirty="0"/>
              <a:t>Both synchronous and asynchronous messages</a:t>
            </a:r>
          </a:p>
          <a:p>
            <a:pPr lvl="1"/>
            <a:r>
              <a:rPr lang="en-US" altLang="en-US" sz="1800" dirty="0"/>
              <a:t>Creation and deletion of objects</a:t>
            </a:r>
          </a:p>
          <a:p>
            <a:pPr lvl="1"/>
            <a:r>
              <a:rPr lang="en-US" altLang="en-US" sz="1800" dirty="0"/>
              <a:t>Loops, including objects sending themselves messages</a:t>
            </a:r>
          </a:p>
          <a:p>
            <a:pPr lvl="1"/>
            <a:endParaRPr lang="en-US" altLang="en-US" sz="1800" dirty="0"/>
          </a:p>
          <a:p>
            <a:r>
              <a:rPr lang="en-US" altLang="en-US" sz="2000" dirty="0"/>
              <a:t>Once a complete sequence diagram has been developed, all of the events that cause transitions between system objects can be collated into a set of input events and output events</a:t>
            </a:r>
          </a:p>
          <a:p>
            <a:endParaRPr lang="en-US" altLang="en-US" sz="2000" dirty="0"/>
          </a:p>
          <a:p>
            <a:r>
              <a:rPr lang="en-US" altLang="en-US" sz="2000" dirty="0"/>
              <a:t>This information is useful in the creation of an effective design for the system to be built</a:t>
            </a:r>
          </a:p>
        </p:txBody>
      </p:sp>
      <p:sp>
        <p:nvSpPr>
          <p:cNvPr id="7" name="Slide Number Placeholder 6">
            <a:extLst>
              <a:ext uri="{FF2B5EF4-FFF2-40B4-BE49-F238E27FC236}">
                <a16:creationId xmlns:a16="http://schemas.microsoft.com/office/drawing/2014/main" id="{1B5306C5-DD62-D64E-AF78-0AC8E8D55606}"/>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a:p>
        </p:txBody>
      </p:sp>
    </p:spTree>
    <p:extLst>
      <p:ext uri="{BB962C8B-B14F-4D97-AF65-F5344CB8AC3E}">
        <p14:creationId xmlns:p14="http://schemas.microsoft.com/office/powerpoint/2010/main" val="129745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E077D4E6-1D47-45BE-9E52-65D1A38BF906}" type="slidenum">
              <a:rPr lang="en-US" altLang="en-US"/>
              <a:pPr/>
              <a:t>11</a:t>
            </a:fld>
            <a:endParaRPr lang="en-US" altLang="en-US"/>
          </a:p>
        </p:txBody>
      </p:sp>
      <p:sp>
        <p:nvSpPr>
          <p:cNvPr id="263170" name="Rectangle 2"/>
          <p:cNvSpPr>
            <a:spLocks noGrp="1" noChangeArrowheads="1"/>
          </p:cNvSpPr>
          <p:nvPr>
            <p:ph type="title"/>
          </p:nvPr>
        </p:nvSpPr>
        <p:spPr/>
        <p:txBody>
          <a:bodyPr/>
          <a:lstStyle/>
          <a:p>
            <a:r>
              <a:rPr lang="en-CA" altLang="en-US" sz="4000" dirty="0"/>
              <a:t>Structural Elements of Interaction Diagrams</a:t>
            </a:r>
            <a:r>
              <a:rPr lang="el-GR" altLang="en-US" sz="4000" dirty="0"/>
              <a:t> (1) </a:t>
            </a:r>
            <a:endParaRPr lang="en-US" altLang="en-US" sz="4000" dirty="0"/>
          </a:p>
        </p:txBody>
      </p:sp>
      <p:sp>
        <p:nvSpPr>
          <p:cNvPr id="263171" name="Rectangle 3"/>
          <p:cNvSpPr>
            <a:spLocks noChangeArrowheads="1"/>
          </p:cNvSpPr>
          <p:nvPr/>
        </p:nvSpPr>
        <p:spPr bwMode="auto">
          <a:xfrm>
            <a:off x="762000" y="2008188"/>
            <a:ext cx="7353300" cy="4495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CA"/>
          </a:p>
        </p:txBody>
      </p:sp>
      <p:sp>
        <p:nvSpPr>
          <p:cNvPr id="263172" name="Rectangle 4"/>
          <p:cNvSpPr>
            <a:spLocks noChangeArrowheads="1"/>
          </p:cNvSpPr>
          <p:nvPr/>
        </p:nvSpPr>
        <p:spPr bwMode="auto">
          <a:xfrm>
            <a:off x="6819900" y="2770188"/>
            <a:ext cx="10668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3173" name="Line 5"/>
          <p:cNvSpPr>
            <a:spLocks noChangeShapeType="1"/>
          </p:cNvSpPr>
          <p:nvPr/>
        </p:nvSpPr>
        <p:spPr bwMode="auto">
          <a:xfrm>
            <a:off x="6819900" y="3151188"/>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3174" name="Text Box 6"/>
          <p:cNvSpPr txBox="1">
            <a:spLocks noChangeArrowheads="1"/>
          </p:cNvSpPr>
          <p:nvPr/>
        </p:nvSpPr>
        <p:spPr bwMode="auto">
          <a:xfrm>
            <a:off x="7048500" y="2846388"/>
            <a:ext cx="569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sv-SE" sz="1400" u="sng">
                <a:latin typeface="Times" pitchFamily="18" charset="0"/>
              </a:rPr>
              <a:t>name</a:t>
            </a:r>
            <a:endParaRPr lang="en-US" altLang="sv-SE" sz="3200">
              <a:latin typeface="Times" pitchFamily="18" charset="0"/>
            </a:endParaRPr>
          </a:p>
        </p:txBody>
      </p:sp>
      <p:sp>
        <p:nvSpPr>
          <p:cNvPr id="263175" name="Text Box 7"/>
          <p:cNvSpPr txBox="1">
            <a:spLocks noChangeArrowheads="1"/>
          </p:cNvSpPr>
          <p:nvPr/>
        </p:nvSpPr>
        <p:spPr bwMode="auto">
          <a:xfrm>
            <a:off x="6896100" y="3151188"/>
            <a:ext cx="920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sv-SE" sz="1400">
                <a:latin typeface="Times" pitchFamily="18" charset="0"/>
              </a:rPr>
              <a:t>attr values</a:t>
            </a:r>
            <a:endParaRPr lang="en-US" altLang="sv-SE" sz="3200">
              <a:latin typeface="Times" pitchFamily="18" charset="0"/>
            </a:endParaRPr>
          </a:p>
        </p:txBody>
      </p:sp>
      <p:sp>
        <p:nvSpPr>
          <p:cNvPr id="263176" name="Text Box 8"/>
          <p:cNvSpPr txBox="1">
            <a:spLocks noChangeArrowheads="1"/>
          </p:cNvSpPr>
          <p:nvPr/>
        </p:nvSpPr>
        <p:spPr bwMode="auto">
          <a:xfrm>
            <a:off x="914400" y="2524125"/>
            <a:ext cx="1676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sv-SE" altLang="sv-SE" b="1" dirty="0">
                <a:latin typeface="Times" pitchFamily="18" charset="0"/>
              </a:rPr>
              <a:t>Implementaion</a:t>
            </a:r>
            <a:r>
              <a:rPr lang="en-US" altLang="sv-SE" sz="1800" b="1" dirty="0">
                <a:latin typeface="Times" pitchFamily="18" charset="0"/>
              </a:rPr>
              <a:t> - </a:t>
            </a:r>
            <a:r>
              <a:rPr lang="sv-SE" altLang="sv-SE" b="1" dirty="0">
                <a:latin typeface="Times" pitchFamily="18" charset="0"/>
              </a:rPr>
              <a:t>Case</a:t>
            </a:r>
            <a:r>
              <a:rPr lang="el-GR" altLang="sv-SE" sz="1800" b="1" dirty="0">
                <a:latin typeface="Times" pitchFamily="18" charset="0"/>
              </a:rPr>
              <a:t> </a:t>
            </a:r>
            <a:r>
              <a:rPr lang="en-US" altLang="sv-SE" sz="1800" b="1" dirty="0">
                <a:latin typeface="Times" pitchFamily="18" charset="0"/>
              </a:rPr>
              <a:t>(</a:t>
            </a:r>
            <a:r>
              <a:rPr lang="en-CA" altLang="sv-SE" b="1" dirty="0">
                <a:latin typeface="Times" pitchFamily="18" charset="0"/>
              </a:rPr>
              <a:t>object</a:t>
            </a:r>
            <a:r>
              <a:rPr lang="en-US" altLang="sv-SE" sz="1800" b="1" dirty="0">
                <a:latin typeface="Times" pitchFamily="18" charset="0"/>
              </a:rPr>
              <a:t>, </a:t>
            </a:r>
            <a:r>
              <a:rPr lang="en-CA" altLang="sv-SE" b="1" dirty="0">
                <a:latin typeface="Times" pitchFamily="18" charset="0"/>
              </a:rPr>
              <a:t>data</a:t>
            </a:r>
            <a:r>
              <a:rPr lang="en-US" altLang="sv-SE" sz="1800" b="1" dirty="0">
                <a:latin typeface="Times" pitchFamily="18" charset="0"/>
              </a:rPr>
              <a:t>, </a:t>
            </a:r>
            <a:r>
              <a:rPr lang="sv-SE" altLang="sv-SE" b="1" dirty="0">
                <a:latin typeface="Times" pitchFamily="18" charset="0"/>
              </a:rPr>
              <a:t>component, process</a:t>
            </a:r>
            <a:r>
              <a:rPr lang="en-US" altLang="sv-SE" sz="1800" b="1" dirty="0">
                <a:latin typeface="Times" pitchFamily="18" charset="0"/>
              </a:rPr>
              <a:t> </a:t>
            </a:r>
            <a:r>
              <a:rPr lang="en-CA" altLang="sv-SE" b="1" dirty="0" err="1">
                <a:latin typeface="Times" pitchFamily="18" charset="0"/>
              </a:rPr>
              <a:t>etc</a:t>
            </a:r>
            <a:r>
              <a:rPr lang="el-GR" altLang="sv-SE" sz="1800" b="1" dirty="0">
                <a:latin typeface="Times" pitchFamily="18" charset="0"/>
              </a:rPr>
              <a:t>.</a:t>
            </a:r>
            <a:r>
              <a:rPr lang="en-US" altLang="sv-SE" sz="1800" b="1" dirty="0">
                <a:latin typeface="Times" pitchFamily="18" charset="0"/>
              </a:rPr>
              <a:t>)</a:t>
            </a:r>
          </a:p>
        </p:txBody>
      </p:sp>
      <p:sp>
        <p:nvSpPr>
          <p:cNvPr id="263177" name="Text Box 9"/>
          <p:cNvSpPr txBox="1">
            <a:spLocks noChangeArrowheads="1"/>
          </p:cNvSpPr>
          <p:nvPr/>
        </p:nvSpPr>
        <p:spPr bwMode="auto">
          <a:xfrm>
            <a:off x="2705100" y="2541588"/>
            <a:ext cx="39782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CA" altLang="sv-SE" dirty="0">
                <a:solidFill>
                  <a:srgbClr val="000000"/>
                </a:solidFill>
                <a:latin typeface="Times" pitchFamily="18" charset="0"/>
              </a:rPr>
              <a:t>Denotes an object as a unique entity. This object can receive and send messages, and can have a state at a given point of time</a:t>
            </a:r>
            <a:endParaRPr lang="el-GR" altLang="sv-SE" sz="1800" dirty="0">
              <a:solidFill>
                <a:srgbClr val="000000"/>
              </a:solidFill>
              <a:latin typeface="Times" pitchFamily="18" charset="0"/>
            </a:endParaRPr>
          </a:p>
        </p:txBody>
      </p:sp>
      <p:sp>
        <p:nvSpPr>
          <p:cNvPr id="263178" name="Text Box 10"/>
          <p:cNvSpPr txBox="1">
            <a:spLocks noChangeArrowheads="1"/>
          </p:cNvSpPr>
          <p:nvPr/>
        </p:nvSpPr>
        <p:spPr bwMode="auto">
          <a:xfrm>
            <a:off x="1028700" y="4622800"/>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sv-SE" b="1" dirty="0">
                <a:latin typeface="Times" pitchFamily="18" charset="0"/>
              </a:rPr>
              <a:t>Action</a:t>
            </a:r>
            <a:endParaRPr lang="en-US" altLang="sv-SE" sz="1800" b="1" dirty="0">
              <a:latin typeface="Times" pitchFamily="18" charset="0"/>
            </a:endParaRPr>
          </a:p>
        </p:txBody>
      </p:sp>
      <p:sp>
        <p:nvSpPr>
          <p:cNvPr id="263179" name="Text Box 11"/>
          <p:cNvSpPr txBox="1">
            <a:spLocks noChangeArrowheads="1"/>
          </p:cNvSpPr>
          <p:nvPr/>
        </p:nvSpPr>
        <p:spPr bwMode="auto">
          <a:xfrm>
            <a:off x="2705100" y="4598988"/>
            <a:ext cx="388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A" altLang="sv-SE" dirty="0" err="1">
                <a:solidFill>
                  <a:srgbClr val="000000"/>
                </a:solidFill>
                <a:latin typeface="Times" pitchFamily="18" charset="0"/>
              </a:rPr>
              <a:t>Speifies</a:t>
            </a:r>
            <a:r>
              <a:rPr lang="en-CA" altLang="sv-SE" dirty="0">
                <a:solidFill>
                  <a:srgbClr val="000000"/>
                </a:solidFill>
                <a:latin typeface="Times" pitchFamily="18" charset="0"/>
              </a:rPr>
              <a:t> </a:t>
            </a:r>
            <a:r>
              <a:rPr lang="en-CA" altLang="sv-SE" dirty="0" err="1">
                <a:solidFill>
                  <a:srgbClr val="000000"/>
                </a:solidFill>
                <a:latin typeface="Times" pitchFamily="18" charset="0"/>
              </a:rPr>
              <a:t>en</a:t>
            </a:r>
            <a:r>
              <a:rPr lang="en-CA" altLang="sv-SE" dirty="0">
                <a:solidFill>
                  <a:srgbClr val="000000"/>
                </a:solidFill>
                <a:latin typeface="Times" pitchFamily="18" charset="0"/>
              </a:rPr>
              <a:t> executable command. Some commands are predefined in UML e.g. </a:t>
            </a:r>
            <a:r>
              <a:rPr lang="en-US" altLang="sv-SE" sz="1800" dirty="0">
                <a:solidFill>
                  <a:srgbClr val="000000"/>
                </a:solidFill>
                <a:latin typeface="Courier New" pitchFamily="49" charset="0"/>
              </a:rPr>
              <a:t>Create</a:t>
            </a:r>
            <a:r>
              <a:rPr lang="en-US" altLang="sv-SE" sz="1800" dirty="0">
                <a:solidFill>
                  <a:srgbClr val="000000"/>
                </a:solidFill>
                <a:latin typeface="Times" pitchFamily="18" charset="0"/>
              </a:rPr>
              <a:t>,</a:t>
            </a:r>
            <a:r>
              <a:rPr lang="en-US" altLang="sv-SE" sz="1800" dirty="0">
                <a:solidFill>
                  <a:srgbClr val="000000"/>
                </a:solidFill>
                <a:latin typeface="Courier New" pitchFamily="49" charset="0"/>
              </a:rPr>
              <a:t> Call</a:t>
            </a:r>
            <a:r>
              <a:rPr lang="en-US" altLang="sv-SE" sz="1800" dirty="0">
                <a:solidFill>
                  <a:srgbClr val="000000"/>
                </a:solidFill>
                <a:latin typeface="Times" pitchFamily="18" charset="0"/>
              </a:rPr>
              <a:t>, </a:t>
            </a:r>
            <a:r>
              <a:rPr lang="en-US" altLang="sv-SE" sz="1800" dirty="0">
                <a:solidFill>
                  <a:srgbClr val="000000"/>
                </a:solidFill>
                <a:latin typeface="Courier New" pitchFamily="49" charset="0"/>
              </a:rPr>
              <a:t>Destroy</a:t>
            </a:r>
            <a:r>
              <a:rPr lang="en-US" altLang="sv-SE" sz="1800" dirty="0">
                <a:solidFill>
                  <a:srgbClr val="000000"/>
                </a:solidFill>
                <a:latin typeface="Times" pitchFamily="18" charset="0"/>
              </a:rPr>
              <a:t>, and </a:t>
            </a:r>
            <a:r>
              <a:rPr lang="en-US" altLang="sv-SE" sz="1800" dirty="0" err="1">
                <a:solidFill>
                  <a:srgbClr val="000000"/>
                </a:solidFill>
                <a:latin typeface="Courier New" pitchFamily="49" charset="0"/>
              </a:rPr>
              <a:t>Uninterpreted</a:t>
            </a:r>
            <a:r>
              <a:rPr lang="en-US" altLang="sv-SE" sz="1800" dirty="0">
                <a:solidFill>
                  <a:srgbClr val="000000"/>
                </a:solidFill>
                <a:latin typeface="Times" pitchFamily="18" charset="0"/>
              </a:rPr>
              <a:t>.</a:t>
            </a:r>
          </a:p>
        </p:txBody>
      </p:sp>
      <p:sp>
        <p:nvSpPr>
          <p:cNvPr id="263180" name="Text Box 12"/>
          <p:cNvSpPr txBox="1">
            <a:spLocks noChangeArrowheads="1"/>
          </p:cNvSpPr>
          <p:nvPr/>
        </p:nvSpPr>
        <p:spPr bwMode="auto">
          <a:xfrm>
            <a:off x="1028700" y="2008188"/>
            <a:ext cx="1579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CA" altLang="sv-SE" sz="2400" b="1" dirty="0">
                <a:latin typeface="Times" pitchFamily="18" charset="0"/>
              </a:rPr>
              <a:t>Construct</a:t>
            </a:r>
            <a:r>
              <a:rPr lang="el-GR" altLang="sv-SE" sz="2400" b="1" dirty="0">
                <a:latin typeface="Times" pitchFamily="18" charset="0"/>
              </a:rPr>
              <a:t> </a:t>
            </a:r>
            <a:endParaRPr lang="en-US" altLang="sv-SE" sz="2400" b="1" dirty="0">
              <a:latin typeface="Times" pitchFamily="18" charset="0"/>
            </a:endParaRPr>
          </a:p>
        </p:txBody>
      </p:sp>
      <p:sp>
        <p:nvSpPr>
          <p:cNvPr id="263181" name="Text Box 13"/>
          <p:cNvSpPr txBox="1">
            <a:spLocks noChangeArrowheads="1"/>
          </p:cNvSpPr>
          <p:nvPr/>
        </p:nvSpPr>
        <p:spPr bwMode="auto">
          <a:xfrm>
            <a:off x="3771900" y="2008188"/>
            <a:ext cx="1705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sv-SE" sz="2400" b="1" dirty="0">
                <a:latin typeface="Times" pitchFamily="18" charset="0"/>
              </a:rPr>
              <a:t>Description</a:t>
            </a:r>
          </a:p>
        </p:txBody>
      </p:sp>
      <p:sp>
        <p:nvSpPr>
          <p:cNvPr id="263182" name="Text Box 14"/>
          <p:cNvSpPr txBox="1">
            <a:spLocks noChangeArrowheads="1"/>
          </p:cNvSpPr>
          <p:nvPr/>
        </p:nvSpPr>
        <p:spPr bwMode="auto">
          <a:xfrm>
            <a:off x="6781800" y="2008188"/>
            <a:ext cx="10919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CA" altLang="sv-SE" sz="2400" b="1" dirty="0">
                <a:latin typeface="Times" pitchFamily="18" charset="0"/>
              </a:rPr>
              <a:t>Syntax</a:t>
            </a:r>
            <a:endParaRPr lang="en-US" altLang="sv-SE" sz="2400" b="1" dirty="0">
              <a:latin typeface="Times" pitchFamily="18" charset="0"/>
            </a:endParaRPr>
          </a:p>
        </p:txBody>
      </p:sp>
      <p:sp>
        <p:nvSpPr>
          <p:cNvPr id="263183" name="Text Box 15"/>
          <p:cNvSpPr txBox="1">
            <a:spLocks noChangeArrowheads="1"/>
          </p:cNvSpPr>
          <p:nvPr/>
        </p:nvSpPr>
        <p:spPr bwMode="auto">
          <a:xfrm>
            <a:off x="6972300" y="4598988"/>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A" altLang="sv-SE" dirty="0">
                <a:solidFill>
                  <a:srgbClr val="000000"/>
                </a:solidFill>
                <a:latin typeface="Times" pitchFamily="18" charset="0"/>
              </a:rPr>
              <a:t>Text</a:t>
            </a:r>
            <a:endParaRPr lang="en-US" altLang="sv-SE" sz="1800" dirty="0">
              <a:solidFill>
                <a:srgbClr val="000000"/>
              </a:solidFill>
              <a:latin typeface="Times" pitchFamily="18" charset="0"/>
            </a:endParaRPr>
          </a:p>
        </p:txBody>
      </p:sp>
      <p:sp>
        <p:nvSpPr>
          <p:cNvPr id="263184" name="Line 16"/>
          <p:cNvSpPr>
            <a:spLocks noChangeShapeType="1"/>
          </p:cNvSpPr>
          <p:nvPr/>
        </p:nvSpPr>
        <p:spPr bwMode="auto">
          <a:xfrm>
            <a:off x="1028700" y="2465388"/>
            <a:ext cx="708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3185" name="Line 17"/>
          <p:cNvSpPr>
            <a:spLocks noChangeShapeType="1"/>
          </p:cNvSpPr>
          <p:nvPr/>
        </p:nvSpPr>
        <p:spPr bwMode="auto">
          <a:xfrm>
            <a:off x="762000" y="4522788"/>
            <a:ext cx="7353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CA"/>
          </a:p>
        </p:txBody>
      </p:sp>
      <p:sp>
        <p:nvSpPr>
          <p:cNvPr id="263186" name="Line 18"/>
          <p:cNvSpPr>
            <a:spLocks noChangeShapeType="1"/>
          </p:cNvSpPr>
          <p:nvPr/>
        </p:nvSpPr>
        <p:spPr bwMode="auto">
          <a:xfrm>
            <a:off x="2552700" y="2008188"/>
            <a:ext cx="0" cy="449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3187" name="Line 19"/>
          <p:cNvSpPr>
            <a:spLocks noChangeShapeType="1"/>
          </p:cNvSpPr>
          <p:nvPr/>
        </p:nvSpPr>
        <p:spPr bwMode="auto">
          <a:xfrm>
            <a:off x="6667500" y="2008188"/>
            <a:ext cx="0" cy="449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Tree>
    <p:extLst>
      <p:ext uri="{BB962C8B-B14F-4D97-AF65-F5344CB8AC3E}">
        <p14:creationId xmlns:p14="http://schemas.microsoft.com/office/powerpoint/2010/main" val="193105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2"/>
          </p:nvPr>
        </p:nvSpPr>
        <p:spPr/>
        <p:txBody>
          <a:bodyPr/>
          <a:lstStyle/>
          <a:p>
            <a:fld id="{819AEEE3-B312-452B-ABDB-CB00C56A9156}" type="slidenum">
              <a:rPr lang="en-US" altLang="en-US"/>
              <a:pPr/>
              <a:t>12</a:t>
            </a:fld>
            <a:endParaRPr lang="en-US" altLang="en-US"/>
          </a:p>
        </p:txBody>
      </p:sp>
      <p:sp>
        <p:nvSpPr>
          <p:cNvPr id="264194" name="Rectangle 2"/>
          <p:cNvSpPr>
            <a:spLocks noGrp="1" noChangeArrowheads="1"/>
          </p:cNvSpPr>
          <p:nvPr>
            <p:ph type="title"/>
          </p:nvPr>
        </p:nvSpPr>
        <p:spPr/>
        <p:txBody>
          <a:bodyPr/>
          <a:lstStyle/>
          <a:p>
            <a:r>
              <a:rPr lang="en-CA" altLang="en-US" sz="4000" dirty="0"/>
              <a:t>Structural Elements of Interaction Diagrams</a:t>
            </a:r>
            <a:r>
              <a:rPr lang="el-GR" altLang="en-US" sz="4000" dirty="0"/>
              <a:t> (</a:t>
            </a:r>
            <a:r>
              <a:rPr lang="en-CA" altLang="en-US" sz="4000" dirty="0"/>
              <a:t>2</a:t>
            </a:r>
            <a:r>
              <a:rPr lang="el-GR" altLang="en-US" sz="4000" dirty="0"/>
              <a:t>) </a:t>
            </a:r>
            <a:endParaRPr lang="en-US" altLang="en-US" sz="4000" dirty="0"/>
          </a:p>
        </p:txBody>
      </p:sp>
      <p:sp>
        <p:nvSpPr>
          <p:cNvPr id="264195" name="Rectangle 3"/>
          <p:cNvSpPr>
            <a:spLocks noChangeArrowheads="1"/>
          </p:cNvSpPr>
          <p:nvPr/>
        </p:nvSpPr>
        <p:spPr bwMode="auto">
          <a:xfrm>
            <a:off x="914400" y="2393950"/>
            <a:ext cx="7086600" cy="3657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4196" name="Text Box 4"/>
          <p:cNvSpPr txBox="1">
            <a:spLocks noChangeArrowheads="1"/>
          </p:cNvSpPr>
          <p:nvPr/>
        </p:nvSpPr>
        <p:spPr bwMode="auto">
          <a:xfrm>
            <a:off x="990600" y="2927350"/>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sv-SE" altLang="sv-SE" b="1" dirty="0">
                <a:latin typeface="Times" pitchFamily="18" charset="0"/>
              </a:rPr>
              <a:t>Message</a:t>
            </a:r>
            <a:endParaRPr lang="en-US" altLang="sv-SE" sz="1800" b="1" dirty="0">
              <a:latin typeface="Times" pitchFamily="18" charset="0"/>
            </a:endParaRPr>
          </a:p>
        </p:txBody>
      </p:sp>
      <p:sp>
        <p:nvSpPr>
          <p:cNvPr id="264197" name="Text Box 5"/>
          <p:cNvSpPr txBox="1">
            <a:spLocks noChangeArrowheads="1"/>
          </p:cNvSpPr>
          <p:nvPr/>
        </p:nvSpPr>
        <p:spPr bwMode="auto">
          <a:xfrm>
            <a:off x="2667000" y="2927350"/>
            <a:ext cx="358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sv-SE" altLang="sv-SE" sz="1800" dirty="0">
                <a:solidFill>
                  <a:srgbClr val="000000"/>
                </a:solidFill>
                <a:latin typeface="Times" pitchFamily="18" charset="0"/>
              </a:rPr>
              <a:t>Denote the communication betwen two implementations</a:t>
            </a:r>
            <a:endParaRPr lang="en-US" altLang="sv-SE" sz="1800" dirty="0">
              <a:solidFill>
                <a:srgbClr val="000000"/>
              </a:solidFill>
              <a:latin typeface="Times" pitchFamily="18" charset="0"/>
            </a:endParaRPr>
          </a:p>
        </p:txBody>
      </p:sp>
      <p:sp>
        <p:nvSpPr>
          <p:cNvPr id="264198" name="Text Box 6"/>
          <p:cNvSpPr txBox="1">
            <a:spLocks noChangeArrowheads="1"/>
          </p:cNvSpPr>
          <p:nvPr/>
        </p:nvSpPr>
        <p:spPr bwMode="auto">
          <a:xfrm>
            <a:off x="990600" y="3789363"/>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sv-SE" b="1" dirty="0">
                <a:latin typeface="Times" pitchFamily="18" charset="0"/>
              </a:rPr>
              <a:t>Operation</a:t>
            </a:r>
            <a:endParaRPr lang="en-US" altLang="sv-SE" sz="1800" b="1" dirty="0">
              <a:latin typeface="Times" pitchFamily="18" charset="0"/>
            </a:endParaRPr>
          </a:p>
        </p:txBody>
      </p:sp>
      <p:sp>
        <p:nvSpPr>
          <p:cNvPr id="264199" name="Text Box 7"/>
          <p:cNvSpPr txBox="1">
            <a:spLocks noChangeArrowheads="1"/>
          </p:cNvSpPr>
          <p:nvPr/>
        </p:nvSpPr>
        <p:spPr bwMode="auto">
          <a:xfrm>
            <a:off x="2667000" y="3657600"/>
            <a:ext cx="38862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A" altLang="sv-SE" sz="1800" dirty="0">
                <a:solidFill>
                  <a:srgbClr val="000000"/>
                </a:solidFill>
                <a:latin typeface="Times" pitchFamily="18" charset="0"/>
              </a:rPr>
              <a:t>Defines a </a:t>
            </a:r>
            <a:r>
              <a:rPr lang="en-US" altLang="sv-SE" sz="1800" dirty="0">
                <a:solidFill>
                  <a:srgbClr val="000000"/>
                </a:solidFill>
                <a:latin typeface="Times" pitchFamily="18" charset="0"/>
              </a:rPr>
              <a:t>service</a:t>
            </a:r>
            <a:r>
              <a:rPr lang="en-CA" altLang="sv-SE" dirty="0">
                <a:solidFill>
                  <a:srgbClr val="000000"/>
                </a:solidFill>
                <a:latin typeface="Times" pitchFamily="18" charset="0"/>
              </a:rPr>
              <a:t> which can be requested from an entity (implementation) and relates to the scenario being specified</a:t>
            </a:r>
            <a:endParaRPr lang="en-US" altLang="sv-SE" sz="2000" dirty="0">
              <a:solidFill>
                <a:srgbClr val="000000"/>
              </a:solidFill>
              <a:latin typeface="Times" pitchFamily="18" charset="0"/>
            </a:endParaRPr>
          </a:p>
        </p:txBody>
      </p:sp>
      <p:sp>
        <p:nvSpPr>
          <p:cNvPr id="264200" name="Text Box 8"/>
          <p:cNvSpPr txBox="1">
            <a:spLocks noChangeArrowheads="1"/>
          </p:cNvSpPr>
          <p:nvPr/>
        </p:nvSpPr>
        <p:spPr bwMode="auto">
          <a:xfrm>
            <a:off x="914400" y="2393950"/>
            <a:ext cx="15023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CA" altLang="sv-SE" sz="2400" b="1" dirty="0">
                <a:latin typeface="Times New Roman" panose="02020603050405020304" pitchFamily="18" charset="0"/>
                <a:cs typeface="Times New Roman" panose="02020603050405020304" pitchFamily="18" charset="0"/>
              </a:rPr>
              <a:t>Construct</a:t>
            </a:r>
            <a:endParaRPr lang="en-US" altLang="sv-SE" sz="2400" b="1" dirty="0">
              <a:latin typeface="Times New Roman" panose="02020603050405020304" pitchFamily="18" charset="0"/>
              <a:cs typeface="Times New Roman" panose="02020603050405020304" pitchFamily="18" charset="0"/>
            </a:endParaRPr>
          </a:p>
        </p:txBody>
      </p:sp>
      <p:sp>
        <p:nvSpPr>
          <p:cNvPr id="264201" name="Text Box 9"/>
          <p:cNvSpPr txBox="1">
            <a:spLocks noChangeArrowheads="1"/>
          </p:cNvSpPr>
          <p:nvPr/>
        </p:nvSpPr>
        <p:spPr bwMode="auto">
          <a:xfrm>
            <a:off x="3657600" y="2393950"/>
            <a:ext cx="1705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CA" altLang="sv-SE" sz="2400" b="1" dirty="0">
                <a:latin typeface="Times New Roman" panose="02020603050405020304" pitchFamily="18" charset="0"/>
                <a:cs typeface="Times New Roman" panose="02020603050405020304" pitchFamily="18" charset="0"/>
              </a:rPr>
              <a:t>Description</a:t>
            </a:r>
            <a:endParaRPr lang="en-US" altLang="sv-SE" sz="2400" b="1" dirty="0">
              <a:latin typeface="Times New Roman" panose="02020603050405020304" pitchFamily="18" charset="0"/>
              <a:cs typeface="Times New Roman" panose="02020603050405020304" pitchFamily="18" charset="0"/>
            </a:endParaRPr>
          </a:p>
        </p:txBody>
      </p:sp>
      <p:sp>
        <p:nvSpPr>
          <p:cNvPr id="264202" name="Text Box 10"/>
          <p:cNvSpPr txBox="1">
            <a:spLocks noChangeArrowheads="1"/>
          </p:cNvSpPr>
          <p:nvPr/>
        </p:nvSpPr>
        <p:spPr bwMode="auto">
          <a:xfrm>
            <a:off x="6629400" y="2393950"/>
            <a:ext cx="10919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CA" altLang="sv-SE" sz="2400" b="1" dirty="0">
                <a:latin typeface="Times New Roman" panose="02020603050405020304" pitchFamily="18" charset="0"/>
                <a:cs typeface="Times New Roman" panose="02020603050405020304" pitchFamily="18" charset="0"/>
              </a:rPr>
              <a:t>Syntax</a:t>
            </a:r>
            <a:endParaRPr lang="en-US" altLang="sv-SE" sz="2400" b="1" dirty="0">
              <a:latin typeface="Times New Roman" panose="02020603050405020304" pitchFamily="18" charset="0"/>
              <a:cs typeface="Times New Roman" panose="02020603050405020304" pitchFamily="18" charset="0"/>
            </a:endParaRPr>
          </a:p>
        </p:txBody>
      </p:sp>
      <p:sp>
        <p:nvSpPr>
          <p:cNvPr id="264203" name="Text Box 11"/>
          <p:cNvSpPr txBox="1">
            <a:spLocks noChangeArrowheads="1"/>
          </p:cNvSpPr>
          <p:nvPr/>
        </p:nvSpPr>
        <p:spPr bwMode="auto">
          <a:xfrm>
            <a:off x="6781800" y="3765550"/>
            <a:ext cx="99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altLang="sv-SE" sz="1800">
                <a:solidFill>
                  <a:srgbClr val="000000"/>
                </a:solidFill>
                <a:latin typeface="Times" pitchFamily="18" charset="0"/>
              </a:rPr>
              <a:t>Κ</a:t>
            </a:r>
            <a:r>
              <a:rPr lang="el-GR" altLang="sv-SE" sz="1800">
                <a:solidFill>
                  <a:srgbClr val="000000"/>
                </a:solidFill>
                <a:latin typeface="Times" pitchFamily="18" charset="0"/>
              </a:rPr>
              <a:t>είμενο</a:t>
            </a:r>
            <a:endParaRPr lang="en-US" altLang="sv-SE" sz="1800">
              <a:solidFill>
                <a:srgbClr val="000000"/>
              </a:solidFill>
              <a:latin typeface="Times" pitchFamily="18" charset="0"/>
            </a:endParaRPr>
          </a:p>
          <a:p>
            <a:r>
              <a:rPr lang="el-GR" altLang="sv-SE" sz="1800">
                <a:solidFill>
                  <a:srgbClr val="000000"/>
                </a:solidFill>
                <a:latin typeface="Times" pitchFamily="18" charset="0"/>
              </a:rPr>
              <a:t>(</a:t>
            </a:r>
            <a:r>
              <a:rPr lang="sv-SE" altLang="sv-SE" sz="1800">
                <a:solidFill>
                  <a:srgbClr val="000000"/>
                </a:solidFill>
                <a:latin typeface="Times" pitchFamily="18" charset="0"/>
              </a:rPr>
              <a:t>t</a:t>
            </a:r>
            <a:r>
              <a:rPr lang="en-US" altLang="sv-SE" sz="1800">
                <a:solidFill>
                  <a:srgbClr val="000000"/>
                </a:solidFill>
                <a:latin typeface="Times" pitchFamily="18" charset="0"/>
              </a:rPr>
              <a:t>extual</a:t>
            </a:r>
            <a:r>
              <a:rPr lang="el-GR" altLang="sv-SE" sz="1800">
                <a:solidFill>
                  <a:srgbClr val="000000"/>
                </a:solidFill>
                <a:latin typeface="Times" pitchFamily="18" charset="0"/>
              </a:rPr>
              <a:t>)</a:t>
            </a:r>
            <a:endParaRPr lang="en-US" altLang="sv-SE" sz="1800">
              <a:solidFill>
                <a:srgbClr val="000000"/>
              </a:solidFill>
              <a:latin typeface="Times" pitchFamily="18" charset="0"/>
            </a:endParaRPr>
          </a:p>
        </p:txBody>
      </p:sp>
      <p:sp>
        <p:nvSpPr>
          <p:cNvPr id="264204" name="Line 12"/>
          <p:cNvSpPr>
            <a:spLocks noChangeShapeType="1"/>
          </p:cNvSpPr>
          <p:nvPr/>
        </p:nvSpPr>
        <p:spPr bwMode="auto">
          <a:xfrm>
            <a:off x="914400" y="2851150"/>
            <a:ext cx="708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4205" name="Line 13"/>
          <p:cNvSpPr>
            <a:spLocks noChangeShapeType="1"/>
          </p:cNvSpPr>
          <p:nvPr/>
        </p:nvSpPr>
        <p:spPr bwMode="auto">
          <a:xfrm>
            <a:off x="914400" y="3689350"/>
            <a:ext cx="708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4206" name="Line 14"/>
          <p:cNvSpPr>
            <a:spLocks noChangeShapeType="1"/>
          </p:cNvSpPr>
          <p:nvPr/>
        </p:nvSpPr>
        <p:spPr bwMode="auto">
          <a:xfrm>
            <a:off x="2438400" y="2393950"/>
            <a:ext cx="0" cy="3657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4207" name="Line 15"/>
          <p:cNvSpPr>
            <a:spLocks noChangeShapeType="1"/>
          </p:cNvSpPr>
          <p:nvPr/>
        </p:nvSpPr>
        <p:spPr bwMode="auto">
          <a:xfrm>
            <a:off x="6553200" y="2393950"/>
            <a:ext cx="0" cy="3657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4208" name="Line 16"/>
          <p:cNvSpPr>
            <a:spLocks noChangeShapeType="1"/>
          </p:cNvSpPr>
          <p:nvPr/>
        </p:nvSpPr>
        <p:spPr bwMode="auto">
          <a:xfrm>
            <a:off x="914400" y="4832350"/>
            <a:ext cx="708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4209" name="Text Box 17"/>
          <p:cNvSpPr txBox="1">
            <a:spLocks noChangeArrowheads="1"/>
          </p:cNvSpPr>
          <p:nvPr/>
        </p:nvSpPr>
        <p:spPr bwMode="auto">
          <a:xfrm>
            <a:off x="2667000" y="4908550"/>
            <a:ext cx="38862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altLang="sv-SE" sz="1800" dirty="0">
                <a:solidFill>
                  <a:srgbClr val="000000"/>
                </a:solidFill>
                <a:latin typeface="Times" pitchFamily="18" charset="0"/>
              </a:rPr>
              <a:t>Specifies the details of an asynchonous message between two implementations</a:t>
            </a:r>
            <a:r>
              <a:rPr lang="el-GR" altLang="sv-SE" sz="2000" dirty="0">
                <a:solidFill>
                  <a:srgbClr val="000000"/>
                </a:solidFill>
                <a:latin typeface="Times" pitchFamily="18" charset="0"/>
              </a:rPr>
              <a:t> </a:t>
            </a:r>
            <a:endParaRPr lang="en-US" altLang="sv-SE" sz="2000" dirty="0">
              <a:solidFill>
                <a:srgbClr val="000000"/>
              </a:solidFill>
              <a:latin typeface="Times" pitchFamily="18" charset="0"/>
            </a:endParaRPr>
          </a:p>
        </p:txBody>
      </p:sp>
      <p:sp>
        <p:nvSpPr>
          <p:cNvPr id="264210" name="Text Box 18"/>
          <p:cNvSpPr txBox="1">
            <a:spLocks noChangeArrowheads="1"/>
          </p:cNvSpPr>
          <p:nvPr/>
        </p:nvSpPr>
        <p:spPr bwMode="auto">
          <a:xfrm>
            <a:off x="990600" y="4932363"/>
            <a:ext cx="14542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sv-SE" b="1" dirty="0">
                <a:latin typeface="Times" pitchFamily="18" charset="0"/>
              </a:rPr>
              <a:t>Message </a:t>
            </a:r>
          </a:p>
          <a:p>
            <a:pPr eaLnBrk="1" hangingPunct="1"/>
            <a:r>
              <a:rPr lang="en-CA" altLang="sv-SE" sz="1800" b="1" dirty="0">
                <a:latin typeface="Times" pitchFamily="18" charset="0"/>
              </a:rPr>
              <a:t>Specification</a:t>
            </a:r>
            <a:endParaRPr lang="el-GR" altLang="sv-SE" sz="1800" b="1" dirty="0">
              <a:latin typeface="Times" pitchFamily="18" charset="0"/>
            </a:endParaRPr>
          </a:p>
        </p:txBody>
      </p:sp>
      <p:sp>
        <p:nvSpPr>
          <p:cNvPr id="264211" name="Rectangle 19"/>
          <p:cNvSpPr>
            <a:spLocks noChangeArrowheads="1"/>
          </p:cNvSpPr>
          <p:nvPr/>
        </p:nvSpPr>
        <p:spPr bwMode="auto">
          <a:xfrm>
            <a:off x="6781800" y="4908550"/>
            <a:ext cx="1066800" cy="838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4212" name="Line 20"/>
          <p:cNvSpPr>
            <a:spLocks noChangeShapeType="1"/>
          </p:cNvSpPr>
          <p:nvPr/>
        </p:nvSpPr>
        <p:spPr bwMode="auto">
          <a:xfrm>
            <a:off x="6781800" y="544195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4213" name="Text Box 21"/>
          <p:cNvSpPr txBox="1">
            <a:spLocks noChangeArrowheads="1"/>
          </p:cNvSpPr>
          <p:nvPr/>
        </p:nvSpPr>
        <p:spPr bwMode="auto">
          <a:xfrm>
            <a:off x="6935788" y="4908550"/>
            <a:ext cx="812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altLang="sv-SE" sz="1400">
                <a:latin typeface="Times" pitchFamily="18" charset="0"/>
              </a:rPr>
              <a:t>«Signal»</a:t>
            </a:r>
            <a:br>
              <a:rPr lang="en-US" altLang="sv-SE" sz="1400">
                <a:latin typeface="Times" pitchFamily="18" charset="0"/>
              </a:rPr>
            </a:br>
            <a:r>
              <a:rPr lang="en-US" altLang="sv-SE" sz="1400">
                <a:latin typeface="Times" pitchFamily="18" charset="0"/>
              </a:rPr>
              <a:t>Name</a:t>
            </a:r>
            <a:endParaRPr lang="en-US" altLang="sv-SE" sz="3200">
              <a:latin typeface="Times" pitchFamily="18" charset="0"/>
            </a:endParaRPr>
          </a:p>
        </p:txBody>
      </p:sp>
      <p:sp>
        <p:nvSpPr>
          <p:cNvPr id="264214" name="Text Box 22"/>
          <p:cNvSpPr txBox="1">
            <a:spLocks noChangeArrowheads="1"/>
          </p:cNvSpPr>
          <p:nvPr/>
        </p:nvSpPr>
        <p:spPr bwMode="auto">
          <a:xfrm>
            <a:off x="6781800" y="5441950"/>
            <a:ext cx="96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sv-SE" sz="1400">
                <a:latin typeface="Times" pitchFamily="18" charset="0"/>
              </a:rPr>
              <a:t>parameters</a:t>
            </a:r>
            <a:endParaRPr lang="en-US" altLang="sv-SE" sz="3200">
              <a:latin typeface="Times" pitchFamily="18" charset="0"/>
            </a:endParaRPr>
          </a:p>
        </p:txBody>
      </p:sp>
      <p:sp>
        <p:nvSpPr>
          <p:cNvPr id="264215" name="Line 23"/>
          <p:cNvSpPr>
            <a:spLocks noChangeShapeType="1"/>
          </p:cNvSpPr>
          <p:nvPr/>
        </p:nvSpPr>
        <p:spPr bwMode="auto">
          <a:xfrm>
            <a:off x="6781800" y="3308350"/>
            <a:ext cx="1066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Tree>
    <p:extLst>
      <p:ext uri="{BB962C8B-B14F-4D97-AF65-F5344CB8AC3E}">
        <p14:creationId xmlns:p14="http://schemas.microsoft.com/office/powerpoint/2010/main" val="31165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64C70FB3-33BA-4A29-82F0-2039E0EEFF0B}" type="slidenum">
              <a:rPr lang="en-US" altLang="en-US"/>
              <a:pPr/>
              <a:t>13</a:t>
            </a:fld>
            <a:endParaRPr lang="en-US" altLang="en-US"/>
          </a:p>
        </p:txBody>
      </p:sp>
      <p:sp>
        <p:nvSpPr>
          <p:cNvPr id="265218" name="Rectangle 2"/>
          <p:cNvSpPr>
            <a:spLocks noGrp="1" noChangeArrowheads="1"/>
          </p:cNvSpPr>
          <p:nvPr>
            <p:ph type="title"/>
          </p:nvPr>
        </p:nvSpPr>
        <p:spPr/>
        <p:txBody>
          <a:bodyPr/>
          <a:lstStyle/>
          <a:p>
            <a:r>
              <a:rPr lang="en-CA" altLang="en-US" sz="4000" dirty="0"/>
              <a:t>Structural Elements of Interaction Diagrams</a:t>
            </a:r>
            <a:r>
              <a:rPr lang="el-GR" altLang="en-US" sz="4000" dirty="0"/>
              <a:t> (</a:t>
            </a:r>
            <a:r>
              <a:rPr lang="en-CA" altLang="en-US" sz="4000" dirty="0"/>
              <a:t>3</a:t>
            </a:r>
            <a:r>
              <a:rPr lang="el-GR" altLang="en-US" sz="4000" dirty="0"/>
              <a:t>) </a:t>
            </a:r>
            <a:endParaRPr lang="en-US" altLang="en-US" sz="4000" dirty="0"/>
          </a:p>
        </p:txBody>
      </p:sp>
      <p:sp>
        <p:nvSpPr>
          <p:cNvPr id="265219" name="Rectangle 3"/>
          <p:cNvSpPr>
            <a:spLocks noChangeArrowheads="1"/>
          </p:cNvSpPr>
          <p:nvPr/>
        </p:nvSpPr>
        <p:spPr bwMode="auto">
          <a:xfrm>
            <a:off x="1028700" y="2286000"/>
            <a:ext cx="7124700" cy="23622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5220" name="Text Box 4"/>
          <p:cNvSpPr txBox="1">
            <a:spLocks noChangeArrowheads="1"/>
          </p:cNvSpPr>
          <p:nvPr/>
        </p:nvSpPr>
        <p:spPr bwMode="auto">
          <a:xfrm>
            <a:off x="1104900" y="2819400"/>
            <a:ext cx="1387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CA" altLang="sv-SE" b="1" dirty="0">
                <a:latin typeface="Times" pitchFamily="18" charset="0"/>
              </a:rPr>
              <a:t>Link</a:t>
            </a:r>
            <a:endParaRPr lang="en-US" altLang="sv-SE" sz="1800" b="1" dirty="0">
              <a:latin typeface="Times" pitchFamily="18" charset="0"/>
            </a:endParaRPr>
          </a:p>
        </p:txBody>
      </p:sp>
      <p:sp>
        <p:nvSpPr>
          <p:cNvPr id="265221" name="Text Box 5"/>
          <p:cNvSpPr txBox="1">
            <a:spLocks noChangeArrowheads="1"/>
          </p:cNvSpPr>
          <p:nvPr/>
        </p:nvSpPr>
        <p:spPr bwMode="auto">
          <a:xfrm>
            <a:off x="2933700" y="2743200"/>
            <a:ext cx="3733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CA" altLang="sv-SE" dirty="0">
                <a:solidFill>
                  <a:srgbClr val="000000"/>
                </a:solidFill>
                <a:latin typeface="Times" pitchFamily="18" charset="0"/>
              </a:rPr>
              <a:t>Denotes a link or association between two entities (i.e. implementations)</a:t>
            </a:r>
            <a:endParaRPr lang="en-US" altLang="sv-SE" sz="1800" dirty="0">
              <a:solidFill>
                <a:srgbClr val="000000"/>
              </a:solidFill>
              <a:latin typeface="Times" pitchFamily="18" charset="0"/>
            </a:endParaRPr>
          </a:p>
        </p:txBody>
      </p:sp>
      <p:sp>
        <p:nvSpPr>
          <p:cNvPr id="265222" name="Text Box 6"/>
          <p:cNvSpPr txBox="1">
            <a:spLocks noChangeArrowheads="1"/>
          </p:cNvSpPr>
          <p:nvPr/>
        </p:nvSpPr>
        <p:spPr bwMode="auto">
          <a:xfrm>
            <a:off x="1066800" y="3452813"/>
            <a:ext cx="1043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sv-SE" b="1" dirty="0">
                <a:latin typeface="Times" pitchFamily="18" charset="0"/>
              </a:rPr>
              <a:t>Variable</a:t>
            </a:r>
            <a:endParaRPr lang="el-GR" altLang="sv-SE" sz="1800" b="1" dirty="0">
              <a:latin typeface="Times" pitchFamily="18" charset="0"/>
            </a:endParaRPr>
          </a:p>
        </p:txBody>
      </p:sp>
      <p:sp>
        <p:nvSpPr>
          <p:cNvPr id="265223" name="Text Box 7"/>
          <p:cNvSpPr txBox="1">
            <a:spLocks noChangeArrowheads="1"/>
          </p:cNvSpPr>
          <p:nvPr/>
        </p:nvSpPr>
        <p:spPr bwMode="auto">
          <a:xfrm>
            <a:off x="2933700" y="3579812"/>
            <a:ext cx="3886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A" altLang="sv-SE" sz="1800" dirty="0">
                <a:solidFill>
                  <a:srgbClr val="000000"/>
                </a:solidFill>
                <a:latin typeface="Times" pitchFamily="18" charset="0"/>
              </a:rPr>
              <a:t>Denotes the name of a variable that can take a values as an </a:t>
            </a:r>
            <a:r>
              <a:rPr lang="en-CA" altLang="sv-SE" sz="1800" dirty="0" err="1">
                <a:solidFill>
                  <a:srgbClr val="000000"/>
                </a:solidFill>
                <a:latin typeface="Times" pitchFamily="18" charset="0"/>
              </a:rPr>
              <a:t>attri</a:t>
            </a:r>
            <a:r>
              <a:rPr lang="sv-SE" altLang="sv-SE" sz="1800" dirty="0">
                <a:solidFill>
                  <a:srgbClr val="000000"/>
                </a:solidFill>
                <a:latin typeface="Times" pitchFamily="18" charset="0"/>
              </a:rPr>
              <a:t>bute of an entity (i.e. </a:t>
            </a:r>
            <a:r>
              <a:rPr lang="en-CA" altLang="sv-SE" dirty="0">
                <a:solidFill>
                  <a:srgbClr val="000000"/>
                </a:solidFill>
                <a:latin typeface="Times" pitchFamily="18" charset="0"/>
              </a:rPr>
              <a:t>implementation</a:t>
            </a:r>
            <a:r>
              <a:rPr lang="el-GR" altLang="sv-SE" sz="1800" dirty="0">
                <a:solidFill>
                  <a:srgbClr val="000000"/>
                </a:solidFill>
                <a:latin typeface="Times" pitchFamily="18" charset="0"/>
              </a:rPr>
              <a:t>). </a:t>
            </a:r>
            <a:endParaRPr lang="en-US" altLang="sv-SE" sz="1800" dirty="0">
              <a:solidFill>
                <a:srgbClr val="000000"/>
              </a:solidFill>
              <a:latin typeface="Times" pitchFamily="18" charset="0"/>
            </a:endParaRPr>
          </a:p>
        </p:txBody>
      </p:sp>
      <p:sp>
        <p:nvSpPr>
          <p:cNvPr id="265224" name="Text Box 8"/>
          <p:cNvSpPr txBox="1">
            <a:spLocks noChangeArrowheads="1"/>
          </p:cNvSpPr>
          <p:nvPr/>
        </p:nvSpPr>
        <p:spPr bwMode="auto">
          <a:xfrm>
            <a:off x="1028700" y="2286000"/>
            <a:ext cx="15023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sv-SE" altLang="sv-SE" sz="2400" b="1" dirty="0">
                <a:latin typeface="Times" pitchFamily="18" charset="0"/>
              </a:rPr>
              <a:t>Construct</a:t>
            </a:r>
            <a:endParaRPr lang="en-US" altLang="sv-SE" sz="2400" b="1" dirty="0">
              <a:latin typeface="Times" pitchFamily="18" charset="0"/>
            </a:endParaRPr>
          </a:p>
        </p:txBody>
      </p:sp>
      <p:sp>
        <p:nvSpPr>
          <p:cNvPr id="265225" name="Text Box 9"/>
          <p:cNvSpPr txBox="1">
            <a:spLocks noChangeArrowheads="1"/>
          </p:cNvSpPr>
          <p:nvPr/>
        </p:nvSpPr>
        <p:spPr bwMode="auto">
          <a:xfrm>
            <a:off x="3771900" y="2286000"/>
            <a:ext cx="1705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CA" altLang="sv-SE" sz="2400" b="1" dirty="0">
                <a:latin typeface="Times" pitchFamily="18" charset="0"/>
              </a:rPr>
              <a:t>Description</a:t>
            </a:r>
            <a:endParaRPr lang="en-US" altLang="sv-SE" sz="2400" b="1" dirty="0">
              <a:latin typeface="Times" pitchFamily="18" charset="0"/>
            </a:endParaRPr>
          </a:p>
        </p:txBody>
      </p:sp>
      <p:sp>
        <p:nvSpPr>
          <p:cNvPr id="265226" name="Text Box 10"/>
          <p:cNvSpPr txBox="1">
            <a:spLocks noChangeArrowheads="1"/>
          </p:cNvSpPr>
          <p:nvPr/>
        </p:nvSpPr>
        <p:spPr bwMode="auto">
          <a:xfrm>
            <a:off x="6819900" y="2286000"/>
            <a:ext cx="10919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CA" altLang="sv-SE" sz="2400" b="1" dirty="0">
                <a:latin typeface="Times" pitchFamily="18" charset="0"/>
              </a:rPr>
              <a:t>Syntax</a:t>
            </a:r>
            <a:endParaRPr lang="en-US" altLang="sv-SE" sz="2400" b="1" dirty="0">
              <a:latin typeface="Times" pitchFamily="18" charset="0"/>
            </a:endParaRPr>
          </a:p>
        </p:txBody>
      </p:sp>
      <p:sp>
        <p:nvSpPr>
          <p:cNvPr id="265227" name="Text Box 11"/>
          <p:cNvSpPr txBox="1">
            <a:spLocks noChangeArrowheads="1"/>
          </p:cNvSpPr>
          <p:nvPr/>
        </p:nvSpPr>
        <p:spPr bwMode="auto">
          <a:xfrm>
            <a:off x="7010400" y="3669268"/>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altLang="sv-SE" dirty="0">
                <a:solidFill>
                  <a:srgbClr val="000000"/>
                </a:solidFill>
              </a:rPr>
              <a:t>Text</a:t>
            </a:r>
            <a:endParaRPr lang="en-US" altLang="sv-SE" sz="1800" dirty="0">
              <a:solidFill>
                <a:srgbClr val="000000"/>
              </a:solidFill>
            </a:endParaRPr>
          </a:p>
        </p:txBody>
      </p:sp>
      <p:sp>
        <p:nvSpPr>
          <p:cNvPr id="265228" name="Line 12"/>
          <p:cNvSpPr>
            <a:spLocks noChangeShapeType="1"/>
          </p:cNvSpPr>
          <p:nvPr/>
        </p:nvSpPr>
        <p:spPr bwMode="auto">
          <a:xfrm>
            <a:off x="1028700" y="2743200"/>
            <a:ext cx="708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5229" name="Line 13"/>
          <p:cNvSpPr>
            <a:spLocks noChangeShapeType="1"/>
          </p:cNvSpPr>
          <p:nvPr/>
        </p:nvSpPr>
        <p:spPr bwMode="auto">
          <a:xfrm>
            <a:off x="1028700" y="3352800"/>
            <a:ext cx="708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5230" name="Line 14"/>
          <p:cNvSpPr>
            <a:spLocks noChangeShapeType="1"/>
          </p:cNvSpPr>
          <p:nvPr/>
        </p:nvSpPr>
        <p:spPr bwMode="auto">
          <a:xfrm>
            <a:off x="2857500" y="2286000"/>
            <a:ext cx="38100" cy="2362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5231" name="Line 15"/>
          <p:cNvSpPr>
            <a:spLocks noChangeShapeType="1"/>
          </p:cNvSpPr>
          <p:nvPr/>
        </p:nvSpPr>
        <p:spPr bwMode="auto">
          <a:xfrm>
            <a:off x="6667500" y="2286000"/>
            <a:ext cx="38100" cy="2362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5232" name="Line 16"/>
          <p:cNvSpPr>
            <a:spLocks noChangeShapeType="1"/>
          </p:cNvSpPr>
          <p:nvPr/>
        </p:nvSpPr>
        <p:spPr bwMode="auto">
          <a:xfrm>
            <a:off x="6896100" y="3048000"/>
            <a:ext cx="990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Tree>
    <p:extLst>
      <p:ext uri="{BB962C8B-B14F-4D97-AF65-F5344CB8AC3E}">
        <p14:creationId xmlns:p14="http://schemas.microsoft.com/office/powerpoint/2010/main" val="236808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E1BF6700-56A8-4F16-B205-42443F674CC4}" type="slidenum">
              <a:rPr lang="en-US" altLang="en-US"/>
              <a:pPr/>
              <a:t>14</a:t>
            </a:fld>
            <a:endParaRPr lang="en-US" altLang="en-US"/>
          </a:p>
        </p:txBody>
      </p:sp>
      <p:sp>
        <p:nvSpPr>
          <p:cNvPr id="269314" name="Rectangle 2"/>
          <p:cNvSpPr>
            <a:spLocks noGrp="1" noChangeArrowheads="1"/>
          </p:cNvSpPr>
          <p:nvPr>
            <p:ph type="title"/>
          </p:nvPr>
        </p:nvSpPr>
        <p:spPr/>
        <p:txBody>
          <a:bodyPr/>
          <a:lstStyle/>
          <a:p>
            <a:r>
              <a:rPr lang="en-CA" altLang="en-US" sz="4000" dirty="0"/>
              <a:t>Structure of a Sequence Diagram</a:t>
            </a:r>
            <a:endParaRPr lang="en-US" altLang="en-US" sz="4000" dirty="0"/>
          </a:p>
        </p:txBody>
      </p:sp>
      <p:sp>
        <p:nvSpPr>
          <p:cNvPr id="269315" name="Rectangle 3"/>
          <p:cNvSpPr>
            <a:spLocks noChangeArrowheads="1"/>
          </p:cNvSpPr>
          <p:nvPr/>
        </p:nvSpPr>
        <p:spPr bwMode="auto">
          <a:xfrm>
            <a:off x="380999" y="2070100"/>
            <a:ext cx="8521723" cy="4114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CA"/>
          </a:p>
        </p:txBody>
      </p:sp>
      <p:grpSp>
        <p:nvGrpSpPr>
          <p:cNvPr id="269316" name="Group 4"/>
          <p:cNvGrpSpPr>
            <a:grpSpLocks/>
          </p:cNvGrpSpPr>
          <p:nvPr/>
        </p:nvGrpSpPr>
        <p:grpSpPr bwMode="auto">
          <a:xfrm>
            <a:off x="2590800" y="2222500"/>
            <a:ext cx="1600200" cy="3886200"/>
            <a:chOff x="1680" y="1392"/>
            <a:chExt cx="1008" cy="2448"/>
          </a:xfrm>
        </p:grpSpPr>
        <p:sp>
          <p:nvSpPr>
            <p:cNvPr id="269317" name="Line 5"/>
            <p:cNvSpPr>
              <a:spLocks noChangeShapeType="1"/>
            </p:cNvSpPr>
            <p:nvPr/>
          </p:nvSpPr>
          <p:spPr bwMode="auto">
            <a:xfrm>
              <a:off x="2208" y="1728"/>
              <a:ext cx="0" cy="21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9318" name="Text Box 6"/>
            <p:cNvSpPr txBox="1">
              <a:spLocks noChangeArrowheads="1"/>
            </p:cNvSpPr>
            <p:nvPr/>
          </p:nvSpPr>
          <p:spPr bwMode="auto">
            <a:xfrm>
              <a:off x="1872" y="1488"/>
              <a:ext cx="6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name : Class</a:t>
              </a:r>
            </a:p>
          </p:txBody>
        </p:sp>
        <p:sp>
          <p:nvSpPr>
            <p:cNvPr id="269319" name="Rectangle 7"/>
            <p:cNvSpPr>
              <a:spLocks noChangeArrowheads="1"/>
            </p:cNvSpPr>
            <p:nvPr/>
          </p:nvSpPr>
          <p:spPr bwMode="auto">
            <a:xfrm>
              <a:off x="1680" y="1392"/>
              <a:ext cx="1008" cy="3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sp>
        <p:nvSpPr>
          <p:cNvPr id="269321" name="Text Box 9"/>
          <p:cNvSpPr txBox="1">
            <a:spLocks noChangeArrowheads="1"/>
          </p:cNvSpPr>
          <p:nvPr/>
        </p:nvSpPr>
        <p:spPr bwMode="auto">
          <a:xfrm>
            <a:off x="381000" y="2252246"/>
            <a:ext cx="13211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600" i="1" dirty="0">
                <a:solidFill>
                  <a:srgbClr val="F10DE1"/>
                </a:solidFill>
                <a:latin typeface="Times" pitchFamily="18" charset="0"/>
              </a:rPr>
              <a:t>object symbol</a:t>
            </a:r>
            <a:endParaRPr lang="en-US" altLang="sv-SE" sz="1600" i="1" dirty="0">
              <a:latin typeface="Times" pitchFamily="18" charset="0"/>
            </a:endParaRPr>
          </a:p>
        </p:txBody>
      </p:sp>
      <p:sp>
        <p:nvSpPr>
          <p:cNvPr id="269322" name="Line 10"/>
          <p:cNvSpPr>
            <a:spLocks noChangeShapeType="1"/>
          </p:cNvSpPr>
          <p:nvPr/>
        </p:nvSpPr>
        <p:spPr bwMode="auto">
          <a:xfrm>
            <a:off x="1752600" y="2466975"/>
            <a:ext cx="762000" cy="0"/>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nvGrpSpPr>
          <p:cNvPr id="269323" name="Group 11"/>
          <p:cNvGrpSpPr>
            <a:grpSpLocks/>
          </p:cNvGrpSpPr>
          <p:nvPr/>
        </p:nvGrpSpPr>
        <p:grpSpPr bwMode="auto">
          <a:xfrm>
            <a:off x="938213" y="2832104"/>
            <a:ext cx="2262187" cy="338138"/>
            <a:chOff x="639" y="1776"/>
            <a:chExt cx="1425" cy="213"/>
          </a:xfrm>
        </p:grpSpPr>
        <p:sp>
          <p:nvSpPr>
            <p:cNvPr id="269324" name="Text Box 12"/>
            <p:cNvSpPr txBox="1">
              <a:spLocks noChangeArrowheads="1"/>
            </p:cNvSpPr>
            <p:nvPr/>
          </p:nvSpPr>
          <p:spPr bwMode="auto">
            <a:xfrm>
              <a:off x="639" y="1776"/>
              <a:ext cx="47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600" i="1" dirty="0">
                  <a:solidFill>
                    <a:srgbClr val="F10DE1"/>
                  </a:solidFill>
                  <a:latin typeface="Times" pitchFamily="18" charset="0"/>
                </a:rPr>
                <a:t>lifeline</a:t>
              </a:r>
              <a:endParaRPr lang="en-US" altLang="sv-SE" sz="1600" i="1" dirty="0">
                <a:latin typeface="Times" pitchFamily="18" charset="0"/>
              </a:endParaRPr>
            </a:p>
          </p:txBody>
        </p:sp>
        <p:sp>
          <p:nvSpPr>
            <p:cNvPr id="269325" name="Line 13"/>
            <p:cNvSpPr>
              <a:spLocks noChangeShapeType="1"/>
            </p:cNvSpPr>
            <p:nvPr/>
          </p:nvSpPr>
          <p:spPr bwMode="auto">
            <a:xfrm>
              <a:off x="1152" y="1872"/>
              <a:ext cx="912" cy="0"/>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grpSp>
      <p:sp>
        <p:nvSpPr>
          <p:cNvPr id="269327" name="Rectangle 15"/>
          <p:cNvSpPr>
            <a:spLocks noChangeArrowheads="1"/>
          </p:cNvSpPr>
          <p:nvPr/>
        </p:nvSpPr>
        <p:spPr bwMode="auto">
          <a:xfrm>
            <a:off x="3346450" y="3213100"/>
            <a:ext cx="234950" cy="2057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9329" name="Text Box 17"/>
          <p:cNvSpPr txBox="1">
            <a:spLocks noChangeArrowheads="1"/>
          </p:cNvSpPr>
          <p:nvPr/>
        </p:nvSpPr>
        <p:spPr bwMode="auto">
          <a:xfrm>
            <a:off x="685800" y="3773488"/>
            <a:ext cx="15986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sv-SE" sz="1600" i="1" dirty="0">
                <a:solidFill>
                  <a:srgbClr val="F10DE1"/>
                </a:solidFill>
                <a:latin typeface="Times" pitchFamily="18" charset="0"/>
              </a:rPr>
              <a:t>activation</a:t>
            </a:r>
            <a:endParaRPr lang="en-US" altLang="sv-SE" sz="1600" i="1" dirty="0">
              <a:latin typeface="Times" pitchFamily="18" charset="0"/>
            </a:endParaRPr>
          </a:p>
        </p:txBody>
      </p:sp>
      <p:sp>
        <p:nvSpPr>
          <p:cNvPr id="269330" name="Line 18"/>
          <p:cNvSpPr>
            <a:spLocks noChangeShapeType="1"/>
          </p:cNvSpPr>
          <p:nvPr/>
        </p:nvSpPr>
        <p:spPr bwMode="auto">
          <a:xfrm flipV="1">
            <a:off x="2514600" y="3733800"/>
            <a:ext cx="744538" cy="1588"/>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grpSp>
        <p:nvGrpSpPr>
          <p:cNvPr id="269331" name="Group 19"/>
          <p:cNvGrpSpPr>
            <a:grpSpLocks/>
          </p:cNvGrpSpPr>
          <p:nvPr/>
        </p:nvGrpSpPr>
        <p:grpSpPr bwMode="auto">
          <a:xfrm>
            <a:off x="4724400" y="2222500"/>
            <a:ext cx="1600200" cy="3886200"/>
            <a:chOff x="3024" y="1392"/>
            <a:chExt cx="1008" cy="2448"/>
          </a:xfrm>
        </p:grpSpPr>
        <p:sp>
          <p:nvSpPr>
            <p:cNvPr id="269332" name="Line 20"/>
            <p:cNvSpPr>
              <a:spLocks noChangeShapeType="1"/>
            </p:cNvSpPr>
            <p:nvPr/>
          </p:nvSpPr>
          <p:spPr bwMode="auto">
            <a:xfrm>
              <a:off x="3552" y="1728"/>
              <a:ext cx="0" cy="21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9333" name="Text Box 21"/>
            <p:cNvSpPr txBox="1">
              <a:spLocks noChangeArrowheads="1"/>
            </p:cNvSpPr>
            <p:nvPr/>
          </p:nvSpPr>
          <p:spPr bwMode="auto">
            <a:xfrm>
              <a:off x="3312" y="1488"/>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other</a:t>
              </a:r>
            </a:p>
          </p:txBody>
        </p:sp>
        <p:sp>
          <p:nvSpPr>
            <p:cNvPr id="269334" name="Rectangle 22"/>
            <p:cNvSpPr>
              <a:spLocks noChangeArrowheads="1"/>
            </p:cNvSpPr>
            <p:nvPr/>
          </p:nvSpPr>
          <p:spPr bwMode="auto">
            <a:xfrm>
              <a:off x="3024" y="1392"/>
              <a:ext cx="1008" cy="3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sp>
        <p:nvSpPr>
          <p:cNvPr id="269335" name="Rectangle 23"/>
          <p:cNvSpPr>
            <a:spLocks noChangeArrowheads="1"/>
          </p:cNvSpPr>
          <p:nvPr/>
        </p:nvSpPr>
        <p:spPr bwMode="auto">
          <a:xfrm>
            <a:off x="5410200" y="3822700"/>
            <a:ext cx="228600" cy="1371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9337" name="Line 25"/>
          <p:cNvSpPr>
            <a:spLocks noChangeShapeType="1"/>
          </p:cNvSpPr>
          <p:nvPr/>
        </p:nvSpPr>
        <p:spPr bwMode="auto">
          <a:xfrm>
            <a:off x="3581400" y="3810000"/>
            <a:ext cx="1828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9339" name="Text Box 27"/>
          <p:cNvSpPr txBox="1">
            <a:spLocks noChangeArrowheads="1"/>
          </p:cNvSpPr>
          <p:nvPr/>
        </p:nvSpPr>
        <p:spPr bwMode="auto">
          <a:xfrm>
            <a:off x="6569075" y="2984500"/>
            <a:ext cx="10001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CA" altLang="sv-SE" sz="1600" i="1" dirty="0">
                <a:solidFill>
                  <a:srgbClr val="F10DE1"/>
                </a:solidFill>
                <a:latin typeface="Times" pitchFamily="18" charset="0"/>
              </a:rPr>
              <a:t>message (</a:t>
            </a:r>
            <a:r>
              <a:rPr lang="en-US" altLang="sv-SE" sz="1600" i="1" dirty="0">
                <a:solidFill>
                  <a:srgbClr val="F10DE1"/>
                </a:solidFill>
                <a:latin typeface="Times" pitchFamily="18" charset="0"/>
              </a:rPr>
              <a:t>stimulus</a:t>
            </a:r>
            <a:r>
              <a:rPr lang="el-GR" altLang="sv-SE" sz="1600" i="1" dirty="0">
                <a:solidFill>
                  <a:srgbClr val="F10DE1"/>
                </a:solidFill>
                <a:latin typeface="Times" pitchFamily="18" charset="0"/>
              </a:rPr>
              <a:t>)</a:t>
            </a:r>
            <a:endParaRPr lang="en-US" altLang="sv-SE" sz="1600" i="1" dirty="0">
              <a:latin typeface="Times" pitchFamily="18" charset="0"/>
            </a:endParaRPr>
          </a:p>
        </p:txBody>
      </p:sp>
      <p:sp>
        <p:nvSpPr>
          <p:cNvPr id="269340" name="Line 28"/>
          <p:cNvSpPr>
            <a:spLocks noChangeShapeType="1"/>
          </p:cNvSpPr>
          <p:nvPr/>
        </p:nvSpPr>
        <p:spPr bwMode="auto">
          <a:xfrm flipH="1">
            <a:off x="5257800" y="3213100"/>
            <a:ext cx="1236663" cy="368300"/>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9341" name="Text Box 29"/>
          <p:cNvSpPr txBox="1">
            <a:spLocks noChangeArrowheads="1"/>
          </p:cNvSpPr>
          <p:nvPr/>
        </p:nvSpPr>
        <p:spPr bwMode="auto">
          <a:xfrm>
            <a:off x="4176713" y="3441700"/>
            <a:ext cx="11318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sv-SE" sz="1400">
                <a:latin typeface="Times" pitchFamily="18" charset="0"/>
              </a:rPr>
              <a:t>n</a:t>
            </a:r>
            <a:r>
              <a:rPr lang="en-US" altLang="sv-SE" sz="1400">
                <a:latin typeface="Times" pitchFamily="18" charset="0"/>
              </a:rPr>
              <a:t>ame</a:t>
            </a:r>
            <a:r>
              <a:rPr lang="el-GR" altLang="sv-SE" sz="1400">
                <a:latin typeface="Times" pitchFamily="18" charset="0"/>
              </a:rPr>
              <a:t>.</a:t>
            </a:r>
            <a:r>
              <a:rPr lang="sv-SE" altLang="sv-SE" sz="1400">
                <a:latin typeface="Times" pitchFamily="18" charset="0"/>
              </a:rPr>
              <a:t>op</a:t>
            </a:r>
            <a:r>
              <a:rPr lang="en-US" altLang="sv-SE" sz="1400">
                <a:latin typeface="Times" pitchFamily="18" charset="0"/>
              </a:rPr>
              <a:t> (…)</a:t>
            </a:r>
          </a:p>
        </p:txBody>
      </p:sp>
      <p:sp>
        <p:nvSpPr>
          <p:cNvPr id="269344" name="Text Box 32"/>
          <p:cNvSpPr txBox="1">
            <a:spLocks noChangeArrowheads="1"/>
          </p:cNvSpPr>
          <p:nvPr/>
        </p:nvSpPr>
        <p:spPr bwMode="auto">
          <a:xfrm>
            <a:off x="3886200" y="5562600"/>
            <a:ext cx="6992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sv-SE" sz="1600" i="1" dirty="0">
                <a:solidFill>
                  <a:srgbClr val="F10DE1"/>
                </a:solidFill>
                <a:latin typeface="Times" pitchFamily="18" charset="0"/>
              </a:rPr>
              <a:t>return</a:t>
            </a:r>
            <a:endParaRPr lang="en-US" altLang="sv-SE" sz="1600" i="1" dirty="0">
              <a:latin typeface="Times" pitchFamily="18" charset="0"/>
            </a:endParaRPr>
          </a:p>
        </p:txBody>
      </p:sp>
      <p:sp>
        <p:nvSpPr>
          <p:cNvPr id="269345" name="Line 33"/>
          <p:cNvSpPr>
            <a:spLocks noChangeShapeType="1"/>
          </p:cNvSpPr>
          <p:nvPr/>
        </p:nvSpPr>
        <p:spPr bwMode="auto">
          <a:xfrm flipH="1" flipV="1">
            <a:off x="4343400" y="5257800"/>
            <a:ext cx="0" cy="381000"/>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9346" name="Line 34"/>
          <p:cNvSpPr>
            <a:spLocks noChangeShapeType="1"/>
          </p:cNvSpPr>
          <p:nvPr/>
        </p:nvSpPr>
        <p:spPr bwMode="auto">
          <a:xfrm flipH="1">
            <a:off x="3581400" y="5194300"/>
            <a:ext cx="1905000" cy="0"/>
          </a:xfrm>
          <a:prstGeom prst="line">
            <a:avLst/>
          </a:prstGeom>
          <a:noFill/>
          <a:ln w="127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9348" name="Text Box 36"/>
          <p:cNvSpPr txBox="1">
            <a:spLocks noChangeArrowheads="1"/>
          </p:cNvSpPr>
          <p:nvPr/>
        </p:nvSpPr>
        <p:spPr bwMode="auto">
          <a:xfrm>
            <a:off x="6934200" y="4127500"/>
            <a:ext cx="665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 Class</a:t>
            </a:r>
          </a:p>
        </p:txBody>
      </p:sp>
      <p:sp>
        <p:nvSpPr>
          <p:cNvPr id="269349" name="Line 37"/>
          <p:cNvSpPr>
            <a:spLocks noChangeShapeType="1"/>
          </p:cNvSpPr>
          <p:nvPr/>
        </p:nvSpPr>
        <p:spPr bwMode="auto">
          <a:xfrm>
            <a:off x="7315200" y="4538663"/>
            <a:ext cx="0" cy="11128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9350" name="Rectangle 38"/>
          <p:cNvSpPr>
            <a:spLocks noChangeArrowheads="1"/>
          </p:cNvSpPr>
          <p:nvPr/>
        </p:nvSpPr>
        <p:spPr bwMode="auto">
          <a:xfrm>
            <a:off x="6477000" y="4005263"/>
            <a:ext cx="1600200" cy="533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9351" name="Rectangle 39"/>
          <p:cNvSpPr>
            <a:spLocks noChangeArrowheads="1"/>
          </p:cNvSpPr>
          <p:nvPr/>
        </p:nvSpPr>
        <p:spPr bwMode="auto">
          <a:xfrm>
            <a:off x="7162800" y="4508500"/>
            <a:ext cx="228600" cy="533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9352" name="Line 40"/>
          <p:cNvSpPr>
            <a:spLocks noChangeShapeType="1"/>
          </p:cNvSpPr>
          <p:nvPr/>
        </p:nvSpPr>
        <p:spPr bwMode="auto">
          <a:xfrm>
            <a:off x="5638800" y="4203700"/>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9354" name="Text Box 42"/>
          <p:cNvSpPr txBox="1">
            <a:spLocks noChangeArrowheads="1"/>
          </p:cNvSpPr>
          <p:nvPr/>
        </p:nvSpPr>
        <p:spPr bwMode="auto">
          <a:xfrm>
            <a:off x="5715000" y="5562600"/>
            <a:ext cx="10382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sv-SE" sz="1600" i="1">
                <a:solidFill>
                  <a:srgbClr val="F10DE1"/>
                </a:solidFill>
                <a:latin typeface="Times" pitchFamily="18" charset="0"/>
              </a:rPr>
              <a:t>κ</a:t>
            </a:r>
            <a:r>
              <a:rPr lang="el-GR" altLang="sv-SE" sz="1600" i="1">
                <a:solidFill>
                  <a:srgbClr val="F10DE1"/>
                </a:solidFill>
                <a:latin typeface="Times" pitchFamily="18" charset="0"/>
              </a:rPr>
              <a:t>ατασκε</a:t>
            </a:r>
            <a:r>
              <a:rPr lang="sv-SE" altLang="sv-SE" sz="1600" i="1">
                <a:solidFill>
                  <a:srgbClr val="F10DE1"/>
                </a:solidFill>
                <a:latin typeface="Times" pitchFamily="18" charset="0"/>
              </a:rPr>
              <a:t>υ</a:t>
            </a:r>
            <a:r>
              <a:rPr lang="el-GR" altLang="sv-SE" sz="1600" i="1">
                <a:solidFill>
                  <a:srgbClr val="F10DE1"/>
                </a:solidFill>
                <a:latin typeface="Times" pitchFamily="18" charset="0"/>
              </a:rPr>
              <a:t>ή</a:t>
            </a:r>
          </a:p>
          <a:p>
            <a:pPr eaLnBrk="1" hangingPunct="1"/>
            <a:r>
              <a:rPr lang="el-GR" altLang="sv-SE" sz="1600" i="1">
                <a:solidFill>
                  <a:srgbClr val="F10DE1"/>
                </a:solidFill>
                <a:latin typeface="Times" pitchFamily="18" charset="0"/>
              </a:rPr>
              <a:t>(</a:t>
            </a:r>
            <a:r>
              <a:rPr lang="en-US" altLang="sv-SE" sz="1600" i="1">
                <a:solidFill>
                  <a:srgbClr val="F10DE1"/>
                </a:solidFill>
                <a:latin typeface="Times" pitchFamily="18" charset="0"/>
              </a:rPr>
              <a:t>create</a:t>
            </a:r>
            <a:r>
              <a:rPr lang="el-GR" altLang="sv-SE" sz="1600" i="1">
                <a:solidFill>
                  <a:srgbClr val="F10DE1"/>
                </a:solidFill>
                <a:latin typeface="Times" pitchFamily="18" charset="0"/>
              </a:rPr>
              <a:t>)</a:t>
            </a:r>
            <a:endParaRPr lang="en-US" altLang="sv-SE" sz="1600" i="1">
              <a:latin typeface="Times" pitchFamily="18" charset="0"/>
            </a:endParaRPr>
          </a:p>
        </p:txBody>
      </p:sp>
      <p:sp>
        <p:nvSpPr>
          <p:cNvPr id="269355" name="Line 43"/>
          <p:cNvSpPr>
            <a:spLocks noChangeShapeType="1"/>
          </p:cNvSpPr>
          <p:nvPr/>
        </p:nvSpPr>
        <p:spPr bwMode="auto">
          <a:xfrm flipV="1">
            <a:off x="6096000" y="4356100"/>
            <a:ext cx="304800" cy="1295400"/>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9356" name="Rectangle 44"/>
          <p:cNvSpPr>
            <a:spLocks noChangeArrowheads="1"/>
          </p:cNvSpPr>
          <p:nvPr/>
        </p:nvSpPr>
        <p:spPr bwMode="auto">
          <a:xfrm>
            <a:off x="5715000" y="3898900"/>
            <a:ext cx="820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new (…)</a:t>
            </a:r>
          </a:p>
        </p:txBody>
      </p:sp>
      <p:sp>
        <p:nvSpPr>
          <p:cNvPr id="269358" name="Line 46"/>
          <p:cNvSpPr>
            <a:spLocks noChangeShapeType="1"/>
          </p:cNvSpPr>
          <p:nvPr/>
        </p:nvSpPr>
        <p:spPr bwMode="auto">
          <a:xfrm>
            <a:off x="7162800" y="4965700"/>
            <a:ext cx="30480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9359" name="Line 47"/>
          <p:cNvSpPr>
            <a:spLocks noChangeShapeType="1"/>
          </p:cNvSpPr>
          <p:nvPr/>
        </p:nvSpPr>
        <p:spPr bwMode="auto">
          <a:xfrm flipH="1">
            <a:off x="7162800" y="4965700"/>
            <a:ext cx="30480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9361" name="Text Box 49"/>
          <p:cNvSpPr txBox="1">
            <a:spLocks noChangeArrowheads="1"/>
          </p:cNvSpPr>
          <p:nvPr/>
        </p:nvSpPr>
        <p:spPr bwMode="auto">
          <a:xfrm>
            <a:off x="7620000" y="4508500"/>
            <a:ext cx="12827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600" i="1" dirty="0">
                <a:solidFill>
                  <a:srgbClr val="F10DE1"/>
                </a:solidFill>
                <a:latin typeface="Times" pitchFamily="18" charset="0"/>
              </a:rPr>
              <a:t>Delete</a:t>
            </a:r>
            <a:r>
              <a:rPr lang="en-CA" altLang="sv-SE" sz="1600" i="1" dirty="0">
                <a:solidFill>
                  <a:srgbClr val="F10DE1"/>
                </a:solidFill>
                <a:latin typeface="Times" pitchFamily="18" charset="0"/>
              </a:rPr>
              <a:t> </a:t>
            </a:r>
          </a:p>
          <a:p>
            <a:pPr eaLnBrk="1" hangingPunct="1"/>
            <a:r>
              <a:rPr lang="en-CA" altLang="sv-SE" sz="1600" i="1" dirty="0">
                <a:solidFill>
                  <a:srgbClr val="F10DE1"/>
                </a:solidFill>
                <a:latin typeface="Times" pitchFamily="18" charset="0"/>
              </a:rPr>
              <a:t>(termination)</a:t>
            </a:r>
            <a:endParaRPr lang="en-US" altLang="sv-SE" sz="1600" i="1" dirty="0">
              <a:latin typeface="Times" pitchFamily="18" charset="0"/>
            </a:endParaRPr>
          </a:p>
        </p:txBody>
      </p:sp>
      <p:sp>
        <p:nvSpPr>
          <p:cNvPr id="269362" name="Line 50"/>
          <p:cNvSpPr>
            <a:spLocks noChangeShapeType="1"/>
          </p:cNvSpPr>
          <p:nvPr/>
        </p:nvSpPr>
        <p:spPr bwMode="auto">
          <a:xfrm flipH="1">
            <a:off x="7543800" y="5029200"/>
            <a:ext cx="457200" cy="228600"/>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Tree>
    <p:extLst>
      <p:ext uri="{BB962C8B-B14F-4D97-AF65-F5344CB8AC3E}">
        <p14:creationId xmlns:p14="http://schemas.microsoft.com/office/powerpoint/2010/main" val="51476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F659980F-68F1-42D3-874E-784676818FAF}" type="slidenum">
              <a:rPr lang="en-US" altLang="en-US"/>
              <a:pPr/>
              <a:t>15</a:t>
            </a:fld>
            <a:endParaRPr lang="en-US" altLang="en-US"/>
          </a:p>
        </p:txBody>
      </p:sp>
      <p:sp>
        <p:nvSpPr>
          <p:cNvPr id="271362" name="Rectangle 2"/>
          <p:cNvSpPr>
            <a:spLocks noGrp="1" noChangeArrowheads="1"/>
          </p:cNvSpPr>
          <p:nvPr>
            <p:ph type="title"/>
          </p:nvPr>
        </p:nvSpPr>
        <p:spPr/>
        <p:txBody>
          <a:bodyPr/>
          <a:lstStyle/>
          <a:p>
            <a:r>
              <a:rPr lang="en-CA" altLang="en-US" sz="4000" dirty="0"/>
              <a:t>Message Types</a:t>
            </a:r>
            <a:endParaRPr lang="en-US" altLang="en-US" sz="4000" dirty="0"/>
          </a:p>
        </p:txBody>
      </p:sp>
      <p:grpSp>
        <p:nvGrpSpPr>
          <p:cNvPr id="271363" name="Group 3"/>
          <p:cNvGrpSpPr>
            <a:grpSpLocks/>
          </p:cNvGrpSpPr>
          <p:nvPr/>
        </p:nvGrpSpPr>
        <p:grpSpPr bwMode="auto">
          <a:xfrm>
            <a:off x="901700" y="2185988"/>
            <a:ext cx="7312238" cy="1323975"/>
            <a:chOff x="864" y="1344"/>
            <a:chExt cx="4067" cy="834"/>
          </a:xfrm>
        </p:grpSpPr>
        <p:sp>
          <p:nvSpPr>
            <p:cNvPr id="271364" name="Line 4"/>
            <p:cNvSpPr>
              <a:spLocks noChangeShapeType="1"/>
            </p:cNvSpPr>
            <p:nvPr/>
          </p:nvSpPr>
          <p:spPr bwMode="auto">
            <a:xfrm>
              <a:off x="864" y="1728"/>
              <a:ext cx="9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1365" name="AutoShape 5"/>
            <p:cNvSpPr>
              <a:spLocks noChangeArrowheads="1"/>
            </p:cNvSpPr>
            <p:nvPr/>
          </p:nvSpPr>
          <p:spPr bwMode="auto">
            <a:xfrm rot="5402243">
              <a:off x="1560" y="1560"/>
              <a:ext cx="384" cy="336"/>
            </a:xfrm>
            <a:prstGeom prst="triangle">
              <a:avLst>
                <a:gd name="adj" fmla="val 50000"/>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1366" name="Text Box 6"/>
            <p:cNvSpPr txBox="1">
              <a:spLocks noChangeArrowheads="1"/>
            </p:cNvSpPr>
            <p:nvPr/>
          </p:nvSpPr>
          <p:spPr bwMode="auto">
            <a:xfrm>
              <a:off x="2905" y="1344"/>
              <a:ext cx="202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l-GR" altLang="sv-SE" sz="2000" dirty="0">
                <a:latin typeface="Times" pitchFamily="18" charset="0"/>
              </a:endParaRPr>
            </a:p>
            <a:p>
              <a:pPr eaLnBrk="1" hangingPunct="1"/>
              <a:r>
                <a:rPr lang="en-CA" altLang="sv-SE" sz="2000" dirty="0">
                  <a:latin typeface="Times" pitchFamily="18" charset="0"/>
                </a:rPr>
                <a:t>Denotes Synchronous Communication (</a:t>
              </a:r>
              <a:r>
                <a:rPr lang="en-CA" altLang="sv-SE" sz="2000" dirty="0" err="1">
                  <a:latin typeface="Times" pitchFamily="18" charset="0"/>
                </a:rPr>
                <a:t>SendRequest</a:t>
              </a:r>
              <a:r>
                <a:rPr lang="en-CA" altLang="sv-SE" sz="2000" dirty="0">
                  <a:latin typeface="Times" pitchFamily="18" charset="0"/>
                </a:rPr>
                <a:t>-block-</a:t>
              </a:r>
              <a:r>
                <a:rPr lang="en-CA" altLang="sv-SE" sz="2000" dirty="0" err="1">
                  <a:latin typeface="Times" pitchFamily="18" charset="0"/>
                </a:rPr>
                <a:t>GetResponse</a:t>
              </a:r>
              <a:r>
                <a:rPr lang="en-CA" altLang="sv-SE" sz="2000" dirty="0">
                  <a:latin typeface="Times" pitchFamily="18" charset="0"/>
                </a:rPr>
                <a:t>-Continue)</a:t>
              </a:r>
              <a:endParaRPr lang="en-US" altLang="sv-SE" sz="2000" dirty="0">
                <a:latin typeface="Times" pitchFamily="18" charset="0"/>
              </a:endParaRPr>
            </a:p>
          </p:txBody>
        </p:sp>
      </p:grpSp>
      <p:grpSp>
        <p:nvGrpSpPr>
          <p:cNvPr id="271367" name="Group 7"/>
          <p:cNvGrpSpPr>
            <a:grpSpLocks/>
          </p:cNvGrpSpPr>
          <p:nvPr/>
        </p:nvGrpSpPr>
        <p:grpSpPr bwMode="auto">
          <a:xfrm>
            <a:off x="901700" y="5191126"/>
            <a:ext cx="6645275" cy="1938338"/>
            <a:chOff x="864" y="2218"/>
            <a:chExt cx="4186" cy="1221"/>
          </a:xfrm>
        </p:grpSpPr>
        <p:grpSp>
          <p:nvGrpSpPr>
            <p:cNvPr id="271368" name="Group 8"/>
            <p:cNvGrpSpPr>
              <a:grpSpLocks/>
            </p:cNvGrpSpPr>
            <p:nvPr/>
          </p:nvGrpSpPr>
          <p:grpSpPr bwMode="auto">
            <a:xfrm>
              <a:off x="864" y="2218"/>
              <a:ext cx="1056" cy="288"/>
              <a:chOff x="912" y="2448"/>
              <a:chExt cx="1056" cy="288"/>
            </a:xfrm>
          </p:grpSpPr>
          <p:sp>
            <p:nvSpPr>
              <p:cNvPr id="271369" name="Line 9"/>
              <p:cNvSpPr>
                <a:spLocks noChangeShapeType="1"/>
              </p:cNvSpPr>
              <p:nvPr/>
            </p:nvSpPr>
            <p:spPr bwMode="auto">
              <a:xfrm>
                <a:off x="912" y="2592"/>
                <a:ext cx="10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1370" name="Line 10"/>
              <p:cNvSpPr>
                <a:spLocks noChangeShapeType="1"/>
              </p:cNvSpPr>
              <p:nvPr/>
            </p:nvSpPr>
            <p:spPr bwMode="auto">
              <a:xfrm flipV="1">
                <a:off x="1680" y="2592"/>
                <a:ext cx="288"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1371" name="Line 11"/>
              <p:cNvSpPr>
                <a:spLocks noChangeShapeType="1"/>
              </p:cNvSpPr>
              <p:nvPr/>
            </p:nvSpPr>
            <p:spPr bwMode="auto">
              <a:xfrm>
                <a:off x="1680" y="2448"/>
                <a:ext cx="288"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grpSp>
        <p:sp>
          <p:nvSpPr>
            <p:cNvPr id="271372" name="Text Box 12"/>
            <p:cNvSpPr txBox="1">
              <a:spLocks noChangeArrowheads="1"/>
            </p:cNvSpPr>
            <p:nvPr/>
          </p:nvSpPr>
          <p:spPr bwMode="auto">
            <a:xfrm>
              <a:off x="3168" y="2218"/>
              <a:ext cx="1882"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A" altLang="sv-SE" sz="2000" dirty="0">
                  <a:latin typeface="Times" pitchFamily="18" charset="0"/>
                </a:rPr>
                <a:t>Denotes Asynchronous Communication (</a:t>
              </a:r>
              <a:r>
                <a:rPr lang="en-CA" altLang="sv-SE" sz="2000" dirty="0" err="1">
                  <a:latin typeface="Times" pitchFamily="18" charset="0"/>
                </a:rPr>
                <a:t>SendRequest</a:t>
              </a:r>
              <a:r>
                <a:rPr lang="en-CA" altLang="sv-SE" sz="2000" dirty="0">
                  <a:latin typeface="Times" pitchFamily="18" charset="0"/>
                </a:rPr>
                <a:t>-</a:t>
              </a:r>
              <a:r>
                <a:rPr lang="en-CA" altLang="sv-SE" sz="2000" dirty="0" err="1">
                  <a:latin typeface="Times" pitchFamily="18" charset="0"/>
                </a:rPr>
                <a:t>DoOtherWorkInBetwen</a:t>
              </a:r>
              <a:r>
                <a:rPr lang="en-CA" altLang="sv-SE" sz="2000" dirty="0">
                  <a:latin typeface="Times" pitchFamily="18" charset="0"/>
                </a:rPr>
                <a:t>-</a:t>
              </a:r>
              <a:r>
                <a:rPr lang="en-CA" altLang="sv-SE" sz="2000" dirty="0" err="1">
                  <a:latin typeface="Times" pitchFamily="18" charset="0"/>
                </a:rPr>
                <a:t>GetResponse</a:t>
              </a:r>
              <a:r>
                <a:rPr lang="en-CA" altLang="sv-SE" sz="2000" dirty="0">
                  <a:latin typeface="Times" pitchFamily="18" charset="0"/>
                </a:rPr>
                <a:t>-Continue)</a:t>
              </a:r>
              <a:endParaRPr lang="en-US" altLang="sv-SE" sz="2000" dirty="0">
                <a:latin typeface="Times" pitchFamily="18" charset="0"/>
              </a:endParaRPr>
            </a:p>
            <a:p>
              <a:pPr eaLnBrk="1" hangingPunct="1"/>
              <a:endParaRPr lang="en-US" altLang="sv-SE" sz="2000" dirty="0">
                <a:latin typeface="Times" pitchFamily="18" charset="0"/>
              </a:endParaRPr>
            </a:p>
          </p:txBody>
        </p:sp>
      </p:grpSp>
      <p:grpSp>
        <p:nvGrpSpPr>
          <p:cNvPr id="271374" name="Group 14"/>
          <p:cNvGrpSpPr>
            <a:grpSpLocks/>
          </p:cNvGrpSpPr>
          <p:nvPr/>
        </p:nvGrpSpPr>
        <p:grpSpPr bwMode="auto">
          <a:xfrm>
            <a:off x="901700" y="3938588"/>
            <a:ext cx="1676400" cy="457200"/>
            <a:chOff x="912" y="2448"/>
            <a:chExt cx="1056" cy="288"/>
          </a:xfrm>
        </p:grpSpPr>
        <p:sp>
          <p:nvSpPr>
            <p:cNvPr id="271375" name="Line 15"/>
            <p:cNvSpPr>
              <a:spLocks noChangeShapeType="1"/>
            </p:cNvSpPr>
            <p:nvPr/>
          </p:nvSpPr>
          <p:spPr bwMode="auto">
            <a:xfrm>
              <a:off x="912" y="2592"/>
              <a:ext cx="1056" cy="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1376" name="Line 16"/>
            <p:cNvSpPr>
              <a:spLocks noChangeShapeType="1"/>
            </p:cNvSpPr>
            <p:nvPr/>
          </p:nvSpPr>
          <p:spPr bwMode="auto">
            <a:xfrm flipV="1">
              <a:off x="1680" y="2592"/>
              <a:ext cx="288" cy="144"/>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1377" name="Line 17"/>
            <p:cNvSpPr>
              <a:spLocks noChangeShapeType="1"/>
            </p:cNvSpPr>
            <p:nvPr/>
          </p:nvSpPr>
          <p:spPr bwMode="auto">
            <a:xfrm>
              <a:off x="1680" y="2448"/>
              <a:ext cx="288" cy="144"/>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grpSp>
      <p:sp>
        <p:nvSpPr>
          <p:cNvPr id="271378" name="Text Box 18"/>
          <p:cNvSpPr txBox="1">
            <a:spLocks noChangeArrowheads="1"/>
          </p:cNvSpPr>
          <p:nvPr/>
        </p:nvSpPr>
        <p:spPr bwMode="auto">
          <a:xfrm>
            <a:off x="4559300" y="3938588"/>
            <a:ext cx="23749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CA" altLang="sv-SE" sz="2000" dirty="0">
                <a:latin typeface="Times" pitchFamily="18" charset="0"/>
              </a:rPr>
              <a:t>Denotes the return of a call (message)</a:t>
            </a:r>
            <a:endParaRPr lang="en-US" altLang="sv-SE" sz="2000" dirty="0">
              <a:latin typeface="Times" pitchFamily="18" charset="0"/>
            </a:endParaRPr>
          </a:p>
        </p:txBody>
      </p:sp>
    </p:spTree>
    <p:extLst>
      <p:ext uri="{BB962C8B-B14F-4D97-AF65-F5344CB8AC3E}">
        <p14:creationId xmlns:p14="http://schemas.microsoft.com/office/powerpoint/2010/main" val="312158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a:extLst>
              <a:ext uri="{FF2B5EF4-FFF2-40B4-BE49-F238E27FC236}">
                <a16:creationId xmlns:a16="http://schemas.microsoft.com/office/drawing/2014/main" id="{3D345CFB-3EC2-5F43-AC56-516A55EE3A79}"/>
              </a:ext>
            </a:extLst>
          </p:cNvPr>
          <p:cNvSpPr>
            <a:spLocks noGrp="1" noChangeArrowheads="1"/>
          </p:cNvSpPr>
          <p:nvPr>
            <p:ph type="title"/>
          </p:nvPr>
        </p:nvSpPr>
        <p:spPr/>
        <p:txBody>
          <a:bodyPr/>
          <a:lstStyle/>
          <a:p>
            <a:r>
              <a:rPr lang="en-US" altLang="en-US" dirty="0"/>
              <a:t>Example Sequence Diagram</a:t>
            </a:r>
          </a:p>
        </p:txBody>
      </p:sp>
      <p:sp>
        <p:nvSpPr>
          <p:cNvPr id="7" name="Slide Number Placeholder 6">
            <a:extLst>
              <a:ext uri="{FF2B5EF4-FFF2-40B4-BE49-F238E27FC236}">
                <a16:creationId xmlns:a16="http://schemas.microsoft.com/office/drawing/2014/main" id="{708B7817-9C71-5C49-A5E3-87B606048397}"/>
              </a:ext>
            </a:extLst>
          </p:cNvPr>
          <p:cNvSpPr>
            <a:spLocks noGrp="1"/>
          </p:cNvSpPr>
          <p:nvPr>
            <p:ph type="sldNum" sz="quarter" idx="10"/>
          </p:nvPr>
        </p:nvSpPr>
        <p:spPr/>
        <p:txBody>
          <a:bodyPr/>
          <a:lstStyle/>
          <a:p>
            <a:pPr>
              <a:defRPr/>
            </a:pPr>
            <a:fld id="{3E8ADE4A-FE7A-EF46-81C0-DB169D7260F5}" type="slidenum">
              <a:rPr lang="en-US" altLang="x-none" smtClean="0"/>
              <a:pPr>
                <a:defRPr/>
              </a:pPr>
              <a:t>16</a:t>
            </a:fld>
            <a:endParaRPr lang="en-US" altLang="x-none"/>
          </a:p>
        </p:txBody>
      </p:sp>
      <p:pic>
        <p:nvPicPr>
          <p:cNvPr id="6" name="Picture 5">
            <a:extLst>
              <a:ext uri="{FF2B5EF4-FFF2-40B4-BE49-F238E27FC236}">
                <a16:creationId xmlns:a16="http://schemas.microsoft.com/office/drawing/2014/main" id="{9E535793-EC44-3A42-B979-C7B90716332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43808" y="2125266"/>
            <a:ext cx="5758872" cy="3189176"/>
          </a:xfrm>
          <a:prstGeom prst="rect">
            <a:avLst/>
          </a:prstGeom>
        </p:spPr>
      </p:pic>
      <p:sp>
        <p:nvSpPr>
          <p:cNvPr id="11" name="TextBox 10">
            <a:extLst>
              <a:ext uri="{FF2B5EF4-FFF2-40B4-BE49-F238E27FC236}">
                <a16:creationId xmlns:a16="http://schemas.microsoft.com/office/drawing/2014/main" id="{6AF6F5C9-C6E6-1A46-A858-1130B8383C39}"/>
              </a:ext>
            </a:extLst>
          </p:cNvPr>
          <p:cNvSpPr txBox="1"/>
          <p:nvPr/>
        </p:nvSpPr>
        <p:spPr>
          <a:xfrm>
            <a:off x="467544" y="3645024"/>
            <a:ext cx="2342757" cy="553998"/>
          </a:xfrm>
          <a:prstGeom prst="rect">
            <a:avLst/>
          </a:prstGeom>
          <a:noFill/>
        </p:spPr>
        <p:txBody>
          <a:bodyPr wrap="none" rtlCol="0">
            <a:spAutoFit/>
          </a:bodyPr>
          <a:lstStyle/>
          <a:p>
            <a:r>
              <a:rPr lang="en-US" sz="1500" dirty="0">
                <a:latin typeface="+mn-lt"/>
              </a:rPr>
              <a:t>Sequence diagram for the</a:t>
            </a:r>
          </a:p>
          <a:p>
            <a:r>
              <a:rPr lang="en-US" sz="1500" dirty="0" err="1">
                <a:latin typeface="+mn-lt"/>
              </a:rPr>
              <a:t>SafeHome</a:t>
            </a:r>
            <a:r>
              <a:rPr lang="en-US" sz="1500" dirty="0">
                <a:latin typeface="+mn-lt"/>
              </a:rPr>
              <a:t> security function</a:t>
            </a:r>
          </a:p>
        </p:txBody>
      </p:sp>
    </p:spTree>
    <p:extLst>
      <p:ext uri="{BB962C8B-B14F-4D97-AF65-F5344CB8AC3E}">
        <p14:creationId xmlns:p14="http://schemas.microsoft.com/office/powerpoint/2010/main" val="402997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a:extLst>
              <a:ext uri="{FF2B5EF4-FFF2-40B4-BE49-F238E27FC236}">
                <a16:creationId xmlns:a16="http://schemas.microsoft.com/office/drawing/2014/main" id="{3D345CFB-3EC2-5F43-AC56-516A55EE3A79}"/>
              </a:ext>
            </a:extLst>
          </p:cNvPr>
          <p:cNvSpPr>
            <a:spLocks noGrp="1" noChangeArrowheads="1"/>
          </p:cNvSpPr>
          <p:nvPr>
            <p:ph type="title"/>
          </p:nvPr>
        </p:nvSpPr>
        <p:spPr/>
        <p:txBody>
          <a:bodyPr/>
          <a:lstStyle/>
          <a:p>
            <a:r>
              <a:rPr lang="en-US" altLang="en-US" dirty="0"/>
              <a:t>Example Sequence Diagram</a:t>
            </a:r>
          </a:p>
        </p:txBody>
      </p:sp>
      <p:sp>
        <p:nvSpPr>
          <p:cNvPr id="7" name="Slide Number Placeholder 6">
            <a:extLst>
              <a:ext uri="{FF2B5EF4-FFF2-40B4-BE49-F238E27FC236}">
                <a16:creationId xmlns:a16="http://schemas.microsoft.com/office/drawing/2014/main" id="{708B7817-9C71-5C49-A5E3-87B606048397}"/>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pic>
        <p:nvPicPr>
          <p:cNvPr id="3" name="Picture 2">
            <a:extLst>
              <a:ext uri="{FF2B5EF4-FFF2-40B4-BE49-F238E27FC236}">
                <a16:creationId xmlns:a16="http://schemas.microsoft.com/office/drawing/2014/main" id="{BA3CC8C2-2F04-4C4E-B413-48CE3173BCF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517994" y="2125266"/>
            <a:ext cx="2435656" cy="3367925"/>
          </a:xfrm>
          <a:prstGeom prst="rect">
            <a:avLst/>
          </a:prstGeom>
        </p:spPr>
      </p:pic>
      <p:sp>
        <p:nvSpPr>
          <p:cNvPr id="8" name="TextBox 7">
            <a:extLst>
              <a:ext uri="{FF2B5EF4-FFF2-40B4-BE49-F238E27FC236}">
                <a16:creationId xmlns:a16="http://schemas.microsoft.com/office/drawing/2014/main" id="{C8E2C069-7058-804F-A0A9-0D068DCF2642}"/>
              </a:ext>
            </a:extLst>
          </p:cNvPr>
          <p:cNvSpPr txBox="1"/>
          <p:nvPr/>
        </p:nvSpPr>
        <p:spPr>
          <a:xfrm>
            <a:off x="1040829" y="3415030"/>
            <a:ext cx="3021405" cy="784830"/>
          </a:xfrm>
          <a:prstGeom prst="rect">
            <a:avLst/>
          </a:prstGeom>
          <a:noFill/>
        </p:spPr>
        <p:txBody>
          <a:bodyPr wrap="none" rtlCol="0">
            <a:spAutoFit/>
          </a:bodyPr>
          <a:lstStyle/>
          <a:p>
            <a:r>
              <a:rPr lang="en-US" sz="1500" dirty="0">
                <a:latin typeface="+mn-lt"/>
              </a:rPr>
              <a:t>Sample sequence diagram showing</a:t>
            </a:r>
            <a:br>
              <a:rPr lang="en-US" sz="1500" dirty="0">
                <a:latin typeface="+mn-lt"/>
              </a:rPr>
            </a:br>
            <a:r>
              <a:rPr lang="en-US" sz="1500" dirty="0">
                <a:latin typeface="+mn-lt"/>
              </a:rPr>
              <a:t>the creation and deletion of objects,</a:t>
            </a:r>
            <a:br>
              <a:rPr lang="en-US" sz="1500" dirty="0">
                <a:latin typeface="+mn-lt"/>
              </a:rPr>
            </a:br>
            <a:r>
              <a:rPr lang="en-US" sz="1500" dirty="0">
                <a:latin typeface="+mn-lt"/>
              </a:rPr>
              <a:t>as well as loops</a:t>
            </a:r>
          </a:p>
        </p:txBody>
      </p:sp>
    </p:spTree>
    <p:extLst>
      <p:ext uri="{BB962C8B-B14F-4D97-AF65-F5344CB8AC3E}">
        <p14:creationId xmlns:p14="http://schemas.microsoft.com/office/powerpoint/2010/main" val="102947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lide Number Placeholder 4"/>
          <p:cNvSpPr>
            <a:spLocks noGrp="1"/>
          </p:cNvSpPr>
          <p:nvPr>
            <p:ph type="sldNum" sz="quarter" idx="12"/>
          </p:nvPr>
        </p:nvSpPr>
        <p:spPr/>
        <p:txBody>
          <a:bodyPr/>
          <a:lstStyle/>
          <a:p>
            <a:fld id="{DAE7AF6E-F3BB-483D-8DDF-3FFDF246DC05}" type="slidenum">
              <a:rPr lang="en-US" altLang="en-US"/>
              <a:pPr/>
              <a:t>18</a:t>
            </a:fld>
            <a:endParaRPr lang="en-US" altLang="en-US"/>
          </a:p>
        </p:txBody>
      </p:sp>
      <p:sp>
        <p:nvSpPr>
          <p:cNvPr id="272386" name="Rectangle 2"/>
          <p:cNvSpPr>
            <a:spLocks noGrp="1" noChangeArrowheads="1"/>
          </p:cNvSpPr>
          <p:nvPr>
            <p:ph type="title"/>
          </p:nvPr>
        </p:nvSpPr>
        <p:spPr/>
        <p:txBody>
          <a:bodyPr/>
          <a:lstStyle/>
          <a:p>
            <a:r>
              <a:rPr lang="en-CA" altLang="en-US" dirty="0"/>
              <a:t>More Examples</a:t>
            </a:r>
            <a:endParaRPr lang="en-US" altLang="en-US" dirty="0"/>
          </a:p>
        </p:txBody>
      </p:sp>
      <p:sp>
        <p:nvSpPr>
          <p:cNvPr id="272388" name="Rectangle 4"/>
          <p:cNvSpPr>
            <a:spLocks noChangeArrowheads="1"/>
          </p:cNvSpPr>
          <p:nvPr/>
        </p:nvSpPr>
        <p:spPr bwMode="auto">
          <a:xfrm>
            <a:off x="258763" y="2590800"/>
            <a:ext cx="2743200" cy="3429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389" name="Line 5"/>
          <p:cNvSpPr>
            <a:spLocks noChangeShapeType="1"/>
          </p:cNvSpPr>
          <p:nvPr/>
        </p:nvSpPr>
        <p:spPr bwMode="auto">
          <a:xfrm>
            <a:off x="792163" y="3429000"/>
            <a:ext cx="0" cy="2362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390" name="Rectangle 6"/>
          <p:cNvSpPr>
            <a:spLocks noChangeArrowheads="1"/>
          </p:cNvSpPr>
          <p:nvPr/>
        </p:nvSpPr>
        <p:spPr bwMode="auto">
          <a:xfrm>
            <a:off x="487363" y="3124200"/>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391" name="Text Box 7"/>
          <p:cNvSpPr txBox="1">
            <a:spLocks noChangeArrowheads="1"/>
          </p:cNvSpPr>
          <p:nvPr/>
        </p:nvSpPr>
        <p:spPr bwMode="auto">
          <a:xfrm>
            <a:off x="487363" y="3124200"/>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teller</a:t>
            </a:r>
          </a:p>
        </p:txBody>
      </p:sp>
      <p:sp>
        <p:nvSpPr>
          <p:cNvPr id="272392" name="Line 8"/>
          <p:cNvSpPr>
            <a:spLocks noChangeShapeType="1"/>
          </p:cNvSpPr>
          <p:nvPr/>
        </p:nvSpPr>
        <p:spPr bwMode="auto">
          <a:xfrm>
            <a:off x="1630363" y="3429000"/>
            <a:ext cx="0" cy="2362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393" name="Rectangle 9"/>
          <p:cNvSpPr>
            <a:spLocks noChangeArrowheads="1"/>
          </p:cNvSpPr>
          <p:nvPr/>
        </p:nvSpPr>
        <p:spPr bwMode="auto">
          <a:xfrm>
            <a:off x="1325563" y="3124200"/>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394" name="Text Box 10"/>
          <p:cNvSpPr txBox="1">
            <a:spLocks noChangeArrowheads="1"/>
          </p:cNvSpPr>
          <p:nvPr/>
        </p:nvSpPr>
        <p:spPr bwMode="auto">
          <a:xfrm>
            <a:off x="1325563" y="3124200"/>
            <a:ext cx="69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 Order</a:t>
            </a:r>
          </a:p>
        </p:txBody>
      </p:sp>
      <p:sp>
        <p:nvSpPr>
          <p:cNvPr id="272395" name="Line 11"/>
          <p:cNvSpPr>
            <a:spLocks noChangeShapeType="1"/>
          </p:cNvSpPr>
          <p:nvPr/>
        </p:nvSpPr>
        <p:spPr bwMode="auto">
          <a:xfrm>
            <a:off x="2468563" y="3429000"/>
            <a:ext cx="0" cy="2362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396" name="Rectangle 12"/>
          <p:cNvSpPr>
            <a:spLocks noChangeArrowheads="1"/>
          </p:cNvSpPr>
          <p:nvPr/>
        </p:nvSpPr>
        <p:spPr bwMode="auto">
          <a:xfrm>
            <a:off x="2163763" y="3124200"/>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397" name="Text Box 13"/>
          <p:cNvSpPr txBox="1">
            <a:spLocks noChangeArrowheads="1"/>
          </p:cNvSpPr>
          <p:nvPr/>
        </p:nvSpPr>
        <p:spPr bwMode="auto">
          <a:xfrm>
            <a:off x="2087563" y="3124200"/>
            <a:ext cx="77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 Article</a:t>
            </a:r>
          </a:p>
        </p:txBody>
      </p:sp>
      <p:sp>
        <p:nvSpPr>
          <p:cNvPr id="272398" name="Rectangle 14"/>
          <p:cNvSpPr>
            <a:spLocks noChangeArrowheads="1"/>
          </p:cNvSpPr>
          <p:nvPr/>
        </p:nvSpPr>
        <p:spPr bwMode="auto">
          <a:xfrm>
            <a:off x="715963" y="3657600"/>
            <a:ext cx="152400" cy="1676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399" name="Rectangle 15"/>
          <p:cNvSpPr>
            <a:spLocks noChangeArrowheads="1"/>
          </p:cNvSpPr>
          <p:nvPr/>
        </p:nvSpPr>
        <p:spPr bwMode="auto">
          <a:xfrm>
            <a:off x="1554163" y="3962400"/>
            <a:ext cx="152400" cy="685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00" name="Rectangle 16"/>
          <p:cNvSpPr>
            <a:spLocks noChangeArrowheads="1"/>
          </p:cNvSpPr>
          <p:nvPr/>
        </p:nvSpPr>
        <p:spPr bwMode="auto">
          <a:xfrm>
            <a:off x="2392363" y="4267200"/>
            <a:ext cx="152400" cy="304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01" name="Rectangle 17"/>
          <p:cNvSpPr>
            <a:spLocks noChangeArrowheads="1"/>
          </p:cNvSpPr>
          <p:nvPr/>
        </p:nvSpPr>
        <p:spPr bwMode="auto">
          <a:xfrm>
            <a:off x="1554163" y="4876800"/>
            <a:ext cx="152400" cy="381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02" name="Line 18"/>
          <p:cNvSpPr>
            <a:spLocks noChangeShapeType="1"/>
          </p:cNvSpPr>
          <p:nvPr/>
        </p:nvSpPr>
        <p:spPr bwMode="auto">
          <a:xfrm>
            <a:off x="868363" y="39624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03" name="Line 19"/>
          <p:cNvSpPr>
            <a:spLocks noChangeShapeType="1"/>
          </p:cNvSpPr>
          <p:nvPr/>
        </p:nvSpPr>
        <p:spPr bwMode="auto">
          <a:xfrm>
            <a:off x="1706563" y="4267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04" name="Line 20"/>
          <p:cNvSpPr>
            <a:spLocks noChangeShapeType="1"/>
          </p:cNvSpPr>
          <p:nvPr/>
        </p:nvSpPr>
        <p:spPr bwMode="auto">
          <a:xfrm>
            <a:off x="868363" y="48768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05" name="Text Box 21"/>
          <p:cNvSpPr txBox="1">
            <a:spLocks noChangeArrowheads="1"/>
          </p:cNvSpPr>
          <p:nvPr/>
        </p:nvSpPr>
        <p:spPr bwMode="auto">
          <a:xfrm>
            <a:off x="609600" y="2667000"/>
            <a:ext cx="1396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sv-SE" sz="1800" b="1" dirty="0">
                <a:latin typeface="Times" pitchFamily="18" charset="0"/>
              </a:rPr>
              <a:t>Nested Flow</a:t>
            </a:r>
            <a:endParaRPr lang="en-US" altLang="sv-SE" sz="1800" b="1" dirty="0">
              <a:latin typeface="Times" pitchFamily="18" charset="0"/>
            </a:endParaRPr>
          </a:p>
        </p:txBody>
      </p:sp>
      <p:sp>
        <p:nvSpPr>
          <p:cNvPr id="272406" name="Text Box 22"/>
          <p:cNvSpPr txBox="1">
            <a:spLocks noChangeArrowheads="1"/>
          </p:cNvSpPr>
          <p:nvPr/>
        </p:nvSpPr>
        <p:spPr bwMode="auto">
          <a:xfrm>
            <a:off x="868363" y="3681413"/>
            <a:ext cx="7350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200">
                <a:solidFill>
                  <a:srgbClr val="FF0000"/>
                </a:solidFill>
                <a:latin typeface="Times" pitchFamily="18" charset="0"/>
              </a:rPr>
              <a:t>getValue</a:t>
            </a:r>
            <a:endParaRPr lang="en-US" altLang="sv-SE" sz="1400">
              <a:solidFill>
                <a:srgbClr val="FF0000"/>
              </a:solidFill>
              <a:latin typeface="Times" pitchFamily="18" charset="0"/>
            </a:endParaRPr>
          </a:p>
        </p:txBody>
      </p:sp>
      <p:sp>
        <p:nvSpPr>
          <p:cNvPr id="272407" name="Text Box 23"/>
          <p:cNvSpPr txBox="1">
            <a:spLocks noChangeArrowheads="1"/>
          </p:cNvSpPr>
          <p:nvPr/>
        </p:nvSpPr>
        <p:spPr bwMode="auto">
          <a:xfrm>
            <a:off x="1935163" y="4038600"/>
            <a:ext cx="4905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200">
                <a:solidFill>
                  <a:srgbClr val="FF0000"/>
                </a:solidFill>
                <a:latin typeface="Times" pitchFamily="18" charset="0"/>
              </a:rPr>
              <a:t>price</a:t>
            </a:r>
          </a:p>
        </p:txBody>
      </p:sp>
      <p:sp>
        <p:nvSpPr>
          <p:cNvPr id="272408" name="Text Box 24"/>
          <p:cNvSpPr txBox="1">
            <a:spLocks noChangeArrowheads="1"/>
          </p:cNvSpPr>
          <p:nvPr/>
        </p:nvSpPr>
        <p:spPr bwMode="auto">
          <a:xfrm>
            <a:off x="868363" y="4648200"/>
            <a:ext cx="7350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200">
                <a:latin typeface="Times" pitchFamily="18" charset="0"/>
              </a:rPr>
              <a:t>getName</a:t>
            </a:r>
          </a:p>
        </p:txBody>
      </p:sp>
      <p:sp>
        <p:nvSpPr>
          <p:cNvPr id="272409" name="Line 25"/>
          <p:cNvSpPr>
            <a:spLocks noChangeShapeType="1"/>
          </p:cNvSpPr>
          <p:nvPr/>
        </p:nvSpPr>
        <p:spPr bwMode="auto">
          <a:xfrm flipH="1">
            <a:off x="1706563" y="4572000"/>
            <a:ext cx="6858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10" name="Line 26"/>
          <p:cNvSpPr>
            <a:spLocks noChangeShapeType="1"/>
          </p:cNvSpPr>
          <p:nvPr/>
        </p:nvSpPr>
        <p:spPr bwMode="auto">
          <a:xfrm flipH="1">
            <a:off x="868363" y="5257800"/>
            <a:ext cx="6858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11" name="Line 27"/>
          <p:cNvSpPr>
            <a:spLocks noChangeShapeType="1"/>
          </p:cNvSpPr>
          <p:nvPr/>
        </p:nvSpPr>
        <p:spPr bwMode="auto">
          <a:xfrm flipH="1">
            <a:off x="868363" y="4648200"/>
            <a:ext cx="6858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12" name="Line 28"/>
          <p:cNvSpPr>
            <a:spLocks noChangeShapeType="1"/>
          </p:cNvSpPr>
          <p:nvPr/>
        </p:nvSpPr>
        <p:spPr bwMode="auto">
          <a:xfrm flipV="1">
            <a:off x="868363" y="51816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13" name="Line 29"/>
          <p:cNvSpPr>
            <a:spLocks noChangeShapeType="1"/>
          </p:cNvSpPr>
          <p:nvPr/>
        </p:nvSpPr>
        <p:spPr bwMode="auto">
          <a:xfrm>
            <a:off x="868363" y="52578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14" name="Line 30"/>
          <p:cNvSpPr>
            <a:spLocks noChangeShapeType="1"/>
          </p:cNvSpPr>
          <p:nvPr/>
        </p:nvSpPr>
        <p:spPr bwMode="auto">
          <a:xfrm flipV="1">
            <a:off x="868363" y="45720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15" name="Line 31"/>
          <p:cNvSpPr>
            <a:spLocks noChangeShapeType="1"/>
          </p:cNvSpPr>
          <p:nvPr/>
        </p:nvSpPr>
        <p:spPr bwMode="auto">
          <a:xfrm>
            <a:off x="868363" y="46482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16" name="Line 32"/>
          <p:cNvSpPr>
            <a:spLocks noChangeShapeType="1"/>
          </p:cNvSpPr>
          <p:nvPr/>
        </p:nvSpPr>
        <p:spPr bwMode="auto">
          <a:xfrm flipV="1">
            <a:off x="1706563" y="44958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17" name="Line 33"/>
          <p:cNvSpPr>
            <a:spLocks noChangeShapeType="1"/>
          </p:cNvSpPr>
          <p:nvPr/>
        </p:nvSpPr>
        <p:spPr bwMode="auto">
          <a:xfrm>
            <a:off x="1706563" y="45720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nvGrpSpPr>
          <p:cNvPr id="272418" name="Group 34"/>
          <p:cNvGrpSpPr>
            <a:grpSpLocks/>
          </p:cNvGrpSpPr>
          <p:nvPr/>
        </p:nvGrpSpPr>
        <p:grpSpPr bwMode="auto">
          <a:xfrm>
            <a:off x="6086475" y="2590800"/>
            <a:ext cx="2743200" cy="3429000"/>
            <a:chOff x="1987" y="1632"/>
            <a:chExt cx="1728" cy="2160"/>
          </a:xfrm>
        </p:grpSpPr>
        <p:sp>
          <p:nvSpPr>
            <p:cNvPr id="272419" name="Rectangle 35"/>
            <p:cNvSpPr>
              <a:spLocks noChangeArrowheads="1"/>
            </p:cNvSpPr>
            <p:nvPr/>
          </p:nvSpPr>
          <p:spPr bwMode="auto">
            <a:xfrm>
              <a:off x="1987" y="1632"/>
              <a:ext cx="1728" cy="216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20" name="Line 36"/>
            <p:cNvSpPr>
              <a:spLocks noChangeShapeType="1"/>
            </p:cNvSpPr>
            <p:nvPr/>
          </p:nvSpPr>
          <p:spPr bwMode="auto">
            <a:xfrm>
              <a:off x="2323" y="2160"/>
              <a:ext cx="0" cy="14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21" name="Rectangle 37"/>
            <p:cNvSpPr>
              <a:spLocks noChangeArrowheads="1"/>
            </p:cNvSpPr>
            <p:nvPr/>
          </p:nvSpPr>
          <p:spPr bwMode="auto">
            <a:xfrm>
              <a:off x="2131" y="1968"/>
              <a:ext cx="38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22" name="Text Box 38"/>
            <p:cNvSpPr txBox="1">
              <a:spLocks noChangeArrowheads="1"/>
            </p:cNvSpPr>
            <p:nvPr/>
          </p:nvSpPr>
          <p:spPr bwMode="auto">
            <a:xfrm>
              <a:off x="2179" y="1968"/>
              <a:ext cx="3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caller</a:t>
              </a:r>
            </a:p>
          </p:txBody>
        </p:sp>
        <p:sp>
          <p:nvSpPr>
            <p:cNvPr id="272423" name="Line 39"/>
            <p:cNvSpPr>
              <a:spLocks noChangeShapeType="1"/>
            </p:cNvSpPr>
            <p:nvPr/>
          </p:nvSpPr>
          <p:spPr bwMode="auto">
            <a:xfrm>
              <a:off x="2851" y="2160"/>
              <a:ext cx="0" cy="14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24" name="Rectangle 40"/>
            <p:cNvSpPr>
              <a:spLocks noChangeArrowheads="1"/>
            </p:cNvSpPr>
            <p:nvPr/>
          </p:nvSpPr>
          <p:spPr bwMode="auto">
            <a:xfrm>
              <a:off x="2611" y="1968"/>
              <a:ext cx="480"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25" name="Text Box 41"/>
            <p:cNvSpPr txBox="1">
              <a:spLocks noChangeArrowheads="1"/>
            </p:cNvSpPr>
            <p:nvPr/>
          </p:nvSpPr>
          <p:spPr bwMode="auto">
            <a:xfrm>
              <a:off x="2563" y="1968"/>
              <a:ext cx="5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exchange</a:t>
              </a:r>
            </a:p>
          </p:txBody>
        </p:sp>
        <p:sp>
          <p:nvSpPr>
            <p:cNvPr id="272426" name="Line 42"/>
            <p:cNvSpPr>
              <a:spLocks noChangeShapeType="1"/>
            </p:cNvSpPr>
            <p:nvPr/>
          </p:nvSpPr>
          <p:spPr bwMode="auto">
            <a:xfrm>
              <a:off x="3379" y="2160"/>
              <a:ext cx="0" cy="14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27" name="Rectangle 43"/>
            <p:cNvSpPr>
              <a:spLocks noChangeArrowheads="1"/>
            </p:cNvSpPr>
            <p:nvPr/>
          </p:nvSpPr>
          <p:spPr bwMode="auto">
            <a:xfrm>
              <a:off x="3187" y="1968"/>
              <a:ext cx="38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28" name="Text Box 44"/>
            <p:cNvSpPr txBox="1">
              <a:spLocks noChangeArrowheads="1"/>
            </p:cNvSpPr>
            <p:nvPr/>
          </p:nvSpPr>
          <p:spPr bwMode="auto">
            <a:xfrm>
              <a:off x="3187" y="1968"/>
              <a:ext cx="3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callee</a:t>
              </a:r>
            </a:p>
          </p:txBody>
        </p:sp>
        <p:sp>
          <p:nvSpPr>
            <p:cNvPr id="272429" name="Rectangle 45"/>
            <p:cNvSpPr>
              <a:spLocks noChangeArrowheads="1"/>
            </p:cNvSpPr>
            <p:nvPr/>
          </p:nvSpPr>
          <p:spPr bwMode="auto">
            <a:xfrm>
              <a:off x="2275" y="2208"/>
              <a:ext cx="96" cy="139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30" name="Text Box 46"/>
            <p:cNvSpPr txBox="1">
              <a:spLocks noChangeArrowheads="1"/>
            </p:cNvSpPr>
            <p:nvPr/>
          </p:nvSpPr>
          <p:spPr bwMode="auto">
            <a:xfrm>
              <a:off x="2243" y="1680"/>
              <a:ext cx="13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sv-SE" b="1" dirty="0">
                  <a:latin typeface="Times" pitchFamily="18" charset="0"/>
                </a:rPr>
                <a:t>Asynchronous Flow</a:t>
              </a:r>
              <a:endParaRPr lang="en-US" altLang="sv-SE" sz="1800" b="1" dirty="0">
                <a:latin typeface="Times" pitchFamily="18" charset="0"/>
              </a:endParaRPr>
            </a:p>
          </p:txBody>
        </p:sp>
        <p:sp>
          <p:nvSpPr>
            <p:cNvPr id="272431" name="Rectangle 47"/>
            <p:cNvSpPr>
              <a:spLocks noChangeArrowheads="1"/>
            </p:cNvSpPr>
            <p:nvPr/>
          </p:nvSpPr>
          <p:spPr bwMode="auto">
            <a:xfrm>
              <a:off x="2803" y="2208"/>
              <a:ext cx="96" cy="139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32" name="Rectangle 48"/>
            <p:cNvSpPr>
              <a:spLocks noChangeArrowheads="1"/>
            </p:cNvSpPr>
            <p:nvPr/>
          </p:nvSpPr>
          <p:spPr bwMode="auto">
            <a:xfrm>
              <a:off x="3331" y="2208"/>
              <a:ext cx="96" cy="139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33" name="Line 49"/>
            <p:cNvSpPr>
              <a:spLocks noChangeShapeType="1"/>
            </p:cNvSpPr>
            <p:nvPr/>
          </p:nvSpPr>
          <p:spPr bwMode="auto">
            <a:xfrm>
              <a:off x="2371" y="2304"/>
              <a:ext cx="432"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34" name="Line 50"/>
            <p:cNvSpPr>
              <a:spLocks noChangeShapeType="1"/>
            </p:cNvSpPr>
            <p:nvPr/>
          </p:nvSpPr>
          <p:spPr bwMode="auto">
            <a:xfrm>
              <a:off x="2371" y="2496"/>
              <a:ext cx="432"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35" name="Line 51"/>
            <p:cNvSpPr>
              <a:spLocks noChangeShapeType="1"/>
            </p:cNvSpPr>
            <p:nvPr/>
          </p:nvSpPr>
          <p:spPr bwMode="auto">
            <a:xfrm>
              <a:off x="2371" y="2736"/>
              <a:ext cx="432"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36" name="Line 52"/>
            <p:cNvSpPr>
              <a:spLocks noChangeShapeType="1"/>
            </p:cNvSpPr>
            <p:nvPr/>
          </p:nvSpPr>
          <p:spPr bwMode="auto">
            <a:xfrm>
              <a:off x="2899" y="3120"/>
              <a:ext cx="432"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37" name="Line 53"/>
            <p:cNvSpPr>
              <a:spLocks noChangeShapeType="1"/>
            </p:cNvSpPr>
            <p:nvPr/>
          </p:nvSpPr>
          <p:spPr bwMode="auto">
            <a:xfrm>
              <a:off x="2371" y="3120"/>
              <a:ext cx="432"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38" name="Line 54"/>
            <p:cNvSpPr>
              <a:spLocks noChangeShapeType="1"/>
            </p:cNvSpPr>
            <p:nvPr/>
          </p:nvSpPr>
          <p:spPr bwMode="auto">
            <a:xfrm>
              <a:off x="2899" y="3312"/>
              <a:ext cx="432"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39" name="Text Box 55"/>
            <p:cNvSpPr txBox="1">
              <a:spLocks noChangeArrowheads="1"/>
            </p:cNvSpPr>
            <p:nvPr/>
          </p:nvSpPr>
          <p:spPr bwMode="auto">
            <a:xfrm>
              <a:off x="2323" y="2160"/>
              <a:ext cx="4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000">
                  <a:latin typeface="Times" pitchFamily="18" charset="0"/>
                </a:rPr>
                <a:t>lift receiver</a:t>
              </a:r>
            </a:p>
          </p:txBody>
        </p:sp>
        <p:sp>
          <p:nvSpPr>
            <p:cNvPr id="272440" name="Text Box 56"/>
            <p:cNvSpPr txBox="1">
              <a:spLocks noChangeArrowheads="1"/>
            </p:cNvSpPr>
            <p:nvPr/>
          </p:nvSpPr>
          <p:spPr bwMode="auto">
            <a:xfrm>
              <a:off x="2371" y="2352"/>
              <a:ext cx="39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000">
                  <a:latin typeface="Times" pitchFamily="18" charset="0"/>
                </a:rPr>
                <a:t>dial tone</a:t>
              </a:r>
            </a:p>
          </p:txBody>
        </p:sp>
        <p:sp>
          <p:nvSpPr>
            <p:cNvPr id="272441" name="Text Box 57"/>
            <p:cNvSpPr txBox="1">
              <a:spLocks noChangeArrowheads="1"/>
            </p:cNvSpPr>
            <p:nvPr/>
          </p:nvSpPr>
          <p:spPr bwMode="auto">
            <a:xfrm>
              <a:off x="2371" y="2592"/>
              <a:ext cx="4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000">
                  <a:solidFill>
                    <a:srgbClr val="FF0000"/>
                  </a:solidFill>
                  <a:latin typeface="Times" pitchFamily="18" charset="0"/>
                </a:rPr>
                <a:t>dial digit</a:t>
              </a:r>
            </a:p>
          </p:txBody>
        </p:sp>
        <p:sp>
          <p:nvSpPr>
            <p:cNvPr id="272442" name="Line 58"/>
            <p:cNvSpPr>
              <a:spLocks noChangeShapeType="1"/>
            </p:cNvSpPr>
            <p:nvPr/>
          </p:nvSpPr>
          <p:spPr bwMode="auto">
            <a:xfrm>
              <a:off x="2371" y="2928"/>
              <a:ext cx="432"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43" name="Text Box 59"/>
            <p:cNvSpPr txBox="1">
              <a:spLocks noChangeArrowheads="1"/>
            </p:cNvSpPr>
            <p:nvPr/>
          </p:nvSpPr>
          <p:spPr bwMode="auto">
            <a:xfrm>
              <a:off x="2371" y="2784"/>
              <a:ext cx="4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000">
                  <a:solidFill>
                    <a:srgbClr val="FF0000"/>
                  </a:solidFill>
                  <a:latin typeface="Times" pitchFamily="18" charset="0"/>
                </a:rPr>
                <a:t>dial digit</a:t>
              </a:r>
            </a:p>
          </p:txBody>
        </p:sp>
        <p:sp>
          <p:nvSpPr>
            <p:cNvPr id="272444" name="Text Box 60"/>
            <p:cNvSpPr txBox="1">
              <a:spLocks noChangeArrowheads="1"/>
            </p:cNvSpPr>
            <p:nvPr/>
          </p:nvSpPr>
          <p:spPr bwMode="auto">
            <a:xfrm>
              <a:off x="2371" y="2976"/>
              <a:ext cx="50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000">
                  <a:latin typeface="Times" pitchFamily="18" charset="0"/>
                </a:rPr>
                <a:t>ringing tone</a:t>
              </a:r>
            </a:p>
          </p:txBody>
        </p:sp>
        <p:sp>
          <p:nvSpPr>
            <p:cNvPr id="272445" name="Text Box 61"/>
            <p:cNvSpPr txBox="1">
              <a:spLocks noChangeArrowheads="1"/>
            </p:cNvSpPr>
            <p:nvPr/>
          </p:nvSpPr>
          <p:spPr bwMode="auto">
            <a:xfrm>
              <a:off x="2851" y="2976"/>
              <a:ext cx="55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000">
                  <a:latin typeface="Times" pitchFamily="18" charset="0"/>
                </a:rPr>
                <a:t>ringing signal</a:t>
              </a:r>
            </a:p>
          </p:txBody>
        </p:sp>
        <p:sp>
          <p:nvSpPr>
            <p:cNvPr id="272446" name="Text Box 62"/>
            <p:cNvSpPr txBox="1">
              <a:spLocks noChangeArrowheads="1"/>
            </p:cNvSpPr>
            <p:nvPr/>
          </p:nvSpPr>
          <p:spPr bwMode="auto">
            <a:xfrm>
              <a:off x="2899" y="3168"/>
              <a:ext cx="4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000">
                  <a:latin typeface="Times" pitchFamily="18" charset="0"/>
                </a:rPr>
                <a:t>lift receiver</a:t>
              </a:r>
            </a:p>
          </p:txBody>
        </p:sp>
      </p:grpSp>
      <p:grpSp>
        <p:nvGrpSpPr>
          <p:cNvPr id="272447" name="Group 63"/>
          <p:cNvGrpSpPr>
            <a:grpSpLocks/>
          </p:cNvGrpSpPr>
          <p:nvPr/>
        </p:nvGrpSpPr>
        <p:grpSpPr bwMode="auto">
          <a:xfrm>
            <a:off x="3165475" y="2590800"/>
            <a:ext cx="2743200" cy="3429000"/>
            <a:chOff x="1994" y="1632"/>
            <a:chExt cx="1728" cy="2160"/>
          </a:xfrm>
        </p:grpSpPr>
        <p:sp>
          <p:nvSpPr>
            <p:cNvPr id="272448" name="Rectangle 64"/>
            <p:cNvSpPr>
              <a:spLocks noChangeArrowheads="1"/>
            </p:cNvSpPr>
            <p:nvPr/>
          </p:nvSpPr>
          <p:spPr bwMode="auto">
            <a:xfrm>
              <a:off x="1994" y="1632"/>
              <a:ext cx="1728" cy="216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49" name="Line 65"/>
            <p:cNvSpPr>
              <a:spLocks noChangeShapeType="1"/>
            </p:cNvSpPr>
            <p:nvPr/>
          </p:nvSpPr>
          <p:spPr bwMode="auto">
            <a:xfrm>
              <a:off x="2330" y="2160"/>
              <a:ext cx="0" cy="14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50" name="Rectangle 66"/>
            <p:cNvSpPr>
              <a:spLocks noChangeArrowheads="1"/>
            </p:cNvSpPr>
            <p:nvPr/>
          </p:nvSpPr>
          <p:spPr bwMode="auto">
            <a:xfrm>
              <a:off x="2138" y="1968"/>
              <a:ext cx="38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51" name="Text Box 67"/>
            <p:cNvSpPr txBox="1">
              <a:spLocks noChangeArrowheads="1"/>
            </p:cNvSpPr>
            <p:nvPr/>
          </p:nvSpPr>
          <p:spPr bwMode="auto">
            <a:xfrm>
              <a:off x="2138" y="1968"/>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teller</a:t>
              </a:r>
            </a:p>
          </p:txBody>
        </p:sp>
        <p:sp>
          <p:nvSpPr>
            <p:cNvPr id="272452" name="Line 68"/>
            <p:cNvSpPr>
              <a:spLocks noChangeShapeType="1"/>
            </p:cNvSpPr>
            <p:nvPr/>
          </p:nvSpPr>
          <p:spPr bwMode="auto">
            <a:xfrm>
              <a:off x="2858" y="2160"/>
              <a:ext cx="0" cy="14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53" name="Rectangle 69"/>
            <p:cNvSpPr>
              <a:spLocks noChangeArrowheads="1"/>
            </p:cNvSpPr>
            <p:nvPr/>
          </p:nvSpPr>
          <p:spPr bwMode="auto">
            <a:xfrm>
              <a:off x="2666" y="1968"/>
              <a:ext cx="38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54" name="Text Box 70"/>
            <p:cNvSpPr txBox="1">
              <a:spLocks noChangeArrowheads="1"/>
            </p:cNvSpPr>
            <p:nvPr/>
          </p:nvSpPr>
          <p:spPr bwMode="auto">
            <a:xfrm>
              <a:off x="2666" y="1968"/>
              <a:ext cx="4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 Order</a:t>
              </a:r>
            </a:p>
          </p:txBody>
        </p:sp>
        <p:sp>
          <p:nvSpPr>
            <p:cNvPr id="272455" name="Line 71"/>
            <p:cNvSpPr>
              <a:spLocks noChangeShapeType="1"/>
            </p:cNvSpPr>
            <p:nvPr/>
          </p:nvSpPr>
          <p:spPr bwMode="auto">
            <a:xfrm>
              <a:off x="3386" y="2160"/>
              <a:ext cx="0" cy="14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56" name="Rectangle 72"/>
            <p:cNvSpPr>
              <a:spLocks noChangeArrowheads="1"/>
            </p:cNvSpPr>
            <p:nvPr/>
          </p:nvSpPr>
          <p:spPr bwMode="auto">
            <a:xfrm>
              <a:off x="3194" y="1968"/>
              <a:ext cx="38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57" name="Text Box 73"/>
            <p:cNvSpPr txBox="1">
              <a:spLocks noChangeArrowheads="1"/>
            </p:cNvSpPr>
            <p:nvPr/>
          </p:nvSpPr>
          <p:spPr bwMode="auto">
            <a:xfrm>
              <a:off x="3146" y="1968"/>
              <a:ext cx="4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 Article</a:t>
              </a:r>
            </a:p>
          </p:txBody>
        </p:sp>
        <p:sp>
          <p:nvSpPr>
            <p:cNvPr id="272458" name="Rectangle 74"/>
            <p:cNvSpPr>
              <a:spLocks noChangeArrowheads="1"/>
            </p:cNvSpPr>
            <p:nvPr/>
          </p:nvSpPr>
          <p:spPr bwMode="auto">
            <a:xfrm>
              <a:off x="2282" y="2304"/>
              <a:ext cx="96" cy="105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59" name="Rectangle 75"/>
            <p:cNvSpPr>
              <a:spLocks noChangeArrowheads="1"/>
            </p:cNvSpPr>
            <p:nvPr/>
          </p:nvSpPr>
          <p:spPr bwMode="auto">
            <a:xfrm>
              <a:off x="2810" y="2496"/>
              <a:ext cx="96" cy="43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60" name="Rectangle 76"/>
            <p:cNvSpPr>
              <a:spLocks noChangeArrowheads="1"/>
            </p:cNvSpPr>
            <p:nvPr/>
          </p:nvSpPr>
          <p:spPr bwMode="auto">
            <a:xfrm>
              <a:off x="3338" y="2688"/>
              <a:ext cx="96" cy="19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72461" name="Rectangle 77"/>
            <p:cNvSpPr>
              <a:spLocks noChangeArrowheads="1"/>
            </p:cNvSpPr>
            <p:nvPr/>
          </p:nvSpPr>
          <p:spPr bwMode="auto">
            <a:xfrm>
              <a:off x="2810" y="3072"/>
              <a:ext cx="96" cy="24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62" name="Line 78"/>
            <p:cNvSpPr>
              <a:spLocks noChangeShapeType="1"/>
            </p:cNvSpPr>
            <p:nvPr/>
          </p:nvSpPr>
          <p:spPr bwMode="auto">
            <a:xfrm>
              <a:off x="2378" y="2496"/>
              <a:ext cx="4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63" name="Line 79"/>
            <p:cNvSpPr>
              <a:spLocks noChangeShapeType="1"/>
            </p:cNvSpPr>
            <p:nvPr/>
          </p:nvSpPr>
          <p:spPr bwMode="auto">
            <a:xfrm>
              <a:off x="2906" y="2688"/>
              <a:ext cx="4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64" name="Line 80"/>
            <p:cNvSpPr>
              <a:spLocks noChangeShapeType="1"/>
            </p:cNvSpPr>
            <p:nvPr/>
          </p:nvSpPr>
          <p:spPr bwMode="auto">
            <a:xfrm>
              <a:off x="2378" y="3072"/>
              <a:ext cx="4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72465" name="Text Box 81"/>
            <p:cNvSpPr txBox="1">
              <a:spLocks noChangeArrowheads="1"/>
            </p:cNvSpPr>
            <p:nvPr/>
          </p:nvSpPr>
          <p:spPr bwMode="auto">
            <a:xfrm>
              <a:off x="2426" y="1680"/>
              <a:ext cx="8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sv-SE" b="1" dirty="0">
                  <a:latin typeface="Times" pitchFamily="18" charset="0"/>
                </a:rPr>
                <a:t>Nested Flow</a:t>
              </a:r>
              <a:endParaRPr lang="en-US" altLang="sv-SE" sz="1800" b="1" dirty="0">
                <a:latin typeface="Times" pitchFamily="18" charset="0"/>
              </a:endParaRPr>
            </a:p>
          </p:txBody>
        </p:sp>
        <p:sp>
          <p:nvSpPr>
            <p:cNvPr id="272466" name="Text Box 82"/>
            <p:cNvSpPr txBox="1">
              <a:spLocks noChangeArrowheads="1"/>
            </p:cNvSpPr>
            <p:nvPr/>
          </p:nvSpPr>
          <p:spPr bwMode="auto">
            <a:xfrm>
              <a:off x="2378" y="2319"/>
              <a:ext cx="4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200">
                  <a:solidFill>
                    <a:srgbClr val="FF0000"/>
                  </a:solidFill>
                  <a:latin typeface="Times" pitchFamily="18" charset="0"/>
                </a:rPr>
                <a:t>getValue</a:t>
              </a:r>
              <a:endParaRPr lang="en-US" altLang="sv-SE" sz="1400">
                <a:solidFill>
                  <a:srgbClr val="FF0000"/>
                </a:solidFill>
                <a:latin typeface="Times" pitchFamily="18" charset="0"/>
              </a:endParaRPr>
            </a:p>
          </p:txBody>
        </p:sp>
        <p:sp>
          <p:nvSpPr>
            <p:cNvPr id="272467" name="Text Box 83"/>
            <p:cNvSpPr txBox="1">
              <a:spLocks noChangeArrowheads="1"/>
            </p:cNvSpPr>
            <p:nvPr/>
          </p:nvSpPr>
          <p:spPr bwMode="auto">
            <a:xfrm>
              <a:off x="3050" y="2544"/>
              <a:ext cx="30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200">
                  <a:solidFill>
                    <a:srgbClr val="FF0000"/>
                  </a:solidFill>
                  <a:latin typeface="Times" pitchFamily="18" charset="0"/>
                </a:rPr>
                <a:t>price</a:t>
              </a:r>
            </a:p>
          </p:txBody>
        </p:sp>
        <p:sp>
          <p:nvSpPr>
            <p:cNvPr id="272468" name="Text Box 84"/>
            <p:cNvSpPr txBox="1">
              <a:spLocks noChangeArrowheads="1"/>
            </p:cNvSpPr>
            <p:nvPr/>
          </p:nvSpPr>
          <p:spPr bwMode="auto">
            <a:xfrm>
              <a:off x="2378" y="2928"/>
              <a:ext cx="4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200">
                  <a:latin typeface="Times" pitchFamily="18" charset="0"/>
                </a:rPr>
                <a:t>getName</a:t>
              </a:r>
            </a:p>
          </p:txBody>
        </p:sp>
      </p:grpSp>
    </p:spTree>
    <p:extLst>
      <p:ext uri="{BB962C8B-B14F-4D97-AF65-F5344CB8AC3E}">
        <p14:creationId xmlns:p14="http://schemas.microsoft.com/office/powerpoint/2010/main" val="4055049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13ADFC7-4870-4EC8-96A4-DF3662C07E0A}" type="slidenum">
              <a:rPr lang="en-US" altLang="en-US"/>
              <a:pPr/>
              <a:t>19</a:t>
            </a:fld>
            <a:endParaRPr lang="en-US" altLang="en-US"/>
          </a:p>
        </p:txBody>
      </p:sp>
      <p:sp>
        <p:nvSpPr>
          <p:cNvPr id="274434" name="Rectangle 2"/>
          <p:cNvSpPr>
            <a:spLocks noGrp="1" noChangeArrowheads="1"/>
          </p:cNvSpPr>
          <p:nvPr>
            <p:ph type="title"/>
          </p:nvPr>
        </p:nvSpPr>
        <p:spPr>
          <a:xfrm>
            <a:off x="685800" y="381000"/>
            <a:ext cx="7772400" cy="1143000"/>
          </a:xfrm>
        </p:spPr>
        <p:txBody>
          <a:bodyPr/>
          <a:lstStyle/>
          <a:p>
            <a:r>
              <a:rPr lang="en-CA" altLang="en-US" sz="3600" dirty="0"/>
              <a:t>Sequence Diagram with Multiple Active Objects</a:t>
            </a:r>
            <a:endParaRPr lang="en-US" altLang="en-US" sz="3600" dirty="0"/>
          </a:p>
        </p:txBody>
      </p:sp>
      <p:pic>
        <p:nvPicPr>
          <p:cNvPr id="274435" name="Picture 3" descr="INT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7721600" cy="505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65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CB676C-05F0-4AAB-BF98-CA74E91C730E}" type="slidenum">
              <a:rPr lang="en-US" altLang="en-US"/>
              <a:pPr/>
              <a:t>20</a:t>
            </a:fld>
            <a:endParaRPr lang="en-US" altLang="en-US"/>
          </a:p>
        </p:txBody>
      </p:sp>
      <p:sp>
        <p:nvSpPr>
          <p:cNvPr id="369669" name="Rectangle 5"/>
          <p:cNvSpPr>
            <a:spLocks noGrp="1" noChangeArrowheads="1"/>
          </p:cNvSpPr>
          <p:nvPr>
            <p:ph type="title"/>
          </p:nvPr>
        </p:nvSpPr>
        <p:spPr>
          <a:xfrm>
            <a:off x="685800" y="335973"/>
            <a:ext cx="7772400" cy="1143000"/>
          </a:xfrm>
        </p:spPr>
        <p:txBody>
          <a:bodyPr/>
          <a:lstStyle/>
          <a:p>
            <a:r>
              <a:rPr lang="en-CA" altLang="en-US" dirty="0"/>
              <a:t>Alternative Flow</a:t>
            </a:r>
            <a:r>
              <a:rPr lang="el-GR" altLang="en-US" dirty="0"/>
              <a:t> </a:t>
            </a:r>
            <a:endParaRPr lang="en-US" altLang="en-US" dirty="0"/>
          </a:p>
        </p:txBody>
      </p:sp>
      <p:pic>
        <p:nvPicPr>
          <p:cNvPr id="369668" name="Picture 4" descr="3101_figure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990600"/>
            <a:ext cx="4953000" cy="5742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9671" name="Text Box 7"/>
          <p:cNvSpPr txBox="1">
            <a:spLocks noChangeArrowheads="1"/>
          </p:cNvSpPr>
          <p:nvPr/>
        </p:nvSpPr>
        <p:spPr bwMode="auto">
          <a:xfrm>
            <a:off x="5410200" y="6613525"/>
            <a:ext cx="34323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t>https://developer.ibm.com/articles/the-sequence-diagram/</a:t>
            </a:r>
          </a:p>
        </p:txBody>
      </p:sp>
      <p:sp>
        <p:nvSpPr>
          <p:cNvPr id="7" name="Rectangle 6"/>
          <p:cNvSpPr/>
          <p:nvPr/>
        </p:nvSpPr>
        <p:spPr>
          <a:xfrm>
            <a:off x="2286000" y="3332784"/>
            <a:ext cx="4419600" cy="3306762"/>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 name="Straight Connector 2"/>
          <p:cNvCxnSpPr/>
          <p:nvPr/>
        </p:nvCxnSpPr>
        <p:spPr>
          <a:xfrm>
            <a:off x="2362200" y="4932984"/>
            <a:ext cx="38862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209800" y="3104184"/>
            <a:ext cx="990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209800" y="4780584"/>
            <a:ext cx="990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965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516049-26EB-424E-9D02-E8F7BDC6C4C7}" type="slidenum">
              <a:rPr lang="en-US" altLang="en-US"/>
              <a:pPr/>
              <a:t>21</a:t>
            </a:fld>
            <a:endParaRPr lang="en-US" altLang="en-US"/>
          </a:p>
        </p:txBody>
      </p:sp>
      <p:sp>
        <p:nvSpPr>
          <p:cNvPr id="371717" name="Rectangle 5"/>
          <p:cNvSpPr>
            <a:spLocks noGrp="1" noChangeArrowheads="1"/>
          </p:cNvSpPr>
          <p:nvPr>
            <p:ph type="title"/>
          </p:nvPr>
        </p:nvSpPr>
        <p:spPr/>
        <p:txBody>
          <a:bodyPr/>
          <a:lstStyle/>
          <a:p>
            <a:r>
              <a:rPr lang="en-CA" altLang="en-US" dirty="0"/>
              <a:t>Optional Flow</a:t>
            </a:r>
            <a:endParaRPr lang="en-US" altLang="en-US" dirty="0"/>
          </a:p>
        </p:txBody>
      </p:sp>
      <p:pic>
        <p:nvPicPr>
          <p:cNvPr id="371716" name="Picture 4" descr="3101_figure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981200"/>
            <a:ext cx="5638800" cy="4746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1719" name="Text Box 7"/>
          <p:cNvSpPr txBox="1">
            <a:spLocks noChangeArrowheads="1"/>
          </p:cNvSpPr>
          <p:nvPr/>
        </p:nvSpPr>
        <p:spPr bwMode="auto">
          <a:xfrm>
            <a:off x="5410200" y="6613525"/>
            <a:ext cx="34323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t>https://developer.ibm.com/articles/the-sequence-diagram/</a:t>
            </a:r>
          </a:p>
        </p:txBody>
      </p:sp>
      <p:sp>
        <p:nvSpPr>
          <p:cNvPr id="7" name="Oval 6"/>
          <p:cNvSpPr/>
          <p:nvPr/>
        </p:nvSpPr>
        <p:spPr>
          <a:xfrm>
            <a:off x="2133600" y="3733800"/>
            <a:ext cx="990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2209800" y="3810000"/>
            <a:ext cx="5105400" cy="266700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83269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6460A3-BDFA-4A91-AF65-83642B2147CC}" type="slidenum">
              <a:rPr lang="en-US" altLang="en-US"/>
              <a:pPr/>
              <a:t>22</a:t>
            </a:fld>
            <a:endParaRPr lang="en-US" altLang="en-US"/>
          </a:p>
        </p:txBody>
      </p:sp>
      <p:sp>
        <p:nvSpPr>
          <p:cNvPr id="373765" name="Rectangle 5"/>
          <p:cNvSpPr>
            <a:spLocks noGrp="1" noChangeArrowheads="1"/>
          </p:cNvSpPr>
          <p:nvPr>
            <p:ph type="title"/>
          </p:nvPr>
        </p:nvSpPr>
        <p:spPr>
          <a:xfrm>
            <a:off x="685800" y="228600"/>
            <a:ext cx="7772400" cy="1143000"/>
          </a:xfrm>
        </p:spPr>
        <p:txBody>
          <a:bodyPr/>
          <a:lstStyle/>
          <a:p>
            <a:r>
              <a:rPr lang="en-CA" altLang="en-US" sz="4000" dirty="0"/>
              <a:t>Iterative Flow</a:t>
            </a:r>
            <a:endParaRPr lang="en-US" altLang="en-US" sz="4000" dirty="0"/>
          </a:p>
        </p:txBody>
      </p:sp>
      <p:pic>
        <p:nvPicPr>
          <p:cNvPr id="373764" name="Picture 4" descr="3101_figure10_smal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36948" y="1219200"/>
            <a:ext cx="6832076"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3767" name="Text Box 7"/>
          <p:cNvSpPr txBox="1">
            <a:spLocks noChangeArrowheads="1"/>
          </p:cNvSpPr>
          <p:nvPr/>
        </p:nvSpPr>
        <p:spPr bwMode="auto">
          <a:xfrm>
            <a:off x="5410200" y="6613525"/>
            <a:ext cx="34323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t>https://developer.ibm.com/articles/the-sequence-diagram/</a:t>
            </a:r>
          </a:p>
        </p:txBody>
      </p:sp>
      <p:sp>
        <p:nvSpPr>
          <p:cNvPr id="2" name="Rectangle 1"/>
          <p:cNvSpPr/>
          <p:nvPr/>
        </p:nvSpPr>
        <p:spPr>
          <a:xfrm>
            <a:off x="2514600" y="3505200"/>
            <a:ext cx="5181600" cy="213360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2438400" y="3352800"/>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3916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5D0F4-6B98-40EE-917A-09F58B35AAF2}"/>
              </a:ext>
            </a:extLst>
          </p:cNvPr>
          <p:cNvSpPr>
            <a:spLocks noGrp="1"/>
          </p:cNvSpPr>
          <p:nvPr>
            <p:ph type="title"/>
          </p:nvPr>
        </p:nvSpPr>
        <p:spPr/>
        <p:txBody>
          <a:bodyPr/>
          <a:lstStyle/>
          <a:p>
            <a:r>
              <a:rPr lang="en-CA" dirty="0"/>
              <a:t>Iterative and Alternative Flow</a:t>
            </a:r>
          </a:p>
        </p:txBody>
      </p:sp>
      <p:pic>
        <p:nvPicPr>
          <p:cNvPr id="2050" name="Picture 2" descr="Combined Fragment | Enterprise Architect User Guide">
            <a:extLst>
              <a:ext uri="{FF2B5EF4-FFF2-40B4-BE49-F238E27FC236}">
                <a16:creationId xmlns:a16="http://schemas.microsoft.com/office/drawing/2014/main" id="{480736CE-790D-48D9-9019-64F9A0C60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280982"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5BBB2B-5F32-4A53-8B8D-D8B0CBD2632A}"/>
              </a:ext>
            </a:extLst>
          </p:cNvPr>
          <p:cNvSpPr txBox="1"/>
          <p:nvPr/>
        </p:nvSpPr>
        <p:spPr>
          <a:xfrm>
            <a:off x="4267200" y="6627168"/>
            <a:ext cx="5006499" cy="230832"/>
          </a:xfrm>
          <a:prstGeom prst="rect">
            <a:avLst/>
          </a:prstGeom>
          <a:noFill/>
        </p:spPr>
        <p:txBody>
          <a:bodyPr wrap="none" rtlCol="0">
            <a:spAutoFit/>
          </a:bodyPr>
          <a:lstStyle/>
          <a:p>
            <a:r>
              <a:rPr lang="en-CA" sz="900" dirty="0">
                <a:hlinkClick r:id="rId3"/>
              </a:rPr>
              <a:t>https://sparxsystems.com/enterprise_architect_user_guide/15.1/model_domains/fragment.html</a:t>
            </a:r>
            <a:endParaRPr lang="en-CA" sz="900" dirty="0"/>
          </a:p>
        </p:txBody>
      </p:sp>
    </p:spTree>
    <p:extLst>
      <p:ext uri="{BB962C8B-B14F-4D97-AF65-F5344CB8AC3E}">
        <p14:creationId xmlns:p14="http://schemas.microsoft.com/office/powerpoint/2010/main" val="30512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21-B</a:t>
            </a:r>
          </a:p>
        </p:txBody>
      </p:sp>
      <p:sp>
        <p:nvSpPr>
          <p:cNvPr id="3" name="Text Placeholder 2"/>
          <p:cNvSpPr>
            <a:spLocks noGrp="1"/>
          </p:cNvSpPr>
          <p:nvPr>
            <p:ph type="body" idx="1"/>
          </p:nvPr>
        </p:nvSpPr>
        <p:spPr/>
        <p:txBody>
          <a:bodyPr/>
          <a:lstStyle/>
          <a:p>
            <a:r>
              <a:rPr lang="en-US" dirty="0"/>
              <a:t>UML Sequence Diagrams – Some Advanced Features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B6110D3-0C92-4853-8012-531BB4B1ACCF}"/>
                  </a:ext>
                </a:extLst>
              </p14:cNvPr>
              <p14:cNvContentPartPr/>
              <p14:nvPr/>
            </p14:nvContentPartPr>
            <p14:xfrm>
              <a:off x="930845" y="2293887"/>
              <a:ext cx="7200" cy="1080"/>
            </p14:xfrm>
          </p:contentPart>
        </mc:Choice>
        <mc:Fallback xmlns="">
          <p:pic>
            <p:nvPicPr>
              <p:cNvPr id="4" name="Ink 3">
                <a:extLst>
                  <a:ext uri="{FF2B5EF4-FFF2-40B4-BE49-F238E27FC236}">
                    <a16:creationId xmlns:a16="http://schemas.microsoft.com/office/drawing/2014/main" id="{7B6110D3-0C92-4853-8012-531BB4B1ACCF}"/>
                  </a:ext>
                </a:extLst>
              </p:cNvPr>
              <p:cNvPicPr/>
              <p:nvPr/>
            </p:nvPicPr>
            <p:blipFill>
              <a:blip r:embed="rId4"/>
              <a:stretch>
                <a:fillRect/>
              </a:stretch>
            </p:blipFill>
            <p:spPr>
              <a:xfrm>
                <a:off x="922205" y="2285247"/>
                <a:ext cx="24840" cy="18720"/>
              </a:xfrm>
              <a:prstGeom prst="rect">
                <a:avLst/>
              </a:prstGeom>
            </p:spPr>
          </p:pic>
        </mc:Fallback>
      </mc:AlternateContent>
    </p:spTree>
    <p:extLst>
      <p:ext uri="{BB962C8B-B14F-4D97-AF65-F5344CB8AC3E}">
        <p14:creationId xmlns:p14="http://schemas.microsoft.com/office/powerpoint/2010/main" val="1361150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Messages and Self Messages </a:t>
            </a:r>
          </a:p>
        </p:txBody>
      </p:sp>
      <p:sp>
        <p:nvSpPr>
          <p:cNvPr id="3" name="Content Placeholder 2"/>
          <p:cNvSpPr>
            <a:spLocks noGrp="1"/>
          </p:cNvSpPr>
          <p:nvPr>
            <p:ph idx="1"/>
          </p:nvPr>
        </p:nvSpPr>
        <p:spPr>
          <a:xfrm>
            <a:off x="457200" y="1524000"/>
            <a:ext cx="7772400" cy="4114800"/>
          </a:xfrm>
        </p:spPr>
        <p:txBody>
          <a:bodyPr/>
          <a:lstStyle/>
          <a:p>
            <a:r>
              <a:rPr lang="en-CA" sz="2000" dirty="0"/>
              <a:t>A self message can represent a recursive call of </a:t>
            </a:r>
          </a:p>
          <a:p>
            <a:pPr marL="0" indent="0">
              <a:buNone/>
            </a:pPr>
            <a:r>
              <a:rPr lang="en-CA" sz="2000" dirty="0"/>
              <a:t>      an operation, or one method calling another method </a:t>
            </a:r>
          </a:p>
          <a:p>
            <a:pPr marL="0" indent="0">
              <a:buNone/>
            </a:pPr>
            <a:r>
              <a:rPr lang="en-CA" sz="2000" dirty="0"/>
              <a:t>      belonging to the same object. It is shown as creating </a:t>
            </a:r>
          </a:p>
          <a:p>
            <a:pPr marL="0" indent="0">
              <a:buNone/>
            </a:pPr>
            <a:r>
              <a:rPr lang="en-CA" sz="2000" dirty="0"/>
              <a:t>      a nested focus of control in the lifeline’s execution </a:t>
            </a:r>
          </a:p>
          <a:p>
            <a:pPr marL="0" indent="0">
              <a:buNone/>
            </a:pPr>
            <a:r>
              <a:rPr lang="en-CA" sz="2000" dirty="0"/>
              <a:t>      occurrence [1].</a:t>
            </a:r>
          </a:p>
          <a:p>
            <a:pPr marL="0" indent="0">
              <a:buNone/>
            </a:pPr>
            <a:endParaRPr lang="en-CA" sz="2000" dirty="0"/>
          </a:p>
          <a:p>
            <a:r>
              <a:rPr lang="en-CA" sz="2000" dirty="0"/>
              <a:t>Lost messages are those which go to a recipient not </a:t>
            </a:r>
          </a:p>
          <a:p>
            <a:pPr marL="0" indent="0">
              <a:buNone/>
            </a:pPr>
            <a:r>
              <a:rPr lang="en-CA" sz="2000" dirty="0"/>
              <a:t>      shown on the current diagram [1], [2]. </a:t>
            </a:r>
          </a:p>
          <a:p>
            <a:pPr marL="0" indent="0">
              <a:buNone/>
            </a:pPr>
            <a:endParaRPr lang="en-CA" sz="2000" dirty="0"/>
          </a:p>
          <a:p>
            <a:r>
              <a:rPr lang="en-CA" sz="2000" dirty="0"/>
              <a:t>Found messages are those that arrive from a sender </a:t>
            </a:r>
          </a:p>
          <a:p>
            <a:pPr marL="0" indent="0">
              <a:buNone/>
            </a:pPr>
            <a:r>
              <a:rPr lang="en-CA" sz="2000" dirty="0"/>
              <a:t>      not shown on the current sequence diagram [1], [2]. </a:t>
            </a:r>
          </a:p>
        </p:txBody>
      </p:sp>
      <p:sp>
        <p:nvSpPr>
          <p:cNvPr id="4" name="Slide Number Placeholder 3"/>
          <p:cNvSpPr>
            <a:spLocks noGrp="1"/>
          </p:cNvSpPr>
          <p:nvPr>
            <p:ph type="sldNum" sz="quarter" idx="12"/>
          </p:nvPr>
        </p:nvSpPr>
        <p:spPr/>
        <p:txBody>
          <a:bodyPr/>
          <a:lstStyle/>
          <a:p>
            <a:fld id="{55DB27B7-240E-434D-899D-5A346342EBC7}" type="slidenum">
              <a:rPr lang="en-CA" altLang="en-US" smtClean="0"/>
              <a:pPr/>
              <a:t>25</a:t>
            </a:fld>
            <a:endParaRPr lang="en-CA" altLang="en-US"/>
          </a:p>
        </p:txBody>
      </p:sp>
      <p:pic>
        <p:nvPicPr>
          <p:cNvPr id="2052" name="Picture 4" descr="Lost and Found Mess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225" y="4638674"/>
            <a:ext cx="2181225" cy="2219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49" y="6359814"/>
            <a:ext cx="6720109" cy="400110"/>
          </a:xfrm>
          <a:prstGeom prst="rect">
            <a:avLst/>
          </a:prstGeom>
          <a:noFill/>
        </p:spPr>
        <p:txBody>
          <a:bodyPr wrap="none" rtlCol="0">
            <a:spAutoFit/>
          </a:bodyPr>
          <a:lstStyle/>
          <a:p>
            <a:r>
              <a:rPr lang="en-CA" sz="1000" dirty="0"/>
              <a:t>[1] </a:t>
            </a:r>
            <a:r>
              <a:rPr lang="en-CA" sz="1000" dirty="0">
                <a:hlinkClick r:id="rId3"/>
              </a:rPr>
              <a:t>https://sparxsystems.com/resources/tutorials/uml2/sequence-diagram.html</a:t>
            </a:r>
            <a:r>
              <a:rPr lang="en-CA" sz="1000" dirty="0"/>
              <a:t> </a:t>
            </a:r>
          </a:p>
          <a:p>
            <a:r>
              <a:rPr lang="en-CA" sz="1000" dirty="0"/>
              <a:t>[2] </a:t>
            </a:r>
            <a:r>
              <a:rPr lang="en-CA" sz="1000" dirty="0">
                <a:hlinkClick r:id="rId4"/>
              </a:rPr>
              <a:t>https://www.ibm.com/support/knowledgecenter/SS8PJ7_9.7.0/com.ibm.xtools.sequence.doc/topics/cmsg_v.html</a:t>
            </a:r>
            <a:r>
              <a:rPr lang="en-CA" sz="1000" dirty="0"/>
              <a:t> </a:t>
            </a:r>
            <a:endParaRPr lang="en-CA" sz="1400" dirty="0"/>
          </a:p>
        </p:txBody>
      </p:sp>
      <p:pic>
        <p:nvPicPr>
          <p:cNvPr id="5122" name="Picture 2" descr="An example UML Sequence Diagram showing use of Self-message and return Self-message.">
            <a:extLst>
              <a:ext uri="{FF2B5EF4-FFF2-40B4-BE49-F238E27FC236}">
                <a16:creationId xmlns:a16="http://schemas.microsoft.com/office/drawing/2014/main" id="{A01A41DC-49F9-4BD8-A4DD-08197276C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225" y="1614487"/>
            <a:ext cx="1997975" cy="252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5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Break and Parallel Fragment</a:t>
            </a:r>
          </a:p>
        </p:txBody>
      </p:sp>
      <p:sp>
        <p:nvSpPr>
          <p:cNvPr id="3" name="Content Placeholder 2"/>
          <p:cNvSpPr>
            <a:spLocks noGrp="1"/>
          </p:cNvSpPr>
          <p:nvPr>
            <p:ph idx="1"/>
          </p:nvPr>
        </p:nvSpPr>
        <p:spPr>
          <a:xfrm>
            <a:off x="457200" y="1981200"/>
            <a:ext cx="7772400" cy="4114800"/>
          </a:xfrm>
        </p:spPr>
        <p:txBody>
          <a:bodyPr/>
          <a:lstStyle/>
          <a:p>
            <a:r>
              <a:rPr lang="en-CA" sz="2000" dirty="0"/>
              <a:t>The interaction operator break represents a breaking or </a:t>
            </a:r>
          </a:p>
          <a:p>
            <a:pPr marL="0" indent="0">
              <a:buNone/>
            </a:pPr>
            <a:r>
              <a:rPr lang="en-CA" sz="2000" dirty="0"/>
              <a:t>      exceptional scenario that is performed instead of the </a:t>
            </a:r>
          </a:p>
          <a:p>
            <a:pPr marL="0" indent="0">
              <a:buNone/>
            </a:pPr>
            <a:r>
              <a:rPr lang="en-CA" sz="2000" dirty="0"/>
              <a:t>      remainder of the enclosing interaction fragment. A </a:t>
            </a:r>
          </a:p>
          <a:p>
            <a:pPr marL="0" indent="0">
              <a:buNone/>
            </a:pPr>
            <a:r>
              <a:rPr lang="en-CA" sz="2000" dirty="0"/>
              <a:t>      break operator with a guard is chosen when the guard </a:t>
            </a:r>
          </a:p>
          <a:p>
            <a:pPr marL="0" indent="0">
              <a:buNone/>
            </a:pPr>
            <a:r>
              <a:rPr lang="en-CA" sz="2000" dirty="0"/>
              <a:t>      is true. In this case the rest of the directly enclosing </a:t>
            </a:r>
          </a:p>
          <a:p>
            <a:pPr marL="0" indent="0">
              <a:buNone/>
            </a:pPr>
            <a:r>
              <a:rPr lang="en-CA" sz="2000" dirty="0"/>
              <a:t>      loop interaction fragment is ignored [1].</a:t>
            </a:r>
          </a:p>
          <a:p>
            <a:pPr marL="0" indent="0">
              <a:buNone/>
            </a:pPr>
            <a:endParaRPr lang="en-CA" sz="2000" dirty="0"/>
          </a:p>
          <a:p>
            <a:r>
              <a:rPr lang="en-CA" sz="2000" dirty="0"/>
              <a:t>The interaction operator par defines potentially parallel </a:t>
            </a:r>
          </a:p>
          <a:p>
            <a:pPr marL="0" indent="0">
              <a:buNone/>
            </a:pPr>
            <a:r>
              <a:rPr lang="en-CA" sz="2000" dirty="0"/>
              <a:t>      execution of behaviors of the operands of the combined</a:t>
            </a:r>
          </a:p>
          <a:p>
            <a:pPr marL="0" indent="0">
              <a:buNone/>
            </a:pPr>
            <a:r>
              <a:rPr lang="en-CA" sz="2000" dirty="0"/>
              <a:t>     fragment. Different operands can be interleaved in any </a:t>
            </a:r>
          </a:p>
          <a:p>
            <a:pPr marL="0" indent="0">
              <a:buNone/>
            </a:pPr>
            <a:r>
              <a:rPr lang="en-CA" sz="2000" dirty="0"/>
              <a:t>     way as long as the ordering imposed by each operand </a:t>
            </a:r>
          </a:p>
          <a:p>
            <a:pPr marL="0" indent="0">
              <a:buNone/>
            </a:pPr>
            <a:r>
              <a:rPr lang="en-CA" sz="2000" dirty="0"/>
              <a:t>     is preserved [1].</a:t>
            </a:r>
          </a:p>
          <a:p>
            <a:endParaRPr lang="en-CA" sz="2000" dirty="0"/>
          </a:p>
          <a:p>
            <a:pPr marL="0" indent="0">
              <a:buNone/>
            </a:pPr>
            <a:endParaRPr lang="en-CA" sz="2000" dirty="0"/>
          </a:p>
          <a:p>
            <a:pPr marL="0" indent="0">
              <a:buNone/>
            </a:pPr>
            <a:endParaRPr lang="en-CA" sz="2000" dirty="0"/>
          </a:p>
        </p:txBody>
      </p:sp>
      <p:sp>
        <p:nvSpPr>
          <p:cNvPr id="4" name="Slide Number Placeholder 3"/>
          <p:cNvSpPr>
            <a:spLocks noGrp="1"/>
          </p:cNvSpPr>
          <p:nvPr>
            <p:ph type="sldNum" sz="quarter" idx="12"/>
          </p:nvPr>
        </p:nvSpPr>
        <p:spPr/>
        <p:txBody>
          <a:bodyPr/>
          <a:lstStyle/>
          <a:p>
            <a:fld id="{55DB27B7-240E-434D-899D-5A346342EBC7}" type="slidenum">
              <a:rPr lang="en-CA" altLang="en-US" smtClean="0"/>
              <a:pPr/>
              <a:t>26</a:t>
            </a:fld>
            <a:endParaRPr lang="en-CA" altLang="en-US"/>
          </a:p>
        </p:txBody>
      </p:sp>
      <p:pic>
        <p:nvPicPr>
          <p:cNvPr id="3078" name="Picture 6" descr="Break enclosing loop if y&g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225" y="1885650"/>
            <a:ext cx="20955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earch Google, Bing and Ask in any order, possibly parall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225" y="4551841"/>
            <a:ext cx="2095500" cy="2009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6504801"/>
            <a:ext cx="4885825" cy="276999"/>
          </a:xfrm>
          <a:prstGeom prst="rect">
            <a:avLst/>
          </a:prstGeom>
          <a:noFill/>
        </p:spPr>
        <p:txBody>
          <a:bodyPr wrap="none" rtlCol="0">
            <a:spAutoFit/>
          </a:bodyPr>
          <a:lstStyle/>
          <a:p>
            <a:r>
              <a:rPr lang="en-CA" sz="1200" dirty="0">
                <a:hlinkClick r:id="rId4"/>
              </a:rPr>
              <a:t>[1] https://www.uml-diagrams.org/sequence-diagrams-reference.html</a:t>
            </a:r>
            <a:r>
              <a:rPr lang="en-CA" sz="1200" dirty="0"/>
              <a:t> </a:t>
            </a:r>
          </a:p>
        </p:txBody>
      </p:sp>
    </p:spTree>
    <p:extLst>
      <p:ext uri="{BB962C8B-B14F-4D97-AF65-F5344CB8AC3E}">
        <p14:creationId xmlns:p14="http://schemas.microsoft.com/office/powerpoint/2010/main" val="1855238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81F7-0894-4E39-8E62-A65356766E26}"/>
              </a:ext>
            </a:extLst>
          </p:cNvPr>
          <p:cNvSpPr>
            <a:spLocks noGrp="1"/>
          </p:cNvSpPr>
          <p:nvPr>
            <p:ph type="title"/>
          </p:nvPr>
        </p:nvSpPr>
        <p:spPr/>
        <p:txBody>
          <a:bodyPr/>
          <a:lstStyle/>
          <a:p>
            <a:r>
              <a:rPr lang="en-CA" dirty="0"/>
              <a:t>Iterative Flow with a Break Block</a:t>
            </a:r>
          </a:p>
        </p:txBody>
      </p:sp>
      <p:pic>
        <p:nvPicPr>
          <p:cNvPr id="1026" name="Picture 2" descr="Loop Fragment | Sequence Diagram Template">
            <a:extLst>
              <a:ext uri="{FF2B5EF4-FFF2-40B4-BE49-F238E27FC236}">
                <a16:creationId xmlns:a16="http://schemas.microsoft.com/office/drawing/2014/main" id="{B7299798-C5EF-4230-B2C6-2EE8B5573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2590800"/>
            <a:ext cx="4133850" cy="3171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993B59-41CB-4932-AB95-8EFDA50A4617}"/>
              </a:ext>
            </a:extLst>
          </p:cNvPr>
          <p:cNvSpPr txBox="1"/>
          <p:nvPr/>
        </p:nvSpPr>
        <p:spPr>
          <a:xfrm>
            <a:off x="4267200" y="6627168"/>
            <a:ext cx="4737194" cy="230832"/>
          </a:xfrm>
          <a:prstGeom prst="rect">
            <a:avLst/>
          </a:prstGeom>
          <a:noFill/>
        </p:spPr>
        <p:txBody>
          <a:bodyPr wrap="none" rtlCol="0">
            <a:spAutoFit/>
          </a:bodyPr>
          <a:lstStyle/>
          <a:p>
            <a:r>
              <a:rPr lang="en-CA" sz="900" dirty="0">
                <a:hlinkClick r:id="rId3"/>
              </a:rPr>
              <a:t>https://online.visual-paradigm.com/diagrams/templates/sequence-diagram/loop-fragment/</a:t>
            </a:r>
            <a:endParaRPr lang="en-CA" sz="900" dirty="0"/>
          </a:p>
        </p:txBody>
      </p:sp>
    </p:spTree>
    <p:extLst>
      <p:ext uri="{BB962C8B-B14F-4D97-AF65-F5344CB8AC3E}">
        <p14:creationId xmlns:p14="http://schemas.microsoft.com/office/powerpoint/2010/main" val="1315130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60" y="272481"/>
            <a:ext cx="7772400" cy="1143000"/>
          </a:xfrm>
        </p:spPr>
        <p:txBody>
          <a:bodyPr/>
          <a:lstStyle/>
          <a:p>
            <a:r>
              <a:rPr lang="en-CA" dirty="0"/>
              <a:t>Critical Region and Assert</a:t>
            </a:r>
          </a:p>
        </p:txBody>
      </p:sp>
      <p:sp>
        <p:nvSpPr>
          <p:cNvPr id="3" name="Content Placeholder 2"/>
          <p:cNvSpPr>
            <a:spLocks noGrp="1"/>
          </p:cNvSpPr>
          <p:nvPr>
            <p:ph idx="1"/>
          </p:nvPr>
        </p:nvSpPr>
        <p:spPr/>
        <p:txBody>
          <a:bodyPr/>
          <a:lstStyle/>
          <a:p>
            <a:r>
              <a:rPr lang="en-CA" sz="2000" dirty="0"/>
              <a:t>A critical region is a region with traces that cannot be </a:t>
            </a:r>
          </a:p>
          <a:p>
            <a:pPr marL="0" indent="0">
              <a:buNone/>
            </a:pPr>
            <a:r>
              <a:rPr lang="en-CA" sz="2000" dirty="0"/>
              <a:t>     interleaved by other occurrence specifications (on the </a:t>
            </a:r>
          </a:p>
          <a:p>
            <a:pPr marL="0" indent="0">
              <a:buNone/>
            </a:pPr>
            <a:r>
              <a:rPr lang="en-CA" sz="2000" dirty="0"/>
              <a:t>     lifelines covered by the region). This means that the </a:t>
            </a:r>
          </a:p>
          <a:p>
            <a:pPr marL="0" indent="0">
              <a:buNone/>
            </a:pPr>
            <a:r>
              <a:rPr lang="en-CA" sz="2000" dirty="0"/>
              <a:t>     region is treated </a:t>
            </a:r>
            <a:r>
              <a:rPr lang="en-CA" sz="2000" b="1" dirty="0"/>
              <a:t>atomically</a:t>
            </a:r>
            <a:r>
              <a:rPr lang="en-CA" sz="2000" dirty="0"/>
              <a:t> by the enclosing fragment </a:t>
            </a:r>
          </a:p>
          <a:p>
            <a:pPr marL="0" indent="0">
              <a:buNone/>
            </a:pPr>
            <a:r>
              <a:rPr lang="en-CA" sz="2000" dirty="0"/>
              <a:t>     and can't be interleaved, e.g. by parallel operator [1].</a:t>
            </a:r>
          </a:p>
          <a:p>
            <a:pPr marL="0" indent="0">
              <a:buNone/>
            </a:pPr>
            <a:endParaRPr lang="en-CA" sz="2000" dirty="0"/>
          </a:p>
          <a:p>
            <a:r>
              <a:rPr lang="en-CA" sz="2000" dirty="0"/>
              <a:t>The interaction operator </a:t>
            </a:r>
            <a:r>
              <a:rPr lang="en-CA" sz="2000" b="1" dirty="0"/>
              <a:t>assert</a:t>
            </a:r>
            <a:r>
              <a:rPr lang="en-CA" sz="2000" dirty="0"/>
              <a:t> means that the combined </a:t>
            </a:r>
          </a:p>
          <a:p>
            <a:pPr marL="0" indent="0">
              <a:buNone/>
            </a:pPr>
            <a:r>
              <a:rPr lang="en-CA" sz="2000" dirty="0"/>
              <a:t>      fragment represents the assertion that the sequences </a:t>
            </a:r>
          </a:p>
          <a:p>
            <a:pPr marL="0" indent="0">
              <a:buNone/>
            </a:pPr>
            <a:r>
              <a:rPr lang="en-CA" sz="2000" dirty="0"/>
              <a:t>      of the assert operand are the only valid continuations </a:t>
            </a:r>
          </a:p>
          <a:p>
            <a:pPr marL="0" indent="0">
              <a:buNone/>
            </a:pPr>
            <a:r>
              <a:rPr lang="en-CA" sz="2000" dirty="0"/>
              <a:t>      (must be satisfied by a correct design of the system). </a:t>
            </a:r>
          </a:p>
          <a:p>
            <a:pPr marL="0" indent="0">
              <a:buNone/>
            </a:pPr>
            <a:r>
              <a:rPr lang="en-CA" sz="2000" dirty="0"/>
              <a:t>      All other continuations result in an invalid trace [1].</a:t>
            </a:r>
          </a:p>
          <a:p>
            <a:endParaRPr lang="en-CA" sz="2000" dirty="0"/>
          </a:p>
          <a:p>
            <a:pPr marL="0" indent="0">
              <a:buNone/>
            </a:pPr>
            <a:endParaRPr lang="en-CA" sz="2000" dirty="0"/>
          </a:p>
          <a:p>
            <a:pPr marL="0" indent="0">
              <a:buNone/>
            </a:pPr>
            <a:endParaRPr lang="en-CA" sz="2000" dirty="0"/>
          </a:p>
        </p:txBody>
      </p:sp>
      <p:sp>
        <p:nvSpPr>
          <p:cNvPr id="4" name="Slide Number Placeholder 3"/>
          <p:cNvSpPr>
            <a:spLocks noGrp="1"/>
          </p:cNvSpPr>
          <p:nvPr>
            <p:ph type="sldNum" sz="quarter" idx="12"/>
          </p:nvPr>
        </p:nvSpPr>
        <p:spPr/>
        <p:txBody>
          <a:bodyPr/>
          <a:lstStyle/>
          <a:p>
            <a:fld id="{55DB27B7-240E-434D-899D-5A346342EBC7}" type="slidenum">
              <a:rPr lang="en-CA" altLang="en-US" smtClean="0"/>
              <a:pPr/>
              <a:t>28</a:t>
            </a:fld>
            <a:endParaRPr lang="en-CA" altLang="en-US"/>
          </a:p>
        </p:txBody>
      </p:sp>
      <p:pic>
        <p:nvPicPr>
          <p:cNvPr id="6146" name="Picture 2" descr="Add() or remove() could be called in parallel, but each one should run as a critical reg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675" y="1646237"/>
            <a:ext cx="219075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mmit() message should occur, following with state invariant eval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799" y="4455544"/>
            <a:ext cx="2082335" cy="17468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E051763-3268-48EC-B642-65EB3B4BA937}"/>
              </a:ext>
            </a:extLst>
          </p:cNvPr>
          <p:cNvSpPr txBox="1"/>
          <p:nvPr/>
        </p:nvSpPr>
        <p:spPr>
          <a:xfrm>
            <a:off x="381000" y="6504801"/>
            <a:ext cx="4885825" cy="276999"/>
          </a:xfrm>
          <a:prstGeom prst="rect">
            <a:avLst/>
          </a:prstGeom>
          <a:noFill/>
        </p:spPr>
        <p:txBody>
          <a:bodyPr wrap="none" rtlCol="0">
            <a:spAutoFit/>
          </a:bodyPr>
          <a:lstStyle/>
          <a:p>
            <a:r>
              <a:rPr lang="en-CA" sz="1200" dirty="0">
                <a:hlinkClick r:id="rId4"/>
              </a:rPr>
              <a:t>[1] https://www.uml-diagrams.org/sequence-diagrams-reference.html</a:t>
            </a:r>
            <a:r>
              <a:rPr lang="en-CA" sz="1200" dirty="0"/>
              <a:t> </a:t>
            </a:r>
          </a:p>
        </p:txBody>
      </p:sp>
    </p:spTree>
    <p:extLst>
      <p:ext uri="{BB962C8B-B14F-4D97-AF65-F5344CB8AC3E}">
        <p14:creationId xmlns:p14="http://schemas.microsoft.com/office/powerpoint/2010/main" val="3656905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60" y="272481"/>
            <a:ext cx="7772400" cy="1143000"/>
          </a:xfrm>
        </p:spPr>
        <p:txBody>
          <a:bodyPr/>
          <a:lstStyle/>
          <a:p>
            <a:r>
              <a:rPr lang="en-CA" dirty="0"/>
              <a:t>Negative and Interaction Use</a:t>
            </a:r>
          </a:p>
        </p:txBody>
      </p:sp>
      <p:sp>
        <p:nvSpPr>
          <p:cNvPr id="3" name="Content Placeholder 2"/>
          <p:cNvSpPr>
            <a:spLocks noGrp="1"/>
          </p:cNvSpPr>
          <p:nvPr>
            <p:ph idx="1"/>
          </p:nvPr>
        </p:nvSpPr>
        <p:spPr/>
        <p:txBody>
          <a:bodyPr/>
          <a:lstStyle/>
          <a:p>
            <a:r>
              <a:rPr lang="en-CA" sz="2000" dirty="0"/>
              <a:t>The interaction operator </a:t>
            </a:r>
            <a:r>
              <a:rPr lang="en-CA" sz="2000" b="1" dirty="0" err="1"/>
              <a:t>neg</a:t>
            </a:r>
            <a:r>
              <a:rPr lang="en-CA" sz="2000" dirty="0"/>
              <a:t> describes combined </a:t>
            </a:r>
          </a:p>
          <a:p>
            <a:pPr marL="0" indent="0">
              <a:buNone/>
            </a:pPr>
            <a:r>
              <a:rPr lang="en-CA" sz="2000" dirty="0"/>
              <a:t>      fragment of traces that are defined to be </a:t>
            </a:r>
            <a:r>
              <a:rPr lang="en-CA" sz="2000" b="1" dirty="0"/>
              <a:t>negative</a:t>
            </a:r>
            <a:r>
              <a:rPr lang="en-CA" sz="2000" dirty="0"/>
              <a:t> </a:t>
            </a:r>
          </a:p>
          <a:p>
            <a:pPr marL="0" indent="0">
              <a:buNone/>
            </a:pPr>
            <a:r>
              <a:rPr lang="en-CA" sz="2000" dirty="0"/>
              <a:t>      (invalid). Negative traces are the traces which occur </a:t>
            </a:r>
          </a:p>
          <a:p>
            <a:pPr marL="0" indent="0">
              <a:buNone/>
            </a:pPr>
            <a:r>
              <a:rPr lang="en-CA" sz="2000" dirty="0"/>
              <a:t>      when the system has failed [1].</a:t>
            </a:r>
          </a:p>
          <a:p>
            <a:pPr marL="0" indent="0">
              <a:buNone/>
            </a:pPr>
            <a:endParaRPr lang="en-CA" sz="2000" dirty="0"/>
          </a:p>
          <a:p>
            <a:r>
              <a:rPr lang="en-CA" sz="2000" dirty="0"/>
              <a:t>The “Interaction use” is a fragment which denotes the use (or call) of another interaction named by the </a:t>
            </a:r>
            <a:r>
              <a:rPr lang="en-CA" sz="2000" b="1" dirty="0"/>
              <a:t>ref</a:t>
            </a:r>
            <a:r>
              <a:rPr lang="en-CA" sz="2000" dirty="0"/>
              <a:t> operator. </a:t>
            </a:r>
          </a:p>
          <a:p>
            <a:pPr marL="0" indent="0">
              <a:buNone/>
            </a:pPr>
            <a:r>
              <a:rPr lang="en-CA" sz="2000" dirty="0"/>
              <a:t>     Large and complex sequence diagrams could be </a:t>
            </a:r>
          </a:p>
          <a:p>
            <a:pPr marL="0" indent="0">
              <a:buNone/>
            </a:pPr>
            <a:r>
              <a:rPr lang="en-CA" sz="2000" dirty="0"/>
              <a:t>     simplified with interaction uses [1].</a:t>
            </a:r>
          </a:p>
          <a:p>
            <a:endParaRPr lang="en-CA" sz="2000" dirty="0"/>
          </a:p>
          <a:p>
            <a:pPr marL="0" indent="0">
              <a:buNone/>
            </a:pPr>
            <a:endParaRPr lang="en-CA" sz="2000" dirty="0"/>
          </a:p>
          <a:p>
            <a:pPr marL="0" indent="0">
              <a:buNone/>
            </a:pPr>
            <a:endParaRPr lang="en-CA" sz="2000" dirty="0"/>
          </a:p>
        </p:txBody>
      </p:sp>
      <p:sp>
        <p:nvSpPr>
          <p:cNvPr id="4" name="Slide Number Placeholder 3"/>
          <p:cNvSpPr>
            <a:spLocks noGrp="1"/>
          </p:cNvSpPr>
          <p:nvPr>
            <p:ph type="sldNum" sz="quarter" idx="12"/>
          </p:nvPr>
        </p:nvSpPr>
        <p:spPr/>
        <p:txBody>
          <a:bodyPr/>
          <a:lstStyle/>
          <a:p>
            <a:fld id="{55DB27B7-240E-434D-899D-5A346342EBC7}" type="slidenum">
              <a:rPr lang="en-CA" altLang="en-US" smtClean="0"/>
              <a:pPr/>
              <a:t>29</a:t>
            </a:fld>
            <a:endParaRPr lang="en-CA" altLang="en-US"/>
          </a:p>
        </p:txBody>
      </p:sp>
      <p:pic>
        <p:nvPicPr>
          <p:cNvPr id="7170" name="Picture 2" descr="Should we receive back timeout message, it means the system has fai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799" y="2042304"/>
            <a:ext cx="18097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eb customer and Bookshop use (reference) interaction Check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299" y="4419629"/>
            <a:ext cx="2190750" cy="18097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94593B-0E4E-4173-84F8-47898628C4E0}"/>
              </a:ext>
            </a:extLst>
          </p:cNvPr>
          <p:cNvSpPr txBox="1"/>
          <p:nvPr/>
        </p:nvSpPr>
        <p:spPr>
          <a:xfrm>
            <a:off x="381000" y="6504801"/>
            <a:ext cx="4885825" cy="276999"/>
          </a:xfrm>
          <a:prstGeom prst="rect">
            <a:avLst/>
          </a:prstGeom>
          <a:noFill/>
        </p:spPr>
        <p:txBody>
          <a:bodyPr wrap="none" rtlCol="0">
            <a:spAutoFit/>
          </a:bodyPr>
          <a:lstStyle/>
          <a:p>
            <a:r>
              <a:rPr lang="en-CA" sz="1200" dirty="0">
                <a:hlinkClick r:id="rId4"/>
              </a:rPr>
              <a:t>[1] https://www.uml-diagrams.org/sequence-diagrams-reference.html</a:t>
            </a:r>
            <a:r>
              <a:rPr lang="en-CA" sz="1200" dirty="0"/>
              <a:t> </a:t>
            </a:r>
          </a:p>
        </p:txBody>
      </p:sp>
    </p:spTree>
    <p:extLst>
      <p:ext uri="{BB962C8B-B14F-4D97-AF65-F5344CB8AC3E}">
        <p14:creationId xmlns:p14="http://schemas.microsoft.com/office/powerpoint/2010/main" val="88167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21</a:t>
            </a:r>
          </a:p>
        </p:txBody>
      </p:sp>
      <p:sp>
        <p:nvSpPr>
          <p:cNvPr id="3" name="Text Placeholder 2"/>
          <p:cNvSpPr>
            <a:spLocks noGrp="1"/>
          </p:cNvSpPr>
          <p:nvPr>
            <p:ph type="body" idx="1"/>
          </p:nvPr>
        </p:nvSpPr>
        <p:spPr/>
        <p:txBody>
          <a:bodyPr/>
          <a:lstStyle/>
          <a:p>
            <a:r>
              <a:rPr lang="en-US" dirty="0"/>
              <a:t>UML Sequence Diagrams</a:t>
            </a:r>
          </a:p>
        </p:txBody>
      </p:sp>
      <p:sp>
        <p:nvSpPr>
          <p:cNvPr id="5" name="Text Placeholder 2">
            <a:extLst>
              <a:ext uri="{FF2B5EF4-FFF2-40B4-BE49-F238E27FC236}">
                <a16:creationId xmlns:a16="http://schemas.microsoft.com/office/drawing/2014/main" id="{F1541066-CB8F-47C4-88E2-33779023B55E}"/>
              </a:ext>
            </a:extLst>
          </p:cNvPr>
          <p:cNvSpPr txBox="1">
            <a:spLocks/>
          </p:cNvSpPr>
          <p:nvPr/>
        </p:nvSpPr>
        <p:spPr>
          <a:xfrm>
            <a:off x="680545" y="42910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No one in the brief history of computing has ever written a piece of perfect software. It's unlikely that you'll be the first. </a:t>
            </a:r>
          </a:p>
          <a:p>
            <a:r>
              <a:rPr lang="en-US" sz="2000" i="1" dirty="0"/>
              <a:t>- </a:t>
            </a:r>
            <a:r>
              <a:rPr lang="en-US" sz="2000" dirty="0"/>
              <a:t>Andy Hunt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0A15A6-B161-456B-BB25-43143CBBBD22}"/>
                  </a:ext>
                </a:extLst>
              </p14:cNvPr>
              <p14:cNvContentPartPr/>
              <p14:nvPr/>
            </p14:nvContentPartPr>
            <p14:xfrm>
              <a:off x="722765" y="3306567"/>
              <a:ext cx="360" cy="9360"/>
            </p14:xfrm>
          </p:contentPart>
        </mc:Choice>
        <mc:Fallback xmlns="">
          <p:pic>
            <p:nvPicPr>
              <p:cNvPr id="4" name="Ink 3">
                <a:extLst>
                  <a:ext uri="{FF2B5EF4-FFF2-40B4-BE49-F238E27FC236}">
                    <a16:creationId xmlns:a16="http://schemas.microsoft.com/office/drawing/2014/main" id="{490A15A6-B161-456B-BB25-43143CBBBD22}"/>
                  </a:ext>
                </a:extLst>
              </p:cNvPr>
              <p:cNvPicPr/>
              <p:nvPr/>
            </p:nvPicPr>
            <p:blipFill>
              <a:blip r:embed="rId4"/>
              <a:stretch>
                <a:fillRect/>
              </a:stretch>
            </p:blipFill>
            <p:spPr>
              <a:xfrm>
                <a:off x="714125" y="3297927"/>
                <a:ext cx="18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ED9FD63-2C07-4F72-8D6C-8F74C9E47F8E}"/>
                  </a:ext>
                </a:extLst>
              </p14:cNvPr>
              <p14:cNvContentPartPr/>
              <p14:nvPr/>
            </p14:nvContentPartPr>
            <p14:xfrm>
              <a:off x="939845" y="2300367"/>
              <a:ext cx="21960" cy="13680"/>
            </p14:xfrm>
          </p:contentPart>
        </mc:Choice>
        <mc:Fallback xmlns="">
          <p:pic>
            <p:nvPicPr>
              <p:cNvPr id="6" name="Ink 5">
                <a:extLst>
                  <a:ext uri="{FF2B5EF4-FFF2-40B4-BE49-F238E27FC236}">
                    <a16:creationId xmlns:a16="http://schemas.microsoft.com/office/drawing/2014/main" id="{2ED9FD63-2C07-4F72-8D6C-8F74C9E47F8E}"/>
                  </a:ext>
                </a:extLst>
              </p:cNvPr>
              <p:cNvPicPr/>
              <p:nvPr/>
            </p:nvPicPr>
            <p:blipFill>
              <a:blip r:embed="rId6"/>
              <a:stretch>
                <a:fillRect/>
              </a:stretch>
            </p:blipFill>
            <p:spPr>
              <a:xfrm>
                <a:off x="931205" y="2291367"/>
                <a:ext cx="396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B327F6E-AF6E-4181-8FB9-B8C343131971}"/>
                  </a:ext>
                </a:extLst>
              </p14:cNvPr>
              <p14:cNvContentPartPr/>
              <p14:nvPr/>
            </p14:nvContentPartPr>
            <p14:xfrm>
              <a:off x="911405" y="2315127"/>
              <a:ext cx="1440" cy="7560"/>
            </p14:xfrm>
          </p:contentPart>
        </mc:Choice>
        <mc:Fallback xmlns="">
          <p:pic>
            <p:nvPicPr>
              <p:cNvPr id="7" name="Ink 6">
                <a:extLst>
                  <a:ext uri="{FF2B5EF4-FFF2-40B4-BE49-F238E27FC236}">
                    <a16:creationId xmlns:a16="http://schemas.microsoft.com/office/drawing/2014/main" id="{3B327F6E-AF6E-4181-8FB9-B8C343131971}"/>
                  </a:ext>
                </a:extLst>
              </p:cNvPr>
              <p:cNvPicPr/>
              <p:nvPr/>
            </p:nvPicPr>
            <p:blipFill>
              <a:blip r:embed="rId8"/>
              <a:stretch>
                <a:fillRect/>
              </a:stretch>
            </p:blipFill>
            <p:spPr>
              <a:xfrm>
                <a:off x="902405" y="2306487"/>
                <a:ext cx="19080" cy="2520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11CE8EF-9D8C-44A9-8C23-37AD05C34F6F}" type="slidenum">
              <a:rPr lang="en-US" altLang="en-US"/>
              <a:pPr/>
              <a:t>30</a:t>
            </a:fld>
            <a:endParaRPr lang="en-US" altLang="en-US"/>
          </a:p>
        </p:txBody>
      </p:sp>
      <p:sp>
        <p:nvSpPr>
          <p:cNvPr id="257026" name="Rectangle 2"/>
          <p:cNvSpPr>
            <a:spLocks noGrp="1" noChangeArrowheads="1"/>
          </p:cNvSpPr>
          <p:nvPr>
            <p:ph type="title"/>
          </p:nvPr>
        </p:nvSpPr>
        <p:spPr/>
        <p:txBody>
          <a:bodyPr/>
          <a:lstStyle/>
          <a:p>
            <a:r>
              <a:rPr lang="en-CA" altLang="en-US" sz="4000" dirty="0"/>
              <a:t>Example</a:t>
            </a:r>
            <a:r>
              <a:rPr lang="en-US" altLang="en-US" sz="4000" dirty="0"/>
              <a:t>: </a:t>
            </a:r>
            <a:r>
              <a:rPr lang="en-CA" altLang="en-US" sz="4000" dirty="0"/>
              <a:t>Change of Airline Ticket Reservation</a:t>
            </a:r>
            <a:endParaRPr lang="en-US" altLang="en-US" dirty="0"/>
          </a:p>
        </p:txBody>
      </p:sp>
      <p:sp>
        <p:nvSpPr>
          <p:cNvPr id="257027" name="Rectangle 3"/>
          <p:cNvSpPr>
            <a:spLocks noGrp="1" noChangeArrowheads="1"/>
          </p:cNvSpPr>
          <p:nvPr>
            <p:ph type="body" idx="1"/>
          </p:nvPr>
        </p:nvSpPr>
        <p:spPr/>
        <p:txBody>
          <a:bodyPr/>
          <a:lstStyle/>
          <a:p>
            <a:pPr>
              <a:lnSpc>
                <a:spcPct val="80000"/>
              </a:lnSpc>
            </a:pPr>
            <a:r>
              <a:rPr lang="en-CA" altLang="en-US" sz="1800" b="1" dirty="0"/>
              <a:t>Actors</a:t>
            </a:r>
            <a:r>
              <a:rPr lang="en-US" altLang="en-US" sz="1800" dirty="0"/>
              <a:t>: traveler, airline data base, airline reservation system</a:t>
            </a:r>
          </a:p>
          <a:p>
            <a:pPr>
              <a:lnSpc>
                <a:spcPct val="80000"/>
              </a:lnSpc>
            </a:pPr>
            <a:r>
              <a:rPr lang="en-CA" altLang="en-US" sz="1800" b="1" dirty="0"/>
              <a:t>Preconditions</a:t>
            </a:r>
            <a:r>
              <a:rPr lang="en-US" altLang="en-US" sz="1800" dirty="0"/>
              <a:t>:</a:t>
            </a:r>
          </a:p>
          <a:p>
            <a:pPr lvl="1">
              <a:lnSpc>
                <a:spcPct val="80000"/>
              </a:lnSpc>
            </a:pPr>
            <a:r>
              <a:rPr lang="en-CA" altLang="en-US" sz="1600" dirty="0"/>
              <a:t>The traveler has already logged-in in the system and has selected the “change booking” option</a:t>
            </a:r>
            <a:r>
              <a:rPr lang="el-GR" altLang="en-US" sz="1600" dirty="0"/>
              <a:t> </a:t>
            </a:r>
            <a:endParaRPr lang="en-US" altLang="en-US" sz="1600" dirty="0"/>
          </a:p>
          <a:p>
            <a:pPr>
              <a:lnSpc>
                <a:spcPct val="80000"/>
              </a:lnSpc>
            </a:pPr>
            <a:r>
              <a:rPr lang="en-CA" altLang="en-US" sz="1800" b="1" dirty="0"/>
              <a:t>Base use case route</a:t>
            </a:r>
            <a:r>
              <a:rPr lang="en-CA" altLang="en-US" sz="1800" dirty="0"/>
              <a:t>:</a:t>
            </a:r>
            <a:r>
              <a:rPr lang="en-US" altLang="en-US" sz="1800" dirty="0"/>
              <a:t>	</a:t>
            </a:r>
          </a:p>
          <a:p>
            <a:pPr lvl="1">
              <a:lnSpc>
                <a:spcPct val="80000"/>
              </a:lnSpc>
            </a:pPr>
            <a:r>
              <a:rPr lang="en-CA" altLang="en-US" sz="1600" dirty="0"/>
              <a:t>The system retrieves information related to bookings of the user from its data base</a:t>
            </a:r>
            <a:endParaRPr lang="el-GR" altLang="en-US" sz="1600" dirty="0"/>
          </a:p>
          <a:p>
            <a:pPr lvl="1">
              <a:lnSpc>
                <a:spcPct val="80000"/>
              </a:lnSpc>
            </a:pPr>
            <a:r>
              <a:rPr lang="en-CA" altLang="en-US" sz="1600" dirty="0"/>
              <a:t>The system prompts the user to select a specific flight; The traveler selects a specific flight</a:t>
            </a:r>
            <a:r>
              <a:rPr lang="el-GR" altLang="en-US" sz="1600" dirty="0"/>
              <a:t>  </a:t>
            </a:r>
          </a:p>
          <a:p>
            <a:pPr lvl="1">
              <a:lnSpc>
                <a:spcPct val="80000"/>
              </a:lnSpc>
            </a:pPr>
            <a:r>
              <a:rPr lang="en-CA" altLang="en-US" sz="1600" dirty="0"/>
              <a:t>The system prompts the traveler to select a new departure time/date; the traveler provides the required information</a:t>
            </a:r>
            <a:r>
              <a:rPr lang="el-GR" altLang="en-US" sz="1600" dirty="0"/>
              <a:t> </a:t>
            </a:r>
            <a:endParaRPr lang="en-US" altLang="en-US" sz="1600" dirty="0"/>
          </a:p>
          <a:p>
            <a:pPr lvl="1">
              <a:lnSpc>
                <a:spcPct val="80000"/>
              </a:lnSpc>
            </a:pPr>
            <a:r>
              <a:rPr lang="en-CA" altLang="en-US" sz="1600" dirty="0"/>
              <a:t>If the flight has seats available</a:t>
            </a:r>
            <a:r>
              <a:rPr lang="el-GR" altLang="en-US" sz="1600" dirty="0"/>
              <a:t> ...</a:t>
            </a:r>
            <a:endParaRPr lang="en-US" altLang="en-US" sz="1600" dirty="0"/>
          </a:p>
          <a:p>
            <a:pPr lvl="1">
              <a:lnSpc>
                <a:spcPct val="80000"/>
              </a:lnSpc>
            </a:pPr>
            <a:r>
              <a:rPr lang="en-US" altLang="en-US" sz="1600" dirty="0"/>
              <a:t>…</a:t>
            </a:r>
          </a:p>
          <a:p>
            <a:pPr lvl="1">
              <a:lnSpc>
                <a:spcPct val="80000"/>
              </a:lnSpc>
            </a:pPr>
            <a:r>
              <a:rPr lang="en-CA" altLang="en-US" sz="1600" dirty="0"/>
              <a:t>The system confirms the changes provides a summary of the changes</a:t>
            </a:r>
            <a:r>
              <a:rPr lang="en-US" altLang="en-US" sz="1600" dirty="0"/>
              <a:t>.</a:t>
            </a:r>
          </a:p>
          <a:p>
            <a:pPr>
              <a:lnSpc>
                <a:spcPct val="80000"/>
              </a:lnSpc>
            </a:pPr>
            <a:r>
              <a:rPr lang="en-CA" altLang="en-US" sz="1800" b="1" dirty="0"/>
              <a:t>Alternative use case route</a:t>
            </a:r>
            <a:r>
              <a:rPr lang="en-CA" altLang="en-US" sz="1800" dirty="0"/>
              <a:t>:</a:t>
            </a:r>
            <a:endParaRPr lang="en-US" altLang="en-US" sz="1800" dirty="0"/>
          </a:p>
          <a:p>
            <a:pPr lvl="1">
              <a:lnSpc>
                <a:spcPct val="80000"/>
              </a:lnSpc>
            </a:pPr>
            <a:r>
              <a:rPr lang="en-US" altLang="en-US" sz="1600" dirty="0"/>
              <a:t> If the flight does not have seats available then … </a:t>
            </a:r>
          </a:p>
        </p:txBody>
      </p:sp>
    </p:spTree>
    <p:extLst>
      <p:ext uri="{BB962C8B-B14F-4D97-AF65-F5344CB8AC3E}">
        <p14:creationId xmlns:p14="http://schemas.microsoft.com/office/powerpoint/2010/main" val="33086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C377A199-1F74-4504-BA09-36FB0DAACB15}" type="slidenum">
              <a:rPr lang="en-US" altLang="en-US"/>
              <a:pPr/>
              <a:t>31</a:t>
            </a:fld>
            <a:endParaRPr lang="en-US" altLang="en-US"/>
          </a:p>
        </p:txBody>
      </p:sp>
      <p:sp>
        <p:nvSpPr>
          <p:cNvPr id="347138" name="Rectangle 2"/>
          <p:cNvSpPr>
            <a:spLocks noChangeArrowheads="1"/>
          </p:cNvSpPr>
          <p:nvPr/>
        </p:nvSpPr>
        <p:spPr bwMode="auto">
          <a:xfrm>
            <a:off x="587375" y="1562100"/>
            <a:ext cx="8001000" cy="42672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47139" name="Rectangle 3"/>
          <p:cNvSpPr>
            <a:spLocks noGrp="1" noChangeArrowheads="1"/>
          </p:cNvSpPr>
          <p:nvPr>
            <p:ph type="title"/>
          </p:nvPr>
        </p:nvSpPr>
        <p:spPr>
          <a:xfrm>
            <a:off x="685800" y="381000"/>
            <a:ext cx="7772400" cy="1143000"/>
          </a:xfrm>
        </p:spPr>
        <p:txBody>
          <a:bodyPr/>
          <a:lstStyle/>
          <a:p>
            <a:r>
              <a:rPr lang="en-CA" altLang="sv-SE" sz="3200" dirty="0"/>
              <a:t>Sequence Diagram</a:t>
            </a:r>
            <a:r>
              <a:rPr lang="el-GR" altLang="sv-SE" sz="3200" dirty="0"/>
              <a:t> – </a:t>
            </a:r>
            <a:r>
              <a:rPr lang="en-CA" altLang="en-US" sz="3200" dirty="0"/>
              <a:t>Change of Airline Ticket Reservation</a:t>
            </a:r>
            <a:endParaRPr lang="en-US" altLang="sv-SE" sz="3200" dirty="0"/>
          </a:p>
        </p:txBody>
      </p:sp>
      <p:grpSp>
        <p:nvGrpSpPr>
          <p:cNvPr id="347140" name="Group 4"/>
          <p:cNvGrpSpPr>
            <a:grpSpLocks/>
          </p:cNvGrpSpPr>
          <p:nvPr/>
        </p:nvGrpSpPr>
        <p:grpSpPr bwMode="auto">
          <a:xfrm>
            <a:off x="2416175" y="1638300"/>
            <a:ext cx="1458913" cy="4114800"/>
            <a:chOff x="1440" y="1392"/>
            <a:chExt cx="919" cy="2592"/>
          </a:xfrm>
        </p:grpSpPr>
        <p:sp>
          <p:nvSpPr>
            <p:cNvPr id="347141" name="Text Box 5"/>
            <p:cNvSpPr txBox="1">
              <a:spLocks noChangeArrowheads="1"/>
            </p:cNvSpPr>
            <p:nvPr/>
          </p:nvSpPr>
          <p:spPr bwMode="auto">
            <a:xfrm>
              <a:off x="1440" y="1392"/>
              <a:ext cx="91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 Booking System</a:t>
              </a:r>
            </a:p>
          </p:txBody>
        </p:sp>
        <p:sp>
          <p:nvSpPr>
            <p:cNvPr id="347142" name="Rectangle 6"/>
            <p:cNvSpPr>
              <a:spLocks noChangeArrowheads="1"/>
            </p:cNvSpPr>
            <p:nvPr/>
          </p:nvSpPr>
          <p:spPr bwMode="auto">
            <a:xfrm>
              <a:off x="1443" y="1392"/>
              <a:ext cx="91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347143" name="Rectangle 7"/>
            <p:cNvSpPr>
              <a:spLocks noChangeArrowheads="1"/>
            </p:cNvSpPr>
            <p:nvPr/>
          </p:nvSpPr>
          <p:spPr bwMode="auto">
            <a:xfrm>
              <a:off x="1851" y="1584"/>
              <a:ext cx="96" cy="2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nvGrpSpPr>
          <p:cNvPr id="347144" name="Group 8"/>
          <p:cNvGrpSpPr>
            <a:grpSpLocks/>
          </p:cNvGrpSpPr>
          <p:nvPr/>
        </p:nvGrpSpPr>
        <p:grpSpPr bwMode="auto">
          <a:xfrm>
            <a:off x="739775" y="1638300"/>
            <a:ext cx="785813" cy="4114800"/>
            <a:chOff x="432" y="1248"/>
            <a:chExt cx="495" cy="2592"/>
          </a:xfrm>
        </p:grpSpPr>
        <p:sp>
          <p:nvSpPr>
            <p:cNvPr id="347145" name="Text Box 9"/>
            <p:cNvSpPr txBox="1">
              <a:spLocks noChangeArrowheads="1"/>
            </p:cNvSpPr>
            <p:nvPr/>
          </p:nvSpPr>
          <p:spPr bwMode="auto">
            <a:xfrm>
              <a:off x="432" y="1248"/>
              <a:ext cx="4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Traveler</a:t>
              </a:r>
            </a:p>
          </p:txBody>
        </p:sp>
        <p:sp>
          <p:nvSpPr>
            <p:cNvPr id="347146" name="Rectangle 10"/>
            <p:cNvSpPr>
              <a:spLocks noChangeArrowheads="1"/>
            </p:cNvSpPr>
            <p:nvPr/>
          </p:nvSpPr>
          <p:spPr bwMode="auto">
            <a:xfrm>
              <a:off x="432" y="1248"/>
              <a:ext cx="480"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47147" name="Rectangle 11"/>
            <p:cNvSpPr>
              <a:spLocks noChangeArrowheads="1"/>
            </p:cNvSpPr>
            <p:nvPr/>
          </p:nvSpPr>
          <p:spPr bwMode="auto">
            <a:xfrm>
              <a:off x="624" y="1440"/>
              <a:ext cx="96" cy="2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nvGrpSpPr>
          <p:cNvPr id="347148" name="Group 12"/>
          <p:cNvGrpSpPr>
            <a:grpSpLocks/>
          </p:cNvGrpSpPr>
          <p:nvPr/>
        </p:nvGrpSpPr>
        <p:grpSpPr bwMode="auto">
          <a:xfrm>
            <a:off x="6378575" y="1638300"/>
            <a:ext cx="2151063" cy="4114800"/>
            <a:chOff x="3984" y="1248"/>
            <a:chExt cx="1355" cy="2592"/>
          </a:xfrm>
        </p:grpSpPr>
        <p:sp>
          <p:nvSpPr>
            <p:cNvPr id="347149" name="Text Box 13"/>
            <p:cNvSpPr txBox="1">
              <a:spLocks noChangeArrowheads="1"/>
            </p:cNvSpPr>
            <p:nvPr/>
          </p:nvSpPr>
          <p:spPr bwMode="auto">
            <a:xfrm>
              <a:off x="3984" y="1248"/>
              <a:ext cx="13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Airline Reservation System</a:t>
              </a:r>
            </a:p>
          </p:txBody>
        </p:sp>
        <p:sp>
          <p:nvSpPr>
            <p:cNvPr id="347150" name="Rectangle 14"/>
            <p:cNvSpPr>
              <a:spLocks noChangeArrowheads="1"/>
            </p:cNvSpPr>
            <p:nvPr/>
          </p:nvSpPr>
          <p:spPr bwMode="auto">
            <a:xfrm>
              <a:off x="3984" y="1248"/>
              <a:ext cx="134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347151" name="Rectangle 15"/>
            <p:cNvSpPr>
              <a:spLocks noChangeArrowheads="1"/>
            </p:cNvSpPr>
            <p:nvPr/>
          </p:nvSpPr>
          <p:spPr bwMode="auto">
            <a:xfrm>
              <a:off x="4618" y="1440"/>
              <a:ext cx="96" cy="2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nvGrpSpPr>
          <p:cNvPr id="347152" name="Group 16"/>
          <p:cNvGrpSpPr>
            <a:grpSpLocks/>
          </p:cNvGrpSpPr>
          <p:nvPr/>
        </p:nvGrpSpPr>
        <p:grpSpPr bwMode="auto">
          <a:xfrm>
            <a:off x="1196975" y="1943100"/>
            <a:ext cx="1905000" cy="304800"/>
            <a:chOff x="864" y="1536"/>
            <a:chExt cx="1200" cy="192"/>
          </a:xfrm>
        </p:grpSpPr>
        <p:sp>
          <p:nvSpPr>
            <p:cNvPr id="347153" name="Line 17"/>
            <p:cNvSpPr>
              <a:spLocks noChangeShapeType="1"/>
            </p:cNvSpPr>
            <p:nvPr/>
          </p:nvSpPr>
          <p:spPr bwMode="auto">
            <a:xfrm>
              <a:off x="864" y="1728"/>
              <a:ext cx="12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347154" name="Text Box 18"/>
            <p:cNvSpPr txBox="1">
              <a:spLocks noChangeArrowheads="1"/>
            </p:cNvSpPr>
            <p:nvPr/>
          </p:nvSpPr>
          <p:spPr bwMode="auto">
            <a:xfrm>
              <a:off x="952" y="1536"/>
              <a:ext cx="111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change flight itinerary</a:t>
              </a:r>
            </a:p>
          </p:txBody>
        </p:sp>
      </p:grpSp>
      <p:grpSp>
        <p:nvGrpSpPr>
          <p:cNvPr id="347155" name="Group 19"/>
          <p:cNvGrpSpPr>
            <a:grpSpLocks/>
          </p:cNvGrpSpPr>
          <p:nvPr/>
        </p:nvGrpSpPr>
        <p:grpSpPr bwMode="auto">
          <a:xfrm>
            <a:off x="3254375" y="2247900"/>
            <a:ext cx="1905000" cy="304800"/>
            <a:chOff x="864" y="1536"/>
            <a:chExt cx="1200" cy="192"/>
          </a:xfrm>
        </p:grpSpPr>
        <p:sp>
          <p:nvSpPr>
            <p:cNvPr id="347156" name="Line 20"/>
            <p:cNvSpPr>
              <a:spLocks noChangeShapeType="1"/>
            </p:cNvSpPr>
            <p:nvPr/>
          </p:nvSpPr>
          <p:spPr bwMode="auto">
            <a:xfrm>
              <a:off x="864" y="1728"/>
              <a:ext cx="1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347157" name="Text Box 21"/>
            <p:cNvSpPr txBox="1">
              <a:spLocks noChangeArrowheads="1"/>
            </p:cNvSpPr>
            <p:nvPr/>
          </p:nvSpPr>
          <p:spPr bwMode="auto">
            <a:xfrm>
              <a:off x="952" y="1536"/>
              <a:ext cx="10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get customer account</a:t>
              </a:r>
            </a:p>
          </p:txBody>
        </p:sp>
      </p:grpSp>
      <p:grpSp>
        <p:nvGrpSpPr>
          <p:cNvPr id="347158" name="Group 22"/>
          <p:cNvGrpSpPr>
            <a:grpSpLocks/>
          </p:cNvGrpSpPr>
          <p:nvPr/>
        </p:nvGrpSpPr>
        <p:grpSpPr bwMode="auto">
          <a:xfrm>
            <a:off x="3254375" y="2628900"/>
            <a:ext cx="1905000" cy="304800"/>
            <a:chOff x="2160" y="2304"/>
            <a:chExt cx="1200" cy="192"/>
          </a:xfrm>
        </p:grpSpPr>
        <p:sp>
          <p:nvSpPr>
            <p:cNvPr id="347159" name="Line 23"/>
            <p:cNvSpPr>
              <a:spLocks noChangeShapeType="1"/>
            </p:cNvSpPr>
            <p:nvPr/>
          </p:nvSpPr>
          <p:spPr bwMode="auto">
            <a:xfrm>
              <a:off x="2160" y="2496"/>
              <a:ext cx="1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347160" name="Text Box 24"/>
            <p:cNvSpPr txBox="1">
              <a:spLocks noChangeArrowheads="1"/>
            </p:cNvSpPr>
            <p:nvPr/>
          </p:nvSpPr>
          <p:spPr bwMode="auto">
            <a:xfrm>
              <a:off x="2592" y="2304"/>
              <a:ext cx="6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get itinerary</a:t>
              </a:r>
            </a:p>
          </p:txBody>
        </p:sp>
      </p:grpSp>
      <p:grpSp>
        <p:nvGrpSpPr>
          <p:cNvPr id="347161" name="Group 25"/>
          <p:cNvGrpSpPr>
            <a:grpSpLocks/>
          </p:cNvGrpSpPr>
          <p:nvPr/>
        </p:nvGrpSpPr>
        <p:grpSpPr bwMode="auto">
          <a:xfrm>
            <a:off x="1196975" y="2857500"/>
            <a:ext cx="1905000" cy="304800"/>
            <a:chOff x="864" y="2160"/>
            <a:chExt cx="1200" cy="192"/>
          </a:xfrm>
        </p:grpSpPr>
        <p:sp>
          <p:nvSpPr>
            <p:cNvPr id="347162" name="Line 26"/>
            <p:cNvSpPr>
              <a:spLocks noChangeShapeType="1"/>
            </p:cNvSpPr>
            <p:nvPr/>
          </p:nvSpPr>
          <p:spPr bwMode="auto">
            <a:xfrm flipH="1">
              <a:off x="864" y="2352"/>
              <a:ext cx="12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47163" name="Text Box 27"/>
            <p:cNvSpPr txBox="1">
              <a:spLocks noChangeArrowheads="1"/>
            </p:cNvSpPr>
            <p:nvPr/>
          </p:nvSpPr>
          <p:spPr bwMode="auto">
            <a:xfrm>
              <a:off x="960" y="2160"/>
              <a:ext cx="8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present itinerary</a:t>
              </a:r>
            </a:p>
          </p:txBody>
        </p:sp>
      </p:grpSp>
      <p:grpSp>
        <p:nvGrpSpPr>
          <p:cNvPr id="347164" name="Group 28"/>
          <p:cNvGrpSpPr>
            <a:grpSpLocks/>
          </p:cNvGrpSpPr>
          <p:nvPr/>
        </p:nvGrpSpPr>
        <p:grpSpPr bwMode="auto">
          <a:xfrm>
            <a:off x="1196975" y="3314700"/>
            <a:ext cx="1905000" cy="304800"/>
            <a:chOff x="864" y="1536"/>
            <a:chExt cx="1200" cy="192"/>
          </a:xfrm>
        </p:grpSpPr>
        <p:sp>
          <p:nvSpPr>
            <p:cNvPr id="347165" name="Line 29"/>
            <p:cNvSpPr>
              <a:spLocks noChangeShapeType="1"/>
            </p:cNvSpPr>
            <p:nvPr/>
          </p:nvSpPr>
          <p:spPr bwMode="auto">
            <a:xfrm>
              <a:off x="864" y="1728"/>
              <a:ext cx="12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347166" name="Text Box 30"/>
            <p:cNvSpPr txBox="1">
              <a:spLocks noChangeArrowheads="1"/>
            </p:cNvSpPr>
            <p:nvPr/>
          </p:nvSpPr>
          <p:spPr bwMode="auto">
            <a:xfrm>
              <a:off x="952" y="1536"/>
              <a:ext cx="7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select segment</a:t>
              </a:r>
            </a:p>
          </p:txBody>
        </p:sp>
      </p:grpSp>
      <p:grpSp>
        <p:nvGrpSpPr>
          <p:cNvPr id="347167" name="Group 31"/>
          <p:cNvGrpSpPr>
            <a:grpSpLocks/>
          </p:cNvGrpSpPr>
          <p:nvPr/>
        </p:nvGrpSpPr>
        <p:grpSpPr bwMode="auto">
          <a:xfrm>
            <a:off x="1196975" y="3771900"/>
            <a:ext cx="1905000" cy="304800"/>
            <a:chOff x="864" y="2160"/>
            <a:chExt cx="1200" cy="192"/>
          </a:xfrm>
        </p:grpSpPr>
        <p:sp>
          <p:nvSpPr>
            <p:cNvPr id="347168" name="Line 32"/>
            <p:cNvSpPr>
              <a:spLocks noChangeShapeType="1"/>
            </p:cNvSpPr>
            <p:nvPr/>
          </p:nvSpPr>
          <p:spPr bwMode="auto">
            <a:xfrm flipH="1">
              <a:off x="864" y="2352"/>
              <a:ext cx="12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47169" name="Text Box 33"/>
            <p:cNvSpPr txBox="1">
              <a:spLocks noChangeArrowheads="1"/>
            </p:cNvSpPr>
            <p:nvPr/>
          </p:nvSpPr>
          <p:spPr bwMode="auto">
            <a:xfrm>
              <a:off x="960" y="2160"/>
              <a:ext cx="10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present detailed info</a:t>
              </a:r>
            </a:p>
          </p:txBody>
        </p:sp>
      </p:grpSp>
      <p:grpSp>
        <p:nvGrpSpPr>
          <p:cNvPr id="347170" name="Group 34"/>
          <p:cNvGrpSpPr>
            <a:grpSpLocks/>
          </p:cNvGrpSpPr>
          <p:nvPr/>
        </p:nvGrpSpPr>
        <p:grpSpPr bwMode="auto">
          <a:xfrm>
            <a:off x="1196975" y="4152900"/>
            <a:ext cx="1905000" cy="304800"/>
            <a:chOff x="864" y="1536"/>
            <a:chExt cx="1200" cy="192"/>
          </a:xfrm>
        </p:grpSpPr>
        <p:sp>
          <p:nvSpPr>
            <p:cNvPr id="347171" name="Line 35"/>
            <p:cNvSpPr>
              <a:spLocks noChangeShapeType="1"/>
            </p:cNvSpPr>
            <p:nvPr/>
          </p:nvSpPr>
          <p:spPr bwMode="auto">
            <a:xfrm>
              <a:off x="864" y="1728"/>
              <a:ext cx="12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347172" name="Text Box 36"/>
            <p:cNvSpPr txBox="1">
              <a:spLocks noChangeArrowheads="1"/>
            </p:cNvSpPr>
            <p:nvPr/>
          </p:nvSpPr>
          <p:spPr bwMode="auto">
            <a:xfrm>
              <a:off x="952" y="1536"/>
              <a:ext cx="9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update information</a:t>
              </a:r>
            </a:p>
          </p:txBody>
        </p:sp>
      </p:grpSp>
      <p:grpSp>
        <p:nvGrpSpPr>
          <p:cNvPr id="347173" name="Group 37"/>
          <p:cNvGrpSpPr>
            <a:grpSpLocks/>
          </p:cNvGrpSpPr>
          <p:nvPr/>
        </p:nvGrpSpPr>
        <p:grpSpPr bwMode="auto">
          <a:xfrm>
            <a:off x="3254375" y="4381500"/>
            <a:ext cx="4114800" cy="304800"/>
            <a:chOff x="2160" y="3168"/>
            <a:chExt cx="2592" cy="192"/>
          </a:xfrm>
        </p:grpSpPr>
        <p:sp>
          <p:nvSpPr>
            <p:cNvPr id="347174" name="Line 38"/>
            <p:cNvSpPr>
              <a:spLocks noChangeShapeType="1"/>
            </p:cNvSpPr>
            <p:nvPr/>
          </p:nvSpPr>
          <p:spPr bwMode="auto">
            <a:xfrm>
              <a:off x="2160" y="3360"/>
              <a:ext cx="259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47175" name="Text Box 39"/>
            <p:cNvSpPr txBox="1">
              <a:spLocks noChangeArrowheads="1"/>
            </p:cNvSpPr>
            <p:nvPr/>
          </p:nvSpPr>
          <p:spPr bwMode="auto">
            <a:xfrm>
              <a:off x="3840" y="3168"/>
              <a:ext cx="7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available flight</a:t>
              </a:r>
            </a:p>
          </p:txBody>
        </p:sp>
      </p:grpSp>
      <p:sp>
        <p:nvSpPr>
          <p:cNvPr id="347176" name="Text Box 40"/>
          <p:cNvSpPr txBox="1">
            <a:spLocks noChangeArrowheads="1"/>
          </p:cNvSpPr>
          <p:nvPr/>
        </p:nvSpPr>
        <p:spPr bwMode="auto">
          <a:xfrm>
            <a:off x="4244975" y="4991100"/>
            <a:ext cx="268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2000" b="1">
                <a:latin typeface="Times" pitchFamily="18" charset="0"/>
              </a:rPr>
              <a:t>:</a:t>
            </a:r>
            <a:br>
              <a:rPr lang="en-US" altLang="sv-SE" sz="2000" b="1">
                <a:latin typeface="Times" pitchFamily="18" charset="0"/>
              </a:rPr>
            </a:br>
            <a:r>
              <a:rPr lang="en-US" altLang="sv-SE" sz="2000" b="1">
                <a:latin typeface="Times" pitchFamily="18" charset="0"/>
              </a:rPr>
              <a:t>:</a:t>
            </a:r>
          </a:p>
        </p:txBody>
      </p:sp>
      <p:grpSp>
        <p:nvGrpSpPr>
          <p:cNvPr id="347177" name="Group 41"/>
          <p:cNvGrpSpPr>
            <a:grpSpLocks/>
          </p:cNvGrpSpPr>
          <p:nvPr/>
        </p:nvGrpSpPr>
        <p:grpSpPr bwMode="auto">
          <a:xfrm>
            <a:off x="4321175" y="1638300"/>
            <a:ext cx="1828800" cy="4114800"/>
            <a:chOff x="2688" y="1248"/>
            <a:chExt cx="1152" cy="2592"/>
          </a:xfrm>
        </p:grpSpPr>
        <p:sp>
          <p:nvSpPr>
            <p:cNvPr id="347178" name="Text Box 42"/>
            <p:cNvSpPr txBox="1">
              <a:spLocks noChangeArrowheads="1"/>
            </p:cNvSpPr>
            <p:nvPr/>
          </p:nvSpPr>
          <p:spPr bwMode="auto">
            <a:xfrm>
              <a:off x="2688" y="1248"/>
              <a:ext cx="1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Client Account DBMS</a:t>
              </a:r>
            </a:p>
          </p:txBody>
        </p:sp>
        <p:sp>
          <p:nvSpPr>
            <p:cNvPr id="347179" name="Rectangle 43"/>
            <p:cNvSpPr>
              <a:spLocks noChangeArrowheads="1"/>
            </p:cNvSpPr>
            <p:nvPr/>
          </p:nvSpPr>
          <p:spPr bwMode="auto">
            <a:xfrm>
              <a:off x="2688" y="1248"/>
              <a:ext cx="115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347180" name="Rectangle 44"/>
            <p:cNvSpPr>
              <a:spLocks noChangeArrowheads="1"/>
            </p:cNvSpPr>
            <p:nvPr/>
          </p:nvSpPr>
          <p:spPr bwMode="auto">
            <a:xfrm>
              <a:off x="3194" y="1440"/>
              <a:ext cx="96" cy="2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347181" name="Text Box 45"/>
            <p:cNvSpPr txBox="1">
              <a:spLocks noChangeArrowheads="1"/>
            </p:cNvSpPr>
            <p:nvPr/>
          </p:nvSpPr>
          <p:spPr bwMode="auto">
            <a:xfrm>
              <a:off x="2688" y="1248"/>
              <a:ext cx="1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Client Account DBMS</a:t>
              </a:r>
            </a:p>
          </p:txBody>
        </p:sp>
      </p:grpSp>
    </p:spTree>
    <p:extLst>
      <p:ext uri="{BB962C8B-B14F-4D97-AF65-F5344CB8AC3E}">
        <p14:creationId xmlns:p14="http://schemas.microsoft.com/office/powerpoint/2010/main" val="3764237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21-C</a:t>
            </a:r>
          </a:p>
        </p:txBody>
      </p:sp>
      <p:sp>
        <p:nvSpPr>
          <p:cNvPr id="3" name="Text Placeholder 2"/>
          <p:cNvSpPr>
            <a:spLocks noGrp="1"/>
          </p:cNvSpPr>
          <p:nvPr>
            <p:ph type="body" idx="1"/>
          </p:nvPr>
        </p:nvSpPr>
        <p:spPr/>
        <p:txBody>
          <a:bodyPr/>
          <a:lstStyle/>
          <a:p>
            <a:r>
              <a:rPr lang="en-US" dirty="0"/>
              <a:t>UML Sequence Diagrams - Examples</a:t>
            </a:r>
          </a:p>
        </p:txBody>
      </p:sp>
    </p:spTree>
    <p:extLst>
      <p:ext uri="{BB962C8B-B14F-4D97-AF65-F5344CB8AC3E}">
        <p14:creationId xmlns:p14="http://schemas.microsoft.com/office/powerpoint/2010/main" val="229421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- 1 Sequence Diagrams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828800"/>
            <a:ext cx="7315200" cy="4683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72000" y="6293247"/>
            <a:ext cx="3659976" cy="276999"/>
          </a:xfrm>
          <a:prstGeom prst="rect">
            <a:avLst/>
          </a:prstGeom>
          <a:noFill/>
        </p:spPr>
        <p:txBody>
          <a:bodyPr wrap="none" rtlCol="0">
            <a:spAutoFit/>
          </a:bodyPr>
          <a:lstStyle/>
          <a:p>
            <a:r>
              <a:rPr lang="en-CA" sz="1200" dirty="0"/>
              <a:t>Examples adapted from </a:t>
            </a:r>
            <a:r>
              <a:rPr lang="en-CA" sz="1200" dirty="0">
                <a:hlinkClick r:id="rId3"/>
              </a:rPr>
              <a:t>http://elearning.uml.ac.at/</a:t>
            </a:r>
            <a:r>
              <a:rPr lang="en-CA" sz="1200" dirty="0"/>
              <a:t> </a:t>
            </a:r>
          </a:p>
        </p:txBody>
      </p:sp>
    </p:spTree>
    <p:extLst>
      <p:ext uri="{BB962C8B-B14F-4D97-AF65-F5344CB8AC3E}">
        <p14:creationId xmlns:p14="http://schemas.microsoft.com/office/powerpoint/2010/main" val="2876113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- 2 Sequence Diagrams </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779" y="1846263"/>
            <a:ext cx="7943221"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C69BA9DA-B4AD-4389-8708-04718E8FA76A}"/>
              </a:ext>
            </a:extLst>
          </p:cNvPr>
          <p:cNvSpPr txBox="1"/>
          <p:nvPr/>
        </p:nvSpPr>
        <p:spPr>
          <a:xfrm>
            <a:off x="76200" y="6577537"/>
            <a:ext cx="3659976" cy="276999"/>
          </a:xfrm>
          <a:prstGeom prst="rect">
            <a:avLst/>
          </a:prstGeom>
          <a:noFill/>
        </p:spPr>
        <p:txBody>
          <a:bodyPr wrap="none" rtlCol="0">
            <a:spAutoFit/>
          </a:bodyPr>
          <a:lstStyle/>
          <a:p>
            <a:r>
              <a:rPr lang="en-CA" sz="1200" dirty="0"/>
              <a:t>Examples adapted from </a:t>
            </a:r>
            <a:r>
              <a:rPr lang="en-CA" sz="1200" dirty="0">
                <a:hlinkClick r:id="rId3"/>
              </a:rPr>
              <a:t>http://elearning.uml.ac.at/</a:t>
            </a:r>
            <a:r>
              <a:rPr lang="en-CA" sz="1200" dirty="0"/>
              <a:t> </a:t>
            </a:r>
          </a:p>
        </p:txBody>
      </p:sp>
    </p:spTree>
    <p:extLst>
      <p:ext uri="{BB962C8B-B14F-4D97-AF65-F5344CB8AC3E}">
        <p14:creationId xmlns:p14="http://schemas.microsoft.com/office/powerpoint/2010/main" val="225930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- 3 Sequence Diagrams </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71870"/>
            <a:ext cx="7391400" cy="506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4731C3CF-F16B-4470-B97E-4859DE1C16E0}"/>
              </a:ext>
            </a:extLst>
          </p:cNvPr>
          <p:cNvSpPr txBox="1"/>
          <p:nvPr/>
        </p:nvSpPr>
        <p:spPr>
          <a:xfrm>
            <a:off x="76200" y="6577537"/>
            <a:ext cx="3659976" cy="276999"/>
          </a:xfrm>
          <a:prstGeom prst="rect">
            <a:avLst/>
          </a:prstGeom>
          <a:noFill/>
        </p:spPr>
        <p:txBody>
          <a:bodyPr wrap="none" rtlCol="0">
            <a:spAutoFit/>
          </a:bodyPr>
          <a:lstStyle/>
          <a:p>
            <a:r>
              <a:rPr lang="en-CA" sz="1200" dirty="0"/>
              <a:t>Examples adapted from </a:t>
            </a:r>
            <a:r>
              <a:rPr lang="en-CA" sz="1200" dirty="0">
                <a:hlinkClick r:id="rId3"/>
              </a:rPr>
              <a:t>http://elearning.uml.ac.at/</a:t>
            </a:r>
            <a:r>
              <a:rPr lang="en-CA" sz="1200" dirty="0"/>
              <a:t> </a:t>
            </a:r>
          </a:p>
        </p:txBody>
      </p:sp>
    </p:spTree>
    <p:extLst>
      <p:ext uri="{BB962C8B-B14F-4D97-AF65-F5344CB8AC3E}">
        <p14:creationId xmlns:p14="http://schemas.microsoft.com/office/powerpoint/2010/main" val="1534586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- 4 Sequence Diagrams </a:t>
            </a:r>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816099"/>
            <a:ext cx="8291683" cy="373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48E368E4-7FEC-476F-AAD9-670A64EFB852}"/>
              </a:ext>
            </a:extLst>
          </p:cNvPr>
          <p:cNvSpPr txBox="1"/>
          <p:nvPr/>
        </p:nvSpPr>
        <p:spPr>
          <a:xfrm>
            <a:off x="76200" y="6577537"/>
            <a:ext cx="3659976" cy="276999"/>
          </a:xfrm>
          <a:prstGeom prst="rect">
            <a:avLst/>
          </a:prstGeom>
          <a:noFill/>
        </p:spPr>
        <p:txBody>
          <a:bodyPr wrap="none" rtlCol="0">
            <a:spAutoFit/>
          </a:bodyPr>
          <a:lstStyle/>
          <a:p>
            <a:r>
              <a:rPr lang="en-CA" sz="1200" dirty="0"/>
              <a:t>Examples adapted from </a:t>
            </a:r>
            <a:r>
              <a:rPr lang="en-CA" sz="1200" dirty="0">
                <a:hlinkClick r:id="rId3"/>
              </a:rPr>
              <a:t>http://elearning.uml.ac.at/</a:t>
            </a:r>
            <a:r>
              <a:rPr lang="en-CA" sz="1200" dirty="0"/>
              <a:t> </a:t>
            </a:r>
          </a:p>
        </p:txBody>
      </p:sp>
    </p:spTree>
    <p:extLst>
      <p:ext uri="{BB962C8B-B14F-4D97-AF65-F5344CB8AC3E}">
        <p14:creationId xmlns:p14="http://schemas.microsoft.com/office/powerpoint/2010/main" val="10204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- 5 Sequence Diagrams </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524000"/>
            <a:ext cx="7696200" cy="47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201445C7-EAE9-45F4-9B02-C147750A5237}"/>
              </a:ext>
            </a:extLst>
          </p:cNvPr>
          <p:cNvSpPr txBox="1"/>
          <p:nvPr/>
        </p:nvSpPr>
        <p:spPr>
          <a:xfrm>
            <a:off x="76200" y="6577537"/>
            <a:ext cx="3659976" cy="276999"/>
          </a:xfrm>
          <a:prstGeom prst="rect">
            <a:avLst/>
          </a:prstGeom>
          <a:noFill/>
        </p:spPr>
        <p:txBody>
          <a:bodyPr wrap="none" rtlCol="0">
            <a:spAutoFit/>
          </a:bodyPr>
          <a:lstStyle/>
          <a:p>
            <a:r>
              <a:rPr lang="en-CA" sz="1200" dirty="0"/>
              <a:t>Examples adapted from </a:t>
            </a:r>
            <a:r>
              <a:rPr lang="en-CA" sz="1200" dirty="0">
                <a:hlinkClick r:id="rId3"/>
              </a:rPr>
              <a:t>http://elearning.uml.ac.at/</a:t>
            </a:r>
            <a:r>
              <a:rPr lang="en-CA" sz="1200" dirty="0"/>
              <a:t> </a:t>
            </a:r>
          </a:p>
        </p:txBody>
      </p:sp>
    </p:spTree>
    <p:extLst>
      <p:ext uri="{BB962C8B-B14F-4D97-AF65-F5344CB8AC3E}">
        <p14:creationId xmlns:p14="http://schemas.microsoft.com/office/powerpoint/2010/main" val="65483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- 6 Sequence Diagrams </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825624"/>
            <a:ext cx="8077200" cy="374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63D65A96-4E50-4A67-9238-7CD50A441CC5}"/>
              </a:ext>
            </a:extLst>
          </p:cNvPr>
          <p:cNvSpPr txBox="1"/>
          <p:nvPr/>
        </p:nvSpPr>
        <p:spPr>
          <a:xfrm>
            <a:off x="76200" y="6577537"/>
            <a:ext cx="3659976" cy="276999"/>
          </a:xfrm>
          <a:prstGeom prst="rect">
            <a:avLst/>
          </a:prstGeom>
          <a:noFill/>
        </p:spPr>
        <p:txBody>
          <a:bodyPr wrap="none" rtlCol="0">
            <a:spAutoFit/>
          </a:bodyPr>
          <a:lstStyle/>
          <a:p>
            <a:r>
              <a:rPr lang="en-CA" sz="1200" dirty="0"/>
              <a:t>Examples adapted from </a:t>
            </a:r>
            <a:r>
              <a:rPr lang="en-CA" sz="1200" dirty="0">
                <a:hlinkClick r:id="rId3"/>
              </a:rPr>
              <a:t>http://elearning.uml.ac.at/</a:t>
            </a:r>
            <a:r>
              <a:rPr lang="en-CA" sz="1200" dirty="0"/>
              <a:t> </a:t>
            </a:r>
          </a:p>
        </p:txBody>
      </p:sp>
    </p:spTree>
    <p:extLst>
      <p:ext uri="{BB962C8B-B14F-4D97-AF65-F5344CB8AC3E}">
        <p14:creationId xmlns:p14="http://schemas.microsoft.com/office/powerpoint/2010/main" val="387626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a:extLst>
              <a:ext uri="{FF2B5EF4-FFF2-40B4-BE49-F238E27FC236}">
                <a16:creationId xmlns:a16="http://schemas.microsoft.com/office/drawing/2014/main" id="{52399A66-4F89-9C42-9E12-B9C0A6BF9D83}"/>
              </a:ext>
            </a:extLst>
          </p:cNvPr>
          <p:cNvSpPr>
            <a:spLocks noGrp="1" noChangeArrowheads="1"/>
          </p:cNvSpPr>
          <p:nvPr>
            <p:ph type="title"/>
          </p:nvPr>
        </p:nvSpPr>
        <p:spPr/>
        <p:txBody>
          <a:bodyPr/>
          <a:lstStyle/>
          <a:p>
            <a:r>
              <a:rPr lang="en-US" altLang="en-US" dirty="0"/>
              <a:t>Behavioral Modeling in Summary</a:t>
            </a:r>
          </a:p>
        </p:txBody>
      </p:sp>
      <p:sp>
        <p:nvSpPr>
          <p:cNvPr id="18437" name="Rectangle 4">
            <a:extLst>
              <a:ext uri="{FF2B5EF4-FFF2-40B4-BE49-F238E27FC236}">
                <a16:creationId xmlns:a16="http://schemas.microsoft.com/office/drawing/2014/main" id="{69F2039B-1E59-BB4E-B0B6-C3489D2FAF0C}"/>
              </a:ext>
            </a:extLst>
          </p:cNvPr>
          <p:cNvSpPr>
            <a:spLocks noGrp="1" noChangeArrowheads="1"/>
          </p:cNvSpPr>
          <p:nvPr>
            <p:ph type="body" idx="1"/>
          </p:nvPr>
        </p:nvSpPr>
        <p:spPr/>
        <p:txBody>
          <a:bodyPr/>
          <a:lstStyle/>
          <a:p>
            <a:r>
              <a:rPr lang="en-US" altLang="en-US" sz="2000" dirty="0"/>
              <a:t>The general process is as follows:</a:t>
            </a:r>
          </a:p>
          <a:p>
            <a:endParaRPr lang="en-US" altLang="en-US" sz="2000" dirty="0"/>
          </a:p>
          <a:p>
            <a:pPr marL="685800" lvl="1" indent="-342900">
              <a:buFont typeface="+mj-lt"/>
              <a:buAutoNum type="arabicPeriod"/>
            </a:pPr>
            <a:r>
              <a:rPr lang="en-US" altLang="en-US" sz="1800" dirty="0"/>
              <a:t>Make a list of the different states of the software system (how does the system behave?)</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Indicate how the system makes a transition from one state to another </a:t>
            </a:r>
            <a:br>
              <a:rPr lang="en-US" altLang="en-US" sz="1800" dirty="0"/>
            </a:br>
            <a:r>
              <a:rPr lang="en-US" altLang="en-US" sz="1800" dirty="0"/>
              <a:t>(how does the system change state?)</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As part of this, indicate all events and actions that occur as a result</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Draw a state diagram or a sequence diagram using this information</a:t>
            </a:r>
          </a:p>
        </p:txBody>
      </p:sp>
      <p:sp>
        <p:nvSpPr>
          <p:cNvPr id="7" name="Slide Number Placeholder 6">
            <a:extLst>
              <a:ext uri="{FF2B5EF4-FFF2-40B4-BE49-F238E27FC236}">
                <a16:creationId xmlns:a16="http://schemas.microsoft.com/office/drawing/2014/main" id="{DE9B9AAB-B3DD-C843-A386-0E94C2C5157B}"/>
              </a:ext>
            </a:extLst>
          </p:cNvPr>
          <p:cNvSpPr>
            <a:spLocks noGrp="1"/>
          </p:cNvSpPr>
          <p:nvPr>
            <p:ph type="sldNum" sz="quarter" idx="10"/>
          </p:nvPr>
        </p:nvSpPr>
        <p:spPr/>
        <p:txBody>
          <a:bodyPr/>
          <a:lstStyle/>
          <a:p>
            <a:pPr>
              <a:defRPr/>
            </a:pPr>
            <a:fld id="{3E8ADE4A-FE7A-EF46-81C0-DB169D7260F5}" type="slidenum">
              <a:rPr lang="en-US" altLang="x-none" smtClean="0"/>
              <a:pPr>
                <a:defRPr/>
              </a:pPr>
              <a:t>39</a:t>
            </a:fld>
            <a:endParaRPr lang="en-US" altLang="x-none"/>
          </a:p>
        </p:txBody>
      </p:sp>
    </p:spTree>
    <p:extLst>
      <p:ext uri="{BB962C8B-B14F-4D97-AF65-F5344CB8AC3E}">
        <p14:creationId xmlns:p14="http://schemas.microsoft.com/office/powerpoint/2010/main" val="8169065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r>
              <a:rPr lang="en-CA" altLang="en-US" sz="1800" dirty="0"/>
              <a:t>To understand the concept of specifying the interactions of entities in Use Cases using Sequence Diagrams</a:t>
            </a:r>
          </a:p>
          <a:p>
            <a:pPr>
              <a:buFont typeface="+mj-lt"/>
              <a:buAutoNum type="arabicPeriod"/>
            </a:pPr>
            <a:endParaRPr lang="en-CA" altLang="en-US" sz="1800" dirty="0"/>
          </a:p>
          <a:p>
            <a:pPr>
              <a:buFont typeface="+mj-lt"/>
              <a:buAutoNum type="arabicPeriod"/>
            </a:pPr>
            <a:r>
              <a:rPr lang="en-CA" altLang="en-US" sz="1800" dirty="0"/>
              <a:t>To understand the notation and semantics of Sequence Diagrams</a:t>
            </a:r>
          </a:p>
          <a:p>
            <a:pPr>
              <a:buFont typeface="+mj-lt"/>
              <a:buAutoNum type="arabicPeriod"/>
            </a:pPr>
            <a:endParaRPr lang="en-CA" altLang="en-US" sz="1800" dirty="0"/>
          </a:p>
          <a:p>
            <a:pPr>
              <a:buFont typeface="+mj-lt"/>
              <a:buAutoNum type="arabicPeriod"/>
            </a:pPr>
            <a:r>
              <a:rPr lang="en-CA" altLang="en-US" sz="1800" dirty="0"/>
              <a:t>To delve into examples of Sequence Diagrams</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endParaRPr lang="en-US" altLang="en-US" sz="1800" dirty="0"/>
          </a:p>
          <a:p>
            <a:r>
              <a:rPr lang="en-US" altLang="en-US" sz="1800" dirty="0"/>
              <a:t>Revise the sequence diagram in slide 15 in order to use: a) an </a:t>
            </a:r>
            <a:r>
              <a:rPr lang="en-US" altLang="en-US" sz="1800" i="1" dirty="0"/>
              <a:t>alt</a:t>
            </a:r>
            <a:r>
              <a:rPr lang="en-US" altLang="en-US" sz="1800" dirty="0"/>
              <a:t> block in the point where the password is checked and; b) a loop block allowing three attempts to add a password before the system locks </a:t>
            </a:r>
          </a:p>
          <a:p>
            <a:pPr marL="0" indent="0">
              <a:buNone/>
            </a:pPr>
            <a:endParaRPr lang="en-US" altLang="en-US" sz="1800" dirty="0"/>
          </a:p>
          <a:p>
            <a:r>
              <a:rPr lang="en-US" altLang="en-US" sz="1800" dirty="0"/>
              <a:t>What is the difference between a synchronous and an asynchronous message in sequence diagrams? Give one example of each and explain by giving and elaborating on the allowed sequences of messages in your diagram.</a:t>
            </a:r>
          </a:p>
          <a:p>
            <a:endParaRPr lang="en-US" altLang="en-US" sz="1800" dirty="0"/>
          </a:p>
          <a:p>
            <a:r>
              <a:rPr lang="en-US" altLang="en-US" sz="1800" dirty="0"/>
              <a:t>What is a critical block, and what is a parallel block? Give an example of combining them by giving and elaborating on the valid and </a:t>
            </a:r>
            <a:r>
              <a:rPr lang="en-US" altLang="en-US" sz="1800"/>
              <a:t>some invalid sequences </a:t>
            </a:r>
            <a:r>
              <a:rPr lang="en-US" altLang="en-US" sz="1800" dirty="0"/>
              <a:t>of messages in your diagram.</a:t>
            </a:r>
          </a:p>
          <a:p>
            <a:pPr marL="0" indent="0">
              <a:buNone/>
            </a:pPr>
            <a:endParaRPr lang="en-US" altLang="en-US" sz="1800" dirty="0"/>
          </a:p>
          <a:p>
            <a:r>
              <a:rPr lang="en-US" altLang="en-US" sz="1800" dirty="0"/>
              <a:t>Check-out the content of the following sites:</a:t>
            </a:r>
          </a:p>
          <a:p>
            <a:pPr lvl="1"/>
            <a:r>
              <a:rPr lang="en-CA" sz="1600" dirty="0">
                <a:hlinkClick r:id="rId3"/>
              </a:rPr>
              <a:t>https://www.tutorialspoint.com/uml/uml_use_case_diagram.htm</a:t>
            </a:r>
            <a:r>
              <a:rPr lang="en-CA" sz="1600" dirty="0"/>
              <a:t> </a:t>
            </a:r>
          </a:p>
          <a:p>
            <a:pPr lvl="1"/>
            <a:r>
              <a:rPr lang="en-CA" sz="1600" dirty="0">
                <a:hlinkClick r:id="rId4"/>
              </a:rPr>
              <a:t>http://elearning.uml.ac.at/</a:t>
            </a:r>
            <a:r>
              <a:rPr lang="en-CA" sz="1600" dirty="0"/>
              <a:t> </a:t>
            </a:r>
          </a:p>
          <a:p>
            <a:pPr lvl="1"/>
            <a:r>
              <a:rPr lang="en-CA" sz="1600" dirty="0">
                <a:hlinkClick r:id="rId5"/>
              </a:rPr>
              <a:t>http://www.math-cs.gordon.edu/courses/cs211/ATMExample/</a:t>
            </a:r>
            <a:r>
              <a:rPr lang="en-CA" sz="1600" dirty="0"/>
              <a:t> (look at the sequence diagrams)</a:t>
            </a:r>
          </a:p>
          <a:p>
            <a:pPr lvl="1"/>
            <a:r>
              <a:rPr lang="en-CA" sz="1600" dirty="0">
                <a:hlinkClick r:id="rId6"/>
              </a:rPr>
              <a:t>https://www.uml-diagrams.org/sequence-diagrams-reference.html</a:t>
            </a:r>
            <a:r>
              <a:rPr lang="en-CA" sz="1600" dirty="0"/>
              <a:t> </a:t>
            </a:r>
          </a:p>
          <a:p>
            <a:pPr lvl="1"/>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40</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21-a</a:t>
            </a:r>
          </a:p>
        </p:txBody>
      </p:sp>
      <p:sp>
        <p:nvSpPr>
          <p:cNvPr id="3" name="Text Placeholder 2"/>
          <p:cNvSpPr>
            <a:spLocks noGrp="1"/>
          </p:cNvSpPr>
          <p:nvPr>
            <p:ph type="body" idx="1"/>
          </p:nvPr>
        </p:nvSpPr>
        <p:spPr/>
        <p:txBody>
          <a:bodyPr/>
          <a:lstStyle/>
          <a:p>
            <a:r>
              <a:rPr lang="en-US" dirty="0"/>
              <a:t>UML Sequence Diagrams - Notation</a:t>
            </a:r>
          </a:p>
        </p:txBody>
      </p:sp>
    </p:spTree>
    <p:extLst>
      <p:ext uri="{BB962C8B-B14F-4D97-AF65-F5344CB8AC3E}">
        <p14:creationId xmlns:p14="http://schemas.microsoft.com/office/powerpoint/2010/main" val="227123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E9F83A9-2B8E-0841-AE39-021FDFCED30F}"/>
              </a:ext>
            </a:extLst>
          </p:cNvPr>
          <p:cNvSpPr>
            <a:spLocks noGrp="1" noChangeArrowheads="1"/>
          </p:cNvSpPr>
          <p:nvPr>
            <p:ph type="title"/>
          </p:nvPr>
        </p:nvSpPr>
        <p:spPr/>
        <p:txBody>
          <a:bodyPr/>
          <a:lstStyle/>
          <a:p>
            <a:r>
              <a:rPr lang="en-US" altLang="en-US" dirty="0"/>
              <a:t>Sequence Diagrams</a:t>
            </a:r>
          </a:p>
        </p:txBody>
      </p:sp>
      <p:sp>
        <p:nvSpPr>
          <p:cNvPr id="15365" name="Rectangle 3">
            <a:extLst>
              <a:ext uri="{FF2B5EF4-FFF2-40B4-BE49-F238E27FC236}">
                <a16:creationId xmlns:a16="http://schemas.microsoft.com/office/drawing/2014/main" id="{1855F016-EAE2-8846-A78C-EBF37E94CA1B}"/>
              </a:ext>
            </a:extLst>
          </p:cNvPr>
          <p:cNvSpPr>
            <a:spLocks noGrp="1" noChangeArrowheads="1"/>
          </p:cNvSpPr>
          <p:nvPr>
            <p:ph type="body" idx="1"/>
          </p:nvPr>
        </p:nvSpPr>
        <p:spPr>
          <a:xfrm>
            <a:off x="685800" y="1828800"/>
            <a:ext cx="7772400" cy="4114800"/>
          </a:xfrm>
        </p:spPr>
        <p:txBody>
          <a:bodyPr/>
          <a:lstStyle/>
          <a:p>
            <a:r>
              <a:rPr lang="en-US" altLang="en-US" sz="2000" dirty="0"/>
              <a:t>A sequence diagram indicates how events cause transitions from object to object in a software system over time</a:t>
            </a:r>
          </a:p>
          <a:p>
            <a:endParaRPr lang="en-US" altLang="en-US" sz="2000" dirty="0"/>
          </a:p>
          <a:p>
            <a:r>
              <a:rPr lang="en-US" altLang="en-US" sz="2000" dirty="0"/>
              <a:t>In a way, a sequence diagram is a shorthand version of the use case it is derived from, representing key classes and the events that cause behavior to flow from class to class</a:t>
            </a:r>
          </a:p>
          <a:p>
            <a:endParaRPr lang="en-US" altLang="en-US" sz="2000" dirty="0"/>
          </a:p>
          <a:p>
            <a:r>
              <a:rPr lang="en-US" altLang="en-US" sz="2000" dirty="0"/>
              <a:t>Time is measured vertically (downward) and narrow vertical rectangles represent activation time spent in processing an activity</a:t>
            </a:r>
          </a:p>
          <a:p>
            <a:endParaRPr lang="en-US" altLang="en-US" sz="2000" dirty="0"/>
          </a:p>
          <a:p>
            <a:r>
              <a:rPr lang="en-US" altLang="en-US" sz="2000" dirty="0"/>
              <a:t>States may be shown along a vertical time line</a:t>
            </a:r>
          </a:p>
          <a:p>
            <a:endParaRPr lang="en-US" altLang="en-US" sz="2000" dirty="0"/>
          </a:p>
          <a:p>
            <a:r>
              <a:rPr lang="en-US" altLang="en-US" sz="2000" dirty="0"/>
              <a:t>A UML diagram type similar to </a:t>
            </a:r>
            <a:r>
              <a:rPr lang="en-US" altLang="en-US" sz="2000" b="1" dirty="0"/>
              <a:t>Sequence Diagram </a:t>
            </a:r>
            <a:r>
              <a:rPr lang="en-US" altLang="en-US" sz="2000" dirty="0"/>
              <a:t>is the  </a:t>
            </a:r>
            <a:r>
              <a:rPr lang="en-US" altLang="en-US" sz="2000" b="1" dirty="0"/>
              <a:t>Collaboration Diagram</a:t>
            </a:r>
          </a:p>
        </p:txBody>
      </p:sp>
      <p:sp>
        <p:nvSpPr>
          <p:cNvPr id="7" name="Slide Number Placeholder 6">
            <a:extLst>
              <a:ext uri="{FF2B5EF4-FFF2-40B4-BE49-F238E27FC236}">
                <a16:creationId xmlns:a16="http://schemas.microsoft.com/office/drawing/2014/main" id="{1B5306C5-DD62-D64E-AF78-0AC8E8D55606}"/>
              </a:ext>
            </a:extLst>
          </p:cNvPr>
          <p:cNvSpPr>
            <a:spLocks noGrp="1"/>
          </p:cNvSpPr>
          <p:nvPr>
            <p:ph type="sldNum" sz="quarter" idx="10"/>
          </p:nvPr>
        </p:nvSpPr>
        <p:spPr/>
        <p:txBody>
          <a:bodyPr/>
          <a:lstStyle/>
          <a:p>
            <a:pPr>
              <a:defRPr/>
            </a:pPr>
            <a:fld id="{3E8ADE4A-FE7A-EF46-81C0-DB169D7260F5}" type="slidenum">
              <a:rPr lang="en-US" altLang="x-none" smtClean="0"/>
              <a:pPr>
                <a:defRPr/>
              </a:pPr>
              <a:t>6</a:t>
            </a:fld>
            <a:endParaRPr lang="en-US" altLang="x-none"/>
          </a:p>
        </p:txBody>
      </p:sp>
    </p:spTree>
    <p:extLst>
      <p:ext uri="{BB962C8B-B14F-4D97-AF65-F5344CB8AC3E}">
        <p14:creationId xmlns:p14="http://schemas.microsoft.com/office/powerpoint/2010/main" val="175619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2"/>
          </p:nvPr>
        </p:nvSpPr>
        <p:spPr/>
        <p:txBody>
          <a:bodyPr/>
          <a:lstStyle/>
          <a:p>
            <a:fld id="{5CA08E1C-4AA4-4792-9639-C88DCFDF588D}" type="slidenum">
              <a:rPr lang="en-US" altLang="en-US"/>
              <a:pPr/>
              <a:t>7</a:t>
            </a:fld>
            <a:endParaRPr lang="en-US" altLang="en-US"/>
          </a:p>
        </p:txBody>
      </p:sp>
      <p:sp>
        <p:nvSpPr>
          <p:cNvPr id="267266" name="Rectangle 2"/>
          <p:cNvSpPr>
            <a:spLocks noGrp="1" noChangeArrowheads="1"/>
          </p:cNvSpPr>
          <p:nvPr>
            <p:ph type="title"/>
          </p:nvPr>
        </p:nvSpPr>
        <p:spPr/>
        <p:txBody>
          <a:bodyPr/>
          <a:lstStyle/>
          <a:p>
            <a:r>
              <a:rPr lang="en-CA" altLang="en-US" sz="4000" dirty="0"/>
              <a:t>Examples of Interaction Diagrams</a:t>
            </a:r>
            <a:endParaRPr lang="en-US" altLang="en-US" sz="4000" dirty="0"/>
          </a:p>
        </p:txBody>
      </p:sp>
      <p:sp>
        <p:nvSpPr>
          <p:cNvPr id="267268" name="Rectangle 4"/>
          <p:cNvSpPr>
            <a:spLocks noChangeArrowheads="1"/>
          </p:cNvSpPr>
          <p:nvPr/>
        </p:nvSpPr>
        <p:spPr bwMode="auto">
          <a:xfrm>
            <a:off x="1219200" y="2286000"/>
            <a:ext cx="2743200" cy="3429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69" name="Line 5"/>
          <p:cNvSpPr>
            <a:spLocks noChangeShapeType="1"/>
          </p:cNvSpPr>
          <p:nvPr/>
        </p:nvSpPr>
        <p:spPr bwMode="auto">
          <a:xfrm>
            <a:off x="1752600" y="3124200"/>
            <a:ext cx="0" cy="2362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70" name="Rectangle 6"/>
          <p:cNvSpPr>
            <a:spLocks noChangeArrowheads="1"/>
          </p:cNvSpPr>
          <p:nvPr/>
        </p:nvSpPr>
        <p:spPr bwMode="auto">
          <a:xfrm>
            <a:off x="1447800" y="2819400"/>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71" name="Text Box 7"/>
          <p:cNvSpPr txBox="1">
            <a:spLocks noChangeArrowheads="1"/>
          </p:cNvSpPr>
          <p:nvPr/>
        </p:nvSpPr>
        <p:spPr bwMode="auto">
          <a:xfrm>
            <a:off x="1600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x</a:t>
            </a:r>
          </a:p>
        </p:txBody>
      </p:sp>
      <p:sp>
        <p:nvSpPr>
          <p:cNvPr id="267272" name="Line 8"/>
          <p:cNvSpPr>
            <a:spLocks noChangeShapeType="1"/>
          </p:cNvSpPr>
          <p:nvPr/>
        </p:nvSpPr>
        <p:spPr bwMode="auto">
          <a:xfrm>
            <a:off x="2590800" y="3124200"/>
            <a:ext cx="0" cy="2362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73" name="Rectangle 9"/>
          <p:cNvSpPr>
            <a:spLocks noChangeArrowheads="1"/>
          </p:cNvSpPr>
          <p:nvPr/>
        </p:nvSpPr>
        <p:spPr bwMode="auto">
          <a:xfrm>
            <a:off x="2286000" y="2819400"/>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74" name="Text Box 10"/>
          <p:cNvSpPr txBox="1">
            <a:spLocks noChangeArrowheads="1"/>
          </p:cNvSpPr>
          <p:nvPr/>
        </p:nvSpPr>
        <p:spPr bwMode="auto">
          <a:xfrm>
            <a:off x="2438400" y="2819400"/>
            <a:ext cx="274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y</a:t>
            </a:r>
          </a:p>
        </p:txBody>
      </p:sp>
      <p:sp>
        <p:nvSpPr>
          <p:cNvPr id="267275" name="Line 11"/>
          <p:cNvSpPr>
            <a:spLocks noChangeShapeType="1"/>
          </p:cNvSpPr>
          <p:nvPr/>
        </p:nvSpPr>
        <p:spPr bwMode="auto">
          <a:xfrm>
            <a:off x="3429000" y="3124200"/>
            <a:ext cx="0" cy="2362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76" name="Rectangle 12"/>
          <p:cNvSpPr>
            <a:spLocks noChangeArrowheads="1"/>
          </p:cNvSpPr>
          <p:nvPr/>
        </p:nvSpPr>
        <p:spPr bwMode="auto">
          <a:xfrm>
            <a:off x="3124200" y="2819400"/>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77" name="Text Box 13"/>
          <p:cNvSpPr txBox="1">
            <a:spLocks noChangeArrowheads="1"/>
          </p:cNvSpPr>
          <p:nvPr/>
        </p:nvSpPr>
        <p:spPr bwMode="auto">
          <a:xfrm>
            <a:off x="3276600" y="28194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z</a:t>
            </a:r>
          </a:p>
        </p:txBody>
      </p:sp>
      <p:sp>
        <p:nvSpPr>
          <p:cNvPr id="267278" name="Rectangle 14"/>
          <p:cNvSpPr>
            <a:spLocks noChangeArrowheads="1"/>
          </p:cNvSpPr>
          <p:nvPr/>
        </p:nvSpPr>
        <p:spPr bwMode="auto">
          <a:xfrm>
            <a:off x="1676400" y="3352800"/>
            <a:ext cx="152400" cy="1676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7279" name="Rectangle 15"/>
          <p:cNvSpPr>
            <a:spLocks noChangeArrowheads="1"/>
          </p:cNvSpPr>
          <p:nvPr/>
        </p:nvSpPr>
        <p:spPr bwMode="auto">
          <a:xfrm>
            <a:off x="2514600" y="3657600"/>
            <a:ext cx="152400" cy="685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7280" name="Rectangle 16"/>
          <p:cNvSpPr>
            <a:spLocks noChangeArrowheads="1"/>
          </p:cNvSpPr>
          <p:nvPr/>
        </p:nvSpPr>
        <p:spPr bwMode="auto">
          <a:xfrm>
            <a:off x="3352800" y="3962400"/>
            <a:ext cx="152400" cy="381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81" name="Rectangle 17"/>
          <p:cNvSpPr>
            <a:spLocks noChangeArrowheads="1"/>
          </p:cNvSpPr>
          <p:nvPr/>
        </p:nvSpPr>
        <p:spPr bwMode="auto">
          <a:xfrm>
            <a:off x="2514600" y="4495800"/>
            <a:ext cx="152400" cy="381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82" name="Line 18"/>
          <p:cNvSpPr>
            <a:spLocks noChangeShapeType="1"/>
          </p:cNvSpPr>
          <p:nvPr/>
        </p:nvSpPr>
        <p:spPr bwMode="auto">
          <a:xfrm>
            <a:off x="1828800" y="3657600"/>
            <a:ext cx="6858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83" name="Line 19"/>
          <p:cNvSpPr>
            <a:spLocks noChangeShapeType="1"/>
          </p:cNvSpPr>
          <p:nvPr/>
        </p:nvSpPr>
        <p:spPr bwMode="auto">
          <a:xfrm>
            <a:off x="2667000" y="3962400"/>
            <a:ext cx="6858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84" name="Line 20"/>
          <p:cNvSpPr>
            <a:spLocks noChangeShapeType="1"/>
          </p:cNvSpPr>
          <p:nvPr/>
        </p:nvSpPr>
        <p:spPr bwMode="auto">
          <a:xfrm>
            <a:off x="1828800" y="4495800"/>
            <a:ext cx="6858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85" name="Text Box 21"/>
          <p:cNvSpPr txBox="1">
            <a:spLocks noChangeArrowheads="1"/>
          </p:cNvSpPr>
          <p:nvPr/>
        </p:nvSpPr>
        <p:spPr bwMode="auto">
          <a:xfrm>
            <a:off x="1518748" y="5943600"/>
            <a:ext cx="20377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sv-SE" sz="1800" b="1" dirty="0">
                <a:latin typeface="Times" pitchFamily="18" charset="0"/>
              </a:rPr>
              <a:t>Sequence Diagram</a:t>
            </a:r>
          </a:p>
        </p:txBody>
      </p:sp>
      <p:sp>
        <p:nvSpPr>
          <p:cNvPr id="267286" name="Text Box 22"/>
          <p:cNvSpPr txBox="1">
            <a:spLocks noChangeArrowheads="1"/>
          </p:cNvSpPr>
          <p:nvPr/>
        </p:nvSpPr>
        <p:spPr bwMode="auto">
          <a:xfrm>
            <a:off x="2117725" y="3375025"/>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a</a:t>
            </a:r>
          </a:p>
        </p:txBody>
      </p:sp>
      <p:sp>
        <p:nvSpPr>
          <p:cNvPr id="267287" name="Text Box 23"/>
          <p:cNvSpPr txBox="1">
            <a:spLocks noChangeArrowheads="1"/>
          </p:cNvSpPr>
          <p:nvPr/>
        </p:nvSpPr>
        <p:spPr bwMode="auto">
          <a:xfrm>
            <a:off x="3048000" y="3733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b</a:t>
            </a:r>
          </a:p>
        </p:txBody>
      </p:sp>
      <p:sp>
        <p:nvSpPr>
          <p:cNvPr id="267288" name="Text Box 24"/>
          <p:cNvSpPr txBox="1">
            <a:spLocks noChangeArrowheads="1"/>
          </p:cNvSpPr>
          <p:nvPr/>
        </p:nvSpPr>
        <p:spPr bwMode="auto">
          <a:xfrm>
            <a:off x="2133600" y="41910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c</a:t>
            </a:r>
          </a:p>
        </p:txBody>
      </p:sp>
      <p:sp>
        <p:nvSpPr>
          <p:cNvPr id="267290" name="Rectangle 26"/>
          <p:cNvSpPr>
            <a:spLocks noChangeArrowheads="1"/>
          </p:cNvSpPr>
          <p:nvPr/>
        </p:nvSpPr>
        <p:spPr bwMode="auto">
          <a:xfrm>
            <a:off x="4999038" y="2327275"/>
            <a:ext cx="2743200" cy="3429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91" name="Text Box 27"/>
          <p:cNvSpPr txBox="1">
            <a:spLocks noChangeArrowheads="1"/>
          </p:cNvSpPr>
          <p:nvPr/>
        </p:nvSpPr>
        <p:spPr bwMode="auto">
          <a:xfrm>
            <a:off x="4932886" y="5943600"/>
            <a:ext cx="29120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sv-SE" sz="1800" b="1" dirty="0">
                <a:latin typeface="Times" pitchFamily="18" charset="0"/>
              </a:rPr>
              <a:t>Communication Diagram</a:t>
            </a:r>
          </a:p>
          <a:p>
            <a:pPr algn="ctr" eaLnBrk="1" hangingPunct="1"/>
            <a:r>
              <a:rPr lang="en-US" altLang="sv-SE" b="1" dirty="0">
                <a:latin typeface="Times" pitchFamily="18" charset="0"/>
              </a:rPr>
              <a:t>(or Collaboration Diagram)</a:t>
            </a:r>
            <a:endParaRPr lang="en-US" altLang="sv-SE" sz="1800" b="1" dirty="0">
              <a:latin typeface="Times" pitchFamily="18" charset="0"/>
            </a:endParaRPr>
          </a:p>
        </p:txBody>
      </p:sp>
      <p:sp>
        <p:nvSpPr>
          <p:cNvPr id="267292" name="Rectangle 28"/>
          <p:cNvSpPr>
            <a:spLocks noChangeArrowheads="1"/>
          </p:cNvSpPr>
          <p:nvPr/>
        </p:nvSpPr>
        <p:spPr bwMode="auto">
          <a:xfrm>
            <a:off x="5227638" y="3394075"/>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93" name="Text Box 29"/>
          <p:cNvSpPr txBox="1">
            <a:spLocks noChangeArrowheads="1"/>
          </p:cNvSpPr>
          <p:nvPr/>
        </p:nvSpPr>
        <p:spPr bwMode="auto">
          <a:xfrm>
            <a:off x="5380038" y="3394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x</a:t>
            </a:r>
          </a:p>
        </p:txBody>
      </p:sp>
      <p:sp>
        <p:nvSpPr>
          <p:cNvPr id="267294" name="Rectangle 30"/>
          <p:cNvSpPr>
            <a:spLocks noChangeArrowheads="1"/>
          </p:cNvSpPr>
          <p:nvPr/>
        </p:nvSpPr>
        <p:spPr bwMode="auto">
          <a:xfrm>
            <a:off x="6523038" y="3394075"/>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95" name="Text Box 31"/>
          <p:cNvSpPr txBox="1">
            <a:spLocks noChangeArrowheads="1"/>
          </p:cNvSpPr>
          <p:nvPr/>
        </p:nvSpPr>
        <p:spPr bwMode="auto">
          <a:xfrm>
            <a:off x="6675438" y="3394075"/>
            <a:ext cx="274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y</a:t>
            </a:r>
          </a:p>
        </p:txBody>
      </p:sp>
      <p:sp>
        <p:nvSpPr>
          <p:cNvPr id="267296" name="Rectangle 32"/>
          <p:cNvSpPr>
            <a:spLocks noChangeArrowheads="1"/>
          </p:cNvSpPr>
          <p:nvPr/>
        </p:nvSpPr>
        <p:spPr bwMode="auto">
          <a:xfrm>
            <a:off x="6523038" y="4460875"/>
            <a:ext cx="6096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97" name="Text Box 33"/>
          <p:cNvSpPr txBox="1">
            <a:spLocks noChangeArrowheads="1"/>
          </p:cNvSpPr>
          <p:nvPr/>
        </p:nvSpPr>
        <p:spPr bwMode="auto">
          <a:xfrm>
            <a:off x="6675438" y="4460875"/>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u="sng">
                <a:latin typeface="Times" pitchFamily="18" charset="0"/>
              </a:rPr>
              <a:t>z</a:t>
            </a:r>
          </a:p>
        </p:txBody>
      </p:sp>
      <p:sp>
        <p:nvSpPr>
          <p:cNvPr id="267298" name="Line 34"/>
          <p:cNvSpPr>
            <a:spLocks noChangeShapeType="1"/>
          </p:cNvSpPr>
          <p:nvPr/>
        </p:nvSpPr>
        <p:spPr bwMode="auto">
          <a:xfrm>
            <a:off x="5837238" y="3546475"/>
            <a:ext cx="685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299" name="Line 35"/>
          <p:cNvSpPr>
            <a:spLocks noChangeShapeType="1"/>
          </p:cNvSpPr>
          <p:nvPr/>
        </p:nvSpPr>
        <p:spPr bwMode="auto">
          <a:xfrm>
            <a:off x="6827838" y="3698875"/>
            <a:ext cx="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300" name="Line 36"/>
          <p:cNvSpPr>
            <a:spLocks noChangeShapeType="1"/>
          </p:cNvSpPr>
          <p:nvPr/>
        </p:nvSpPr>
        <p:spPr bwMode="auto">
          <a:xfrm>
            <a:off x="6142038" y="3470275"/>
            <a:ext cx="2286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67301" name="Line 37"/>
          <p:cNvSpPr>
            <a:spLocks noChangeShapeType="1"/>
          </p:cNvSpPr>
          <p:nvPr/>
        </p:nvSpPr>
        <p:spPr bwMode="auto">
          <a:xfrm>
            <a:off x="6980238" y="4156075"/>
            <a:ext cx="0" cy="22860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267302" name="Text Box 38"/>
          <p:cNvSpPr txBox="1">
            <a:spLocks noChangeArrowheads="1"/>
          </p:cNvSpPr>
          <p:nvPr/>
        </p:nvSpPr>
        <p:spPr bwMode="auto">
          <a:xfrm>
            <a:off x="6065838" y="2936875"/>
            <a:ext cx="5794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sv-SE" sz="1400">
                <a:latin typeface="Times" pitchFamily="18" charset="0"/>
              </a:rPr>
              <a:t>1.1: a</a:t>
            </a:r>
            <a:br>
              <a:rPr lang="en-US" altLang="sv-SE" sz="1400">
                <a:latin typeface="Times" pitchFamily="18" charset="0"/>
              </a:rPr>
            </a:br>
            <a:r>
              <a:rPr lang="en-US" altLang="sv-SE" sz="1400">
                <a:latin typeface="Times" pitchFamily="18" charset="0"/>
              </a:rPr>
              <a:t>1.2: c</a:t>
            </a:r>
          </a:p>
        </p:txBody>
      </p:sp>
      <p:sp>
        <p:nvSpPr>
          <p:cNvPr id="267303" name="Text Box 39"/>
          <p:cNvSpPr txBox="1">
            <a:spLocks noChangeArrowheads="1"/>
          </p:cNvSpPr>
          <p:nvPr/>
        </p:nvSpPr>
        <p:spPr bwMode="auto">
          <a:xfrm>
            <a:off x="7056438" y="4003675"/>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sv-SE" sz="1400">
                <a:latin typeface="Times" pitchFamily="18" charset="0"/>
              </a:rPr>
              <a:t>1.1.1: b</a:t>
            </a:r>
          </a:p>
        </p:txBody>
      </p:sp>
    </p:spTree>
    <p:extLst>
      <p:ext uri="{BB962C8B-B14F-4D97-AF65-F5344CB8AC3E}">
        <p14:creationId xmlns:p14="http://schemas.microsoft.com/office/powerpoint/2010/main" val="128019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6CA3-07D8-42B3-9CE7-30FB7BCA54CA}"/>
              </a:ext>
            </a:extLst>
          </p:cNvPr>
          <p:cNvSpPr>
            <a:spLocks noGrp="1"/>
          </p:cNvSpPr>
          <p:nvPr>
            <p:ph type="title"/>
          </p:nvPr>
        </p:nvSpPr>
        <p:spPr/>
        <p:txBody>
          <a:bodyPr/>
          <a:lstStyle/>
          <a:p>
            <a:r>
              <a:rPr lang="en-US" dirty="0"/>
              <a:t>Example Communication Diagram</a:t>
            </a:r>
            <a:endParaRPr lang="en-CA" dirty="0"/>
          </a:p>
        </p:txBody>
      </p:sp>
      <p:pic>
        <p:nvPicPr>
          <p:cNvPr id="3074" name="Picture 2">
            <a:extLst>
              <a:ext uri="{FF2B5EF4-FFF2-40B4-BE49-F238E27FC236}">
                <a16:creationId xmlns:a16="http://schemas.microsoft.com/office/drawing/2014/main" id="{2CD34F75-F336-490F-8D15-2ECEDDEB1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6858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55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19CB-9F19-4335-B656-2BEC7DDA736F}"/>
              </a:ext>
            </a:extLst>
          </p:cNvPr>
          <p:cNvSpPr>
            <a:spLocks noGrp="1"/>
          </p:cNvSpPr>
          <p:nvPr>
            <p:ph type="title"/>
          </p:nvPr>
        </p:nvSpPr>
        <p:spPr/>
        <p:txBody>
          <a:bodyPr/>
          <a:lstStyle/>
          <a:p>
            <a:r>
              <a:rPr lang="en-US" dirty="0"/>
              <a:t>Example Communication Diagram with Concurrent Flows</a:t>
            </a:r>
            <a:endParaRPr lang="en-CA" dirty="0"/>
          </a:p>
        </p:txBody>
      </p:sp>
      <p:pic>
        <p:nvPicPr>
          <p:cNvPr id="4098" name="Picture 2">
            <a:extLst>
              <a:ext uri="{FF2B5EF4-FFF2-40B4-BE49-F238E27FC236}">
                <a16:creationId xmlns:a16="http://schemas.microsoft.com/office/drawing/2014/main" id="{D72958E1-0079-4F43-B209-DE836B589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14600"/>
            <a:ext cx="5012954" cy="2057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3ECFA9-913F-4A35-B385-6B1021754C52}"/>
              </a:ext>
            </a:extLst>
          </p:cNvPr>
          <p:cNvSpPr txBox="1"/>
          <p:nvPr/>
        </p:nvSpPr>
        <p:spPr>
          <a:xfrm>
            <a:off x="762000" y="5562600"/>
            <a:ext cx="8118697" cy="646331"/>
          </a:xfrm>
          <a:prstGeom prst="rect">
            <a:avLst/>
          </a:prstGeom>
          <a:noFill/>
        </p:spPr>
        <p:txBody>
          <a:bodyPr wrap="none" rtlCol="0">
            <a:spAutoFit/>
          </a:bodyPr>
          <a:lstStyle/>
          <a:p>
            <a:r>
              <a:rPr lang="en-US" dirty="0"/>
              <a:t>Flows A2, and B2 are concurrent. Also, flows C3, and D3 are concurrent. The </a:t>
            </a:r>
          </a:p>
          <a:p>
            <a:r>
              <a:rPr lang="en-US" dirty="0" err="1"/>
              <a:t>ame</a:t>
            </a:r>
            <a:r>
              <a:rPr lang="en-US" dirty="0"/>
              <a:t> holds for flows C3.1 and D3.1</a:t>
            </a:r>
            <a:endParaRPr lang="en-CA" dirty="0"/>
          </a:p>
        </p:txBody>
      </p:sp>
    </p:spTree>
    <p:extLst>
      <p:ext uri="{BB962C8B-B14F-4D97-AF65-F5344CB8AC3E}">
        <p14:creationId xmlns:p14="http://schemas.microsoft.com/office/powerpoint/2010/main" val="3351576831"/>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1329</TotalTime>
  <Words>2000</Words>
  <Application>Microsoft Office PowerPoint</Application>
  <PresentationFormat>On-screen Show (4:3)</PresentationFormat>
  <Paragraphs>330</Paragraphs>
  <Slides>40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Courier New</vt:lpstr>
      <vt:lpstr>Helvetica</vt:lpstr>
      <vt:lpstr>Segoe UI</vt:lpstr>
      <vt:lpstr>Times</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21</vt:lpstr>
      <vt:lpstr>Learning Objectives in this Part</vt:lpstr>
      <vt:lpstr>Part 21-a</vt:lpstr>
      <vt:lpstr>Sequence Diagrams</vt:lpstr>
      <vt:lpstr>Examples of Interaction Diagrams</vt:lpstr>
      <vt:lpstr>Example Communication Diagram</vt:lpstr>
      <vt:lpstr>Example Communication Diagram with Concurrent Flows</vt:lpstr>
      <vt:lpstr>Sequence Diagrams</vt:lpstr>
      <vt:lpstr>Structural Elements of Interaction Diagrams (1) </vt:lpstr>
      <vt:lpstr>Structural Elements of Interaction Diagrams (2) </vt:lpstr>
      <vt:lpstr>Structural Elements of Interaction Diagrams (3) </vt:lpstr>
      <vt:lpstr>Structure of a Sequence Diagram</vt:lpstr>
      <vt:lpstr>Message Types</vt:lpstr>
      <vt:lpstr>Example Sequence Diagram</vt:lpstr>
      <vt:lpstr>Example Sequence Diagram</vt:lpstr>
      <vt:lpstr>More Examples</vt:lpstr>
      <vt:lpstr>Sequence Diagram with Multiple Active Objects</vt:lpstr>
      <vt:lpstr>Alternative Flow </vt:lpstr>
      <vt:lpstr>Optional Flow</vt:lpstr>
      <vt:lpstr>Iterative Flow</vt:lpstr>
      <vt:lpstr>Iterative and Alternative Flow</vt:lpstr>
      <vt:lpstr>Part 21-B</vt:lpstr>
      <vt:lpstr>Messages and Self Messages </vt:lpstr>
      <vt:lpstr>Break and Parallel Fragment</vt:lpstr>
      <vt:lpstr>Iterative Flow with a Break Block</vt:lpstr>
      <vt:lpstr>Critical Region and Assert</vt:lpstr>
      <vt:lpstr>Negative and Interaction Use</vt:lpstr>
      <vt:lpstr>Example: Change of Airline Ticket Reservation</vt:lpstr>
      <vt:lpstr>Sequence Diagram – Change of Airline Ticket Reservation</vt:lpstr>
      <vt:lpstr>Part 21-C</vt:lpstr>
      <vt:lpstr>Example  - 1 Sequence Diagrams </vt:lpstr>
      <vt:lpstr>Example  - 2 Sequence Diagrams </vt:lpstr>
      <vt:lpstr>Example  - 3 Sequence Diagrams </vt:lpstr>
      <vt:lpstr>Example  - 4 Sequence Diagrams </vt:lpstr>
      <vt:lpstr>Example  - 5 Sequence Diagrams </vt:lpstr>
      <vt:lpstr>Example  - 6 Sequence Diagrams </vt:lpstr>
      <vt:lpstr>Behavioral Modeling in Summary</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211</cp:revision>
  <dcterms:created xsi:type="dcterms:W3CDTF">2015-03-16T16:55:38Z</dcterms:created>
  <dcterms:modified xsi:type="dcterms:W3CDTF">2020-09-07T22:36:38Z</dcterms:modified>
</cp:coreProperties>
</file>