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530" r:id="rId2"/>
    <p:sldId id="507" r:id="rId3"/>
    <p:sldId id="531" r:id="rId4"/>
    <p:sldId id="516" r:id="rId5"/>
    <p:sldId id="280" r:id="rId6"/>
    <p:sldId id="320" r:id="rId7"/>
    <p:sldId id="279" r:id="rId8"/>
    <p:sldId id="529" r:id="rId9"/>
    <p:sldId id="526" r:id="rId10"/>
    <p:sldId id="527" r:id="rId11"/>
    <p:sldId id="525" r:id="rId12"/>
    <p:sldId id="330" r:id="rId13"/>
    <p:sldId id="329" r:id="rId14"/>
    <p:sldId id="461" r:id="rId15"/>
    <p:sldId id="462" r:id="rId16"/>
    <p:sldId id="463" r:id="rId17"/>
    <p:sldId id="321" r:id="rId18"/>
    <p:sldId id="519" r:id="rId19"/>
    <p:sldId id="520" r:id="rId20"/>
    <p:sldId id="301" r:id="rId21"/>
    <p:sldId id="522" r:id="rId22"/>
    <p:sldId id="524" r:id="rId23"/>
    <p:sldId id="281" r:id="rId24"/>
    <p:sldId id="326" r:id="rId25"/>
    <p:sldId id="327" r:id="rId26"/>
    <p:sldId id="506"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1420" autoAdjust="0"/>
  </p:normalViewPr>
  <p:slideViewPr>
    <p:cSldViewPr>
      <p:cViewPr varScale="1">
        <p:scale>
          <a:sx n="74" d="100"/>
          <a:sy n="74" d="100"/>
        </p:scale>
        <p:origin x="173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22:49:42.704"/>
    </inkml:context>
    <inkml:brush xml:id="br0">
      <inkml:brushProperty name="width" value="0.05" units="cm"/>
      <inkml:brushProperty name="height" value="0.05" units="cm"/>
    </inkml:brush>
  </inkml:definitions>
  <inkml:trace contextRef="#ctx0" brushRef="#br0">1 5 1184,'0'-5'-12,"2"10"-28,-2 5-32,3-5-52,3 0-64,-4-5-68,1-3-48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22:49:43.043"/>
    </inkml:context>
    <inkml:brush xml:id="br0">
      <inkml:brushProperty name="width" value="0.05" units="cm"/>
      <inkml:brushProperty name="height" value="0.05" units="cm"/>
    </inkml:brush>
  </inkml:definitions>
  <inkml:trace contextRef="#ctx0" brushRef="#br0">34 1 112,'-1'2'130,"1"1"0,-1 0 1,1 0-1,-1 0 0,0 0 0,0-1 1,-1 1-1,1-1 0,-2 3-130,2-2-9,-1 0 0,1 0 0,-1 0-1,1 0 1,0 0 0,0 0 0,0 0 0,1 0-1,-1 1 1,1-1 9,-11 32-744,11-30 484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0T23:04:32.260"/>
    </inkml:context>
    <inkml:brush xml:id="br0">
      <inkml:brushProperty name="width" value="0.05" units="cm"/>
      <inkml:brushProperty name="height" value="0.05" units="cm"/>
      <inkml:brushProperty name="color" value="#E71224"/>
    </inkml:brush>
  </inkml:definitions>
  <inkml:trace contextRef="#ctx0" brushRef="#br0">1 15 60,'6'-14'1912,"-12"30"-3219,6-13 982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90945F4D-516D-1548-B9A6-01945B87976A}"/>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702AFC9-2077-B94E-9DC6-C02050F4881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45060" name="Slide Number Placeholder 3">
            <a:extLst>
              <a:ext uri="{FF2B5EF4-FFF2-40B4-BE49-F238E27FC236}">
                <a16:creationId xmlns:a16="http://schemas.microsoft.com/office/drawing/2014/main" id="{07A7F8AC-24AC-B54A-A48E-DDE6D8A18C6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C5BDC59-BEFA-A847-84C1-3C2B287E3F1A}" type="slidenum">
              <a:rPr lang="en-US" altLang="en-US" sz="1200"/>
              <a:pPr/>
              <a:t>7</a:t>
            </a:fld>
            <a:endParaRPr lang="en-US" altLang="en-US" sz="1200"/>
          </a:p>
        </p:txBody>
      </p:sp>
    </p:spTree>
    <p:extLst>
      <p:ext uri="{BB962C8B-B14F-4D97-AF65-F5344CB8AC3E}">
        <p14:creationId xmlns:p14="http://schemas.microsoft.com/office/powerpoint/2010/main" val="337413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ln/>
        </p:spPr>
        <p:txBody>
          <a:bodyPr/>
          <a:lstStyle/>
          <a:p>
            <a:endParaRPr lang="de-DE" altLang="en-US"/>
          </a:p>
        </p:txBody>
      </p:sp>
      <p:sp>
        <p:nvSpPr>
          <p:cNvPr id="27651"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de-DE" alt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de-DE" alt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26</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12.xml"/><Relationship Id="rId6" Type="http://schemas.openxmlformats.org/officeDocument/2006/relationships/customXml" Target="../ink/ink3.xml"/><Relationship Id="rId5" Type="http://schemas.openxmlformats.org/officeDocument/2006/relationships/image" Target="../media/image8.png"/><Relationship Id="rId4" Type="http://schemas.openxmlformats.org/officeDocument/2006/relationships/customXml" Target="../ink/ink2.xml"/></Relationships>
</file>

<file path=ppt/slides/_rels/slide13.xml.rels><?xml version="1.0" encoding="UTF-8" standalone="yes"?>
<Relationships xmlns="http://schemas.openxmlformats.org/package/2006/relationships"><Relationship Id="rId2" Type="http://schemas.openxmlformats.org/officeDocument/2006/relationships/hyperlink" Target="https://moodle.polymtl.ca/pluginfile.php/517017/mod_resource/content/1/measurement_software_design_quality.pdf"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Software_design"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hyperlink" Target="https://hackernoon.com/10-oop-design-principles-every-programmer-should-know-f187436caf65" TargetMode="External"/><Relationship Id="rId4" Type="http://schemas.openxmlformats.org/officeDocument/2006/relationships/hyperlink" Target="https://www.tutorialspoint.com/software_engineering/software_design_basics.ht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9</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Design Concepts</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AF43-CC12-4B2F-A18F-1BE0E6BA6CFF}"/>
              </a:ext>
            </a:extLst>
          </p:cNvPr>
          <p:cNvSpPr>
            <a:spLocks noGrp="1"/>
          </p:cNvSpPr>
          <p:nvPr>
            <p:ph type="title"/>
          </p:nvPr>
        </p:nvSpPr>
        <p:spPr/>
        <p:txBody>
          <a:bodyPr/>
          <a:lstStyle/>
          <a:p>
            <a:r>
              <a:rPr lang="en-CA" dirty="0"/>
              <a:t>Interface Design</a:t>
            </a:r>
          </a:p>
        </p:txBody>
      </p:sp>
      <p:sp>
        <p:nvSpPr>
          <p:cNvPr id="3" name="Content Placeholder 2">
            <a:extLst>
              <a:ext uri="{FF2B5EF4-FFF2-40B4-BE49-F238E27FC236}">
                <a16:creationId xmlns:a16="http://schemas.microsoft.com/office/drawing/2014/main" id="{3939187F-C6A4-4C4A-9092-DA9F598828D7}"/>
              </a:ext>
            </a:extLst>
          </p:cNvPr>
          <p:cNvSpPr>
            <a:spLocks noGrp="1"/>
          </p:cNvSpPr>
          <p:nvPr>
            <p:ph idx="1"/>
          </p:nvPr>
        </p:nvSpPr>
        <p:spPr>
          <a:xfrm>
            <a:off x="0" y="1295400"/>
            <a:ext cx="5181600" cy="4114800"/>
          </a:xfrm>
        </p:spPr>
        <p:txBody>
          <a:bodyPr/>
          <a:lstStyle/>
          <a:p>
            <a:r>
              <a:rPr lang="en-US" sz="1800" dirty="0"/>
              <a:t>There are three important elements of interface design: </a:t>
            </a:r>
          </a:p>
          <a:p>
            <a:pPr lvl="1">
              <a:buAutoNum type="arabicPeriod"/>
            </a:pPr>
            <a:r>
              <a:rPr lang="en-US" sz="1800" dirty="0"/>
              <a:t>The user interface (UI); </a:t>
            </a:r>
          </a:p>
          <a:p>
            <a:pPr lvl="1">
              <a:buAutoNum type="arabicPeriod"/>
            </a:pPr>
            <a:r>
              <a:rPr lang="en-US" sz="1800" b="1" dirty="0"/>
              <a:t>External interfaces </a:t>
            </a:r>
            <a:r>
              <a:rPr lang="en-US" sz="1800" dirty="0"/>
              <a:t>to other systems, devices, networks, or other producers or consumers of information and;  </a:t>
            </a:r>
          </a:p>
          <a:p>
            <a:pPr lvl="1">
              <a:buAutoNum type="arabicPeriod"/>
            </a:pPr>
            <a:r>
              <a:rPr lang="en-US" sz="1800" b="1" dirty="0"/>
              <a:t>Internal interfaces </a:t>
            </a:r>
            <a:r>
              <a:rPr lang="en-US" sz="1800" dirty="0"/>
              <a:t>between various design components. </a:t>
            </a:r>
          </a:p>
          <a:p>
            <a:pPr marL="457200" lvl="1" indent="0">
              <a:buNone/>
            </a:pPr>
            <a:endParaRPr lang="en-US" sz="1800" dirty="0"/>
          </a:p>
          <a:p>
            <a:pPr marL="457200" lvl="1" indent="0">
              <a:buNone/>
            </a:pPr>
            <a:r>
              <a:rPr lang="en-US" sz="1800" dirty="0"/>
              <a:t>We focus here on the </a:t>
            </a:r>
            <a:r>
              <a:rPr lang="en-US" sz="1800" b="1" dirty="0"/>
              <a:t>External</a:t>
            </a:r>
            <a:r>
              <a:rPr lang="en-US" sz="1800" dirty="0"/>
              <a:t> and </a:t>
            </a:r>
            <a:r>
              <a:rPr lang="en-US" sz="1800" b="1" dirty="0"/>
              <a:t>Internal</a:t>
            </a:r>
            <a:r>
              <a:rPr lang="en-US" sz="1800" dirty="0"/>
              <a:t> interfaces. </a:t>
            </a:r>
          </a:p>
          <a:p>
            <a:pPr marL="457200" lvl="1" indent="0">
              <a:buNone/>
            </a:pPr>
            <a:endParaRPr lang="en-US" sz="1800" dirty="0"/>
          </a:p>
          <a:p>
            <a:pPr marL="342900" lvl="1" indent="-342900">
              <a:buFont typeface="Arial" charset="0"/>
              <a:buChar char="•"/>
            </a:pPr>
            <a:r>
              <a:rPr lang="en-US" sz="1800" dirty="0"/>
              <a:t>The design of external interfaces requires definitive information about the entity to which information is sent or received.</a:t>
            </a:r>
          </a:p>
          <a:p>
            <a:pPr marL="342900" lvl="1" indent="-342900">
              <a:buFont typeface="Arial" charset="0"/>
              <a:buChar char="•"/>
            </a:pPr>
            <a:endParaRPr lang="en-US" sz="1800" dirty="0"/>
          </a:p>
          <a:p>
            <a:pPr marL="342900" lvl="1" indent="-342900">
              <a:buFont typeface="Arial" charset="0"/>
              <a:buChar char="•"/>
            </a:pPr>
            <a:r>
              <a:rPr lang="en-US" sz="1800" dirty="0"/>
              <a:t>The design of internal interfaces is closely aligned with component-level design.</a:t>
            </a:r>
            <a:endParaRPr lang="en-CA" sz="1800" dirty="0"/>
          </a:p>
        </p:txBody>
      </p:sp>
      <p:pic>
        <p:nvPicPr>
          <p:cNvPr id="5" name="Picture 4">
            <a:extLst>
              <a:ext uri="{FF2B5EF4-FFF2-40B4-BE49-F238E27FC236}">
                <a16:creationId xmlns:a16="http://schemas.microsoft.com/office/drawing/2014/main" id="{1A7FEC5F-75DF-47EC-BD09-2105C9B7454F}"/>
              </a:ext>
            </a:extLst>
          </p:cNvPr>
          <p:cNvPicPr>
            <a:picLocks noChangeAspect="1"/>
          </p:cNvPicPr>
          <p:nvPr/>
        </p:nvPicPr>
        <p:blipFill>
          <a:blip r:embed="rId2"/>
          <a:stretch>
            <a:fillRect/>
          </a:stretch>
        </p:blipFill>
        <p:spPr>
          <a:xfrm>
            <a:off x="5396464" y="1295400"/>
            <a:ext cx="3773374" cy="3226347"/>
          </a:xfrm>
          <a:prstGeom prst="rect">
            <a:avLst/>
          </a:prstGeom>
        </p:spPr>
      </p:pic>
      <p:sp>
        <p:nvSpPr>
          <p:cNvPr id="6" name="TextBox 5">
            <a:extLst>
              <a:ext uri="{FF2B5EF4-FFF2-40B4-BE49-F238E27FC236}">
                <a16:creationId xmlns:a16="http://schemas.microsoft.com/office/drawing/2014/main" id="{C0FF836B-E5BC-40CC-89ED-DB5A7CB2A382}"/>
              </a:ext>
            </a:extLst>
          </p:cNvPr>
          <p:cNvSpPr txBox="1"/>
          <p:nvPr/>
        </p:nvSpPr>
        <p:spPr>
          <a:xfrm>
            <a:off x="5275633" y="4495800"/>
            <a:ext cx="3868367" cy="253916"/>
          </a:xfrm>
          <a:prstGeom prst="rect">
            <a:avLst/>
          </a:prstGeom>
          <a:noFill/>
        </p:spPr>
        <p:txBody>
          <a:bodyPr wrap="none" rtlCol="0">
            <a:spAutoFit/>
          </a:bodyPr>
          <a:lstStyle/>
          <a:p>
            <a:r>
              <a:rPr lang="en-CA" sz="1050" dirty="0"/>
              <a:t>Interface specification implemented by the </a:t>
            </a:r>
            <a:r>
              <a:rPr lang="en-CA" sz="1050" dirty="0" err="1"/>
              <a:t>ControlPanel</a:t>
            </a:r>
            <a:r>
              <a:rPr lang="en-CA" sz="1050" dirty="0"/>
              <a:t> class</a:t>
            </a:r>
          </a:p>
        </p:txBody>
      </p:sp>
      <p:sp>
        <p:nvSpPr>
          <p:cNvPr id="7" name="Oval 6">
            <a:extLst>
              <a:ext uri="{FF2B5EF4-FFF2-40B4-BE49-F238E27FC236}">
                <a16:creationId xmlns:a16="http://schemas.microsoft.com/office/drawing/2014/main" id="{D8867566-DBBA-4F18-B3EF-A6965BB71C64}"/>
              </a:ext>
            </a:extLst>
          </p:cNvPr>
          <p:cNvSpPr/>
          <p:nvPr/>
        </p:nvSpPr>
        <p:spPr>
          <a:xfrm>
            <a:off x="7010400" y="4191000"/>
            <a:ext cx="1219200" cy="2539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F178CDEE-7406-4072-BDBD-33738D9CDC64}"/>
              </a:ext>
            </a:extLst>
          </p:cNvPr>
          <p:cNvSpPr/>
          <p:nvPr/>
        </p:nvSpPr>
        <p:spPr>
          <a:xfrm>
            <a:off x="5181600" y="2895600"/>
            <a:ext cx="1295400" cy="2539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297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0DE8-6CCE-4AA0-8592-02CE317148C3}"/>
              </a:ext>
            </a:extLst>
          </p:cNvPr>
          <p:cNvSpPr>
            <a:spLocks noGrp="1"/>
          </p:cNvSpPr>
          <p:nvPr>
            <p:ph type="title"/>
          </p:nvPr>
        </p:nvSpPr>
        <p:spPr/>
        <p:txBody>
          <a:bodyPr/>
          <a:lstStyle/>
          <a:p>
            <a:r>
              <a:rPr lang="en-CA" dirty="0"/>
              <a:t>Data / Class Design</a:t>
            </a:r>
          </a:p>
        </p:txBody>
      </p:sp>
      <p:sp>
        <p:nvSpPr>
          <p:cNvPr id="3" name="Content Placeholder 2">
            <a:extLst>
              <a:ext uri="{FF2B5EF4-FFF2-40B4-BE49-F238E27FC236}">
                <a16:creationId xmlns:a16="http://schemas.microsoft.com/office/drawing/2014/main" id="{11343F8A-5888-4ACC-9A82-0630AEF7A741}"/>
              </a:ext>
            </a:extLst>
          </p:cNvPr>
          <p:cNvSpPr>
            <a:spLocks noGrp="1"/>
          </p:cNvSpPr>
          <p:nvPr>
            <p:ph idx="1"/>
          </p:nvPr>
        </p:nvSpPr>
        <p:spPr>
          <a:xfrm>
            <a:off x="675409" y="1371600"/>
            <a:ext cx="4429991" cy="4114800"/>
          </a:xfrm>
        </p:spPr>
        <p:txBody>
          <a:bodyPr/>
          <a:lstStyle/>
          <a:p>
            <a:r>
              <a:rPr lang="en-US" sz="1800" dirty="0"/>
              <a:t>The analysis model defines a set of </a:t>
            </a:r>
            <a:r>
              <a:rPr lang="en-US" sz="1800" b="1" dirty="0"/>
              <a:t>analysis classes</a:t>
            </a:r>
            <a:r>
              <a:rPr lang="en-US" sz="1800" dirty="0"/>
              <a:t>. As we have said, this set is referred to as the </a:t>
            </a:r>
            <a:r>
              <a:rPr lang="en-US" sz="1800" b="1" dirty="0"/>
              <a:t>Domain Model.</a:t>
            </a:r>
            <a:r>
              <a:rPr lang="en-US" sz="1800" dirty="0"/>
              <a:t> </a:t>
            </a:r>
          </a:p>
          <a:p>
            <a:endParaRPr lang="en-US" sz="1800" dirty="0"/>
          </a:p>
          <a:p>
            <a:r>
              <a:rPr lang="en-US" sz="1800" dirty="0"/>
              <a:t>Each of such class in the </a:t>
            </a:r>
            <a:r>
              <a:rPr lang="en-US" sz="1800" b="1" dirty="0"/>
              <a:t>Domain Model </a:t>
            </a:r>
            <a:r>
              <a:rPr lang="en-US" sz="1800" dirty="0"/>
              <a:t>describes some element of the problem domain as extracted from the use cases during the requirements analysis phase of the Software Lifecycle. </a:t>
            </a:r>
          </a:p>
          <a:p>
            <a:endParaRPr lang="en-US" sz="1800" dirty="0"/>
          </a:p>
          <a:p>
            <a:r>
              <a:rPr lang="en-US" sz="1800" dirty="0"/>
              <a:t>For the Design Model we define a set of </a:t>
            </a:r>
            <a:r>
              <a:rPr lang="en-US" sz="1800" b="1" dirty="0"/>
              <a:t>design classes </a:t>
            </a:r>
            <a:r>
              <a:rPr lang="en-US" sz="1800" dirty="0"/>
              <a:t>that </a:t>
            </a:r>
            <a:r>
              <a:rPr lang="en-US" sz="1800" i="1" dirty="0"/>
              <a:t>refine</a:t>
            </a:r>
            <a:r>
              <a:rPr lang="en-US" sz="1800" dirty="0"/>
              <a:t> the analysis classes by providing design detail that will enable the classes to be implemented and to create a software infrastructure that supports the requirements of the specific application being developed.</a:t>
            </a:r>
            <a:endParaRPr lang="en-CA" sz="1800" dirty="0"/>
          </a:p>
        </p:txBody>
      </p:sp>
      <p:pic>
        <p:nvPicPr>
          <p:cNvPr id="4" name="Picture 3">
            <a:extLst>
              <a:ext uri="{FF2B5EF4-FFF2-40B4-BE49-F238E27FC236}">
                <a16:creationId xmlns:a16="http://schemas.microsoft.com/office/drawing/2014/main" id="{502F69EE-7DCC-4166-9E71-1C4ACD30B7FA}"/>
              </a:ext>
            </a:extLst>
          </p:cNvPr>
          <p:cNvPicPr>
            <a:picLocks noChangeAspect="1"/>
          </p:cNvPicPr>
          <p:nvPr/>
        </p:nvPicPr>
        <p:blipFill>
          <a:blip r:embed="rId2"/>
          <a:stretch>
            <a:fillRect/>
          </a:stretch>
        </p:blipFill>
        <p:spPr>
          <a:xfrm>
            <a:off x="5115791" y="1676400"/>
            <a:ext cx="4074189" cy="3307009"/>
          </a:xfrm>
          <a:prstGeom prst="rect">
            <a:avLst/>
          </a:prstGeom>
        </p:spPr>
      </p:pic>
    </p:spTree>
    <p:extLst>
      <p:ext uri="{BB962C8B-B14F-4D97-AF65-F5344CB8AC3E}">
        <p14:creationId xmlns:p14="http://schemas.microsoft.com/office/powerpoint/2010/main" val="86028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a:extLst>
              <a:ext uri="{FF2B5EF4-FFF2-40B4-BE49-F238E27FC236}">
                <a16:creationId xmlns:a16="http://schemas.microsoft.com/office/drawing/2014/main" id="{4C57962A-EAE0-804F-8708-1D3262270581}"/>
              </a:ext>
            </a:extLst>
          </p:cNvPr>
          <p:cNvSpPr>
            <a:spLocks noGrp="1" noChangeArrowheads="1"/>
          </p:cNvSpPr>
          <p:nvPr>
            <p:ph type="title"/>
          </p:nvPr>
        </p:nvSpPr>
        <p:spPr/>
        <p:txBody>
          <a:bodyPr/>
          <a:lstStyle/>
          <a:p>
            <a:r>
              <a:rPr lang="en-US" altLang="en-US" dirty="0"/>
              <a:t>Software Design Principles</a:t>
            </a:r>
          </a:p>
        </p:txBody>
      </p:sp>
      <p:sp>
        <p:nvSpPr>
          <p:cNvPr id="10245" name="Rectangle 4">
            <a:extLst>
              <a:ext uri="{FF2B5EF4-FFF2-40B4-BE49-F238E27FC236}">
                <a16:creationId xmlns:a16="http://schemas.microsoft.com/office/drawing/2014/main" id="{DACEB564-2641-714E-81BC-2AB2963099FE}"/>
              </a:ext>
            </a:extLst>
          </p:cNvPr>
          <p:cNvSpPr>
            <a:spLocks noGrp="1" noChangeArrowheads="1"/>
          </p:cNvSpPr>
          <p:nvPr>
            <p:ph type="body" idx="1"/>
          </p:nvPr>
        </p:nvSpPr>
        <p:spPr>
          <a:xfrm>
            <a:off x="685800" y="1752600"/>
            <a:ext cx="7772400" cy="4114800"/>
          </a:xfrm>
        </p:spPr>
        <p:txBody>
          <a:bodyPr/>
          <a:lstStyle/>
          <a:p>
            <a:r>
              <a:rPr lang="en-US" altLang="en-US" sz="2000" dirty="0"/>
              <a:t>The design process should not suffer from “tunnel vision”</a:t>
            </a:r>
          </a:p>
          <a:p>
            <a:pPr marL="0" indent="0">
              <a:buNone/>
            </a:pPr>
            <a:endParaRPr lang="en-US" altLang="en-US" sz="2000" dirty="0"/>
          </a:p>
          <a:p>
            <a:r>
              <a:rPr lang="en-US" altLang="en-US" sz="2000" dirty="0"/>
              <a:t>The design should be traceable to the analysis (i.e. requirements) model</a:t>
            </a:r>
          </a:p>
          <a:p>
            <a:endParaRPr lang="en-US" altLang="en-US" sz="2000" dirty="0"/>
          </a:p>
          <a:p>
            <a:r>
              <a:rPr lang="en-US" altLang="en-US" sz="2000" dirty="0"/>
              <a:t>The design should not reinvent the wheel</a:t>
            </a:r>
          </a:p>
          <a:p>
            <a:endParaRPr lang="en-US" altLang="en-US" sz="2000" dirty="0"/>
          </a:p>
          <a:p>
            <a:r>
              <a:rPr lang="en-US" altLang="en-US" sz="2000" dirty="0"/>
              <a:t>The design should “minimize the intellectual distance” between the software and the problem as it exists in the real world</a:t>
            </a:r>
          </a:p>
          <a:p>
            <a:endParaRPr lang="en-US" altLang="en-US" sz="2000" dirty="0"/>
          </a:p>
          <a:p>
            <a:r>
              <a:rPr lang="en-US" altLang="en-US" sz="2000" dirty="0"/>
              <a:t>The design should exhibit uniformity and integration</a:t>
            </a:r>
          </a:p>
          <a:p>
            <a:endParaRPr lang="en-US" altLang="en-US" sz="2000" dirty="0"/>
          </a:p>
          <a:p>
            <a:r>
              <a:rPr lang="en-US" altLang="en-US" sz="2000" dirty="0"/>
              <a:t>The design should be structured and modular in order to accommodate change </a:t>
            </a:r>
          </a:p>
        </p:txBody>
      </p:sp>
      <p:sp>
        <p:nvSpPr>
          <p:cNvPr id="7" name="Slide Number Placeholder 6">
            <a:extLst>
              <a:ext uri="{FF2B5EF4-FFF2-40B4-BE49-F238E27FC236}">
                <a16:creationId xmlns:a16="http://schemas.microsoft.com/office/drawing/2014/main" id="{8F3173CE-59FB-F64C-A644-D3A355D2894D}"/>
              </a:ext>
            </a:extLst>
          </p:cNvPr>
          <p:cNvSpPr>
            <a:spLocks noGrp="1"/>
          </p:cNvSpPr>
          <p:nvPr>
            <p:ph type="sldNum" sz="quarter" idx="10"/>
          </p:nvPr>
        </p:nvSpPr>
        <p:spPr/>
        <p:txBody>
          <a:bodyPr/>
          <a:lstStyle/>
          <a:p>
            <a:pPr>
              <a:defRPr/>
            </a:pPr>
            <a:fld id="{3E8ADE4A-FE7A-EF46-81C0-DB169D7260F5}" type="slidenum">
              <a:rPr lang="en-US" altLang="x-none" smtClean="0"/>
              <a:pPr>
                <a:defRPr/>
              </a:pPr>
              <a:t>12</a:t>
            </a:fld>
            <a:endParaRPr lang="en-US" altLang="x-none"/>
          </a:p>
        </p:txBody>
      </p:sp>
      <p:grpSp>
        <p:nvGrpSpPr>
          <p:cNvPr id="4" name="Group 3">
            <a:extLst>
              <a:ext uri="{FF2B5EF4-FFF2-40B4-BE49-F238E27FC236}">
                <a16:creationId xmlns:a16="http://schemas.microsoft.com/office/drawing/2014/main" id="{D417F82E-82A3-407D-8314-71DB3FACEA21}"/>
              </a:ext>
            </a:extLst>
          </p:cNvPr>
          <p:cNvGrpSpPr/>
          <p:nvPr/>
        </p:nvGrpSpPr>
        <p:grpSpPr>
          <a:xfrm>
            <a:off x="2589922" y="4790127"/>
            <a:ext cx="39600" cy="37440"/>
            <a:chOff x="2589922" y="4790127"/>
            <a:chExt cx="39600" cy="3744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C82B79A-EC30-41E0-AB41-F4F3D96E909F}"/>
                    </a:ext>
                  </a:extLst>
                </p14:cNvPr>
                <p14:cNvContentPartPr/>
                <p14:nvPr/>
              </p14:nvContentPartPr>
              <p14:xfrm>
                <a:off x="2589922" y="4813167"/>
                <a:ext cx="6120" cy="9360"/>
              </p14:xfrm>
            </p:contentPart>
          </mc:Choice>
          <mc:Fallback xmlns="">
            <p:pic>
              <p:nvPicPr>
                <p:cNvPr id="2" name="Ink 1">
                  <a:extLst>
                    <a:ext uri="{FF2B5EF4-FFF2-40B4-BE49-F238E27FC236}">
                      <a16:creationId xmlns:a16="http://schemas.microsoft.com/office/drawing/2014/main" id="{CC82B79A-EC30-41E0-AB41-F4F3D96E909F}"/>
                    </a:ext>
                  </a:extLst>
                </p:cNvPr>
                <p:cNvPicPr/>
                <p:nvPr/>
              </p:nvPicPr>
              <p:blipFill>
                <a:blip r:embed="rId3"/>
                <a:stretch>
                  <a:fillRect/>
                </a:stretch>
              </p:blipFill>
              <p:spPr>
                <a:xfrm>
                  <a:off x="2581282" y="4804167"/>
                  <a:ext cx="237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37FDE77-C807-4D28-9B5D-1C29183C305C}"/>
                    </a:ext>
                  </a:extLst>
                </p14:cNvPr>
                <p14:cNvContentPartPr/>
                <p14:nvPr/>
              </p14:nvContentPartPr>
              <p14:xfrm>
                <a:off x="2617282" y="4790127"/>
                <a:ext cx="12240" cy="37440"/>
              </p14:xfrm>
            </p:contentPart>
          </mc:Choice>
          <mc:Fallback xmlns="">
            <p:pic>
              <p:nvPicPr>
                <p:cNvPr id="3" name="Ink 2">
                  <a:extLst>
                    <a:ext uri="{FF2B5EF4-FFF2-40B4-BE49-F238E27FC236}">
                      <a16:creationId xmlns:a16="http://schemas.microsoft.com/office/drawing/2014/main" id="{537FDE77-C807-4D28-9B5D-1C29183C305C}"/>
                    </a:ext>
                  </a:extLst>
                </p:cNvPr>
                <p:cNvPicPr/>
                <p:nvPr/>
              </p:nvPicPr>
              <p:blipFill>
                <a:blip r:embed="rId5"/>
                <a:stretch>
                  <a:fillRect/>
                </a:stretch>
              </p:blipFill>
              <p:spPr>
                <a:xfrm>
                  <a:off x="2608642" y="4781487"/>
                  <a:ext cx="29880" cy="55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BEB552D2-5FB9-4915-ADDB-63B5E2B244DA}"/>
                  </a:ext>
                </a:extLst>
              </p14:cNvPr>
              <p14:cNvContentPartPr/>
              <p14:nvPr/>
            </p14:nvContentPartPr>
            <p14:xfrm>
              <a:off x="490762" y="3365967"/>
              <a:ext cx="2520" cy="7200"/>
            </p14:xfrm>
          </p:contentPart>
        </mc:Choice>
        <mc:Fallback xmlns="">
          <p:pic>
            <p:nvPicPr>
              <p:cNvPr id="5" name="Ink 4">
                <a:extLst>
                  <a:ext uri="{FF2B5EF4-FFF2-40B4-BE49-F238E27FC236}">
                    <a16:creationId xmlns:a16="http://schemas.microsoft.com/office/drawing/2014/main" id="{BEB552D2-5FB9-4915-ADDB-63B5E2B244DA}"/>
                  </a:ext>
                </a:extLst>
              </p:cNvPr>
              <p:cNvPicPr/>
              <p:nvPr/>
            </p:nvPicPr>
            <p:blipFill>
              <a:blip r:embed="rId7"/>
              <a:stretch>
                <a:fillRect/>
              </a:stretch>
            </p:blipFill>
            <p:spPr>
              <a:xfrm>
                <a:off x="482122" y="3357327"/>
                <a:ext cx="20160" cy="24840"/>
              </a:xfrm>
              <a:prstGeom prst="rect">
                <a:avLst/>
              </a:prstGeom>
            </p:spPr>
          </p:pic>
        </mc:Fallback>
      </mc:AlternateContent>
    </p:spTree>
    <p:extLst>
      <p:ext uri="{BB962C8B-B14F-4D97-AF65-F5344CB8AC3E}">
        <p14:creationId xmlns:p14="http://schemas.microsoft.com/office/powerpoint/2010/main" val="9542396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a:extLst>
              <a:ext uri="{FF2B5EF4-FFF2-40B4-BE49-F238E27FC236}">
                <a16:creationId xmlns:a16="http://schemas.microsoft.com/office/drawing/2014/main" id="{4C57962A-EAE0-804F-8708-1D3262270581}"/>
              </a:ext>
            </a:extLst>
          </p:cNvPr>
          <p:cNvSpPr>
            <a:spLocks noGrp="1" noChangeArrowheads="1"/>
          </p:cNvSpPr>
          <p:nvPr>
            <p:ph type="title"/>
          </p:nvPr>
        </p:nvSpPr>
        <p:spPr/>
        <p:txBody>
          <a:bodyPr/>
          <a:lstStyle/>
          <a:p>
            <a:r>
              <a:rPr lang="en-US" altLang="en-US" dirty="0"/>
              <a:t>Software Design Principles</a:t>
            </a:r>
          </a:p>
        </p:txBody>
      </p:sp>
      <p:sp>
        <p:nvSpPr>
          <p:cNvPr id="10245" name="Rectangle 4">
            <a:extLst>
              <a:ext uri="{FF2B5EF4-FFF2-40B4-BE49-F238E27FC236}">
                <a16:creationId xmlns:a16="http://schemas.microsoft.com/office/drawing/2014/main" id="{DACEB564-2641-714E-81BC-2AB2963099FE}"/>
              </a:ext>
            </a:extLst>
          </p:cNvPr>
          <p:cNvSpPr>
            <a:spLocks noGrp="1" noChangeArrowheads="1"/>
          </p:cNvSpPr>
          <p:nvPr>
            <p:ph type="body" idx="1"/>
          </p:nvPr>
        </p:nvSpPr>
        <p:spPr/>
        <p:txBody>
          <a:bodyPr/>
          <a:lstStyle/>
          <a:p>
            <a:r>
              <a:rPr lang="en-US" altLang="en-US" sz="2000" dirty="0"/>
              <a:t>The design should be structured to degrade gently, even when aberrant data, events, or operating conditions are encountered.</a:t>
            </a:r>
          </a:p>
          <a:p>
            <a:endParaRPr lang="en-US" altLang="en-US" sz="2000" dirty="0"/>
          </a:p>
          <a:p>
            <a:r>
              <a:rPr lang="en-US" altLang="en-US" sz="2000" dirty="0"/>
              <a:t>Design is not coding, coding is not design.</a:t>
            </a:r>
          </a:p>
          <a:p>
            <a:endParaRPr lang="en-US" altLang="en-US" sz="2000" dirty="0"/>
          </a:p>
          <a:p>
            <a:r>
              <a:rPr lang="en-US" altLang="en-US" sz="2000" dirty="0"/>
              <a:t>The design should be assessed for quality as it is being created, not after the fact*. </a:t>
            </a:r>
          </a:p>
          <a:p>
            <a:endParaRPr lang="en-US" altLang="en-US" sz="2000" dirty="0"/>
          </a:p>
          <a:p>
            <a:r>
              <a:rPr lang="en-US" altLang="en-US" sz="2000" dirty="0"/>
              <a:t>The design should be reviewed to minimize conceptual (semantic) errors.</a:t>
            </a:r>
          </a:p>
        </p:txBody>
      </p:sp>
      <p:sp>
        <p:nvSpPr>
          <p:cNvPr id="7" name="Slide Number Placeholder 6">
            <a:extLst>
              <a:ext uri="{FF2B5EF4-FFF2-40B4-BE49-F238E27FC236}">
                <a16:creationId xmlns:a16="http://schemas.microsoft.com/office/drawing/2014/main" id="{8F3173CE-59FB-F64C-A644-D3A355D2894D}"/>
              </a:ext>
            </a:extLst>
          </p:cNvPr>
          <p:cNvSpPr>
            <a:spLocks noGrp="1"/>
          </p:cNvSpPr>
          <p:nvPr>
            <p:ph type="sldNum" sz="quarter" idx="10"/>
          </p:nvPr>
        </p:nvSpPr>
        <p:spPr/>
        <p:txBody>
          <a:bodyPr/>
          <a:lstStyle/>
          <a:p>
            <a:pPr>
              <a:defRPr/>
            </a:pPr>
            <a:fld id="{3E8ADE4A-FE7A-EF46-81C0-DB169D7260F5}" type="slidenum">
              <a:rPr lang="en-US" altLang="x-none" smtClean="0"/>
              <a:pPr>
                <a:defRPr/>
              </a:pPr>
              <a:t>13</a:t>
            </a:fld>
            <a:endParaRPr lang="en-US" altLang="x-none" dirty="0"/>
          </a:p>
        </p:txBody>
      </p:sp>
      <p:sp>
        <p:nvSpPr>
          <p:cNvPr id="2" name="TextBox 1">
            <a:extLst>
              <a:ext uri="{FF2B5EF4-FFF2-40B4-BE49-F238E27FC236}">
                <a16:creationId xmlns:a16="http://schemas.microsoft.com/office/drawing/2014/main" id="{D90EF54F-8D2B-404F-9EF0-FCE9E374C47C}"/>
              </a:ext>
            </a:extLst>
          </p:cNvPr>
          <p:cNvSpPr txBox="1"/>
          <p:nvPr/>
        </p:nvSpPr>
        <p:spPr>
          <a:xfrm>
            <a:off x="1143000" y="6356350"/>
            <a:ext cx="8162619" cy="738664"/>
          </a:xfrm>
          <a:prstGeom prst="rect">
            <a:avLst/>
          </a:prstGeom>
          <a:noFill/>
        </p:spPr>
        <p:txBody>
          <a:bodyPr wrap="none" rtlCol="0">
            <a:spAutoFit/>
          </a:bodyPr>
          <a:lstStyle/>
          <a:p>
            <a:r>
              <a:rPr lang="en-US" altLang="en-US" sz="1200" dirty="0"/>
              <a:t>* Check out this interesting article on how to assess a software design</a:t>
            </a:r>
          </a:p>
          <a:p>
            <a:r>
              <a:rPr lang="en-US" altLang="en-US" sz="1200" dirty="0"/>
              <a:t> </a:t>
            </a:r>
            <a:r>
              <a:rPr lang="en-US" altLang="en-US" sz="1200" dirty="0">
                <a:hlinkClick r:id="rId2"/>
              </a:rPr>
              <a:t>https://moodle.polymtl.ca/pluginfile.php/517017/mod_resource/content/1/measurement_software_design_quality.pdf</a:t>
            </a:r>
            <a:endParaRPr lang="en-US" altLang="en-US" sz="1200" dirty="0"/>
          </a:p>
          <a:p>
            <a:endParaRPr lang="en-CA" dirty="0"/>
          </a:p>
        </p:txBody>
      </p:sp>
    </p:spTree>
    <p:extLst>
      <p:ext uri="{BB962C8B-B14F-4D97-AF65-F5344CB8AC3E}">
        <p14:creationId xmlns:p14="http://schemas.microsoft.com/office/powerpoint/2010/main" val="409918305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ltLang="en-US"/>
              <a:t>List of Design Goals</a:t>
            </a:r>
          </a:p>
        </p:txBody>
      </p:sp>
      <p:sp>
        <p:nvSpPr>
          <p:cNvPr id="26627" name="Rectangle 3"/>
          <p:cNvSpPr>
            <a:spLocks noGrp="1" noChangeArrowheads="1"/>
          </p:cNvSpPr>
          <p:nvPr>
            <p:ph type="body" idx="1"/>
          </p:nvPr>
        </p:nvSpPr>
        <p:spPr>
          <a:xfrm>
            <a:off x="596900" y="1676400"/>
            <a:ext cx="4051300" cy="4800600"/>
          </a:xfrm>
          <a:noFill/>
          <a:ln/>
        </p:spPr>
        <p:txBody>
          <a:bodyPr/>
          <a:lstStyle/>
          <a:p>
            <a:pPr>
              <a:lnSpc>
                <a:spcPct val="80000"/>
              </a:lnSpc>
            </a:pPr>
            <a:r>
              <a:rPr lang="en-US" altLang="en-US" sz="2000" dirty="0"/>
              <a:t>Reliability</a:t>
            </a:r>
          </a:p>
          <a:p>
            <a:pPr>
              <a:lnSpc>
                <a:spcPct val="80000"/>
              </a:lnSpc>
            </a:pPr>
            <a:r>
              <a:rPr lang="en-US" altLang="en-US" sz="2000" dirty="0"/>
              <a:t>Modifiability</a:t>
            </a:r>
          </a:p>
          <a:p>
            <a:pPr>
              <a:lnSpc>
                <a:spcPct val="80000"/>
              </a:lnSpc>
            </a:pPr>
            <a:r>
              <a:rPr lang="en-US" altLang="en-US" sz="2000" dirty="0"/>
              <a:t>Maintainability</a:t>
            </a:r>
          </a:p>
          <a:p>
            <a:pPr>
              <a:lnSpc>
                <a:spcPct val="80000"/>
              </a:lnSpc>
            </a:pPr>
            <a:r>
              <a:rPr lang="en-US" altLang="en-US" sz="2000" dirty="0"/>
              <a:t>Understandability</a:t>
            </a:r>
          </a:p>
          <a:p>
            <a:pPr>
              <a:lnSpc>
                <a:spcPct val="80000"/>
              </a:lnSpc>
            </a:pPr>
            <a:r>
              <a:rPr lang="en-US" altLang="en-US" sz="2000" dirty="0"/>
              <a:t>Adaptability</a:t>
            </a:r>
          </a:p>
          <a:p>
            <a:pPr>
              <a:lnSpc>
                <a:spcPct val="80000"/>
              </a:lnSpc>
            </a:pPr>
            <a:r>
              <a:rPr lang="en-US" altLang="en-US" sz="2000" dirty="0"/>
              <a:t>Reusability</a:t>
            </a:r>
          </a:p>
          <a:p>
            <a:pPr>
              <a:lnSpc>
                <a:spcPct val="80000"/>
              </a:lnSpc>
            </a:pPr>
            <a:r>
              <a:rPr lang="en-US" altLang="en-US" sz="2000" dirty="0"/>
              <a:t>Efficiency</a:t>
            </a:r>
          </a:p>
          <a:p>
            <a:pPr>
              <a:lnSpc>
                <a:spcPct val="80000"/>
              </a:lnSpc>
            </a:pPr>
            <a:r>
              <a:rPr lang="en-US" altLang="en-US" sz="2000" dirty="0"/>
              <a:t>Portability</a:t>
            </a:r>
          </a:p>
          <a:p>
            <a:pPr>
              <a:lnSpc>
                <a:spcPct val="80000"/>
              </a:lnSpc>
            </a:pPr>
            <a:r>
              <a:rPr lang="en-US" altLang="en-US" sz="2000" dirty="0"/>
              <a:t>Traceability of requirements</a:t>
            </a:r>
          </a:p>
          <a:p>
            <a:pPr>
              <a:lnSpc>
                <a:spcPct val="80000"/>
              </a:lnSpc>
            </a:pPr>
            <a:r>
              <a:rPr lang="en-US" altLang="en-US" sz="2000" dirty="0"/>
              <a:t>Fault tolerance</a:t>
            </a:r>
          </a:p>
          <a:p>
            <a:pPr>
              <a:lnSpc>
                <a:spcPct val="80000"/>
              </a:lnSpc>
            </a:pPr>
            <a:r>
              <a:rPr lang="en-US" altLang="en-US" sz="2000" dirty="0"/>
              <a:t>Backward-compatibility</a:t>
            </a:r>
          </a:p>
          <a:p>
            <a:pPr>
              <a:lnSpc>
                <a:spcPct val="80000"/>
              </a:lnSpc>
            </a:pPr>
            <a:r>
              <a:rPr lang="en-US" altLang="en-US" sz="2000" dirty="0"/>
              <a:t>Cost-effectiveness</a:t>
            </a:r>
          </a:p>
          <a:p>
            <a:pPr>
              <a:lnSpc>
                <a:spcPct val="80000"/>
              </a:lnSpc>
            </a:pPr>
            <a:r>
              <a:rPr lang="en-US" altLang="en-US" sz="2000" dirty="0"/>
              <a:t>Robustness</a:t>
            </a:r>
          </a:p>
          <a:p>
            <a:pPr>
              <a:lnSpc>
                <a:spcPct val="80000"/>
              </a:lnSpc>
            </a:pPr>
            <a:r>
              <a:rPr lang="en-US" altLang="en-US" sz="2000" dirty="0"/>
              <a:t>High-performance</a:t>
            </a:r>
          </a:p>
        </p:txBody>
      </p:sp>
      <p:sp>
        <p:nvSpPr>
          <p:cNvPr id="26628" name="Rectangle 4"/>
          <p:cNvSpPr>
            <a:spLocks noChangeArrowheads="1"/>
          </p:cNvSpPr>
          <p:nvPr/>
        </p:nvSpPr>
        <p:spPr bwMode="auto">
          <a:xfrm>
            <a:off x="4584700" y="1600200"/>
            <a:ext cx="4051300" cy="480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defRPr sz="2400">
                <a:solidFill>
                  <a:schemeClr val="tx1"/>
                </a:solidFill>
                <a:latin typeface="Times" charset="0"/>
              </a:defRPr>
            </a:lvl1pPr>
            <a:lvl2pPr marL="685800" indent="-228600">
              <a:defRPr sz="2400">
                <a:solidFill>
                  <a:schemeClr val="tx1"/>
                </a:solidFill>
                <a:latin typeface="Times" charset="0"/>
              </a:defRPr>
            </a:lvl2pPr>
            <a:lvl3pPr marL="1143000" indent="-228600">
              <a:defRPr sz="2400">
                <a:solidFill>
                  <a:schemeClr val="tx1"/>
                </a:solidFill>
                <a:latin typeface="Times" charset="0"/>
              </a:defRPr>
            </a:lvl3pPr>
            <a:lvl4pPr marL="1543050" indent="-171450">
              <a:defRPr sz="2400">
                <a:solidFill>
                  <a:schemeClr val="tx1"/>
                </a:solidFill>
                <a:latin typeface="Times" charset="0"/>
              </a:defRPr>
            </a:lvl4pPr>
            <a:lvl5pPr marL="2000250" indent="-171450">
              <a:defRPr sz="2400">
                <a:solidFill>
                  <a:schemeClr val="tx1"/>
                </a:solidFill>
                <a:latin typeface="Times" charset="0"/>
              </a:defRPr>
            </a:lvl5pPr>
            <a:lvl6pPr marL="2457450" indent="-171450" eaLnBrk="0" fontAlgn="base" hangingPunct="0">
              <a:spcBef>
                <a:spcPct val="0"/>
              </a:spcBef>
              <a:spcAft>
                <a:spcPct val="0"/>
              </a:spcAft>
              <a:defRPr sz="2400">
                <a:solidFill>
                  <a:schemeClr val="tx1"/>
                </a:solidFill>
                <a:latin typeface="Times" charset="0"/>
              </a:defRPr>
            </a:lvl6pPr>
            <a:lvl7pPr marL="2914650" indent="-171450" eaLnBrk="0" fontAlgn="base" hangingPunct="0">
              <a:spcBef>
                <a:spcPct val="0"/>
              </a:spcBef>
              <a:spcAft>
                <a:spcPct val="0"/>
              </a:spcAft>
              <a:defRPr sz="2400">
                <a:solidFill>
                  <a:schemeClr val="tx1"/>
                </a:solidFill>
                <a:latin typeface="Times" charset="0"/>
              </a:defRPr>
            </a:lvl7pPr>
            <a:lvl8pPr marL="3371850" indent="-171450" eaLnBrk="0" fontAlgn="base" hangingPunct="0">
              <a:spcBef>
                <a:spcPct val="0"/>
              </a:spcBef>
              <a:spcAft>
                <a:spcPct val="0"/>
              </a:spcAft>
              <a:defRPr sz="2400">
                <a:solidFill>
                  <a:schemeClr val="tx1"/>
                </a:solidFill>
                <a:latin typeface="Times" charset="0"/>
              </a:defRPr>
            </a:lvl8pPr>
            <a:lvl9pPr marL="3829050" indent="-171450" eaLnBrk="0" fontAlgn="base" hangingPunct="0">
              <a:spcBef>
                <a:spcPct val="0"/>
              </a:spcBef>
              <a:spcAft>
                <a:spcPct val="0"/>
              </a:spcAft>
              <a:defRPr sz="2400">
                <a:solidFill>
                  <a:schemeClr val="tx1"/>
                </a:solidFill>
                <a:latin typeface="Times" charset="0"/>
              </a:defRPr>
            </a:lvl9pPr>
          </a:lstStyle>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Good documentation</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Well-defined interfaces</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User-friendliness</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Reuse of components</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Rapid development</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Minimum # of errors</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Readability</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Ease of learning</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Ease of remembering</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Ease of use</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Increased productivity</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Low-cost</a:t>
            </a:r>
          </a:p>
          <a:p>
            <a:pPr>
              <a:lnSpc>
                <a:spcPct val="90000"/>
              </a:lnSpc>
              <a:spcBef>
                <a:spcPct val="30000"/>
              </a:spcBef>
              <a:buClr>
                <a:schemeClr val="tx2"/>
              </a:buClr>
              <a:buSzPct val="75000"/>
              <a:buFont typeface="Monotype Sorts" charset="2"/>
              <a:buChar char=""/>
            </a:pPr>
            <a:r>
              <a:rPr lang="en-US" altLang="en-US" sz="2000" b="0" dirty="0">
                <a:latin typeface="Times New Roman" pitchFamily="18" charset="0"/>
              </a:rPr>
              <a:t>Flexibility</a:t>
            </a:r>
          </a:p>
        </p:txBody>
      </p:sp>
    </p:spTree>
    <p:extLst>
      <p:ext uri="{BB962C8B-B14F-4D97-AF65-F5344CB8AC3E}">
        <p14:creationId xmlns:p14="http://schemas.microsoft.com/office/powerpoint/2010/main" val="272630575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p:cNvSpPr>
            <a:spLocks noChangeArrowheads="1"/>
          </p:cNvSpPr>
          <p:nvPr/>
        </p:nvSpPr>
        <p:spPr bwMode="auto">
          <a:xfrm>
            <a:off x="2927350" y="3365500"/>
            <a:ext cx="4483100" cy="3492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675" name="Rectangle 3"/>
          <p:cNvSpPr>
            <a:spLocks noGrp="1" noChangeArrowheads="1"/>
          </p:cNvSpPr>
          <p:nvPr>
            <p:ph type="title"/>
          </p:nvPr>
        </p:nvSpPr>
        <p:spPr>
          <a:xfrm>
            <a:off x="685800" y="304800"/>
            <a:ext cx="7772400" cy="1143000"/>
          </a:xfrm>
          <a:noFill/>
          <a:ln/>
        </p:spPr>
        <p:txBody>
          <a:bodyPr/>
          <a:lstStyle/>
          <a:p>
            <a:r>
              <a:rPr lang="en-US" altLang="en-US" sz="4000" dirty="0"/>
              <a:t>Relationship Between Design Goals</a:t>
            </a:r>
          </a:p>
        </p:txBody>
      </p:sp>
      <p:sp>
        <p:nvSpPr>
          <p:cNvPr id="28676" name="Oval 4"/>
          <p:cNvSpPr>
            <a:spLocks noChangeArrowheads="1"/>
          </p:cNvSpPr>
          <p:nvPr/>
        </p:nvSpPr>
        <p:spPr bwMode="auto">
          <a:xfrm>
            <a:off x="298450" y="1155700"/>
            <a:ext cx="5473700" cy="3365500"/>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677" name="Oval 5"/>
          <p:cNvSpPr>
            <a:spLocks noChangeArrowheads="1"/>
          </p:cNvSpPr>
          <p:nvPr/>
        </p:nvSpPr>
        <p:spPr bwMode="auto">
          <a:xfrm>
            <a:off x="4032250" y="1549400"/>
            <a:ext cx="4775200" cy="3517900"/>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679" name="Rectangle 7"/>
          <p:cNvSpPr>
            <a:spLocks noChangeArrowheads="1"/>
          </p:cNvSpPr>
          <p:nvPr/>
        </p:nvSpPr>
        <p:spPr bwMode="auto">
          <a:xfrm>
            <a:off x="4056063" y="3613150"/>
            <a:ext cx="1056378"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600" dirty="0">
                <a:solidFill>
                  <a:srgbClr val="000000"/>
                </a:solidFill>
              </a:rPr>
              <a:t>Reliability</a:t>
            </a:r>
          </a:p>
        </p:txBody>
      </p:sp>
      <p:sp>
        <p:nvSpPr>
          <p:cNvPr id="28680" name="Rectangle 8"/>
          <p:cNvSpPr>
            <a:spLocks noChangeArrowheads="1"/>
          </p:cNvSpPr>
          <p:nvPr/>
        </p:nvSpPr>
        <p:spPr bwMode="auto">
          <a:xfrm>
            <a:off x="779463" y="1797050"/>
            <a:ext cx="2706253" cy="16286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600" b="0" dirty="0">
                <a:solidFill>
                  <a:srgbClr val="000000"/>
                </a:solidFill>
              </a:rPr>
              <a:t>Low cost </a:t>
            </a:r>
          </a:p>
          <a:p>
            <a:r>
              <a:rPr lang="en-US" altLang="en-US" sz="1600" b="0" dirty="0">
                <a:solidFill>
                  <a:srgbClr val="000000"/>
                </a:solidFill>
              </a:rPr>
              <a:t>Increased Productivity</a:t>
            </a:r>
          </a:p>
          <a:p>
            <a:r>
              <a:rPr lang="en-US" altLang="en-US" sz="1600" b="0" dirty="0">
                <a:solidFill>
                  <a:srgbClr val="000000"/>
                </a:solidFill>
              </a:rPr>
              <a:t>Backward-Compatibility</a:t>
            </a:r>
          </a:p>
          <a:p>
            <a:r>
              <a:rPr lang="en-US" altLang="en-US" sz="1600" b="0" dirty="0">
                <a:solidFill>
                  <a:srgbClr val="000000"/>
                </a:solidFill>
              </a:rPr>
              <a:t>Traceability of requirements</a:t>
            </a:r>
          </a:p>
          <a:p>
            <a:r>
              <a:rPr lang="en-US" altLang="en-US" sz="1600" b="0" dirty="0">
                <a:solidFill>
                  <a:srgbClr val="000000"/>
                </a:solidFill>
              </a:rPr>
              <a:t>Rapid development</a:t>
            </a:r>
          </a:p>
          <a:p>
            <a:r>
              <a:rPr lang="en-US" altLang="en-US" sz="1600" b="0" dirty="0">
                <a:solidFill>
                  <a:srgbClr val="000000"/>
                </a:solidFill>
              </a:rPr>
              <a:t>Flexibility</a:t>
            </a:r>
          </a:p>
        </p:txBody>
      </p:sp>
      <p:sp>
        <p:nvSpPr>
          <p:cNvPr id="28682" name="Rectangle 10"/>
          <p:cNvSpPr>
            <a:spLocks noChangeArrowheads="1"/>
          </p:cNvSpPr>
          <p:nvPr/>
        </p:nvSpPr>
        <p:spPr bwMode="auto">
          <a:xfrm>
            <a:off x="284163" y="4430713"/>
            <a:ext cx="83997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dirty="0">
                <a:solidFill>
                  <a:srgbClr val="000000"/>
                </a:solidFill>
              </a:rPr>
              <a:t>Client</a:t>
            </a:r>
            <a:endParaRPr lang="en-US" altLang="en-US" sz="2400" dirty="0">
              <a:solidFill>
                <a:srgbClr val="000000"/>
              </a:solidFill>
            </a:endParaRPr>
          </a:p>
        </p:txBody>
      </p:sp>
      <p:sp>
        <p:nvSpPr>
          <p:cNvPr id="28683" name="Rectangle 11"/>
          <p:cNvSpPr>
            <a:spLocks noChangeArrowheads="1"/>
          </p:cNvSpPr>
          <p:nvPr/>
        </p:nvSpPr>
        <p:spPr bwMode="auto">
          <a:xfrm>
            <a:off x="6926263" y="1204913"/>
            <a:ext cx="125194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dirty="0">
                <a:solidFill>
                  <a:srgbClr val="000000"/>
                </a:solidFill>
              </a:rPr>
              <a:t>End User</a:t>
            </a:r>
          </a:p>
        </p:txBody>
      </p:sp>
      <p:sp>
        <p:nvSpPr>
          <p:cNvPr id="28685" name="Rectangle 13"/>
          <p:cNvSpPr>
            <a:spLocks noChangeArrowheads="1"/>
          </p:cNvSpPr>
          <p:nvPr/>
        </p:nvSpPr>
        <p:spPr bwMode="auto">
          <a:xfrm>
            <a:off x="4895913" y="3917950"/>
            <a:ext cx="2120772" cy="582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600" b="0" dirty="0">
                <a:solidFill>
                  <a:srgbClr val="000000"/>
                </a:solidFill>
              </a:rPr>
              <a:t>Portability</a:t>
            </a:r>
          </a:p>
          <a:p>
            <a:pPr algn="ctr"/>
            <a:r>
              <a:rPr lang="en-US" altLang="en-US" sz="1600" b="0" dirty="0">
                <a:solidFill>
                  <a:srgbClr val="000000"/>
                </a:solidFill>
              </a:rPr>
              <a:t>Good Documentation</a:t>
            </a:r>
          </a:p>
        </p:txBody>
      </p:sp>
      <p:sp>
        <p:nvSpPr>
          <p:cNvPr id="28686" name="Rectangle 14"/>
          <p:cNvSpPr>
            <a:spLocks noChangeArrowheads="1"/>
          </p:cNvSpPr>
          <p:nvPr/>
        </p:nvSpPr>
        <p:spPr bwMode="auto">
          <a:xfrm>
            <a:off x="4375856" y="2609850"/>
            <a:ext cx="1055864" cy="582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1600" b="0" dirty="0">
                <a:solidFill>
                  <a:srgbClr val="000000"/>
                </a:solidFill>
              </a:rPr>
              <a:t>Runtime</a:t>
            </a:r>
          </a:p>
          <a:p>
            <a:pPr algn="ctr"/>
            <a:r>
              <a:rPr lang="en-US" altLang="en-US" sz="1600" b="0" dirty="0">
                <a:solidFill>
                  <a:srgbClr val="000000"/>
                </a:solidFill>
              </a:rPr>
              <a:t>Efficiency</a:t>
            </a:r>
          </a:p>
        </p:txBody>
      </p:sp>
      <p:grpSp>
        <p:nvGrpSpPr>
          <p:cNvPr id="28690" name="Group 18"/>
          <p:cNvGrpSpPr>
            <a:grpSpLocks/>
          </p:cNvGrpSpPr>
          <p:nvPr/>
        </p:nvGrpSpPr>
        <p:grpSpPr bwMode="auto">
          <a:xfrm>
            <a:off x="7345366" y="5865813"/>
            <a:ext cx="1423988" cy="752475"/>
            <a:chOff x="4627" y="3483"/>
            <a:chExt cx="897" cy="474"/>
          </a:xfrm>
        </p:grpSpPr>
        <p:sp>
          <p:nvSpPr>
            <p:cNvPr id="28688" name="Rectangle 16"/>
            <p:cNvSpPr>
              <a:spLocks noChangeArrowheads="1"/>
            </p:cNvSpPr>
            <p:nvPr/>
          </p:nvSpPr>
          <p:spPr bwMode="auto">
            <a:xfrm>
              <a:off x="4627" y="3483"/>
              <a:ext cx="89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dirty="0">
                  <a:solidFill>
                    <a:srgbClr val="000000"/>
                  </a:solidFill>
                </a:rPr>
                <a:t>Developer/</a:t>
              </a:r>
            </a:p>
          </p:txBody>
        </p:sp>
        <p:sp>
          <p:nvSpPr>
            <p:cNvPr id="28689" name="Rectangle 17"/>
            <p:cNvSpPr>
              <a:spLocks noChangeArrowheads="1"/>
            </p:cNvSpPr>
            <p:nvPr/>
          </p:nvSpPr>
          <p:spPr bwMode="auto">
            <a:xfrm>
              <a:off x="4627" y="3707"/>
              <a:ext cx="86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dirty="0">
                  <a:solidFill>
                    <a:srgbClr val="000000"/>
                  </a:solidFill>
                </a:rPr>
                <a:t>Maintainer</a:t>
              </a:r>
            </a:p>
          </p:txBody>
        </p:sp>
      </p:grpSp>
      <p:sp>
        <p:nvSpPr>
          <p:cNvPr id="28693" name="Rectangle 21"/>
          <p:cNvSpPr>
            <a:spLocks noChangeArrowheads="1"/>
          </p:cNvSpPr>
          <p:nvPr/>
        </p:nvSpPr>
        <p:spPr bwMode="auto">
          <a:xfrm>
            <a:off x="3689350" y="5145088"/>
            <a:ext cx="2363595" cy="10746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600" b="0" dirty="0">
                <a:solidFill>
                  <a:srgbClr val="000000"/>
                </a:solidFill>
              </a:rPr>
              <a:t>Minimum # of errors</a:t>
            </a:r>
          </a:p>
          <a:p>
            <a:r>
              <a:rPr lang="en-US" altLang="en-US" sz="1600" b="0" dirty="0">
                <a:solidFill>
                  <a:srgbClr val="000000"/>
                </a:solidFill>
              </a:rPr>
              <a:t>Modifiability, Readability</a:t>
            </a:r>
          </a:p>
          <a:p>
            <a:r>
              <a:rPr lang="en-US" altLang="en-US" sz="1600" b="0" dirty="0">
                <a:solidFill>
                  <a:srgbClr val="000000"/>
                </a:solidFill>
              </a:rPr>
              <a:t>Reusability, Adaptability</a:t>
            </a:r>
          </a:p>
          <a:p>
            <a:r>
              <a:rPr lang="en-US" altLang="en-US" sz="1600" b="0" dirty="0">
                <a:solidFill>
                  <a:srgbClr val="000000"/>
                </a:solidFill>
              </a:rPr>
              <a:t>Well-defined interfaces</a:t>
            </a:r>
          </a:p>
        </p:txBody>
      </p:sp>
      <p:sp>
        <p:nvSpPr>
          <p:cNvPr id="28701" name="Rectangle 29"/>
          <p:cNvSpPr>
            <a:spLocks noChangeArrowheads="1"/>
          </p:cNvSpPr>
          <p:nvPr/>
        </p:nvSpPr>
        <p:spPr bwMode="auto">
          <a:xfrm>
            <a:off x="6172200" y="1784350"/>
            <a:ext cx="1720022" cy="16286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600" b="0" dirty="0">
                <a:solidFill>
                  <a:srgbClr val="000000"/>
                </a:solidFill>
              </a:rPr>
              <a:t>Functionality</a:t>
            </a:r>
          </a:p>
          <a:p>
            <a:r>
              <a:rPr lang="en-US" altLang="en-US" sz="1600" b="0" dirty="0">
                <a:solidFill>
                  <a:srgbClr val="000000"/>
                </a:solidFill>
              </a:rPr>
              <a:t>User-friendliness</a:t>
            </a:r>
          </a:p>
          <a:p>
            <a:r>
              <a:rPr lang="en-US" altLang="en-US" sz="1600" b="0" dirty="0">
                <a:solidFill>
                  <a:srgbClr val="000000"/>
                </a:solidFill>
              </a:rPr>
              <a:t>Ease of Use</a:t>
            </a:r>
          </a:p>
          <a:p>
            <a:r>
              <a:rPr lang="en-US" altLang="en-US" sz="1600" b="0" dirty="0">
                <a:solidFill>
                  <a:srgbClr val="000000"/>
                </a:solidFill>
              </a:rPr>
              <a:t>Ease of learning</a:t>
            </a:r>
          </a:p>
          <a:p>
            <a:r>
              <a:rPr lang="en-US" altLang="en-US" sz="1600" b="0" dirty="0">
                <a:solidFill>
                  <a:srgbClr val="000000"/>
                </a:solidFill>
              </a:rPr>
              <a:t>Fault tolerant</a:t>
            </a:r>
          </a:p>
          <a:p>
            <a:r>
              <a:rPr lang="en-US" altLang="en-US" sz="1600" b="0" dirty="0">
                <a:solidFill>
                  <a:srgbClr val="000000"/>
                </a:solidFill>
              </a:rPr>
              <a:t>Robustness</a:t>
            </a:r>
          </a:p>
        </p:txBody>
      </p:sp>
    </p:spTree>
    <p:extLst>
      <p:ext uri="{BB962C8B-B14F-4D97-AF65-F5344CB8AC3E}">
        <p14:creationId xmlns:p14="http://schemas.microsoft.com/office/powerpoint/2010/main" val="20391778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ltLang="en-US" dirty="0"/>
              <a:t>Typical Design Trade-offs</a:t>
            </a:r>
          </a:p>
        </p:txBody>
      </p:sp>
      <p:sp>
        <p:nvSpPr>
          <p:cNvPr id="30723" name="Rectangle 3"/>
          <p:cNvSpPr>
            <a:spLocks noGrp="1" noChangeArrowheads="1"/>
          </p:cNvSpPr>
          <p:nvPr>
            <p:ph type="body" idx="1"/>
          </p:nvPr>
        </p:nvSpPr>
        <p:spPr>
          <a:noFill/>
          <a:ln/>
        </p:spPr>
        <p:txBody>
          <a:bodyPr/>
          <a:lstStyle/>
          <a:p>
            <a:r>
              <a:rPr lang="en-US" altLang="en-US" sz="2000" dirty="0"/>
              <a:t>Performance vs. Reusability </a:t>
            </a:r>
          </a:p>
          <a:p>
            <a:endParaRPr lang="en-US" altLang="en-US" sz="2000" dirty="0"/>
          </a:p>
          <a:p>
            <a:r>
              <a:rPr lang="en-US" altLang="en-US" sz="2000" dirty="0"/>
              <a:t>Cost vs. Robustness</a:t>
            </a:r>
          </a:p>
          <a:p>
            <a:endParaRPr lang="en-US" altLang="en-US" sz="2000" dirty="0"/>
          </a:p>
          <a:p>
            <a:r>
              <a:rPr lang="en-US" altLang="en-US" sz="2000" dirty="0"/>
              <a:t>Efficiency vs. Portability</a:t>
            </a:r>
          </a:p>
          <a:p>
            <a:endParaRPr lang="en-US" altLang="en-US" sz="2000" dirty="0"/>
          </a:p>
          <a:p>
            <a:r>
              <a:rPr lang="en-US" altLang="en-US" sz="2000" dirty="0"/>
              <a:t>Rapid development vs. Functionality</a:t>
            </a:r>
          </a:p>
          <a:p>
            <a:endParaRPr lang="en-US" altLang="en-US" sz="2000" dirty="0"/>
          </a:p>
          <a:p>
            <a:r>
              <a:rPr lang="en-US" altLang="en-US" sz="2000" dirty="0"/>
              <a:t>Cost vs. Reusability</a:t>
            </a:r>
          </a:p>
          <a:p>
            <a:endParaRPr lang="en-US" altLang="en-US" sz="2000" dirty="0"/>
          </a:p>
          <a:p>
            <a:r>
              <a:rPr lang="en-US" altLang="en-US" sz="2000" dirty="0"/>
              <a:t>Backward Compatibility vs. Readability</a:t>
            </a:r>
          </a:p>
        </p:txBody>
      </p:sp>
    </p:spTree>
    <p:extLst>
      <p:ext uri="{BB962C8B-B14F-4D97-AF65-F5344CB8AC3E}">
        <p14:creationId xmlns:p14="http://schemas.microsoft.com/office/powerpoint/2010/main" val="64661318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2434B1D0-4E7A-7546-A4D2-00DE8FF54AF8}"/>
              </a:ext>
            </a:extLst>
          </p:cNvPr>
          <p:cNvSpPr>
            <a:spLocks noGrp="1" noChangeArrowheads="1"/>
          </p:cNvSpPr>
          <p:nvPr>
            <p:ph type="title"/>
          </p:nvPr>
        </p:nvSpPr>
        <p:spPr/>
        <p:txBody>
          <a:bodyPr/>
          <a:lstStyle/>
          <a:p>
            <a:r>
              <a:rPr lang="en-US" altLang="en-US" dirty="0"/>
              <a:t>The Design Process</a:t>
            </a:r>
          </a:p>
        </p:txBody>
      </p:sp>
      <p:sp>
        <p:nvSpPr>
          <p:cNvPr id="8197" name="Rectangle 3">
            <a:extLst>
              <a:ext uri="{FF2B5EF4-FFF2-40B4-BE49-F238E27FC236}">
                <a16:creationId xmlns:a16="http://schemas.microsoft.com/office/drawing/2014/main" id="{8638EB0D-9840-8142-9DC2-09476A82712E}"/>
              </a:ext>
            </a:extLst>
          </p:cNvPr>
          <p:cNvSpPr>
            <a:spLocks noGrp="1" noChangeArrowheads="1"/>
          </p:cNvSpPr>
          <p:nvPr>
            <p:ph type="body" idx="1"/>
          </p:nvPr>
        </p:nvSpPr>
        <p:spPr>
          <a:xfrm>
            <a:off x="762000" y="1752600"/>
            <a:ext cx="7772400" cy="4114800"/>
          </a:xfrm>
        </p:spPr>
        <p:txBody>
          <a:bodyPr/>
          <a:lstStyle/>
          <a:p>
            <a:r>
              <a:rPr lang="en-US" altLang="en-US" sz="2000" dirty="0"/>
              <a:t>Throughout the design process, the quality of the evolving design must be assessed; three recommended characteristics that serve as a guide for the evaluation of a good design are:</a:t>
            </a:r>
          </a:p>
          <a:p>
            <a:endParaRPr lang="en-US" altLang="en-US" sz="2000" dirty="0"/>
          </a:p>
          <a:p>
            <a:pPr lvl="1"/>
            <a:r>
              <a:rPr lang="en-US" altLang="en-US" sz="1800" dirty="0"/>
              <a:t>The design must implement all of the explicit requirements contained in the analysis model, and it must accommodate all of the requirements desired by the customer</a:t>
            </a:r>
          </a:p>
          <a:p>
            <a:pPr lvl="1"/>
            <a:endParaRPr lang="en-US" altLang="en-US" sz="1800" dirty="0"/>
          </a:p>
          <a:p>
            <a:pPr lvl="1"/>
            <a:r>
              <a:rPr lang="en-US" altLang="en-US" sz="1800" dirty="0"/>
              <a:t>The design must be a readable and serve as a clear guide for the developers of the system’s code and for those who will test and subsequently support the software</a:t>
            </a:r>
          </a:p>
          <a:p>
            <a:pPr lvl="1"/>
            <a:endParaRPr lang="en-US" altLang="en-US" sz="1800" dirty="0"/>
          </a:p>
          <a:p>
            <a:pPr lvl="1"/>
            <a:r>
              <a:rPr lang="en-US" altLang="en-US" sz="1800" dirty="0"/>
              <a:t>The design should provide a complete picture of the software, addressing data, functional, and non-functional aspects of the system, from an implementation perspective</a:t>
            </a:r>
          </a:p>
        </p:txBody>
      </p:sp>
      <p:sp>
        <p:nvSpPr>
          <p:cNvPr id="7" name="Slide Number Placeholder 6">
            <a:extLst>
              <a:ext uri="{FF2B5EF4-FFF2-40B4-BE49-F238E27FC236}">
                <a16:creationId xmlns:a16="http://schemas.microsoft.com/office/drawing/2014/main" id="{51A4E5B4-FEEE-A746-96BD-5757744E7A4E}"/>
              </a:ext>
            </a:extLst>
          </p:cNvPr>
          <p:cNvSpPr>
            <a:spLocks noGrp="1"/>
          </p:cNvSpPr>
          <p:nvPr>
            <p:ph type="sldNum" sz="quarter" idx="10"/>
          </p:nvPr>
        </p:nvSpPr>
        <p:spPr/>
        <p:txBody>
          <a:bodyPr/>
          <a:lstStyle/>
          <a:p>
            <a:pPr>
              <a:defRPr/>
            </a:pPr>
            <a:fld id="{3E8ADE4A-FE7A-EF46-81C0-DB169D7260F5}" type="slidenum">
              <a:rPr lang="en-US" altLang="x-none" smtClean="0"/>
              <a:pPr>
                <a:defRPr/>
              </a:pPr>
              <a:t>17</a:t>
            </a:fld>
            <a:endParaRPr lang="en-US" altLang="x-none"/>
          </a:p>
        </p:txBody>
      </p:sp>
    </p:spTree>
    <p:extLst>
      <p:ext uri="{BB962C8B-B14F-4D97-AF65-F5344CB8AC3E}">
        <p14:creationId xmlns:p14="http://schemas.microsoft.com/office/powerpoint/2010/main" val="3180231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AF0B-14FF-4F43-8BC9-FCC4FD2F95D1}"/>
              </a:ext>
            </a:extLst>
          </p:cNvPr>
          <p:cNvSpPr>
            <a:spLocks noGrp="1"/>
          </p:cNvSpPr>
          <p:nvPr>
            <p:ph type="title"/>
          </p:nvPr>
        </p:nvSpPr>
        <p:spPr>
          <a:xfrm>
            <a:off x="685800" y="609600"/>
            <a:ext cx="7772400" cy="685800"/>
          </a:xfrm>
        </p:spPr>
        <p:txBody>
          <a:bodyPr/>
          <a:lstStyle/>
          <a:p>
            <a:r>
              <a:rPr lang="en-CA" sz="3600" dirty="0"/>
              <a:t>Generic Task Set for Design (1)</a:t>
            </a:r>
          </a:p>
        </p:txBody>
      </p:sp>
      <p:sp>
        <p:nvSpPr>
          <p:cNvPr id="3" name="Content Placeholder 2">
            <a:extLst>
              <a:ext uri="{FF2B5EF4-FFF2-40B4-BE49-F238E27FC236}">
                <a16:creationId xmlns:a16="http://schemas.microsoft.com/office/drawing/2014/main" id="{2021E5E6-B9BC-47ED-952B-F97EDD764933}"/>
              </a:ext>
            </a:extLst>
          </p:cNvPr>
          <p:cNvSpPr>
            <a:spLocks noGrp="1"/>
          </p:cNvSpPr>
          <p:nvPr>
            <p:ph idx="1"/>
          </p:nvPr>
        </p:nvSpPr>
        <p:spPr>
          <a:xfrm>
            <a:off x="685800" y="1524000"/>
            <a:ext cx="7772400" cy="4114800"/>
          </a:xfrm>
        </p:spPr>
        <p:txBody>
          <a:bodyPr/>
          <a:lstStyle/>
          <a:p>
            <a:pPr>
              <a:buFont typeface="+mj-lt"/>
              <a:buAutoNum type="arabicPeriod"/>
            </a:pPr>
            <a:r>
              <a:rPr lang="en-US" sz="1800" dirty="0"/>
              <a:t>Examine the information model, and design appropriate data structures for data objects and their attributes. </a:t>
            </a:r>
          </a:p>
          <a:p>
            <a:pPr>
              <a:buFont typeface="+mj-lt"/>
              <a:buAutoNum type="arabicPeriod"/>
            </a:pPr>
            <a:endParaRPr lang="en-US" sz="1800" dirty="0"/>
          </a:p>
          <a:p>
            <a:pPr>
              <a:buFont typeface="+mj-lt"/>
              <a:buAutoNum type="arabicPeriod"/>
            </a:pPr>
            <a:r>
              <a:rPr lang="en-US" sz="1800" dirty="0"/>
              <a:t>Using the analysis model (i.e. the requirements model), select an architectural style (pattern) that is appropriate for the software. </a:t>
            </a:r>
          </a:p>
          <a:p>
            <a:pPr>
              <a:buFont typeface="+mj-lt"/>
              <a:buAutoNum type="arabicPeriod"/>
            </a:pPr>
            <a:endParaRPr lang="en-US" sz="1800" dirty="0"/>
          </a:p>
          <a:p>
            <a:pPr>
              <a:buFont typeface="+mj-lt"/>
              <a:buAutoNum type="arabicPeriod"/>
            </a:pPr>
            <a:r>
              <a:rPr lang="en-US" sz="1800" dirty="0"/>
              <a:t>Partition the analysis model into design-level subsystems and allocate these subsystems within the architecture: </a:t>
            </a:r>
          </a:p>
          <a:p>
            <a:pPr lvl="1"/>
            <a:r>
              <a:rPr lang="en-US" sz="1800" dirty="0"/>
              <a:t>Be certain that each subsystem is functionally cohesive. </a:t>
            </a:r>
          </a:p>
          <a:p>
            <a:pPr lvl="1"/>
            <a:r>
              <a:rPr lang="en-US" sz="1800" dirty="0"/>
              <a:t>Design subsystem interfaces. </a:t>
            </a:r>
          </a:p>
          <a:p>
            <a:pPr lvl="1"/>
            <a:r>
              <a:rPr lang="en-US" sz="1800" dirty="0"/>
              <a:t>Allocate analysis classes or functions to each subsystem. </a:t>
            </a:r>
          </a:p>
          <a:p>
            <a:pPr marL="457200" lvl="1" indent="0">
              <a:buNone/>
            </a:pPr>
            <a:endParaRPr lang="en-US" sz="1500" dirty="0"/>
          </a:p>
        </p:txBody>
      </p:sp>
    </p:spTree>
    <p:extLst>
      <p:ext uri="{BB962C8B-B14F-4D97-AF65-F5344CB8AC3E}">
        <p14:creationId xmlns:p14="http://schemas.microsoft.com/office/powerpoint/2010/main" val="1336158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AF0B-14FF-4F43-8BC9-FCC4FD2F95D1}"/>
              </a:ext>
            </a:extLst>
          </p:cNvPr>
          <p:cNvSpPr>
            <a:spLocks noGrp="1"/>
          </p:cNvSpPr>
          <p:nvPr>
            <p:ph type="title"/>
          </p:nvPr>
        </p:nvSpPr>
        <p:spPr/>
        <p:txBody>
          <a:bodyPr/>
          <a:lstStyle/>
          <a:p>
            <a:r>
              <a:rPr lang="en-CA" sz="3600" dirty="0"/>
              <a:t>Generic Task Set for Design (2)</a:t>
            </a:r>
          </a:p>
        </p:txBody>
      </p:sp>
      <p:sp>
        <p:nvSpPr>
          <p:cNvPr id="3" name="Content Placeholder 2">
            <a:extLst>
              <a:ext uri="{FF2B5EF4-FFF2-40B4-BE49-F238E27FC236}">
                <a16:creationId xmlns:a16="http://schemas.microsoft.com/office/drawing/2014/main" id="{2021E5E6-B9BC-47ED-952B-F97EDD764933}"/>
              </a:ext>
            </a:extLst>
          </p:cNvPr>
          <p:cNvSpPr>
            <a:spLocks noGrp="1"/>
          </p:cNvSpPr>
          <p:nvPr>
            <p:ph idx="1"/>
          </p:nvPr>
        </p:nvSpPr>
        <p:spPr>
          <a:xfrm>
            <a:off x="685800" y="1371600"/>
            <a:ext cx="7772400" cy="4114800"/>
          </a:xfrm>
        </p:spPr>
        <p:txBody>
          <a:bodyPr/>
          <a:lstStyle/>
          <a:p>
            <a:pPr>
              <a:buFont typeface="+mj-lt"/>
              <a:buAutoNum type="arabicPeriod" startAt="4"/>
            </a:pPr>
            <a:r>
              <a:rPr lang="en-US" sz="1800" dirty="0"/>
              <a:t>Create a set of design classes or components: </a:t>
            </a:r>
          </a:p>
          <a:p>
            <a:pPr lvl="1"/>
            <a:r>
              <a:rPr lang="en-US" sz="1800" dirty="0"/>
              <a:t>Translate classes from the domain model into a design-level classes. </a:t>
            </a:r>
          </a:p>
          <a:p>
            <a:pPr lvl="1"/>
            <a:r>
              <a:rPr lang="en-US" sz="1800" dirty="0"/>
              <a:t>Check each design class against design criteria; consider inheritance issues. </a:t>
            </a:r>
          </a:p>
          <a:p>
            <a:pPr lvl="1"/>
            <a:r>
              <a:rPr lang="en-US" sz="1800" dirty="0"/>
              <a:t>Define methods and messages associated with each design class. </a:t>
            </a:r>
          </a:p>
          <a:p>
            <a:pPr lvl="1"/>
            <a:r>
              <a:rPr lang="en-US" sz="1800" dirty="0"/>
              <a:t>Evaluate and select design patterns for a design class or a subsystem. </a:t>
            </a:r>
          </a:p>
          <a:p>
            <a:pPr lvl="1"/>
            <a:r>
              <a:rPr lang="en-US" sz="1800" dirty="0"/>
              <a:t>Review design classes and revise as required. </a:t>
            </a:r>
          </a:p>
          <a:p>
            <a:pPr marL="457200" lvl="1" indent="0">
              <a:buNone/>
            </a:pPr>
            <a:endParaRPr lang="en-US" sz="1800" dirty="0"/>
          </a:p>
          <a:p>
            <a:pPr>
              <a:buFont typeface="+mj-lt"/>
              <a:buAutoNum type="arabicPeriod" startAt="4"/>
            </a:pPr>
            <a:r>
              <a:rPr lang="en-US" sz="1800" dirty="0"/>
              <a:t>Specify all algorithms within each class or component identified at a relatively low level of abstraction. </a:t>
            </a:r>
          </a:p>
          <a:p>
            <a:pPr lvl="1"/>
            <a:r>
              <a:rPr lang="en-US" sz="1800" dirty="0"/>
              <a:t>Refine the interface of each component. </a:t>
            </a:r>
          </a:p>
          <a:p>
            <a:pPr lvl="1"/>
            <a:r>
              <a:rPr lang="en-US" sz="1800" dirty="0"/>
              <a:t>Define component-level data structures. </a:t>
            </a:r>
          </a:p>
          <a:p>
            <a:pPr lvl="1"/>
            <a:r>
              <a:rPr lang="en-US" sz="1800" dirty="0"/>
              <a:t>Review each component, and correct all errors uncovered.</a:t>
            </a:r>
          </a:p>
          <a:p>
            <a:pPr lvl="1"/>
            <a:endParaRPr lang="en-US" sz="1800" dirty="0"/>
          </a:p>
          <a:p>
            <a:pPr marL="0" indent="0">
              <a:buNone/>
            </a:pPr>
            <a:r>
              <a:rPr lang="en-US" sz="1800" dirty="0"/>
              <a:t>6.   Repeat steps 3 – 5 so that a stable design model can be achieved. </a:t>
            </a:r>
          </a:p>
          <a:p>
            <a:pPr lvl="1"/>
            <a:endParaRPr lang="en-US" sz="1800" dirty="0"/>
          </a:p>
          <a:p>
            <a:pPr marL="0" indent="0">
              <a:buNone/>
            </a:pPr>
            <a:r>
              <a:rPr lang="en-US" sz="1800" dirty="0"/>
              <a:t>7.    Develop a deployment model.</a:t>
            </a:r>
            <a:endParaRPr lang="en-CA" sz="1800" dirty="0"/>
          </a:p>
        </p:txBody>
      </p:sp>
    </p:spTree>
    <p:extLst>
      <p:ext uri="{BB962C8B-B14F-4D97-AF65-F5344CB8AC3E}">
        <p14:creationId xmlns:p14="http://schemas.microsoft.com/office/powerpoint/2010/main" val="53178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a:extLst>
              <a:ext uri="{FF2B5EF4-FFF2-40B4-BE49-F238E27FC236}">
                <a16:creationId xmlns:a16="http://schemas.microsoft.com/office/drawing/2014/main" id="{95E631BB-0CD0-0240-9384-3F21CE16D9D7}"/>
              </a:ext>
            </a:extLst>
          </p:cNvPr>
          <p:cNvSpPr>
            <a:spLocks noGrp="1" noChangeArrowheads="1"/>
          </p:cNvSpPr>
          <p:nvPr>
            <p:ph type="title"/>
          </p:nvPr>
        </p:nvSpPr>
        <p:spPr/>
        <p:txBody>
          <a:bodyPr/>
          <a:lstStyle/>
          <a:p>
            <a:r>
              <a:rPr lang="en-US" altLang="en-US"/>
              <a:t>The Design Model</a:t>
            </a:r>
          </a:p>
        </p:txBody>
      </p:sp>
      <p:sp>
        <p:nvSpPr>
          <p:cNvPr id="7" name="Slide Number Placeholder 6">
            <a:extLst>
              <a:ext uri="{FF2B5EF4-FFF2-40B4-BE49-F238E27FC236}">
                <a16:creationId xmlns:a16="http://schemas.microsoft.com/office/drawing/2014/main" id="{79F53354-4C6B-384F-B343-C23B393D074C}"/>
              </a:ext>
            </a:extLst>
          </p:cNvPr>
          <p:cNvSpPr>
            <a:spLocks noGrp="1"/>
          </p:cNvSpPr>
          <p:nvPr>
            <p:ph type="sldNum" sz="quarter" idx="10"/>
          </p:nvPr>
        </p:nvSpPr>
        <p:spPr/>
        <p:txBody>
          <a:bodyPr/>
          <a:lstStyle/>
          <a:p>
            <a:pPr>
              <a:defRPr/>
            </a:pPr>
            <a:fld id="{3E8ADE4A-FE7A-EF46-81C0-DB169D7260F5}" type="slidenum">
              <a:rPr lang="en-US" altLang="x-none" smtClean="0"/>
              <a:pPr>
                <a:defRPr/>
              </a:pPr>
              <a:t>20</a:t>
            </a:fld>
            <a:endParaRPr lang="en-US" altLang="x-none"/>
          </a:p>
        </p:txBody>
      </p:sp>
      <p:pic>
        <p:nvPicPr>
          <p:cNvPr id="3" name="Picture 2">
            <a:extLst>
              <a:ext uri="{FF2B5EF4-FFF2-40B4-BE49-F238E27FC236}">
                <a16:creationId xmlns:a16="http://schemas.microsoft.com/office/drawing/2014/main" id="{C293AD3D-9EEB-0A46-B697-7D19769C87A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67370" y="1970838"/>
            <a:ext cx="7230088" cy="4277562"/>
          </a:xfrm>
          <a:prstGeom prst="rect">
            <a:avLst/>
          </a:prstGeom>
        </p:spPr>
      </p:pic>
    </p:spTree>
    <p:extLst>
      <p:ext uri="{BB962C8B-B14F-4D97-AF65-F5344CB8AC3E}">
        <p14:creationId xmlns:p14="http://schemas.microsoft.com/office/powerpoint/2010/main" val="3728128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2243-21A7-4204-8661-70A93A192123}"/>
              </a:ext>
            </a:extLst>
          </p:cNvPr>
          <p:cNvSpPr>
            <a:spLocks noGrp="1"/>
          </p:cNvSpPr>
          <p:nvPr>
            <p:ph type="title"/>
          </p:nvPr>
        </p:nvSpPr>
        <p:spPr/>
        <p:txBody>
          <a:bodyPr/>
          <a:lstStyle/>
          <a:p>
            <a:r>
              <a:rPr lang="en-CA" dirty="0"/>
              <a:t>Design Model Principles</a:t>
            </a:r>
          </a:p>
        </p:txBody>
      </p:sp>
      <p:sp>
        <p:nvSpPr>
          <p:cNvPr id="3" name="Content Placeholder 2">
            <a:extLst>
              <a:ext uri="{FF2B5EF4-FFF2-40B4-BE49-F238E27FC236}">
                <a16:creationId xmlns:a16="http://schemas.microsoft.com/office/drawing/2014/main" id="{36BD643B-ABCF-4C5D-982F-4F3B64BDDDBA}"/>
              </a:ext>
            </a:extLst>
          </p:cNvPr>
          <p:cNvSpPr>
            <a:spLocks noGrp="1"/>
          </p:cNvSpPr>
          <p:nvPr>
            <p:ph idx="1"/>
          </p:nvPr>
        </p:nvSpPr>
        <p:spPr>
          <a:xfrm>
            <a:off x="720436" y="1766455"/>
            <a:ext cx="8118764" cy="4114800"/>
          </a:xfrm>
        </p:spPr>
        <p:txBody>
          <a:bodyPr/>
          <a:lstStyle/>
          <a:p>
            <a:r>
              <a:rPr lang="en-US" sz="2000" b="1" dirty="0"/>
              <a:t>Principle 1. </a:t>
            </a:r>
            <a:r>
              <a:rPr lang="en-US" sz="2000" i="1" dirty="0"/>
              <a:t>Design should be traceable back to the requirements model.</a:t>
            </a:r>
            <a:r>
              <a:rPr lang="en-US" sz="2000" dirty="0"/>
              <a:t> </a:t>
            </a:r>
          </a:p>
          <a:p>
            <a:endParaRPr lang="en-US" sz="2000" dirty="0"/>
          </a:p>
          <a:p>
            <a:r>
              <a:rPr lang="en-US" sz="2000" b="1" dirty="0"/>
              <a:t>Principle 2. </a:t>
            </a:r>
            <a:r>
              <a:rPr lang="en-US" sz="2000" i="1" dirty="0"/>
              <a:t>Always consider the architecture of the system to be built, and utilize architectural templates and styles as appropriate.</a:t>
            </a:r>
            <a:r>
              <a:rPr lang="en-US" sz="2000" dirty="0"/>
              <a:t> </a:t>
            </a:r>
          </a:p>
          <a:p>
            <a:endParaRPr lang="en-US" sz="2000" dirty="0"/>
          </a:p>
          <a:p>
            <a:r>
              <a:rPr lang="en-US" sz="2000" b="1" dirty="0"/>
              <a:t>Principle 3.</a:t>
            </a:r>
            <a:r>
              <a:rPr lang="en-US" sz="2000" dirty="0"/>
              <a:t> </a:t>
            </a:r>
            <a:r>
              <a:rPr lang="en-US" sz="2000" i="1" dirty="0"/>
              <a:t>Design of data (i.e. the information model) is as important as design of processing functions.</a:t>
            </a:r>
            <a:r>
              <a:rPr lang="en-US" sz="2000" dirty="0"/>
              <a:t> </a:t>
            </a:r>
          </a:p>
          <a:p>
            <a:pPr marL="0" indent="0">
              <a:buNone/>
            </a:pPr>
            <a:endParaRPr lang="en-US" sz="2000" dirty="0"/>
          </a:p>
          <a:p>
            <a:r>
              <a:rPr lang="en-US" sz="2000" b="1" dirty="0"/>
              <a:t>Principle 4.</a:t>
            </a:r>
            <a:r>
              <a:rPr lang="en-US" sz="2000" b="1" i="1" dirty="0"/>
              <a:t> </a:t>
            </a:r>
            <a:r>
              <a:rPr lang="en-US" sz="2000" i="1" dirty="0"/>
              <a:t>Interfaces (both internal and external) must be designed with care.</a:t>
            </a:r>
            <a:r>
              <a:rPr lang="en-US" sz="2000" dirty="0"/>
              <a:t> </a:t>
            </a:r>
          </a:p>
          <a:p>
            <a:pPr marL="0" indent="0">
              <a:buNone/>
            </a:pPr>
            <a:endParaRPr lang="en-US" sz="2000" dirty="0"/>
          </a:p>
          <a:p>
            <a:r>
              <a:rPr lang="en-US" sz="2000" b="1" dirty="0"/>
              <a:t>Principle 5.</a:t>
            </a:r>
            <a:r>
              <a:rPr lang="en-US" sz="2000" b="1" i="1" dirty="0"/>
              <a:t> </a:t>
            </a:r>
            <a:r>
              <a:rPr lang="en-US" sz="2000" i="1" dirty="0"/>
              <a:t>User interface design should be tuned to the needs of the end user.</a:t>
            </a:r>
            <a:r>
              <a:rPr lang="en-US" sz="2000" dirty="0"/>
              <a:t> </a:t>
            </a:r>
          </a:p>
          <a:p>
            <a:endParaRPr lang="en-US" sz="1600" dirty="0"/>
          </a:p>
        </p:txBody>
      </p:sp>
    </p:spTree>
    <p:extLst>
      <p:ext uri="{BB962C8B-B14F-4D97-AF65-F5344CB8AC3E}">
        <p14:creationId xmlns:p14="http://schemas.microsoft.com/office/powerpoint/2010/main" val="1887550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2243-21A7-4204-8661-70A93A192123}"/>
              </a:ext>
            </a:extLst>
          </p:cNvPr>
          <p:cNvSpPr>
            <a:spLocks noGrp="1"/>
          </p:cNvSpPr>
          <p:nvPr>
            <p:ph type="title"/>
          </p:nvPr>
        </p:nvSpPr>
        <p:spPr/>
        <p:txBody>
          <a:bodyPr/>
          <a:lstStyle/>
          <a:p>
            <a:r>
              <a:rPr lang="en-CA" dirty="0"/>
              <a:t>Design Model Principles</a:t>
            </a:r>
          </a:p>
        </p:txBody>
      </p:sp>
      <p:sp>
        <p:nvSpPr>
          <p:cNvPr id="3" name="Content Placeholder 2">
            <a:extLst>
              <a:ext uri="{FF2B5EF4-FFF2-40B4-BE49-F238E27FC236}">
                <a16:creationId xmlns:a16="http://schemas.microsoft.com/office/drawing/2014/main" id="{36BD643B-ABCF-4C5D-982F-4F3B64BDDDBA}"/>
              </a:ext>
            </a:extLst>
          </p:cNvPr>
          <p:cNvSpPr>
            <a:spLocks noGrp="1"/>
          </p:cNvSpPr>
          <p:nvPr>
            <p:ph idx="1"/>
          </p:nvPr>
        </p:nvSpPr>
        <p:spPr>
          <a:xfrm>
            <a:off x="533400" y="1600200"/>
            <a:ext cx="8610600" cy="4114800"/>
          </a:xfrm>
        </p:spPr>
        <p:txBody>
          <a:bodyPr/>
          <a:lstStyle/>
          <a:p>
            <a:endParaRPr lang="en-US" sz="1600" dirty="0"/>
          </a:p>
          <a:p>
            <a:r>
              <a:rPr lang="en-US" sz="2000" b="1" dirty="0"/>
              <a:t>Principle 6.</a:t>
            </a:r>
            <a:r>
              <a:rPr lang="en-US" sz="2000" b="1" i="1" dirty="0"/>
              <a:t> </a:t>
            </a:r>
            <a:r>
              <a:rPr lang="en-US" sz="2000" i="1" dirty="0"/>
              <a:t>Component-level design should be functionally independent.</a:t>
            </a:r>
            <a:r>
              <a:rPr lang="en-US" sz="2000" dirty="0"/>
              <a:t> </a:t>
            </a:r>
          </a:p>
          <a:p>
            <a:endParaRPr lang="en-US" sz="2000" dirty="0"/>
          </a:p>
          <a:p>
            <a:r>
              <a:rPr lang="en-US" sz="2000" b="1" dirty="0"/>
              <a:t>Principle 7.</a:t>
            </a:r>
            <a:r>
              <a:rPr lang="en-US" sz="2000" b="1" i="1" dirty="0"/>
              <a:t> </a:t>
            </a:r>
            <a:r>
              <a:rPr lang="en-US" sz="2000" i="1" dirty="0"/>
              <a:t>Components should be loosely coupled to one another and to the external environment</a:t>
            </a:r>
            <a:r>
              <a:rPr lang="en-US" sz="2000" dirty="0"/>
              <a:t>. </a:t>
            </a:r>
          </a:p>
          <a:p>
            <a:endParaRPr lang="en-US" sz="2000" dirty="0"/>
          </a:p>
          <a:p>
            <a:r>
              <a:rPr lang="en-US" sz="2000" b="1" dirty="0"/>
              <a:t>Principle 8.</a:t>
            </a:r>
            <a:r>
              <a:rPr lang="en-US" sz="2000" b="1" i="1" dirty="0"/>
              <a:t> </a:t>
            </a:r>
            <a:r>
              <a:rPr lang="en-US" sz="2000" i="1" dirty="0"/>
              <a:t>Design representations (models) should be easily 	  understandable.</a:t>
            </a:r>
            <a:r>
              <a:rPr lang="en-US" sz="2000" dirty="0"/>
              <a:t> </a:t>
            </a:r>
          </a:p>
          <a:p>
            <a:endParaRPr lang="en-US" sz="2000" dirty="0"/>
          </a:p>
          <a:p>
            <a:r>
              <a:rPr lang="en-US" sz="2000" b="1" dirty="0"/>
              <a:t>Principle 9.</a:t>
            </a:r>
            <a:r>
              <a:rPr lang="en-US" sz="2000" b="1" i="1" dirty="0"/>
              <a:t> </a:t>
            </a:r>
            <a:r>
              <a:rPr lang="en-US" sz="2000" i="1" dirty="0"/>
              <a:t>The design should be developed iteratively.</a:t>
            </a:r>
            <a:r>
              <a:rPr lang="en-US" sz="2000" dirty="0"/>
              <a:t> </a:t>
            </a:r>
          </a:p>
          <a:p>
            <a:endParaRPr lang="en-US" sz="2000" dirty="0"/>
          </a:p>
          <a:p>
            <a:r>
              <a:rPr lang="en-US" sz="2000" b="1" dirty="0"/>
              <a:t>Principle 10.</a:t>
            </a:r>
            <a:r>
              <a:rPr lang="en-US" sz="2000" b="1" i="1" dirty="0"/>
              <a:t> </a:t>
            </a:r>
            <a:r>
              <a:rPr lang="en-US" sz="2000" i="1" dirty="0"/>
              <a:t>Creation of a design model does not preclude an agile 	  approach.</a:t>
            </a:r>
            <a:r>
              <a:rPr lang="en-US" sz="2000" dirty="0"/>
              <a:t> </a:t>
            </a:r>
            <a:endParaRPr lang="en-CA" sz="2000" dirty="0"/>
          </a:p>
        </p:txBody>
      </p:sp>
    </p:spTree>
    <p:extLst>
      <p:ext uri="{BB962C8B-B14F-4D97-AF65-F5344CB8AC3E}">
        <p14:creationId xmlns:p14="http://schemas.microsoft.com/office/powerpoint/2010/main" val="3739217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E20B04C2-ACB3-3040-A6DA-7997E6B369EA}"/>
              </a:ext>
            </a:extLst>
          </p:cNvPr>
          <p:cNvSpPr>
            <a:spLocks noGrp="1" noChangeArrowheads="1"/>
          </p:cNvSpPr>
          <p:nvPr>
            <p:ph type="title"/>
          </p:nvPr>
        </p:nvSpPr>
        <p:spPr/>
        <p:txBody>
          <a:bodyPr/>
          <a:lstStyle/>
          <a:p>
            <a:r>
              <a:rPr lang="en-US" altLang="en-US" dirty="0"/>
              <a:t>Guidelines for Design Quality (Summary)</a:t>
            </a:r>
          </a:p>
        </p:txBody>
      </p:sp>
      <p:sp>
        <p:nvSpPr>
          <p:cNvPr id="9221" name="Rectangle 3">
            <a:extLst>
              <a:ext uri="{FF2B5EF4-FFF2-40B4-BE49-F238E27FC236}">
                <a16:creationId xmlns:a16="http://schemas.microsoft.com/office/drawing/2014/main" id="{0227B13D-40F6-5D42-8744-322EEFC819F1}"/>
              </a:ext>
            </a:extLst>
          </p:cNvPr>
          <p:cNvSpPr>
            <a:spLocks noGrp="1" noChangeArrowheads="1"/>
          </p:cNvSpPr>
          <p:nvPr>
            <p:ph type="body" idx="1"/>
          </p:nvPr>
        </p:nvSpPr>
        <p:spPr>
          <a:xfrm>
            <a:off x="685800" y="2209800"/>
            <a:ext cx="7772400" cy="4114800"/>
          </a:xfrm>
        </p:spPr>
        <p:txBody>
          <a:bodyPr/>
          <a:lstStyle/>
          <a:p>
            <a:r>
              <a:rPr lang="en-US" altLang="en-US" sz="2000" dirty="0"/>
              <a:t>A design should exhibit an architecture that (1) has been created using recognizable architectural styles or patterns, (2) is composed of components that exhibit good design characteristics</a:t>
            </a:r>
            <a:r>
              <a:rPr lang="en-US" altLang="en-US" sz="2000" b="1" dirty="0"/>
              <a:t>*</a:t>
            </a:r>
            <a:r>
              <a:rPr lang="en-US" altLang="en-US" sz="2000" dirty="0"/>
              <a:t> and (3) can be implemented in an evolutionary fashion.</a:t>
            </a:r>
          </a:p>
          <a:p>
            <a:endParaRPr lang="en-US" altLang="en-US" sz="2000" dirty="0"/>
          </a:p>
          <a:p>
            <a:r>
              <a:rPr lang="en-US" altLang="en-US" sz="2000" dirty="0"/>
              <a:t>A design should be modular; that is, the software should be logically partitioned into elements or subsystems.</a:t>
            </a:r>
          </a:p>
          <a:p>
            <a:endParaRPr lang="en-US" altLang="en-US" sz="2000" dirty="0"/>
          </a:p>
          <a:p>
            <a:r>
              <a:rPr lang="en-US" altLang="en-US" sz="2000" dirty="0"/>
              <a:t>A design should contain distinct representations of data, architecture, interfaces, and components</a:t>
            </a:r>
          </a:p>
          <a:p>
            <a:endParaRPr lang="en-US" altLang="en-US" sz="2000" dirty="0"/>
          </a:p>
          <a:p>
            <a:endParaRPr lang="en-US" altLang="en-US" sz="2000" dirty="0"/>
          </a:p>
          <a:p>
            <a:pPr marL="0" indent="0">
              <a:buNone/>
            </a:pPr>
            <a:r>
              <a:rPr lang="en-US" altLang="en-US" sz="1600" b="1" dirty="0"/>
              <a:t>*</a:t>
            </a:r>
            <a:r>
              <a:rPr lang="en-US" altLang="en-US" sz="1600" dirty="0"/>
              <a:t> Cohesion, coupling, modularity</a:t>
            </a:r>
          </a:p>
        </p:txBody>
      </p:sp>
      <p:sp>
        <p:nvSpPr>
          <p:cNvPr id="7" name="Slide Number Placeholder 6">
            <a:extLst>
              <a:ext uri="{FF2B5EF4-FFF2-40B4-BE49-F238E27FC236}">
                <a16:creationId xmlns:a16="http://schemas.microsoft.com/office/drawing/2014/main" id="{E8C19553-5B5C-8A42-8A2D-DC0C96B4BCBA}"/>
              </a:ext>
            </a:extLst>
          </p:cNvPr>
          <p:cNvSpPr>
            <a:spLocks noGrp="1"/>
          </p:cNvSpPr>
          <p:nvPr>
            <p:ph type="sldNum" sz="quarter" idx="10"/>
          </p:nvPr>
        </p:nvSpPr>
        <p:spPr/>
        <p:txBody>
          <a:bodyPr/>
          <a:lstStyle/>
          <a:p>
            <a:pPr>
              <a:defRPr/>
            </a:pPr>
            <a:fld id="{3E8ADE4A-FE7A-EF46-81C0-DB169D7260F5}" type="slidenum">
              <a:rPr lang="en-US" altLang="x-none" smtClean="0"/>
              <a:pPr>
                <a:defRPr/>
              </a:pPr>
              <a:t>23</a:t>
            </a:fld>
            <a:endParaRPr lang="en-US" altLang="x-none"/>
          </a:p>
        </p:txBody>
      </p:sp>
    </p:spTree>
    <p:extLst>
      <p:ext uri="{BB962C8B-B14F-4D97-AF65-F5344CB8AC3E}">
        <p14:creationId xmlns:p14="http://schemas.microsoft.com/office/powerpoint/2010/main" val="790023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E20B04C2-ACB3-3040-A6DA-7997E6B369EA}"/>
              </a:ext>
            </a:extLst>
          </p:cNvPr>
          <p:cNvSpPr>
            <a:spLocks noGrp="1" noChangeArrowheads="1"/>
          </p:cNvSpPr>
          <p:nvPr>
            <p:ph type="title"/>
          </p:nvPr>
        </p:nvSpPr>
        <p:spPr/>
        <p:txBody>
          <a:bodyPr/>
          <a:lstStyle/>
          <a:p>
            <a:r>
              <a:rPr lang="en-US" altLang="en-US" dirty="0"/>
              <a:t>Software Quality Guidelines</a:t>
            </a:r>
            <a:br>
              <a:rPr lang="en-US" altLang="en-US" dirty="0"/>
            </a:br>
            <a:r>
              <a:rPr lang="en-US" altLang="en-US" dirty="0"/>
              <a:t>(Summary)</a:t>
            </a:r>
          </a:p>
        </p:txBody>
      </p:sp>
      <p:sp>
        <p:nvSpPr>
          <p:cNvPr id="9221" name="Rectangle 3">
            <a:extLst>
              <a:ext uri="{FF2B5EF4-FFF2-40B4-BE49-F238E27FC236}">
                <a16:creationId xmlns:a16="http://schemas.microsoft.com/office/drawing/2014/main" id="{0227B13D-40F6-5D42-8744-322EEFC819F1}"/>
              </a:ext>
            </a:extLst>
          </p:cNvPr>
          <p:cNvSpPr>
            <a:spLocks noGrp="1" noChangeArrowheads="1"/>
          </p:cNvSpPr>
          <p:nvPr>
            <p:ph type="body" idx="1"/>
          </p:nvPr>
        </p:nvSpPr>
        <p:spPr>
          <a:xfrm>
            <a:off x="685800" y="2133600"/>
            <a:ext cx="7772400" cy="4114800"/>
          </a:xfrm>
        </p:spPr>
        <p:txBody>
          <a:bodyPr/>
          <a:lstStyle/>
          <a:p>
            <a:r>
              <a:rPr lang="en-US" altLang="en-US" sz="2000" dirty="0"/>
              <a:t>A design should lead to data structures that are appropriate for the classes to be implemented and are drawn from recognizable data patterns.</a:t>
            </a:r>
          </a:p>
          <a:p>
            <a:endParaRPr lang="en-US" altLang="en-US" sz="2000" dirty="0"/>
          </a:p>
          <a:p>
            <a:r>
              <a:rPr lang="en-US" altLang="en-US" sz="2000" dirty="0"/>
              <a:t>A design should lead to components that exhibit independent functional characteristics.</a:t>
            </a:r>
          </a:p>
          <a:p>
            <a:endParaRPr lang="en-US" altLang="en-US" sz="2000" dirty="0"/>
          </a:p>
          <a:p>
            <a:r>
              <a:rPr lang="en-US" altLang="en-US" sz="2000" dirty="0"/>
              <a:t>A design should lead to interfaces that reduce the complexity of connections between components and with the external environment</a:t>
            </a:r>
          </a:p>
        </p:txBody>
      </p:sp>
      <p:sp>
        <p:nvSpPr>
          <p:cNvPr id="7" name="Slide Number Placeholder 6">
            <a:extLst>
              <a:ext uri="{FF2B5EF4-FFF2-40B4-BE49-F238E27FC236}">
                <a16:creationId xmlns:a16="http://schemas.microsoft.com/office/drawing/2014/main" id="{E8C19553-5B5C-8A42-8A2D-DC0C96B4BCBA}"/>
              </a:ext>
            </a:extLst>
          </p:cNvPr>
          <p:cNvSpPr>
            <a:spLocks noGrp="1"/>
          </p:cNvSpPr>
          <p:nvPr>
            <p:ph type="sldNum" sz="quarter" idx="10"/>
          </p:nvPr>
        </p:nvSpPr>
        <p:spPr/>
        <p:txBody>
          <a:bodyPr/>
          <a:lstStyle/>
          <a:p>
            <a:pPr>
              <a:defRPr/>
            </a:pPr>
            <a:fld id="{3E8ADE4A-FE7A-EF46-81C0-DB169D7260F5}" type="slidenum">
              <a:rPr lang="en-US" altLang="x-none" smtClean="0"/>
              <a:pPr>
                <a:defRPr/>
              </a:pPr>
              <a:t>24</a:t>
            </a:fld>
            <a:endParaRPr lang="en-US" altLang="x-none"/>
          </a:p>
        </p:txBody>
      </p:sp>
    </p:spTree>
    <p:extLst>
      <p:ext uri="{BB962C8B-B14F-4D97-AF65-F5344CB8AC3E}">
        <p14:creationId xmlns:p14="http://schemas.microsoft.com/office/powerpoint/2010/main" val="2882703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E20B04C2-ACB3-3040-A6DA-7997E6B369EA}"/>
              </a:ext>
            </a:extLst>
          </p:cNvPr>
          <p:cNvSpPr>
            <a:spLocks noGrp="1" noChangeArrowheads="1"/>
          </p:cNvSpPr>
          <p:nvPr>
            <p:ph type="title"/>
          </p:nvPr>
        </p:nvSpPr>
        <p:spPr/>
        <p:txBody>
          <a:bodyPr/>
          <a:lstStyle/>
          <a:p>
            <a:r>
              <a:rPr lang="en-US" altLang="en-US" dirty="0"/>
              <a:t>Guidelines for Design Quality</a:t>
            </a:r>
          </a:p>
        </p:txBody>
      </p:sp>
      <p:sp>
        <p:nvSpPr>
          <p:cNvPr id="9221" name="Rectangle 3">
            <a:extLst>
              <a:ext uri="{FF2B5EF4-FFF2-40B4-BE49-F238E27FC236}">
                <a16:creationId xmlns:a16="http://schemas.microsoft.com/office/drawing/2014/main" id="{0227B13D-40F6-5D42-8744-322EEFC819F1}"/>
              </a:ext>
            </a:extLst>
          </p:cNvPr>
          <p:cNvSpPr>
            <a:spLocks noGrp="1" noChangeArrowheads="1"/>
          </p:cNvSpPr>
          <p:nvPr>
            <p:ph type="body" idx="1"/>
          </p:nvPr>
        </p:nvSpPr>
        <p:spPr/>
        <p:txBody>
          <a:bodyPr/>
          <a:lstStyle/>
          <a:p>
            <a:r>
              <a:rPr lang="en-US" altLang="en-US" sz="2000" dirty="0"/>
              <a:t>A design should be derived using a repeatable method that is driven by information obtained during software requirements analysis.</a:t>
            </a:r>
          </a:p>
          <a:p>
            <a:endParaRPr lang="en-US" altLang="en-US" sz="2000" dirty="0"/>
          </a:p>
          <a:p>
            <a:r>
              <a:rPr lang="en-US" altLang="en-US" sz="2000" dirty="0"/>
              <a:t>A design should be represented using a notation that effectively communicates its meaning.</a:t>
            </a:r>
            <a:br>
              <a:rPr lang="en-US" altLang="en-US" sz="2000" dirty="0"/>
            </a:br>
            <a:endParaRPr lang="en-US" altLang="en-US" sz="2000" dirty="0"/>
          </a:p>
          <a:p>
            <a:r>
              <a:rPr lang="en-US" altLang="en-US" sz="2000" dirty="0"/>
              <a:t>The above design guidelines are not achieved by chance; they are achieved through the application of fundamental design principles, systematic methodology, and thorough review.</a:t>
            </a:r>
          </a:p>
        </p:txBody>
      </p:sp>
      <p:sp>
        <p:nvSpPr>
          <p:cNvPr id="7" name="Slide Number Placeholder 6">
            <a:extLst>
              <a:ext uri="{FF2B5EF4-FFF2-40B4-BE49-F238E27FC236}">
                <a16:creationId xmlns:a16="http://schemas.microsoft.com/office/drawing/2014/main" id="{E8C19553-5B5C-8A42-8A2D-DC0C96B4BCBA}"/>
              </a:ext>
            </a:extLst>
          </p:cNvPr>
          <p:cNvSpPr>
            <a:spLocks noGrp="1"/>
          </p:cNvSpPr>
          <p:nvPr>
            <p:ph type="sldNum" sz="quarter" idx="10"/>
          </p:nvPr>
        </p:nvSpPr>
        <p:spPr/>
        <p:txBody>
          <a:bodyPr/>
          <a:lstStyle/>
          <a:p>
            <a:pPr>
              <a:defRPr/>
            </a:pPr>
            <a:fld id="{3E8ADE4A-FE7A-EF46-81C0-DB169D7260F5}" type="slidenum">
              <a:rPr lang="en-US" altLang="x-none" smtClean="0"/>
              <a:pPr>
                <a:defRPr/>
              </a:pPr>
              <a:t>25</a:t>
            </a:fld>
            <a:endParaRPr lang="en-US" altLang="x-none"/>
          </a:p>
        </p:txBody>
      </p:sp>
    </p:spTree>
    <p:extLst>
      <p:ext uri="{BB962C8B-B14F-4D97-AF65-F5344CB8AC3E}">
        <p14:creationId xmlns:p14="http://schemas.microsoft.com/office/powerpoint/2010/main" val="649495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09600" y="1066800"/>
            <a:ext cx="7772400" cy="4114800"/>
          </a:xfrm>
        </p:spPr>
        <p:txBody>
          <a:bodyPr/>
          <a:lstStyle/>
          <a:p>
            <a:endParaRPr lang="en-US" altLang="en-US" sz="1800" dirty="0"/>
          </a:p>
          <a:p>
            <a:r>
              <a:rPr lang="en-US" altLang="en-US" sz="1800" dirty="0"/>
              <a:t>Explain why in some systems there may exist design trade-offs between  a) Functionality </a:t>
            </a:r>
            <a:r>
              <a:rPr lang="en-US" altLang="en-US" sz="1800" i="1" dirty="0"/>
              <a:t>vs.</a:t>
            </a:r>
            <a:r>
              <a:rPr lang="en-US" altLang="en-US" sz="1800" dirty="0"/>
              <a:t> Usability, b) Cost </a:t>
            </a:r>
            <a:r>
              <a:rPr lang="en-US" altLang="en-US" sz="1800" i="1" dirty="0"/>
              <a:t>vs. </a:t>
            </a:r>
            <a:r>
              <a:rPr lang="en-US" altLang="en-US" sz="1800" dirty="0"/>
              <a:t>Robustness and, c) Efficiency </a:t>
            </a:r>
            <a:r>
              <a:rPr lang="en-US" altLang="en-US" sz="1800" i="1" dirty="0"/>
              <a:t>vs. </a:t>
            </a:r>
            <a:r>
              <a:rPr lang="en-US" altLang="en-US" sz="1800" dirty="0"/>
              <a:t>Portability.</a:t>
            </a:r>
          </a:p>
          <a:p>
            <a:endParaRPr lang="en-US" altLang="en-US" sz="1800" dirty="0"/>
          </a:p>
          <a:p>
            <a:r>
              <a:rPr lang="en-US" altLang="en-US" sz="1800" dirty="0"/>
              <a:t>What are the benefits of having a design to exhibit an architecture that has been created using recognizable architectural styles or patterns?</a:t>
            </a:r>
          </a:p>
          <a:p>
            <a:endParaRPr lang="en-US" altLang="en-US" sz="1800" dirty="0"/>
          </a:p>
          <a:p>
            <a:r>
              <a:rPr lang="en-US" altLang="en-US" sz="1800" dirty="0"/>
              <a:t>Explain why the design of data is as important as the design of processing functions. </a:t>
            </a:r>
          </a:p>
          <a:p>
            <a:pPr marL="0" indent="0">
              <a:buNone/>
            </a:pPr>
            <a:endParaRPr lang="en-US" altLang="en-US" sz="1800" dirty="0"/>
          </a:p>
          <a:p>
            <a:r>
              <a:rPr lang="en-US" altLang="en-US" sz="1800" dirty="0"/>
              <a:t>Check-out the content of the following sites:</a:t>
            </a:r>
          </a:p>
          <a:p>
            <a:pPr lvl="1"/>
            <a:r>
              <a:rPr lang="en-CA" sz="1800" dirty="0">
                <a:hlinkClick r:id="rId3"/>
              </a:rPr>
              <a:t>https://en.wikipedia.org/wiki/Software_design</a:t>
            </a:r>
            <a:r>
              <a:rPr lang="en-CA" sz="1800" dirty="0"/>
              <a:t> </a:t>
            </a:r>
          </a:p>
          <a:p>
            <a:pPr lvl="1"/>
            <a:r>
              <a:rPr lang="en-CA" sz="1800" dirty="0">
                <a:hlinkClick r:id="rId4"/>
              </a:rPr>
              <a:t>https://www.tutorialspoint.com/software_engineering/software_design_basics.htm</a:t>
            </a:r>
            <a:r>
              <a:rPr lang="en-CA" sz="1800" dirty="0"/>
              <a:t> </a:t>
            </a:r>
          </a:p>
          <a:p>
            <a:pPr lvl="1"/>
            <a:r>
              <a:rPr lang="en-CA" sz="1800" dirty="0">
                <a:hlinkClick r:id="rId5"/>
              </a:rPr>
              <a:t>https://hackernoon.com/10-oop-design-principles-every-programmer-should-know-f187436caf65</a:t>
            </a:r>
            <a:endParaRPr lang="en-CA" sz="1800" dirty="0"/>
          </a:p>
          <a:p>
            <a:pPr lvl="1"/>
            <a:endParaRPr lang="en-CA" sz="1800" dirty="0"/>
          </a:p>
          <a:p>
            <a:pPr lvl="1"/>
            <a:endParaRPr lang="en-CA" sz="1800" dirty="0"/>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26</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22</a:t>
            </a:r>
          </a:p>
        </p:txBody>
      </p:sp>
      <p:sp>
        <p:nvSpPr>
          <p:cNvPr id="3" name="Text Placeholder 2"/>
          <p:cNvSpPr>
            <a:spLocks noGrp="1"/>
          </p:cNvSpPr>
          <p:nvPr>
            <p:ph type="body" idx="1"/>
          </p:nvPr>
        </p:nvSpPr>
        <p:spPr/>
        <p:txBody>
          <a:bodyPr/>
          <a:lstStyle/>
          <a:p>
            <a:r>
              <a:rPr lang="en-US" dirty="0"/>
              <a:t>The Design Model</a:t>
            </a:r>
          </a:p>
        </p:txBody>
      </p:sp>
      <p:sp>
        <p:nvSpPr>
          <p:cNvPr id="5" name="Text Placeholder 2">
            <a:extLst>
              <a:ext uri="{FF2B5EF4-FFF2-40B4-BE49-F238E27FC236}">
                <a16:creationId xmlns:a16="http://schemas.microsoft.com/office/drawing/2014/main" id="{F1541066-CB8F-47C4-88E2-33779023B55E}"/>
              </a:ext>
            </a:extLst>
          </p:cNvPr>
          <p:cNvSpPr txBox="1">
            <a:spLocks/>
          </p:cNvSpPr>
          <p:nvPr/>
        </p:nvSpPr>
        <p:spPr>
          <a:xfrm>
            <a:off x="680545" y="4291013"/>
            <a:ext cx="7772400"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Making code do what it's supposed to do is the easy part. Handling the myriad ways it can go wrong is the real work. </a:t>
            </a:r>
          </a:p>
          <a:p>
            <a:r>
              <a:rPr lang="en-US" sz="2000" i="1" dirty="0"/>
              <a:t>- @</a:t>
            </a:r>
            <a:r>
              <a:rPr lang="en-US" sz="2000" i="1" dirty="0" err="1"/>
              <a:t>ajlozier</a:t>
            </a:r>
            <a:endParaRPr lang="en-US" sz="2000" dirty="0"/>
          </a:p>
        </p:txBody>
      </p:sp>
    </p:spTree>
    <p:extLst>
      <p:ext uri="{BB962C8B-B14F-4D97-AF65-F5344CB8AC3E}">
        <p14:creationId xmlns:p14="http://schemas.microsoft.com/office/powerpoint/2010/main" val="178400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a:t>
            </a:r>
            <a:r>
              <a:rPr lang="en-CA" altLang="en-US" sz="4000"/>
              <a:t>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gn="ctr">
              <a:lnSpc>
                <a:spcPct val="80000"/>
              </a:lnSpc>
              <a:buNone/>
            </a:pPr>
            <a:r>
              <a:rPr lang="el-GR" altLang="en-US" sz="2800" dirty="0"/>
              <a:t>   </a:t>
            </a:r>
          </a:p>
          <a:p>
            <a:pPr>
              <a:buFont typeface="+mj-lt"/>
              <a:buAutoNum type="arabicPeriod"/>
            </a:pPr>
            <a:r>
              <a:rPr lang="en-CA" altLang="en-US" sz="1800" dirty="0"/>
              <a:t>To understand the concept of software design and its goals</a:t>
            </a:r>
          </a:p>
          <a:p>
            <a:pPr>
              <a:buFont typeface="+mj-lt"/>
              <a:buAutoNum type="arabicPeriod"/>
            </a:pPr>
            <a:endParaRPr lang="en-CA" altLang="en-US" sz="1800" dirty="0"/>
          </a:p>
          <a:p>
            <a:pPr>
              <a:buFont typeface="+mj-lt"/>
              <a:buAutoNum type="arabicPeriod"/>
            </a:pPr>
            <a:r>
              <a:rPr lang="en-CA" altLang="en-US" sz="1800" dirty="0"/>
              <a:t>To be introduced to the fundamentals of the software design process and of the software design model</a:t>
            </a:r>
          </a:p>
          <a:p>
            <a:pPr>
              <a:buFont typeface="+mj-lt"/>
              <a:buAutoNum type="arabicPeriod"/>
            </a:pPr>
            <a:endParaRPr lang="en-CA" altLang="en-US" sz="1800" dirty="0"/>
          </a:p>
          <a:p>
            <a:pPr>
              <a:buFont typeface="+mj-lt"/>
              <a:buAutoNum type="arabicPeriod"/>
            </a:pPr>
            <a:r>
              <a:rPr lang="en-CA" altLang="en-US" sz="1800" dirty="0"/>
              <a:t>To be introduced on quality consideration issues while compiling a software system’s design model</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F0815E75-1A8A-E647-B4C3-862DFDCC30DC}"/>
              </a:ext>
            </a:extLst>
          </p:cNvPr>
          <p:cNvSpPr>
            <a:spLocks noGrp="1" noChangeArrowheads="1"/>
          </p:cNvSpPr>
          <p:nvPr>
            <p:ph type="title"/>
          </p:nvPr>
        </p:nvSpPr>
        <p:spPr/>
        <p:txBody>
          <a:bodyPr/>
          <a:lstStyle/>
          <a:p>
            <a:r>
              <a:rPr lang="en-US" altLang="en-US"/>
              <a:t>Software Design</a:t>
            </a:r>
          </a:p>
        </p:txBody>
      </p:sp>
      <p:sp>
        <p:nvSpPr>
          <p:cNvPr id="6149" name="Rectangle 3">
            <a:extLst>
              <a:ext uri="{FF2B5EF4-FFF2-40B4-BE49-F238E27FC236}">
                <a16:creationId xmlns:a16="http://schemas.microsoft.com/office/drawing/2014/main" id="{A253457B-22E2-3341-9188-CC77A4DD4AE8}"/>
              </a:ext>
            </a:extLst>
          </p:cNvPr>
          <p:cNvSpPr>
            <a:spLocks noGrp="1" noChangeArrowheads="1"/>
          </p:cNvSpPr>
          <p:nvPr>
            <p:ph type="body" idx="1"/>
          </p:nvPr>
        </p:nvSpPr>
        <p:spPr/>
        <p:txBody>
          <a:bodyPr/>
          <a:lstStyle/>
          <a:p>
            <a:r>
              <a:rPr lang="en-US" sz="2000" dirty="0"/>
              <a:t>The Software Design process is transforming the Analysis model </a:t>
            </a:r>
            <a:r>
              <a:rPr lang="fr-CA" sz="2000" dirty="0"/>
              <a:t>(i.e. the</a:t>
            </a:r>
            <a:r>
              <a:rPr lang="en-CA" sz="2000" dirty="0"/>
              <a:t> Requirements model</a:t>
            </a:r>
            <a:r>
              <a:rPr lang="fr-CA" sz="2000" dirty="0"/>
              <a:t>) to a Design model. It </a:t>
            </a:r>
            <a:r>
              <a:rPr lang="en-US" sz="2000" dirty="0"/>
              <a:t>encompasses the set of principles, concepts, and practices that lead to the development of a high quality system or product. </a:t>
            </a:r>
          </a:p>
          <a:p>
            <a:endParaRPr lang="en-US" sz="2000" dirty="0"/>
          </a:p>
          <a:p>
            <a:r>
              <a:rPr lang="en-US" sz="2000" dirty="0"/>
              <a:t>Design principles, concepts, and practices establish an overriding philosophy that guides the designers as they create the design models. </a:t>
            </a:r>
          </a:p>
          <a:p>
            <a:pPr marL="0" indent="0">
              <a:buNone/>
            </a:pPr>
            <a:endParaRPr lang="en-US" sz="2000" dirty="0"/>
          </a:p>
          <a:p>
            <a:r>
              <a:rPr lang="en-US" sz="2000" dirty="0"/>
              <a:t>Software design practices change continuously as methods evolve.</a:t>
            </a:r>
          </a:p>
          <a:p>
            <a:pPr marL="0" indent="0">
              <a:buNone/>
            </a:pPr>
            <a:endParaRPr lang="en-US" dirty="0"/>
          </a:p>
        </p:txBody>
      </p:sp>
      <p:sp>
        <p:nvSpPr>
          <p:cNvPr id="7" name="Slide Number Placeholder 6">
            <a:extLst>
              <a:ext uri="{FF2B5EF4-FFF2-40B4-BE49-F238E27FC236}">
                <a16:creationId xmlns:a16="http://schemas.microsoft.com/office/drawing/2014/main" id="{76767BF3-9725-2C49-A660-25B200448F4A}"/>
              </a:ext>
            </a:extLst>
          </p:cNvPr>
          <p:cNvSpPr>
            <a:spLocks noGrp="1"/>
          </p:cNvSpPr>
          <p:nvPr>
            <p:ph type="sldNum" sz="quarter" idx="10"/>
          </p:nvPr>
        </p:nvSpPr>
        <p:spPr/>
        <p:txBody>
          <a:bodyPr/>
          <a:lstStyle/>
          <a:p>
            <a:pPr>
              <a:defRPr/>
            </a:pPr>
            <a:fld id="{3E8ADE4A-FE7A-EF46-81C0-DB169D7260F5}" type="slidenum">
              <a:rPr lang="en-US" altLang="x-none" smtClean="0"/>
              <a:pPr>
                <a:defRPr/>
              </a:pPr>
              <a:t>5</a:t>
            </a:fld>
            <a:endParaRPr lang="en-US" altLang="x-none"/>
          </a:p>
        </p:txBody>
      </p:sp>
    </p:spTree>
    <p:extLst>
      <p:ext uri="{BB962C8B-B14F-4D97-AF65-F5344CB8AC3E}">
        <p14:creationId xmlns:p14="http://schemas.microsoft.com/office/powerpoint/2010/main" val="7845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C821234A-4B57-2441-88C1-39CA677DCA2B}"/>
              </a:ext>
            </a:extLst>
          </p:cNvPr>
          <p:cNvSpPr>
            <a:spLocks noGrp="1" noChangeArrowheads="1"/>
          </p:cNvSpPr>
          <p:nvPr>
            <p:ph type="title"/>
          </p:nvPr>
        </p:nvSpPr>
        <p:spPr/>
        <p:txBody>
          <a:bodyPr/>
          <a:lstStyle/>
          <a:p>
            <a:r>
              <a:rPr lang="en-US" altLang="en-US" dirty="0"/>
              <a:t>Design in the Context of Software Engineering</a:t>
            </a:r>
          </a:p>
        </p:txBody>
      </p:sp>
      <p:sp>
        <p:nvSpPr>
          <p:cNvPr id="6149" name="Rectangle 3">
            <a:extLst>
              <a:ext uri="{FF2B5EF4-FFF2-40B4-BE49-F238E27FC236}">
                <a16:creationId xmlns:a16="http://schemas.microsoft.com/office/drawing/2014/main" id="{9749091E-E885-4E47-80F9-96A28118CF04}"/>
              </a:ext>
            </a:extLst>
          </p:cNvPr>
          <p:cNvSpPr>
            <a:spLocks noGrp="1" noChangeArrowheads="1"/>
          </p:cNvSpPr>
          <p:nvPr>
            <p:ph type="body" idx="1"/>
          </p:nvPr>
        </p:nvSpPr>
        <p:spPr>
          <a:xfrm>
            <a:off x="671944" y="2133600"/>
            <a:ext cx="7938655" cy="4114800"/>
          </a:xfrm>
        </p:spPr>
        <p:txBody>
          <a:bodyPr/>
          <a:lstStyle/>
          <a:p>
            <a:pPr marL="0" indent="0">
              <a:buNone/>
            </a:pPr>
            <a:endParaRPr lang="en-US" altLang="en-US" sz="2000" dirty="0"/>
          </a:p>
          <a:p>
            <a:r>
              <a:rPr lang="en-US" altLang="en-US" sz="2000" b="1" dirty="0"/>
              <a:t>Architectural design </a:t>
            </a:r>
            <a:r>
              <a:rPr lang="en-US" altLang="en-US" sz="2000" dirty="0"/>
              <a:t>– Identifies major structural elements and defines relationships which will be materialized as connectors among these major software structural elements.</a:t>
            </a:r>
          </a:p>
          <a:p>
            <a:endParaRPr lang="en-US" altLang="en-US" sz="2000" dirty="0"/>
          </a:p>
          <a:p>
            <a:r>
              <a:rPr lang="en-US" altLang="en-US" sz="2000" b="1" dirty="0"/>
              <a:t>Component-level design </a:t>
            </a:r>
            <a:r>
              <a:rPr lang="en-US" altLang="en-US" sz="2000" dirty="0"/>
              <a:t>– transforms structural elements into procedural descriptions of software components.</a:t>
            </a:r>
          </a:p>
          <a:p>
            <a:endParaRPr lang="en-US" altLang="en-US" sz="2000" dirty="0"/>
          </a:p>
          <a:p>
            <a:r>
              <a:rPr lang="en-US" altLang="en-US" sz="2000" b="1" dirty="0"/>
              <a:t>Interface design </a:t>
            </a:r>
            <a:r>
              <a:rPr lang="en-US" altLang="en-US" sz="2000" dirty="0"/>
              <a:t>– defines how software elements, hardware elements, and end-users communicate.</a:t>
            </a:r>
          </a:p>
          <a:p>
            <a:pPr marL="0" indent="0">
              <a:buNone/>
            </a:pPr>
            <a:endParaRPr lang="en-US" altLang="en-US" sz="2000" dirty="0"/>
          </a:p>
          <a:p>
            <a:r>
              <a:rPr lang="en-US" altLang="en-US" sz="2000" b="1" dirty="0"/>
              <a:t>Data/Class design </a:t>
            </a:r>
            <a:r>
              <a:rPr lang="en-US" altLang="en-US" sz="2000" dirty="0"/>
              <a:t>– transforms analysis classes into implementation classes and data structures.</a:t>
            </a:r>
          </a:p>
        </p:txBody>
      </p:sp>
      <p:sp>
        <p:nvSpPr>
          <p:cNvPr id="7" name="Slide Number Placeholder 6">
            <a:extLst>
              <a:ext uri="{FF2B5EF4-FFF2-40B4-BE49-F238E27FC236}">
                <a16:creationId xmlns:a16="http://schemas.microsoft.com/office/drawing/2014/main" id="{5D1B1FC8-378E-3649-8625-D3D0173216C2}"/>
              </a:ext>
            </a:extLst>
          </p:cNvPr>
          <p:cNvSpPr>
            <a:spLocks noGrp="1"/>
          </p:cNvSpPr>
          <p:nvPr>
            <p:ph type="sldNum" sz="quarter" idx="10"/>
          </p:nvPr>
        </p:nvSpPr>
        <p:spPr/>
        <p:txBody>
          <a:bodyPr/>
          <a:lstStyle/>
          <a:p>
            <a:pPr>
              <a:defRPr/>
            </a:pPr>
            <a:fld id="{3E8ADE4A-FE7A-EF46-81C0-DB169D7260F5}" type="slidenum">
              <a:rPr lang="en-US" altLang="x-none" smtClean="0"/>
              <a:pPr>
                <a:defRPr/>
              </a:pPr>
              <a:t>6</a:t>
            </a:fld>
            <a:endParaRPr lang="en-US" altLang="x-none"/>
          </a:p>
        </p:txBody>
      </p:sp>
    </p:spTree>
    <p:extLst>
      <p:ext uri="{BB962C8B-B14F-4D97-AF65-F5344CB8AC3E}">
        <p14:creationId xmlns:p14="http://schemas.microsoft.com/office/powerpoint/2010/main" val="399769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a:extLst>
              <a:ext uri="{FF2B5EF4-FFF2-40B4-BE49-F238E27FC236}">
                <a16:creationId xmlns:a16="http://schemas.microsoft.com/office/drawing/2014/main" id="{8E24C00A-DE65-7C4F-AC80-ED556A13D5E8}"/>
              </a:ext>
            </a:extLst>
          </p:cNvPr>
          <p:cNvSpPr>
            <a:spLocks noGrp="1" noChangeArrowheads="1"/>
          </p:cNvSpPr>
          <p:nvPr>
            <p:ph type="title"/>
          </p:nvPr>
        </p:nvSpPr>
        <p:spPr/>
        <p:txBody>
          <a:bodyPr/>
          <a:lstStyle/>
          <a:p>
            <a:r>
              <a:rPr lang="en-US" altLang="en-US" dirty="0"/>
              <a:t>Design in the Context of Software Engineering Models</a:t>
            </a:r>
          </a:p>
        </p:txBody>
      </p:sp>
      <p:pic>
        <p:nvPicPr>
          <p:cNvPr id="3" name="Content Placeholder 2">
            <a:extLst>
              <a:ext uri="{FF2B5EF4-FFF2-40B4-BE49-F238E27FC236}">
                <a16:creationId xmlns:a16="http://schemas.microsoft.com/office/drawing/2014/main" id="{395FCAAE-C681-3A43-B1F8-63C1EF1E726A}"/>
              </a:ext>
            </a:extLst>
          </p:cNvPr>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427243" y="2286000"/>
            <a:ext cx="6820197" cy="3505200"/>
          </a:xfrm>
        </p:spPr>
      </p:pic>
      <p:sp>
        <p:nvSpPr>
          <p:cNvPr id="7" name="Slide Number Placeholder 6">
            <a:extLst>
              <a:ext uri="{FF2B5EF4-FFF2-40B4-BE49-F238E27FC236}">
                <a16:creationId xmlns:a16="http://schemas.microsoft.com/office/drawing/2014/main" id="{27DE7C4B-13C7-B14A-B911-43C214611966}"/>
              </a:ext>
            </a:extLst>
          </p:cNvPr>
          <p:cNvSpPr>
            <a:spLocks noGrp="1"/>
          </p:cNvSpPr>
          <p:nvPr>
            <p:ph type="sldNum" sz="quarter" idx="10"/>
          </p:nvPr>
        </p:nvSpPr>
        <p:spPr/>
        <p:txBody>
          <a:bodyPr/>
          <a:lstStyle/>
          <a:p>
            <a:pPr>
              <a:defRPr/>
            </a:pPr>
            <a:fld id="{3E8ADE4A-FE7A-EF46-81C0-DB169D7260F5}" type="slidenum">
              <a:rPr lang="en-US" altLang="x-none" smtClean="0"/>
              <a:pPr>
                <a:defRPr/>
              </a:pPr>
              <a:t>7</a:t>
            </a:fld>
            <a:endParaRPr lang="en-US" altLang="x-none"/>
          </a:p>
        </p:txBody>
      </p:sp>
    </p:spTree>
    <p:extLst>
      <p:ext uri="{BB962C8B-B14F-4D97-AF65-F5344CB8AC3E}">
        <p14:creationId xmlns:p14="http://schemas.microsoft.com/office/powerpoint/2010/main" val="158074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048E-FC83-488D-9475-2B1DC41EF762}"/>
              </a:ext>
            </a:extLst>
          </p:cNvPr>
          <p:cNvSpPr>
            <a:spLocks noGrp="1"/>
          </p:cNvSpPr>
          <p:nvPr>
            <p:ph type="title"/>
          </p:nvPr>
        </p:nvSpPr>
        <p:spPr/>
        <p:txBody>
          <a:bodyPr/>
          <a:lstStyle/>
          <a:p>
            <a:r>
              <a:rPr lang="en-CA" dirty="0"/>
              <a:t>Architectural Design</a:t>
            </a:r>
          </a:p>
        </p:txBody>
      </p:sp>
      <p:sp>
        <p:nvSpPr>
          <p:cNvPr id="3" name="Content Placeholder 2">
            <a:extLst>
              <a:ext uri="{FF2B5EF4-FFF2-40B4-BE49-F238E27FC236}">
                <a16:creationId xmlns:a16="http://schemas.microsoft.com/office/drawing/2014/main" id="{75F6FE7C-AC67-4C7D-A8E7-1F348633A6FF}"/>
              </a:ext>
            </a:extLst>
          </p:cNvPr>
          <p:cNvSpPr>
            <a:spLocks noGrp="1"/>
          </p:cNvSpPr>
          <p:nvPr>
            <p:ph idx="1"/>
          </p:nvPr>
        </p:nvSpPr>
        <p:spPr/>
        <p:txBody>
          <a:bodyPr/>
          <a:lstStyle/>
          <a:p>
            <a:r>
              <a:rPr lang="en-US" sz="1800" dirty="0"/>
              <a:t>The architectural design is depicted as a set of interconnected subsystems.</a:t>
            </a:r>
          </a:p>
          <a:p>
            <a:endParaRPr lang="en-US" sz="1800" dirty="0"/>
          </a:p>
          <a:p>
            <a:r>
              <a:rPr lang="en-US" sz="1800" dirty="0"/>
              <a:t>Subsystems are referred as </a:t>
            </a:r>
            <a:r>
              <a:rPr lang="en-US" sz="1800" b="1" i="1" dirty="0"/>
              <a:t>Components</a:t>
            </a:r>
            <a:r>
              <a:rPr lang="en-US" sz="1800" dirty="0"/>
              <a:t> and interconnections as </a:t>
            </a:r>
            <a:r>
              <a:rPr lang="en-US" sz="1800" b="1" i="1" dirty="0"/>
              <a:t>Connectors</a:t>
            </a:r>
            <a:r>
              <a:rPr lang="en-US" sz="1800" dirty="0"/>
              <a:t>. </a:t>
            </a:r>
          </a:p>
          <a:p>
            <a:endParaRPr lang="en-US" sz="1800" dirty="0"/>
          </a:p>
          <a:p>
            <a:r>
              <a:rPr lang="en-US" sz="1800" dirty="0"/>
              <a:t>The </a:t>
            </a:r>
            <a:r>
              <a:rPr lang="en-US" sz="1800" b="1" i="1" dirty="0"/>
              <a:t>Components</a:t>
            </a:r>
            <a:r>
              <a:rPr lang="en-US" sz="1800" dirty="0"/>
              <a:t> and their </a:t>
            </a:r>
            <a:r>
              <a:rPr lang="en-US" sz="1800" b="1" i="1" dirty="0"/>
              <a:t>Connectors</a:t>
            </a:r>
            <a:r>
              <a:rPr lang="en-US" sz="1800" dirty="0"/>
              <a:t> are often derived by analyzing the system’s requirements forming what we call the system’s </a:t>
            </a:r>
            <a:r>
              <a:rPr lang="en-US" sz="1800" b="1" dirty="0"/>
              <a:t>Architecture</a:t>
            </a:r>
            <a:r>
              <a:rPr lang="en-US" sz="1800" dirty="0"/>
              <a:t>. </a:t>
            </a:r>
          </a:p>
          <a:p>
            <a:endParaRPr lang="en-US" sz="1800" dirty="0"/>
          </a:p>
          <a:p>
            <a:r>
              <a:rPr lang="en-US" sz="1800" dirty="0"/>
              <a:t>In a good design, the Components are interconnected using </a:t>
            </a:r>
            <a:r>
              <a:rPr lang="en-US" sz="1800" b="1" dirty="0"/>
              <a:t>architectural</a:t>
            </a:r>
            <a:r>
              <a:rPr lang="en-US" sz="1800" dirty="0"/>
              <a:t> </a:t>
            </a:r>
            <a:r>
              <a:rPr lang="en-US" sz="1800" b="1" dirty="0"/>
              <a:t>patterns</a:t>
            </a:r>
            <a:r>
              <a:rPr lang="en-US" sz="1800" dirty="0"/>
              <a:t> which belong to an </a:t>
            </a:r>
            <a:r>
              <a:rPr lang="en-US" sz="1800" b="1" dirty="0"/>
              <a:t>architectural style</a:t>
            </a:r>
            <a:r>
              <a:rPr lang="en-US" sz="1800" dirty="0"/>
              <a:t>. </a:t>
            </a:r>
          </a:p>
          <a:p>
            <a:endParaRPr lang="en-US" sz="1800" dirty="0"/>
          </a:p>
          <a:p>
            <a:r>
              <a:rPr lang="en-US" sz="1800" dirty="0"/>
              <a:t>Each subsystem may have its own internal architecture so that a system’s overall architecture can be an amalgamation of different architectural styles. These types of architectures are called </a:t>
            </a:r>
            <a:r>
              <a:rPr lang="en-US" sz="1800" b="1" dirty="0"/>
              <a:t>heterogeneous architectures</a:t>
            </a:r>
            <a:r>
              <a:rPr lang="en-US" sz="1800" dirty="0"/>
              <a:t>. </a:t>
            </a:r>
            <a:endParaRPr lang="en-CA" sz="1800" dirty="0"/>
          </a:p>
        </p:txBody>
      </p:sp>
    </p:spTree>
    <p:extLst>
      <p:ext uri="{BB962C8B-B14F-4D97-AF65-F5344CB8AC3E}">
        <p14:creationId xmlns:p14="http://schemas.microsoft.com/office/powerpoint/2010/main" val="3219159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E520-DDDD-48F0-B4A0-2E2B3AE034C0}"/>
              </a:ext>
            </a:extLst>
          </p:cNvPr>
          <p:cNvSpPr>
            <a:spLocks noGrp="1"/>
          </p:cNvSpPr>
          <p:nvPr>
            <p:ph type="title"/>
          </p:nvPr>
        </p:nvSpPr>
        <p:spPr/>
        <p:txBody>
          <a:bodyPr/>
          <a:lstStyle/>
          <a:p>
            <a:r>
              <a:rPr lang="en-CA" dirty="0"/>
              <a:t>Component level Design</a:t>
            </a:r>
          </a:p>
        </p:txBody>
      </p:sp>
      <p:sp>
        <p:nvSpPr>
          <p:cNvPr id="3" name="Content Placeholder 2">
            <a:extLst>
              <a:ext uri="{FF2B5EF4-FFF2-40B4-BE49-F238E27FC236}">
                <a16:creationId xmlns:a16="http://schemas.microsoft.com/office/drawing/2014/main" id="{16EE82DB-9B81-4774-BDF6-EB82FAFF7A07}"/>
              </a:ext>
            </a:extLst>
          </p:cNvPr>
          <p:cNvSpPr>
            <a:spLocks noGrp="1"/>
          </p:cNvSpPr>
          <p:nvPr>
            <p:ph idx="1"/>
          </p:nvPr>
        </p:nvSpPr>
        <p:spPr>
          <a:xfrm>
            <a:off x="0" y="1676400"/>
            <a:ext cx="4548773" cy="4114800"/>
          </a:xfrm>
        </p:spPr>
        <p:txBody>
          <a:bodyPr/>
          <a:lstStyle/>
          <a:p>
            <a:r>
              <a:rPr lang="en-CA" sz="1600" dirty="0"/>
              <a:t>Related classes which are </a:t>
            </a:r>
            <a:r>
              <a:rPr lang="en-CA" sz="1600" b="1" dirty="0"/>
              <a:t>highly cohesive </a:t>
            </a:r>
            <a:r>
              <a:rPr lang="en-CA" sz="1600" dirty="0"/>
              <a:t>(exhibit a degree of high cohesion) can be grouped together to form </a:t>
            </a:r>
            <a:r>
              <a:rPr lang="en-CA" sz="1600" b="1" dirty="0"/>
              <a:t>Components</a:t>
            </a:r>
            <a:r>
              <a:rPr lang="en-CA" sz="1600" dirty="0"/>
              <a:t>. Components expose </a:t>
            </a:r>
            <a:r>
              <a:rPr lang="en-CA" sz="1600" b="1" dirty="0"/>
              <a:t>interfaces</a:t>
            </a:r>
            <a:r>
              <a:rPr lang="en-CA" sz="1600" dirty="0"/>
              <a:t> to be used by other components. </a:t>
            </a:r>
          </a:p>
          <a:p>
            <a:endParaRPr lang="en-CA" sz="1600" dirty="0"/>
          </a:p>
          <a:p>
            <a:r>
              <a:rPr lang="en-CA" sz="1600" dirty="0"/>
              <a:t>The way components are connected defines the system’s architecture. </a:t>
            </a:r>
          </a:p>
          <a:p>
            <a:endParaRPr lang="en-CA" sz="1600" dirty="0"/>
          </a:p>
          <a:p>
            <a:r>
              <a:rPr lang="en-CA" sz="1600" dirty="0"/>
              <a:t>The component which offers the interface can be considered as the “</a:t>
            </a:r>
            <a:r>
              <a:rPr lang="en-CA" sz="1600" i="1" dirty="0"/>
              <a:t>server</a:t>
            </a:r>
            <a:r>
              <a:rPr lang="en-CA" sz="1600" dirty="0"/>
              <a:t>” component while the component which uses this interface is considered as “</a:t>
            </a:r>
            <a:r>
              <a:rPr lang="en-CA" sz="1600" i="1" dirty="0"/>
              <a:t>client</a:t>
            </a:r>
            <a:r>
              <a:rPr lang="en-CA" sz="1600" dirty="0"/>
              <a:t>” component in this connection.</a:t>
            </a:r>
          </a:p>
          <a:p>
            <a:endParaRPr lang="en-CA" sz="1600" dirty="0"/>
          </a:p>
          <a:p>
            <a:r>
              <a:rPr lang="en-CA" sz="1600" dirty="0"/>
              <a:t>As we have seen, we use UML Component Diagrams to model the components, their exposed interfaces, and the connections between the different components. </a:t>
            </a:r>
          </a:p>
        </p:txBody>
      </p:sp>
      <p:pic>
        <p:nvPicPr>
          <p:cNvPr id="4" name="Picture 3">
            <a:extLst>
              <a:ext uri="{FF2B5EF4-FFF2-40B4-BE49-F238E27FC236}">
                <a16:creationId xmlns:a16="http://schemas.microsoft.com/office/drawing/2014/main" id="{61269A8A-591E-4170-917B-4924D234F9B4}"/>
              </a:ext>
            </a:extLst>
          </p:cNvPr>
          <p:cNvPicPr>
            <a:picLocks noChangeAspect="1"/>
          </p:cNvPicPr>
          <p:nvPr/>
        </p:nvPicPr>
        <p:blipFill>
          <a:blip r:embed="rId2"/>
          <a:stretch>
            <a:fillRect/>
          </a:stretch>
        </p:blipFill>
        <p:spPr>
          <a:xfrm>
            <a:off x="5098473" y="1676400"/>
            <a:ext cx="3352800" cy="667614"/>
          </a:xfrm>
          <a:prstGeom prst="rect">
            <a:avLst/>
          </a:prstGeom>
        </p:spPr>
      </p:pic>
      <p:pic>
        <p:nvPicPr>
          <p:cNvPr id="5" name="Picture 5" descr="componentDiagramUML2">
            <a:extLst>
              <a:ext uri="{FF2B5EF4-FFF2-40B4-BE49-F238E27FC236}">
                <a16:creationId xmlns:a16="http://schemas.microsoft.com/office/drawing/2014/main" id="{521F934B-9689-4233-BF78-D06B3AE0F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548773" y="3021918"/>
            <a:ext cx="4584069" cy="231208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5">
            <a:extLst>
              <a:ext uri="{FF2B5EF4-FFF2-40B4-BE49-F238E27FC236}">
                <a16:creationId xmlns:a16="http://schemas.microsoft.com/office/drawing/2014/main" id="{5D06EBFD-869F-47B9-85DF-FD96EC948543}"/>
              </a:ext>
            </a:extLst>
          </p:cNvPr>
          <p:cNvSpPr txBox="1"/>
          <p:nvPr/>
        </p:nvSpPr>
        <p:spPr>
          <a:xfrm>
            <a:off x="5346239" y="5537284"/>
            <a:ext cx="3079689" cy="253916"/>
          </a:xfrm>
          <a:prstGeom prst="rect">
            <a:avLst/>
          </a:prstGeom>
          <a:noFill/>
        </p:spPr>
        <p:txBody>
          <a:bodyPr wrap="none" rtlCol="0">
            <a:spAutoFit/>
          </a:bodyPr>
          <a:lstStyle/>
          <a:p>
            <a:r>
              <a:rPr lang="en-CA" sz="1050" dirty="0"/>
              <a:t>Two different examples of Component Diagrams</a:t>
            </a:r>
          </a:p>
        </p:txBody>
      </p:sp>
    </p:spTree>
    <p:extLst>
      <p:ext uri="{BB962C8B-B14F-4D97-AF65-F5344CB8AC3E}">
        <p14:creationId xmlns:p14="http://schemas.microsoft.com/office/powerpoint/2010/main" val="4228838623"/>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1753</TotalTime>
  <Words>1934</Words>
  <Application>Microsoft Office PowerPoint</Application>
  <PresentationFormat>On-screen Show (4:3)</PresentationFormat>
  <Paragraphs>270</Paragraphs>
  <Slides>26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Helvetica</vt:lpstr>
      <vt:lpstr>Monotype Sorts</vt:lpstr>
      <vt:lpstr>Segoe UI</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22</vt:lpstr>
      <vt:lpstr>Learning Objectives in this Part</vt:lpstr>
      <vt:lpstr>Software Design</vt:lpstr>
      <vt:lpstr>Design in the Context of Software Engineering</vt:lpstr>
      <vt:lpstr>Design in the Context of Software Engineering Models</vt:lpstr>
      <vt:lpstr>Architectural Design</vt:lpstr>
      <vt:lpstr>Component level Design</vt:lpstr>
      <vt:lpstr>Interface Design</vt:lpstr>
      <vt:lpstr>Data / Class Design</vt:lpstr>
      <vt:lpstr>Software Design Principles</vt:lpstr>
      <vt:lpstr>Software Design Principles</vt:lpstr>
      <vt:lpstr>List of Design Goals</vt:lpstr>
      <vt:lpstr>Relationship Between Design Goals</vt:lpstr>
      <vt:lpstr>Typical Design Trade-offs</vt:lpstr>
      <vt:lpstr>The Design Process</vt:lpstr>
      <vt:lpstr>Generic Task Set for Design (1)</vt:lpstr>
      <vt:lpstr>Generic Task Set for Design (2)</vt:lpstr>
      <vt:lpstr>The Design Model</vt:lpstr>
      <vt:lpstr>Design Model Principles</vt:lpstr>
      <vt:lpstr>Design Model Principles</vt:lpstr>
      <vt:lpstr>Guidelines for Design Quality (Summary)</vt:lpstr>
      <vt:lpstr>Software Quality Guidelines (Summary)</vt:lpstr>
      <vt:lpstr>Guidelines for Design Quality</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236</cp:revision>
  <dcterms:created xsi:type="dcterms:W3CDTF">2015-03-16T16:55:38Z</dcterms:created>
  <dcterms:modified xsi:type="dcterms:W3CDTF">2020-09-07T22:36:49Z</dcterms:modified>
</cp:coreProperties>
</file>