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530" r:id="rId2"/>
    <p:sldId id="507" r:id="rId3"/>
    <p:sldId id="531" r:id="rId4"/>
    <p:sldId id="516" r:id="rId5"/>
    <p:sldId id="283" r:id="rId6"/>
    <p:sldId id="331" r:id="rId7"/>
    <p:sldId id="310" r:id="rId8"/>
    <p:sldId id="289" r:id="rId9"/>
    <p:sldId id="467" r:id="rId10"/>
    <p:sldId id="466" r:id="rId11"/>
    <p:sldId id="309" r:id="rId12"/>
    <p:sldId id="311" r:id="rId13"/>
    <p:sldId id="468" r:id="rId14"/>
    <p:sldId id="469" r:id="rId15"/>
    <p:sldId id="475" r:id="rId16"/>
    <p:sldId id="532" r:id="rId17"/>
    <p:sldId id="534" r:id="rId18"/>
    <p:sldId id="476" r:id="rId19"/>
    <p:sldId id="477" r:id="rId20"/>
    <p:sldId id="478" r:id="rId21"/>
    <p:sldId id="479" r:id="rId22"/>
    <p:sldId id="480" r:id="rId23"/>
    <p:sldId id="481" r:id="rId24"/>
    <p:sldId id="482" r:id="rId25"/>
    <p:sldId id="483" r:id="rId26"/>
    <p:sldId id="484" r:id="rId27"/>
    <p:sldId id="485" r:id="rId28"/>
    <p:sldId id="486" r:id="rId29"/>
    <p:sldId id="487" r:id="rId30"/>
    <p:sldId id="488" r:id="rId31"/>
    <p:sldId id="517" r:id="rId32"/>
    <p:sldId id="490" r:id="rId33"/>
    <p:sldId id="491" r:id="rId34"/>
    <p:sldId id="492" r:id="rId35"/>
    <p:sldId id="493" r:id="rId36"/>
    <p:sldId id="494" r:id="rId37"/>
    <p:sldId id="495" r:id="rId38"/>
    <p:sldId id="533" r:id="rId39"/>
    <p:sldId id="535" r:id="rId40"/>
    <p:sldId id="496" r:id="rId41"/>
    <p:sldId id="497" r:id="rId42"/>
    <p:sldId id="498" r:id="rId43"/>
    <p:sldId id="499" r:id="rId44"/>
    <p:sldId id="500" r:id="rId45"/>
    <p:sldId id="501" r:id="rId46"/>
    <p:sldId id="502" r:id="rId47"/>
    <p:sldId id="503" r:id="rId48"/>
    <p:sldId id="504" r:id="rId49"/>
    <p:sldId id="506"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49</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en-US"/>
              <a:t>Relation of subsystems to each other is similar to object model</a:t>
            </a:r>
          </a:p>
          <a:p>
            <a:r>
              <a:rPr lang="en-US" altLang="en-US"/>
              <a:t>System topology is similar functional model!</a:t>
            </a:r>
          </a:p>
          <a:p>
            <a:endParaRPr lang="en-US" altLang="en-US"/>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97342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16</a:t>
            </a:fld>
            <a:endParaRPr lang="en-US"/>
          </a:p>
        </p:txBody>
      </p:sp>
    </p:spTree>
    <p:extLst>
      <p:ext uri="{BB962C8B-B14F-4D97-AF65-F5344CB8AC3E}">
        <p14:creationId xmlns:p14="http://schemas.microsoft.com/office/powerpoint/2010/main" val="107387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17</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9601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38</a:t>
            </a:fld>
            <a:endParaRPr lang="en-US"/>
          </a:p>
        </p:txBody>
      </p:sp>
    </p:spTree>
    <p:extLst>
      <p:ext uri="{BB962C8B-B14F-4D97-AF65-F5344CB8AC3E}">
        <p14:creationId xmlns:p14="http://schemas.microsoft.com/office/powerpoint/2010/main" val="131573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39</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9791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hyperlink" Target="https://www.avatto.com/study-material/software-engineering-cohesion" TargetMode="External"/><Relationship Id="rId3" Type="http://schemas.openxmlformats.org/officeDocument/2006/relationships/hyperlink" Target="https://en.wikipedia.org/wiki/Cohesion_(computer_science)" TargetMode="External"/><Relationship Id="rId7" Type="http://schemas.openxmlformats.org/officeDocument/2006/relationships/hyperlink" Target="https://www.coursera.org/learn/software-processes/lecture/BNSI0/software-design-coupling"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en.wikipedia.org/wiki/Coupling_(computer_programming)" TargetMode="External"/><Relationship Id="rId5" Type="http://schemas.openxmlformats.org/officeDocument/2006/relationships/hyperlink" Target="https://www.coursera.org/learn/software-processes/lecture/LWhWM/software-design-cohesion" TargetMode="External"/><Relationship Id="rId4" Type="http://schemas.openxmlformats.org/officeDocument/2006/relationships/hyperlink" Target="https://stackoverflow.com/questions/3085285/cohesion-coupl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9</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Design Concepts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ltLang="en-US" dirty="0"/>
              <a:t>System Decomposition</a:t>
            </a:r>
          </a:p>
        </p:txBody>
      </p:sp>
      <p:sp>
        <p:nvSpPr>
          <p:cNvPr id="49157" name="Rectangle 5"/>
          <p:cNvSpPr>
            <a:spLocks noGrp="1" noChangeArrowheads="1"/>
          </p:cNvSpPr>
          <p:nvPr>
            <p:ph type="body" idx="1"/>
          </p:nvPr>
        </p:nvSpPr>
        <p:spPr/>
        <p:txBody>
          <a:bodyPr/>
          <a:lstStyle/>
          <a:p>
            <a:pPr>
              <a:lnSpc>
                <a:spcPct val="80000"/>
              </a:lnSpc>
            </a:pPr>
            <a:r>
              <a:rPr lang="en-US" altLang="en-US" sz="2000" dirty="0"/>
              <a:t>Subsystem (UML: Package)</a:t>
            </a:r>
          </a:p>
          <a:p>
            <a:pPr lvl="1">
              <a:lnSpc>
                <a:spcPct val="80000"/>
              </a:lnSpc>
            </a:pPr>
            <a:r>
              <a:rPr lang="en-US" altLang="en-US" sz="1800" dirty="0"/>
              <a:t>Collection of classes, associations, operations, events and constraints that are interrelated</a:t>
            </a:r>
          </a:p>
          <a:p>
            <a:pPr lvl="1">
              <a:lnSpc>
                <a:spcPct val="80000"/>
              </a:lnSpc>
            </a:pPr>
            <a:r>
              <a:rPr lang="en-US" altLang="en-US" sz="1800" dirty="0"/>
              <a:t>Seed for subsystems: UML Objects and Classes. </a:t>
            </a:r>
          </a:p>
          <a:p>
            <a:pPr lvl="1">
              <a:lnSpc>
                <a:spcPct val="80000"/>
              </a:lnSpc>
            </a:pPr>
            <a:endParaRPr lang="en-US" altLang="en-US" sz="1800" dirty="0"/>
          </a:p>
          <a:p>
            <a:pPr>
              <a:lnSpc>
                <a:spcPct val="80000"/>
              </a:lnSpc>
            </a:pPr>
            <a:r>
              <a:rPr lang="en-US" altLang="en-US" sz="2000" dirty="0"/>
              <a:t>(Subsystem) Service: </a:t>
            </a:r>
          </a:p>
          <a:p>
            <a:pPr lvl="1">
              <a:lnSpc>
                <a:spcPct val="80000"/>
              </a:lnSpc>
            </a:pPr>
            <a:r>
              <a:rPr lang="en-US" altLang="en-US" sz="1800" dirty="0"/>
              <a:t>Group of operations  provided by the subsystem </a:t>
            </a:r>
          </a:p>
          <a:p>
            <a:pPr lvl="1">
              <a:lnSpc>
                <a:spcPct val="80000"/>
              </a:lnSpc>
            </a:pPr>
            <a:r>
              <a:rPr lang="en-US" altLang="en-US" sz="1800" dirty="0"/>
              <a:t>Seed for services: Subsystem use cases</a:t>
            </a:r>
          </a:p>
          <a:p>
            <a:pPr lvl="1">
              <a:lnSpc>
                <a:spcPct val="80000"/>
              </a:lnSpc>
            </a:pPr>
            <a:endParaRPr lang="en-US" altLang="en-US" sz="1800" dirty="0"/>
          </a:p>
          <a:p>
            <a:pPr>
              <a:lnSpc>
                <a:spcPct val="80000"/>
              </a:lnSpc>
            </a:pPr>
            <a:r>
              <a:rPr lang="en-US" altLang="en-US" sz="2000" dirty="0"/>
              <a:t>Service is specified by Subsystem interface:</a:t>
            </a:r>
          </a:p>
          <a:p>
            <a:pPr lvl="1">
              <a:lnSpc>
                <a:spcPct val="80000"/>
              </a:lnSpc>
            </a:pPr>
            <a:r>
              <a:rPr lang="en-US" altLang="en-US" sz="1800" dirty="0"/>
              <a:t>Specifies interaction and information flow from/to subsystem boundaries, but not inside the subsystem. </a:t>
            </a:r>
          </a:p>
          <a:p>
            <a:pPr lvl="1">
              <a:lnSpc>
                <a:spcPct val="80000"/>
              </a:lnSpc>
            </a:pPr>
            <a:r>
              <a:rPr lang="en-US" altLang="en-US" sz="1800" dirty="0"/>
              <a:t>Should be well-defined and small. </a:t>
            </a:r>
          </a:p>
          <a:p>
            <a:pPr lvl="1">
              <a:lnSpc>
                <a:spcPct val="80000"/>
              </a:lnSpc>
            </a:pPr>
            <a:r>
              <a:rPr lang="en-US" altLang="en-US" sz="1800" dirty="0"/>
              <a:t>Often called API: Application programmer’s interface, but this term should used during implementation,  not during System Design</a:t>
            </a:r>
          </a:p>
        </p:txBody>
      </p:sp>
    </p:spTree>
    <p:extLst>
      <p:ext uri="{BB962C8B-B14F-4D97-AF65-F5344CB8AC3E}">
        <p14:creationId xmlns:p14="http://schemas.microsoft.com/office/powerpoint/2010/main" val="19721667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A363E95-ECA4-9648-8035-04E13ACF7F7B}"/>
              </a:ext>
            </a:extLst>
          </p:cNvPr>
          <p:cNvSpPr>
            <a:spLocks noGrp="1" noChangeArrowheads="1"/>
          </p:cNvSpPr>
          <p:nvPr>
            <p:ph type="title"/>
          </p:nvPr>
        </p:nvSpPr>
        <p:spPr/>
        <p:txBody>
          <a:bodyPr/>
          <a:lstStyle/>
          <a:p>
            <a:r>
              <a:rPr lang="en-US" altLang="en-US"/>
              <a:t>Separation of Concerns</a:t>
            </a:r>
          </a:p>
        </p:txBody>
      </p:sp>
      <p:sp>
        <p:nvSpPr>
          <p:cNvPr id="16389" name="Rectangle 3">
            <a:extLst>
              <a:ext uri="{FF2B5EF4-FFF2-40B4-BE49-F238E27FC236}">
                <a16:creationId xmlns:a16="http://schemas.microsoft.com/office/drawing/2014/main" id="{DBB90842-7217-CE42-BDFB-530FE9654C41}"/>
              </a:ext>
            </a:extLst>
          </p:cNvPr>
          <p:cNvSpPr>
            <a:spLocks noGrp="1" noChangeArrowheads="1"/>
          </p:cNvSpPr>
          <p:nvPr>
            <p:ph type="body" idx="1"/>
          </p:nvPr>
        </p:nvSpPr>
        <p:spPr/>
        <p:txBody>
          <a:bodyPr/>
          <a:lstStyle/>
          <a:p>
            <a:r>
              <a:rPr lang="en-US" altLang="en-US" sz="2000" dirty="0"/>
              <a:t>Separation of concerns is a design concept that suggests that any complex problem can be more easily handled if it is subdivided into pieces that can each be solved and/or optimized independently</a:t>
            </a:r>
          </a:p>
          <a:p>
            <a:endParaRPr lang="en-US" altLang="en-US" sz="2000" dirty="0"/>
          </a:p>
          <a:p>
            <a:r>
              <a:rPr lang="en-US" altLang="en-US" sz="2000" dirty="0"/>
              <a:t>A concern is a feature or behavior that is specified as part of the requirements model for the software</a:t>
            </a:r>
          </a:p>
          <a:p>
            <a:endParaRPr lang="en-US" altLang="en-US" sz="2000" dirty="0"/>
          </a:p>
          <a:p>
            <a:r>
              <a:rPr lang="en-US" altLang="en-US" sz="2000" dirty="0"/>
              <a:t>By separating concerns into smaller, and therefore more manageable pieces, a problem takes less effort and time to solve using a divide-and-conquer strategy</a:t>
            </a:r>
          </a:p>
        </p:txBody>
      </p:sp>
      <p:sp>
        <p:nvSpPr>
          <p:cNvPr id="7" name="Slide Number Placeholder 6">
            <a:extLst>
              <a:ext uri="{FF2B5EF4-FFF2-40B4-BE49-F238E27FC236}">
                <a16:creationId xmlns:a16="http://schemas.microsoft.com/office/drawing/2014/main" id="{4D7951EE-F7E9-4F45-A483-55CB3A4C0470}"/>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spTree>
    <p:extLst>
      <p:ext uri="{BB962C8B-B14F-4D97-AF65-F5344CB8AC3E}">
        <p14:creationId xmlns:p14="http://schemas.microsoft.com/office/powerpoint/2010/main" val="197121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1406C106-4659-6B48-A611-2B283DE022E3}"/>
              </a:ext>
            </a:extLst>
          </p:cNvPr>
          <p:cNvSpPr>
            <a:spLocks noGrp="1" noChangeArrowheads="1"/>
          </p:cNvSpPr>
          <p:nvPr>
            <p:ph type="title"/>
          </p:nvPr>
        </p:nvSpPr>
        <p:spPr/>
        <p:txBody>
          <a:bodyPr/>
          <a:lstStyle/>
          <a:p>
            <a:r>
              <a:rPr lang="en-US" altLang="en-US"/>
              <a:t>Functional Independence</a:t>
            </a:r>
          </a:p>
        </p:txBody>
      </p:sp>
      <p:sp>
        <p:nvSpPr>
          <p:cNvPr id="23557" name="Rectangle 3">
            <a:extLst>
              <a:ext uri="{FF2B5EF4-FFF2-40B4-BE49-F238E27FC236}">
                <a16:creationId xmlns:a16="http://schemas.microsoft.com/office/drawing/2014/main" id="{3C1F3A76-FE31-A54D-9BA3-CEF40BB3456D}"/>
              </a:ext>
            </a:extLst>
          </p:cNvPr>
          <p:cNvSpPr>
            <a:spLocks noGrp="1" noChangeArrowheads="1"/>
          </p:cNvSpPr>
          <p:nvPr>
            <p:ph type="body" idx="1"/>
          </p:nvPr>
        </p:nvSpPr>
        <p:spPr>
          <a:xfrm>
            <a:off x="628650" y="2125267"/>
            <a:ext cx="8425848" cy="3364706"/>
          </a:xfrm>
        </p:spPr>
        <p:txBody>
          <a:bodyPr/>
          <a:lstStyle/>
          <a:p>
            <a:r>
              <a:rPr lang="en-US" altLang="en-US" sz="2000" dirty="0"/>
              <a:t>Functional independence is achieved by developing modules with </a:t>
            </a:r>
            <a:br>
              <a:rPr lang="en-US" altLang="en-US" sz="2000" dirty="0"/>
            </a:br>
            <a:r>
              <a:rPr lang="en-US" altLang="en-US" sz="2000" dirty="0"/>
              <a:t>“single-minded” purpose and an “aversion” to excessive interaction </a:t>
            </a:r>
            <a:br>
              <a:rPr lang="en-US" altLang="en-US" sz="2000" dirty="0"/>
            </a:br>
            <a:r>
              <a:rPr lang="en-US" altLang="en-US" sz="2000" dirty="0"/>
              <a:t>with other modules</a:t>
            </a:r>
          </a:p>
          <a:p>
            <a:endParaRPr lang="en-US" altLang="en-US" sz="2000" dirty="0"/>
          </a:p>
          <a:p>
            <a:r>
              <a:rPr lang="en-US" altLang="en-US" sz="2000" dirty="0"/>
              <a:t>Cohesion is an indication of the relative functional strength of a module</a:t>
            </a:r>
          </a:p>
          <a:p>
            <a:pPr lvl="1"/>
            <a:r>
              <a:rPr lang="en-US" altLang="en-US" sz="1800" dirty="0"/>
              <a:t>A cohesive module performs a single task, requiring little interaction with other components in other parts of a program; stated simply, a cohesive module should (ideally) do just one thing</a:t>
            </a:r>
          </a:p>
          <a:p>
            <a:r>
              <a:rPr lang="en-US" altLang="en-US" sz="2000" dirty="0"/>
              <a:t>Coupling is an indication of the relative interdependence among modules</a:t>
            </a:r>
          </a:p>
          <a:p>
            <a:pPr lvl="1"/>
            <a:r>
              <a:rPr lang="en-US" altLang="en-US" sz="1800" dirty="0"/>
              <a:t>Coupling depends on the interface complexity between modules, the point at which entry or reference is made to a module, and what data pass across the interface</a:t>
            </a:r>
          </a:p>
        </p:txBody>
      </p:sp>
      <p:sp>
        <p:nvSpPr>
          <p:cNvPr id="7" name="Slide Number Placeholder 6">
            <a:extLst>
              <a:ext uri="{FF2B5EF4-FFF2-40B4-BE49-F238E27FC236}">
                <a16:creationId xmlns:a16="http://schemas.microsoft.com/office/drawing/2014/main" id="{8B1C1C0D-7274-D74A-BAD5-2E05ABD481A6}"/>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102935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Information hiding (Parnas)</a:t>
            </a:r>
          </a:p>
        </p:txBody>
      </p:sp>
      <p:sp>
        <p:nvSpPr>
          <p:cNvPr id="201731" name="Rectangle 3"/>
          <p:cNvSpPr>
            <a:spLocks noGrp="1" noChangeArrowheads="1"/>
          </p:cNvSpPr>
          <p:nvPr>
            <p:ph type="body" idx="1"/>
          </p:nvPr>
        </p:nvSpPr>
        <p:spPr/>
        <p:txBody>
          <a:bodyPr/>
          <a:lstStyle/>
          <a:p>
            <a:pPr marL="342900" indent="-342900"/>
            <a:r>
              <a:rPr lang="en-US" altLang="en-US" sz="2000"/>
              <a:t>Hide secrets. OK, what’s a “secret”?</a:t>
            </a:r>
          </a:p>
          <a:p>
            <a:pPr marL="742950" lvl="1" indent="-285750"/>
            <a:r>
              <a:rPr lang="en-US" altLang="en-US" sz="1800"/>
              <a:t>Representation of data</a:t>
            </a:r>
          </a:p>
          <a:p>
            <a:pPr marL="742950" lvl="1" indent="-285750"/>
            <a:r>
              <a:rPr lang="en-US" altLang="en-US" sz="1800"/>
              <a:t>Properties of a device, other than required properties</a:t>
            </a:r>
          </a:p>
          <a:p>
            <a:pPr marL="742950" lvl="1" indent="-285750"/>
            <a:r>
              <a:rPr lang="en-US" altLang="en-US" sz="1800"/>
              <a:t>Implementation of world models</a:t>
            </a:r>
          </a:p>
          <a:p>
            <a:pPr marL="742950" lvl="1" indent="-285750"/>
            <a:r>
              <a:rPr lang="en-US" altLang="en-US" sz="1800"/>
              <a:t>Mechanisms that support policies</a:t>
            </a:r>
          </a:p>
          <a:p>
            <a:pPr marL="742950" lvl="1" indent="-285750"/>
            <a:endParaRPr lang="en-US" altLang="en-US" sz="1800"/>
          </a:p>
          <a:p>
            <a:pPr marL="342900" indent="-342900"/>
            <a:r>
              <a:rPr lang="en-US" altLang="en-US" sz="2000"/>
              <a:t>Try to localize future change</a:t>
            </a:r>
          </a:p>
          <a:p>
            <a:pPr marL="742950" lvl="1" indent="-285750"/>
            <a:r>
              <a:rPr lang="en-US" altLang="en-US" sz="1800"/>
              <a:t>Hide system details likely to change independently</a:t>
            </a:r>
          </a:p>
          <a:p>
            <a:pPr marL="742950" lvl="1" indent="-285750"/>
            <a:r>
              <a:rPr lang="en-US" altLang="en-US" sz="1800"/>
              <a:t>Separate parts that are likely to have a different rate of change</a:t>
            </a:r>
          </a:p>
          <a:p>
            <a:pPr marL="742950" lvl="1" indent="-285750"/>
            <a:r>
              <a:rPr lang="en-US" altLang="en-US" sz="1800"/>
              <a:t>Expose in interfaces assumptions unlikely to change</a:t>
            </a:r>
          </a:p>
        </p:txBody>
      </p:sp>
    </p:spTree>
    <p:extLst>
      <p:ext uri="{BB962C8B-B14F-4D97-AF65-F5344CB8AC3E}">
        <p14:creationId xmlns:p14="http://schemas.microsoft.com/office/powerpoint/2010/main" val="179519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Further Principles</a:t>
            </a:r>
          </a:p>
        </p:txBody>
      </p:sp>
      <p:sp>
        <p:nvSpPr>
          <p:cNvPr id="203779" name="Rectangle 3"/>
          <p:cNvSpPr>
            <a:spLocks noGrp="1" noChangeArrowheads="1"/>
          </p:cNvSpPr>
          <p:nvPr>
            <p:ph type="body" idx="1"/>
          </p:nvPr>
        </p:nvSpPr>
        <p:spPr/>
        <p:txBody>
          <a:bodyPr/>
          <a:lstStyle/>
          <a:p>
            <a:pPr marL="342900" indent="-342900"/>
            <a:r>
              <a:rPr lang="en-US" altLang="en-US" sz="1800"/>
              <a:t>Explicit interfaces</a:t>
            </a:r>
          </a:p>
          <a:p>
            <a:pPr marL="742950" lvl="1" indent="-285750"/>
            <a:r>
              <a:rPr lang="en-US" altLang="en-US" sz="1600"/>
              <a:t>make all dependencies between modules explicit (no hidden coupling)</a:t>
            </a:r>
          </a:p>
          <a:p>
            <a:pPr marL="742950" lvl="1" indent="-285750"/>
            <a:endParaRPr lang="en-US" altLang="en-US" sz="1600"/>
          </a:p>
          <a:p>
            <a:pPr marL="342900" indent="-342900"/>
            <a:r>
              <a:rPr lang="en-US" altLang="en-US" sz="1800"/>
              <a:t>Low coupling - few interfaces</a:t>
            </a:r>
          </a:p>
          <a:p>
            <a:pPr marL="742950" lvl="1" indent="-285750"/>
            <a:r>
              <a:rPr lang="en-US" altLang="en-US" sz="1600"/>
              <a:t>minimize the amount of dependencies between modules</a:t>
            </a:r>
          </a:p>
          <a:p>
            <a:pPr marL="742950" lvl="1" indent="-285750"/>
            <a:endParaRPr lang="en-US" altLang="en-US" sz="1600"/>
          </a:p>
          <a:p>
            <a:pPr marL="342900" indent="-342900"/>
            <a:r>
              <a:rPr lang="en-US" altLang="en-US" sz="1800"/>
              <a:t>Small interfaces</a:t>
            </a:r>
          </a:p>
          <a:p>
            <a:pPr marL="742950" lvl="1" indent="-285750"/>
            <a:r>
              <a:rPr lang="en-US" altLang="en-US" sz="1600"/>
              <a:t>keep the interfaces narrow</a:t>
            </a:r>
          </a:p>
          <a:p>
            <a:pPr lvl="2"/>
            <a:r>
              <a:rPr lang="en-US" altLang="en-US" sz="1400"/>
              <a:t>combine many parameters into structs/objects</a:t>
            </a:r>
          </a:p>
          <a:p>
            <a:pPr lvl="2"/>
            <a:r>
              <a:rPr lang="en-US" altLang="en-US" sz="1400"/>
              <a:t>divide large interfaces into several interfaces</a:t>
            </a:r>
          </a:p>
          <a:p>
            <a:pPr lvl="2"/>
            <a:endParaRPr lang="en-US" altLang="en-US" sz="1400"/>
          </a:p>
          <a:p>
            <a:pPr marL="342900" indent="-342900"/>
            <a:r>
              <a:rPr lang="en-US" altLang="en-US" sz="1800"/>
              <a:t>High cohesion</a:t>
            </a:r>
          </a:p>
          <a:p>
            <a:pPr marL="742950" lvl="1" indent="-285750"/>
            <a:r>
              <a:rPr lang="en-US" altLang="en-US" sz="1600"/>
              <a:t>a module should encapsulate some well-defined, coherent piece of functionality (more on that later)</a:t>
            </a:r>
          </a:p>
        </p:txBody>
      </p:sp>
    </p:spTree>
    <p:extLst>
      <p:ext uri="{BB962C8B-B14F-4D97-AF65-F5344CB8AC3E}">
        <p14:creationId xmlns:p14="http://schemas.microsoft.com/office/powerpoint/2010/main" val="184217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CA" altLang="en-US" dirty="0"/>
              <a:t>Cohesion and Coupling</a:t>
            </a:r>
            <a:endParaRPr lang="en-US" altLang="en-US" dirty="0"/>
          </a:p>
        </p:txBody>
      </p:sp>
      <p:sp>
        <p:nvSpPr>
          <p:cNvPr id="121859" name="Rectangle 3"/>
          <p:cNvSpPr>
            <a:spLocks noGrp="1" noChangeArrowheads="1"/>
          </p:cNvSpPr>
          <p:nvPr>
            <p:ph type="body" idx="1"/>
          </p:nvPr>
        </p:nvSpPr>
        <p:spPr>
          <a:xfrm>
            <a:off x="355600" y="1485900"/>
            <a:ext cx="8594725" cy="5295900"/>
          </a:xfrm>
        </p:spPr>
        <p:txBody>
          <a:bodyPr/>
          <a:lstStyle/>
          <a:p>
            <a:pPr>
              <a:lnSpc>
                <a:spcPct val="70000"/>
              </a:lnSpc>
            </a:pPr>
            <a:r>
              <a:rPr lang="en-CA" altLang="en-US" sz="1800" dirty="0"/>
              <a:t>Cohesion is a property of </a:t>
            </a:r>
            <a:r>
              <a:rPr lang="en-CA" altLang="en-US" sz="1800" b="1" dirty="0"/>
              <a:t>one</a:t>
            </a:r>
            <a:r>
              <a:rPr lang="en-CA" altLang="en-US" sz="1800" dirty="0"/>
              <a:t> component or a class</a:t>
            </a:r>
          </a:p>
          <a:p>
            <a:pPr>
              <a:lnSpc>
                <a:spcPct val="70000"/>
              </a:lnSpc>
            </a:pPr>
            <a:endParaRPr lang="en-CA" altLang="en-US" sz="1800" dirty="0"/>
          </a:p>
          <a:p>
            <a:pPr>
              <a:lnSpc>
                <a:spcPct val="70000"/>
              </a:lnSpc>
            </a:pPr>
            <a:r>
              <a:rPr lang="en-CA" altLang="en-US" sz="1800" dirty="0"/>
              <a:t>Denotes “</a:t>
            </a:r>
            <a:r>
              <a:rPr lang="en-CA" altLang="en-US" sz="1800" b="1" i="1" dirty="0"/>
              <a:t>The measure of the strength of functional relatedness of elements within a module</a:t>
            </a:r>
            <a:r>
              <a:rPr lang="en-CA" altLang="en-US" sz="1800" dirty="0"/>
              <a:t>”</a:t>
            </a:r>
            <a:endParaRPr lang="en-US" altLang="en-US" sz="1800" dirty="0"/>
          </a:p>
          <a:p>
            <a:pPr lvl="1">
              <a:lnSpc>
                <a:spcPct val="70000"/>
              </a:lnSpc>
            </a:pPr>
            <a:r>
              <a:rPr lang="en-US" altLang="en-US" sz="1800" dirty="0"/>
              <a:t>High cohesion: The classes in a component (or the methods in a class) offer related to each other functionality. They are also related, using associations </a:t>
            </a:r>
            <a:endParaRPr lang="el-GR" altLang="en-US" sz="1800" dirty="0"/>
          </a:p>
          <a:p>
            <a:pPr lvl="1">
              <a:lnSpc>
                <a:spcPct val="70000"/>
              </a:lnSpc>
            </a:pPr>
            <a:r>
              <a:rPr lang="en-US" altLang="en-US" sz="1800" dirty="0"/>
              <a:t>Low cohesion: The classes in a component (or the methods in a class) offer functionality that are not related between them. Also these classes are not related using associations</a:t>
            </a:r>
          </a:p>
          <a:p>
            <a:pPr lvl="1">
              <a:lnSpc>
                <a:spcPct val="70000"/>
              </a:lnSpc>
            </a:pPr>
            <a:endParaRPr lang="en-US" altLang="en-US" sz="1800" dirty="0"/>
          </a:p>
          <a:p>
            <a:pPr>
              <a:lnSpc>
                <a:spcPct val="70000"/>
              </a:lnSpc>
            </a:pPr>
            <a:r>
              <a:rPr lang="en-CA" altLang="en-US" sz="1800" dirty="0"/>
              <a:t>Coupling is a measure of dependency between </a:t>
            </a:r>
            <a:r>
              <a:rPr lang="en-CA" altLang="en-US" sz="1800" b="1" dirty="0"/>
              <a:t>two or more </a:t>
            </a:r>
            <a:r>
              <a:rPr lang="en-CA" altLang="en-US" sz="1800" dirty="0"/>
              <a:t>subsystems</a:t>
            </a:r>
          </a:p>
          <a:p>
            <a:pPr>
              <a:lnSpc>
                <a:spcPct val="70000"/>
              </a:lnSpc>
            </a:pPr>
            <a:r>
              <a:rPr lang="en-CA" altLang="en-US" sz="1800" dirty="0"/>
              <a:t> </a:t>
            </a:r>
          </a:p>
          <a:p>
            <a:pPr>
              <a:lnSpc>
                <a:spcPct val="70000"/>
              </a:lnSpc>
            </a:pPr>
            <a:r>
              <a:rPr lang="en-US" altLang="en-US" sz="1800" dirty="0"/>
              <a:t>Denotes “</a:t>
            </a:r>
            <a:r>
              <a:rPr lang="en-CA" altLang="en-US" sz="1800" b="1" i="1" dirty="0"/>
              <a:t>The degree of interdependence between software modules; a measure of how closely connected two routines or modules are</a:t>
            </a:r>
            <a:r>
              <a:rPr lang="en-CA" altLang="en-US" sz="1800" dirty="0"/>
              <a:t>”</a:t>
            </a:r>
            <a:endParaRPr lang="en-US" altLang="en-US" sz="1800" dirty="0"/>
          </a:p>
          <a:p>
            <a:pPr lvl="1">
              <a:lnSpc>
                <a:spcPct val="70000"/>
              </a:lnSpc>
            </a:pPr>
            <a:r>
              <a:rPr lang="en-US" altLang="en-US" sz="1800" dirty="0"/>
              <a:t>High coupling: Changes in one subsystem or component cause changes or affect the function of the other subsystems</a:t>
            </a:r>
          </a:p>
          <a:p>
            <a:pPr lvl="1">
              <a:lnSpc>
                <a:spcPct val="70000"/>
              </a:lnSpc>
            </a:pPr>
            <a:r>
              <a:rPr lang="en-US" altLang="en-US" sz="1800" dirty="0"/>
              <a:t>Low coupling: Changes in one subsystem or component cause changes or affect the function of the other subsystems</a:t>
            </a:r>
          </a:p>
          <a:p>
            <a:pPr lvl="1">
              <a:lnSpc>
                <a:spcPct val="70000"/>
              </a:lnSpc>
            </a:pPr>
            <a:endParaRPr lang="en-US" altLang="en-US" sz="1800" dirty="0"/>
          </a:p>
          <a:p>
            <a:pPr>
              <a:lnSpc>
                <a:spcPct val="70000"/>
              </a:lnSpc>
            </a:pPr>
            <a:r>
              <a:rPr lang="en-CA" altLang="en-US" sz="1800" dirty="0"/>
              <a:t>A system has to exhibit high cohesion with respect to each of its components and low coupling between its associated components</a:t>
            </a:r>
            <a:endParaRPr lang="en-US" altLang="en-US" sz="1800" dirty="0"/>
          </a:p>
        </p:txBody>
      </p:sp>
    </p:spTree>
    <p:extLst>
      <p:ext uri="{BB962C8B-B14F-4D97-AF65-F5344CB8AC3E}">
        <p14:creationId xmlns:p14="http://schemas.microsoft.com/office/powerpoint/2010/main" val="140144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24</a:t>
            </a:r>
          </a:p>
        </p:txBody>
      </p:sp>
      <p:sp>
        <p:nvSpPr>
          <p:cNvPr id="3" name="Text Placeholder 2"/>
          <p:cNvSpPr>
            <a:spLocks noGrp="1"/>
          </p:cNvSpPr>
          <p:nvPr>
            <p:ph type="body" idx="1"/>
          </p:nvPr>
        </p:nvSpPr>
        <p:spPr/>
        <p:txBody>
          <a:bodyPr/>
          <a:lstStyle/>
          <a:p>
            <a:r>
              <a:rPr lang="en-US" dirty="0"/>
              <a:t>Cohesion</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Without requirements and design, programming is the art of adding bugs to an empty text file.</a:t>
            </a:r>
          </a:p>
          <a:p>
            <a:r>
              <a:rPr lang="en-US" sz="2000" i="1" dirty="0"/>
              <a:t>― </a:t>
            </a:r>
            <a:r>
              <a:rPr lang="en-US" sz="2000" dirty="0"/>
              <a:t>Louis </a:t>
            </a:r>
            <a:r>
              <a:rPr lang="en-US" sz="2000" dirty="0" err="1"/>
              <a:t>Srygley</a:t>
            </a:r>
            <a:endParaRPr lang="en-US" sz="2000" dirty="0"/>
          </a:p>
          <a:p>
            <a:endParaRPr lang="en-US" sz="2000" i="1" dirty="0"/>
          </a:p>
        </p:txBody>
      </p:sp>
    </p:spTree>
    <p:extLst>
      <p:ext uri="{BB962C8B-B14F-4D97-AF65-F5344CB8AC3E}">
        <p14:creationId xmlns:p14="http://schemas.microsoft.com/office/powerpoint/2010/main" val="374206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17</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3276601"/>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marL="0" indent="0">
              <a:buNone/>
            </a:pPr>
            <a:r>
              <a:rPr lang="en-CA" altLang="en-US" sz="1800" dirty="0"/>
              <a:t>To understand the concept and levels of cohesion</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59766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CA" altLang="en-US" dirty="0"/>
              <a:t>Cohesion Types</a:t>
            </a:r>
            <a:endParaRPr lang="en-US" altLang="en-US" dirty="0"/>
          </a:p>
        </p:txBody>
      </p:sp>
      <p:sp>
        <p:nvSpPr>
          <p:cNvPr id="204803" name="Rectangle 3"/>
          <p:cNvSpPr>
            <a:spLocks noGrp="1" noChangeArrowheads="1"/>
          </p:cNvSpPr>
          <p:nvPr>
            <p:ph type="body" idx="1"/>
          </p:nvPr>
        </p:nvSpPr>
        <p:spPr/>
        <p:txBody>
          <a:bodyPr/>
          <a:lstStyle/>
          <a:p>
            <a:pPr marL="342900" indent="-342900">
              <a:buFont typeface="Symbol" charset="2"/>
              <a:buNone/>
            </a:pPr>
            <a:r>
              <a:rPr lang="en-US" altLang="en-US" sz="1600" dirty="0"/>
              <a:t>1. </a:t>
            </a:r>
            <a:r>
              <a:rPr lang="en-CA" altLang="en-US" sz="1600" dirty="0"/>
              <a:t>Coincidental Cohesion</a:t>
            </a:r>
            <a:endParaRPr lang="en-US" altLang="en-US" sz="1600" dirty="0"/>
          </a:p>
          <a:p>
            <a:pPr marL="342900" indent="-342900">
              <a:buFont typeface="Symbol" charset="2"/>
              <a:buNone/>
            </a:pPr>
            <a:r>
              <a:rPr lang="en-US" altLang="en-US" sz="1600" dirty="0"/>
              <a:t>2. Logical cohesion</a:t>
            </a:r>
            <a:endParaRPr lang="en-CA" altLang="en-US" sz="1600" dirty="0"/>
          </a:p>
          <a:p>
            <a:pPr marL="342900" indent="-342900">
              <a:buFont typeface="Symbol" charset="2"/>
              <a:buNone/>
            </a:pPr>
            <a:r>
              <a:rPr lang="en-US" altLang="en-US" sz="1600" dirty="0"/>
              <a:t>3. Temporal cohesion</a:t>
            </a:r>
          </a:p>
          <a:p>
            <a:pPr marL="342900" indent="-342900">
              <a:buFont typeface="Symbol" charset="2"/>
              <a:buNone/>
            </a:pPr>
            <a:r>
              <a:rPr lang="en-US" altLang="en-US" sz="1600" dirty="0"/>
              <a:t>4. Procedural cohesion</a:t>
            </a:r>
          </a:p>
          <a:p>
            <a:pPr marL="342900" indent="-342900">
              <a:buFont typeface="Symbol" charset="2"/>
              <a:buNone/>
            </a:pPr>
            <a:r>
              <a:rPr lang="en-US" altLang="en-US" sz="1600" dirty="0"/>
              <a:t>5. Communicational cohesion</a:t>
            </a:r>
          </a:p>
          <a:p>
            <a:pPr marL="342900" indent="-342900">
              <a:buFont typeface="Symbol" charset="2"/>
              <a:buNone/>
            </a:pPr>
            <a:r>
              <a:rPr lang="en-US" altLang="en-US" sz="1600" dirty="0"/>
              <a:t>6. Sequential cohesion</a:t>
            </a:r>
          </a:p>
          <a:p>
            <a:pPr marL="342900" indent="-342900">
              <a:buFont typeface="Symbol" charset="2"/>
              <a:buNone/>
            </a:pPr>
            <a:r>
              <a:rPr lang="en-US" altLang="en-US" sz="1600" dirty="0"/>
              <a:t>7. Functional cohesion</a:t>
            </a:r>
          </a:p>
          <a:p>
            <a:pPr marL="342900" indent="-342900">
              <a:buFont typeface="Symbol" charset="2"/>
              <a:buNone/>
            </a:pPr>
            <a:r>
              <a:rPr lang="en-US" altLang="en-US" sz="1600" dirty="0"/>
              <a:t>8. Informational cohesion</a:t>
            </a:r>
          </a:p>
          <a:p>
            <a:pPr marL="342900" indent="-342900"/>
            <a:endParaRPr lang="en-US" altLang="en-US" sz="2000" dirty="0"/>
          </a:p>
        </p:txBody>
      </p:sp>
      <p:sp>
        <p:nvSpPr>
          <p:cNvPr id="204804" name="AutoShape 4"/>
          <p:cNvSpPr>
            <a:spLocks/>
          </p:cNvSpPr>
          <p:nvPr/>
        </p:nvSpPr>
        <p:spPr bwMode="auto">
          <a:xfrm>
            <a:off x="3429000" y="3200400"/>
            <a:ext cx="609600" cy="990600"/>
          </a:xfrm>
          <a:prstGeom prst="rightBrace">
            <a:avLst>
              <a:gd name="adj1" fmla="val 127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4805" name="Text Box 5"/>
          <p:cNvSpPr txBox="1">
            <a:spLocks noChangeArrowheads="1"/>
          </p:cNvSpPr>
          <p:nvPr/>
        </p:nvSpPr>
        <p:spPr bwMode="auto">
          <a:xfrm>
            <a:off x="4495800" y="3407568"/>
            <a:ext cx="2281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a:latin typeface="Times New Roman" pitchFamily="18" charset="0"/>
              </a:rPr>
              <a:t>High Cohesion - Good</a:t>
            </a:r>
            <a:endParaRPr lang="en-US" altLang="en-US" b="0" dirty="0">
              <a:latin typeface="Times New Roman" pitchFamily="18" charset="0"/>
            </a:endParaRPr>
          </a:p>
        </p:txBody>
      </p:sp>
      <p:sp>
        <p:nvSpPr>
          <p:cNvPr id="204806" name="Text Box 6"/>
          <p:cNvSpPr txBox="1">
            <a:spLocks noChangeArrowheads="1"/>
          </p:cNvSpPr>
          <p:nvPr/>
        </p:nvSpPr>
        <p:spPr bwMode="auto">
          <a:xfrm>
            <a:off x="4343400" y="2402680"/>
            <a:ext cx="2101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a:latin typeface="Times New Roman" pitchFamily="18" charset="0"/>
              </a:rPr>
              <a:t>Low Cohesion</a:t>
            </a:r>
            <a:r>
              <a:rPr lang="en-US" altLang="en-US" b="0" dirty="0">
                <a:latin typeface="Times New Roman" pitchFamily="18" charset="0"/>
              </a:rPr>
              <a:t> - </a:t>
            </a:r>
            <a:r>
              <a:rPr lang="en-CA" altLang="en-US" dirty="0">
                <a:latin typeface="Times New Roman" pitchFamily="18" charset="0"/>
              </a:rPr>
              <a:t>Bad</a:t>
            </a:r>
            <a:endParaRPr lang="en-US" altLang="en-US" b="0" dirty="0">
              <a:latin typeface="Times New Roman" pitchFamily="18" charset="0"/>
            </a:endParaRPr>
          </a:p>
        </p:txBody>
      </p:sp>
      <p:sp>
        <p:nvSpPr>
          <p:cNvPr id="204807" name="AutoShape 7"/>
          <p:cNvSpPr>
            <a:spLocks/>
          </p:cNvSpPr>
          <p:nvPr/>
        </p:nvSpPr>
        <p:spPr bwMode="auto">
          <a:xfrm>
            <a:off x="3429000" y="2124074"/>
            <a:ext cx="609600" cy="923926"/>
          </a:xfrm>
          <a:prstGeom prst="rightBrace">
            <a:avLst>
              <a:gd name="adj1" fmla="val 10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59266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CA" dirty="0"/>
              <a:t>Cohesion at a Glance</a:t>
            </a:r>
          </a:p>
        </p:txBody>
      </p:sp>
      <p:sp>
        <p:nvSpPr>
          <p:cNvPr id="3" name="Content Placeholder 2"/>
          <p:cNvSpPr>
            <a:spLocks noGrp="1"/>
          </p:cNvSpPr>
          <p:nvPr>
            <p:ph idx="1"/>
          </p:nvPr>
        </p:nvSpPr>
        <p:spPr>
          <a:xfrm>
            <a:off x="685800" y="1066800"/>
            <a:ext cx="7772400" cy="4114800"/>
          </a:xfrm>
        </p:spPr>
        <p:txBody>
          <a:bodyPr/>
          <a:lstStyle/>
          <a:p>
            <a:r>
              <a:rPr lang="en-CA" sz="1400" b="1" dirty="0"/>
              <a:t>Co-incidental cohesion </a:t>
            </a:r>
            <a:r>
              <a:rPr lang="en-CA" sz="1400" dirty="0"/>
              <a:t>- It is unplanned and random cohesion, which might be the result of breaking the program into smaller modules for the sake of modularization. Because it is unplanned, it may serve confusion to the programmers and is generally not-accepted.</a:t>
            </a:r>
          </a:p>
          <a:p>
            <a:endParaRPr lang="en-CA" sz="1400" dirty="0"/>
          </a:p>
          <a:p>
            <a:r>
              <a:rPr lang="en-CA" sz="1400" b="1" dirty="0"/>
              <a:t>Logical cohesion </a:t>
            </a:r>
            <a:r>
              <a:rPr lang="en-CA" sz="1400" dirty="0"/>
              <a:t>- When logically categorized elements are put together into a module, it is called logical cohesion.</a:t>
            </a:r>
          </a:p>
          <a:p>
            <a:endParaRPr lang="en-CA" sz="1400" dirty="0"/>
          </a:p>
          <a:p>
            <a:r>
              <a:rPr lang="en-CA" sz="1400" b="1" dirty="0"/>
              <a:t>Temporal Cohesion </a:t>
            </a:r>
            <a:r>
              <a:rPr lang="en-CA" sz="1400" dirty="0"/>
              <a:t>- When elements of module are organized such that they are processed at a similar point in time, it is called temporal cohesion.</a:t>
            </a:r>
          </a:p>
          <a:p>
            <a:endParaRPr lang="en-CA" sz="1400" dirty="0"/>
          </a:p>
          <a:p>
            <a:r>
              <a:rPr lang="en-CA" sz="1400" b="1" dirty="0"/>
              <a:t>Procedural cohesion </a:t>
            </a:r>
            <a:r>
              <a:rPr lang="en-CA" sz="1400" dirty="0"/>
              <a:t>- When elements of module are grouped together, which are executed sequentially in order to perform a task, it is called procedural cohesion.</a:t>
            </a:r>
          </a:p>
          <a:p>
            <a:endParaRPr lang="en-CA" sz="1400" dirty="0"/>
          </a:p>
          <a:p>
            <a:r>
              <a:rPr lang="en-CA" sz="1400" b="1" dirty="0"/>
              <a:t>Communicational cohesion </a:t>
            </a:r>
            <a:r>
              <a:rPr lang="en-CA" sz="1400" dirty="0"/>
              <a:t>- When elements of module are grouped together, which are executed sequentially and work on same data (information), it is called communicational cohesion.</a:t>
            </a:r>
          </a:p>
          <a:p>
            <a:endParaRPr lang="en-CA" sz="1400" dirty="0"/>
          </a:p>
          <a:p>
            <a:r>
              <a:rPr lang="en-CA" sz="1400" b="1" dirty="0"/>
              <a:t>Sequential cohesion </a:t>
            </a:r>
            <a:r>
              <a:rPr lang="en-CA" sz="1400" dirty="0"/>
              <a:t>- When elements of module are grouped because the output of one element serves as input to another and so on, it is called sequential cohesion.</a:t>
            </a:r>
          </a:p>
          <a:p>
            <a:endParaRPr lang="en-CA" sz="1400" dirty="0"/>
          </a:p>
          <a:p>
            <a:r>
              <a:rPr lang="en-CA" sz="1400" b="1" dirty="0"/>
              <a:t>Functional cohesion </a:t>
            </a:r>
            <a:r>
              <a:rPr lang="en-CA" sz="1400" dirty="0"/>
              <a:t>- It is considered to be the highest degree of cohesion, and it is highly expected. Elements of module in functional cohesion are grouped because they all contribute to a single well-defined function</a:t>
            </a:r>
            <a:r>
              <a:rPr lang="en-CA" sz="1600" dirty="0"/>
              <a:t>. </a:t>
            </a:r>
          </a:p>
        </p:txBody>
      </p:sp>
      <p:sp>
        <p:nvSpPr>
          <p:cNvPr id="4" name="TextBox 3"/>
          <p:cNvSpPr txBox="1"/>
          <p:nvPr/>
        </p:nvSpPr>
        <p:spPr>
          <a:xfrm>
            <a:off x="685800" y="6581001"/>
            <a:ext cx="5701754" cy="276999"/>
          </a:xfrm>
          <a:prstGeom prst="rect">
            <a:avLst/>
          </a:prstGeom>
          <a:noFill/>
        </p:spPr>
        <p:txBody>
          <a:bodyPr wrap="none" rtlCol="0">
            <a:spAutoFit/>
          </a:bodyPr>
          <a:lstStyle/>
          <a:p>
            <a:r>
              <a:rPr lang="en-CA" sz="1200" dirty="0"/>
              <a:t>https://www.tutorialspoint.com/software_engineering/software_design_basics.htm</a:t>
            </a:r>
          </a:p>
        </p:txBody>
      </p:sp>
    </p:spTree>
    <p:extLst>
      <p:ext uri="{BB962C8B-B14F-4D97-AF65-F5344CB8AC3E}">
        <p14:creationId xmlns:p14="http://schemas.microsoft.com/office/powerpoint/2010/main" val="218375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dirty="0"/>
              <a:t>Coincidental cohesion</a:t>
            </a:r>
          </a:p>
        </p:txBody>
      </p:sp>
      <p:sp>
        <p:nvSpPr>
          <p:cNvPr id="205827" name="Rectangle 3"/>
          <p:cNvSpPr>
            <a:spLocks noGrp="1" noChangeArrowheads="1"/>
          </p:cNvSpPr>
          <p:nvPr>
            <p:ph type="body" idx="1"/>
          </p:nvPr>
        </p:nvSpPr>
        <p:spPr/>
        <p:txBody>
          <a:bodyPr/>
          <a:lstStyle/>
          <a:p>
            <a:pPr marL="342900" indent="-342900"/>
            <a:r>
              <a:rPr lang="en-US" altLang="en-US" sz="2000"/>
              <a:t>The result of </a:t>
            </a:r>
            <a:r>
              <a:rPr lang="en-US" altLang="en-US" sz="2000" i="1"/>
              <a:t>randomly</a:t>
            </a:r>
            <a:r>
              <a:rPr lang="en-US" altLang="en-US" sz="2000"/>
              <a:t> breaking the project into modules to gain the benefits of having multiple smaller files/modules to work on</a:t>
            </a:r>
          </a:p>
          <a:p>
            <a:pPr marL="742950" lvl="1" indent="-285750"/>
            <a:r>
              <a:rPr lang="en-US" altLang="en-US" sz="1800"/>
              <a:t>Inflexible enforcement of rules such as: “every function/module shall be between 40 and 80 lines in length” can result in coincidental coherence</a:t>
            </a:r>
          </a:p>
          <a:p>
            <a:pPr marL="742950" lvl="1" indent="-285750"/>
            <a:endParaRPr lang="en-US" altLang="en-US" sz="1800"/>
          </a:p>
          <a:p>
            <a:pPr marL="342900" indent="-342900"/>
            <a:r>
              <a:rPr lang="en-US" altLang="en-US" sz="2000"/>
              <a:t>Usually worse than no modularization</a:t>
            </a:r>
          </a:p>
          <a:p>
            <a:pPr marL="742950" lvl="1" indent="-285750"/>
            <a:r>
              <a:rPr lang="en-US" altLang="en-US" sz="1800"/>
              <a:t>Confuses the reader that may infer dependencies that are not there</a:t>
            </a:r>
          </a:p>
        </p:txBody>
      </p:sp>
    </p:spTree>
    <p:extLst>
      <p:ext uri="{BB962C8B-B14F-4D97-AF65-F5344CB8AC3E}">
        <p14:creationId xmlns:p14="http://schemas.microsoft.com/office/powerpoint/2010/main" val="18964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Coincidental cohesion</a:t>
            </a:r>
            <a:endParaRPr lang="en-CA" dirty="0"/>
          </a:p>
        </p:txBody>
      </p:sp>
      <p:sp>
        <p:nvSpPr>
          <p:cNvPr id="3" name="Content Placeholder 2"/>
          <p:cNvSpPr>
            <a:spLocks noGrp="1"/>
          </p:cNvSpPr>
          <p:nvPr>
            <p:ph idx="1"/>
          </p:nvPr>
        </p:nvSpPr>
        <p:spPr>
          <a:xfrm>
            <a:off x="685800" y="1447800"/>
            <a:ext cx="7772400" cy="4114800"/>
          </a:xfrm>
        </p:spPr>
        <p:txBody>
          <a:bodyPr/>
          <a:lstStyle/>
          <a:p>
            <a:r>
              <a:rPr lang="en-CA" sz="1600" dirty="0"/>
              <a:t>Elements contribute to activities with no meaningful relationship to one another</a:t>
            </a:r>
            <a:br>
              <a:rPr lang="en-CA" sz="1600" dirty="0"/>
            </a:br>
            <a:r>
              <a:rPr lang="en-CA" sz="1600" dirty="0"/>
              <a:t> </a:t>
            </a:r>
          </a:p>
          <a:p>
            <a:r>
              <a:rPr lang="en-CA" sz="1600" dirty="0"/>
              <a:t>Similar to logical cohesion, except the activities may not even be the same type</a:t>
            </a:r>
            <a:br>
              <a:rPr lang="en-CA" sz="1600" dirty="0"/>
            </a:br>
            <a:r>
              <a:rPr lang="en-CA" sz="1600" dirty="0"/>
              <a:t> </a:t>
            </a:r>
          </a:p>
          <a:p>
            <a:r>
              <a:rPr lang="en-CA" sz="1600" dirty="0"/>
              <a:t>Difficult to understand and maintain, with strong possibilities of causing ‘side effects’ every time the module is modified</a:t>
            </a:r>
          </a:p>
          <a:p>
            <a:r>
              <a:rPr lang="en-CA" sz="1600" dirty="0"/>
              <a:t>Example of Coincidental Cohesion</a:t>
            </a:r>
          </a:p>
          <a:p>
            <a:endParaRPr lang="en-CA" sz="1600" dirty="0"/>
          </a:p>
          <a:p>
            <a:pPr marL="400050" lvl="1" indent="0">
              <a:buNone/>
            </a:pPr>
            <a:r>
              <a:rPr lang="en-CA" sz="1200" dirty="0"/>
              <a:t>	</a:t>
            </a:r>
            <a:r>
              <a:rPr lang="en-CA" sz="1600" i="1" dirty="0"/>
              <a:t>                 module miscellaneous functions</a:t>
            </a:r>
          </a:p>
          <a:p>
            <a:pPr marL="400050" lvl="1" indent="0">
              <a:buNone/>
            </a:pPr>
            <a:r>
              <a:rPr lang="en-CA" sz="1600" i="1" dirty="0"/>
              <a:t>  		  use customer record</a:t>
            </a:r>
          </a:p>
          <a:p>
            <a:pPr marL="400050" lvl="1" indent="0">
              <a:buNone/>
            </a:pPr>
            <a:r>
              <a:rPr lang="en-CA" sz="1600" i="1" dirty="0"/>
              <a:t>  		  display customer record</a:t>
            </a:r>
          </a:p>
          <a:p>
            <a:pPr marL="400050" lvl="1" indent="0">
              <a:buNone/>
            </a:pPr>
            <a:r>
              <a:rPr lang="en-CA" sz="1600" i="1" dirty="0"/>
              <a:t>  		  calculate total sales</a:t>
            </a:r>
          </a:p>
          <a:p>
            <a:pPr marL="400050" lvl="1" indent="0">
              <a:buNone/>
            </a:pPr>
            <a:r>
              <a:rPr lang="en-CA" sz="1600" i="1" dirty="0"/>
              <a:t>		  read transaction record</a:t>
            </a:r>
          </a:p>
          <a:p>
            <a:pPr marL="400050" lvl="1" indent="0">
              <a:buNone/>
            </a:pPr>
            <a:r>
              <a:rPr lang="en-CA" sz="1600" i="1" dirty="0"/>
              <a:t>    		  return transaction record</a:t>
            </a:r>
          </a:p>
          <a:p>
            <a:pPr marL="400050" lvl="1" indent="0">
              <a:buNone/>
            </a:pPr>
            <a:r>
              <a:rPr lang="en-CA" sz="1600" i="1" dirty="0"/>
              <a:t>	                end module</a:t>
            </a:r>
          </a:p>
          <a:p>
            <a:pPr marL="0" indent="0">
              <a:buNone/>
            </a:pPr>
            <a:endParaRPr lang="en-CA" dirty="0"/>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154615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a:t>Logical cohesion</a:t>
            </a:r>
            <a:endParaRPr lang="en-US" altLang="en-US" sz="4000"/>
          </a:p>
        </p:txBody>
      </p:sp>
      <p:sp>
        <p:nvSpPr>
          <p:cNvPr id="206851" name="Rectangle 3"/>
          <p:cNvSpPr>
            <a:spLocks noGrp="1" noChangeArrowheads="1"/>
          </p:cNvSpPr>
          <p:nvPr>
            <p:ph type="body" idx="1"/>
          </p:nvPr>
        </p:nvSpPr>
        <p:spPr/>
        <p:txBody>
          <a:bodyPr/>
          <a:lstStyle/>
          <a:p>
            <a:pPr marL="342900" indent="-342900"/>
            <a:r>
              <a:rPr lang="en-US" altLang="en-US" sz="1800"/>
              <a:t>A “template” implementation of a number of quite different operations that share some basic course of action</a:t>
            </a:r>
          </a:p>
          <a:p>
            <a:pPr marL="742950" lvl="1" indent="-285750"/>
            <a:r>
              <a:rPr lang="en-US" altLang="en-US" sz="1600"/>
              <a:t>variation is achieved through parameters</a:t>
            </a:r>
          </a:p>
          <a:p>
            <a:pPr marL="742950" lvl="1" indent="-285750"/>
            <a:r>
              <a:rPr lang="en-US" altLang="en-US" sz="1600"/>
              <a:t>“logic” - here: the internal workings of a module</a:t>
            </a:r>
          </a:p>
          <a:p>
            <a:pPr marL="742950" lvl="1" indent="-285750"/>
            <a:endParaRPr lang="en-US" altLang="en-US" sz="1600"/>
          </a:p>
          <a:p>
            <a:pPr marL="342900" indent="-342900"/>
            <a:r>
              <a:rPr lang="en-US" altLang="en-US" sz="1800"/>
              <a:t>Problems:</a:t>
            </a:r>
          </a:p>
          <a:p>
            <a:pPr marL="742950" lvl="1" indent="-285750"/>
            <a:r>
              <a:rPr lang="en-US" altLang="en-US" sz="1600"/>
              <a:t>Results in hard to understand modules with complicated logic</a:t>
            </a:r>
          </a:p>
          <a:p>
            <a:pPr marL="742950" lvl="1" indent="-285750"/>
            <a:r>
              <a:rPr lang="en-US" altLang="en-US" sz="1600"/>
              <a:t>Undesirable coupling between operations</a:t>
            </a:r>
          </a:p>
          <a:p>
            <a:pPr marL="742950" lvl="1" indent="-285750"/>
            <a:endParaRPr lang="en-US" altLang="en-US" sz="1600"/>
          </a:p>
          <a:p>
            <a:pPr marL="342900" indent="-342900"/>
            <a:r>
              <a:rPr lang="en-US" altLang="en-US" sz="1800"/>
              <a:t>Usually should be refactored to separate the different operations</a:t>
            </a:r>
            <a:endParaRPr lang="en-US" altLang="en-US" sz="2000"/>
          </a:p>
        </p:txBody>
      </p:sp>
    </p:spTree>
    <p:extLst>
      <p:ext uri="{BB962C8B-B14F-4D97-AF65-F5344CB8AC3E}">
        <p14:creationId xmlns:p14="http://schemas.microsoft.com/office/powerpoint/2010/main" val="2462047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dirty="0"/>
              <a:t>Examples of Logical Cohesion</a:t>
            </a:r>
          </a:p>
        </p:txBody>
      </p:sp>
      <p:sp>
        <p:nvSpPr>
          <p:cNvPr id="207875" name="Rectangle 3"/>
          <p:cNvSpPr>
            <a:spLocks noGrp="1" noChangeArrowheads="1"/>
          </p:cNvSpPr>
          <p:nvPr>
            <p:ph type="body" idx="1"/>
          </p:nvPr>
        </p:nvSpPr>
        <p:spPr>
          <a:xfrm>
            <a:off x="685800" y="1981200"/>
            <a:ext cx="3886200" cy="4114800"/>
          </a:xfrm>
        </p:spPr>
        <p:txBody>
          <a:bodyPr/>
          <a:lstStyle/>
          <a:p>
            <a:pPr marL="342900" indent="-342900">
              <a:lnSpc>
                <a:spcPct val="70000"/>
              </a:lnSpc>
              <a:buFont typeface="Symbol" pitchFamily="18" charset="2"/>
              <a:buNone/>
            </a:pPr>
            <a:r>
              <a:rPr lang="en-US" altLang="en-US" sz="1200" dirty="0"/>
              <a:t>void function(param1, param2, param3, ..., </a:t>
            </a:r>
            <a:r>
              <a:rPr lang="en-US" altLang="en-US" sz="1200" dirty="0" err="1"/>
              <a:t>paramN</a:t>
            </a:r>
            <a:r>
              <a:rPr lang="en-US" altLang="en-US" sz="1200" dirty="0"/>
              <a:t>)</a:t>
            </a:r>
          </a:p>
          <a:p>
            <a:pPr marL="342900" indent="-342900">
              <a:lnSpc>
                <a:spcPct val="70000"/>
              </a:lnSpc>
              <a:buFont typeface="Symbol" pitchFamily="18" charset="2"/>
              <a:buNone/>
            </a:pPr>
            <a:r>
              <a:rPr lang="en-US" altLang="en-US" sz="1200" dirty="0"/>
              <a:t>{</a:t>
            </a:r>
          </a:p>
          <a:p>
            <a:pPr marL="342900" indent="-342900">
              <a:lnSpc>
                <a:spcPct val="70000"/>
              </a:lnSpc>
              <a:buFont typeface="Symbol" pitchFamily="18" charset="2"/>
              <a:buNone/>
            </a:pPr>
            <a:r>
              <a:rPr lang="en-US" altLang="en-US" sz="1200" dirty="0"/>
              <a:t>	variable declarations....</a:t>
            </a:r>
          </a:p>
          <a:p>
            <a:pPr marL="342900" indent="-342900">
              <a:lnSpc>
                <a:spcPct val="70000"/>
              </a:lnSpc>
              <a:buFont typeface="Symbol" pitchFamily="18" charset="2"/>
              <a:buNone/>
            </a:pPr>
            <a:r>
              <a:rPr lang="en-US" altLang="en-US" sz="1200" dirty="0"/>
              <a:t>	code common to all cases... </a:t>
            </a:r>
            <a:r>
              <a:rPr lang="en-US" altLang="en-US" sz="1200" b="1" dirty="0"/>
              <a:t>[A]</a:t>
            </a:r>
          </a:p>
          <a:p>
            <a:pPr marL="342900" indent="-342900">
              <a:lnSpc>
                <a:spcPct val="70000"/>
              </a:lnSpc>
              <a:buFont typeface="Symbol" pitchFamily="18" charset="2"/>
              <a:buNone/>
            </a:pPr>
            <a:r>
              <a:rPr lang="en-US" altLang="en-US" sz="1200" dirty="0"/>
              <a:t>	if ( param1 == 1 ) </a:t>
            </a:r>
            <a:r>
              <a:rPr lang="en-US" altLang="en-US" sz="1200" b="1" dirty="0"/>
              <a:t>[B]</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	else if ( param1 == 2 )</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	else if ( param1 == n )</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	end if</a:t>
            </a:r>
          </a:p>
          <a:p>
            <a:pPr marL="342900" indent="-342900">
              <a:lnSpc>
                <a:spcPct val="70000"/>
              </a:lnSpc>
              <a:buFont typeface="Symbol" pitchFamily="18" charset="2"/>
              <a:buNone/>
            </a:pPr>
            <a:r>
              <a:rPr lang="en-US" altLang="en-US" sz="1200" dirty="0"/>
              <a:t>	code common to all cases... </a:t>
            </a:r>
            <a:r>
              <a:rPr lang="en-US" altLang="en-US" sz="1200" b="1" dirty="0"/>
              <a:t>[C]</a:t>
            </a:r>
          </a:p>
          <a:p>
            <a:pPr marL="342900" indent="-342900">
              <a:lnSpc>
                <a:spcPct val="70000"/>
              </a:lnSpc>
              <a:buFont typeface="Symbol" pitchFamily="18" charset="2"/>
              <a:buNone/>
            </a:pPr>
            <a:r>
              <a:rPr lang="en-US" altLang="en-US" sz="1200" dirty="0"/>
              <a:t>	if ( </a:t>
            </a:r>
            <a:r>
              <a:rPr lang="en-US" altLang="en-US" sz="1200" dirty="0" err="1"/>
              <a:t>param</a:t>
            </a:r>
            <a:r>
              <a:rPr lang="en-US" altLang="en-US" sz="1200" dirty="0"/>
              <a:t> == 1) </a:t>
            </a:r>
            <a:r>
              <a:rPr lang="en-US" altLang="en-US" sz="1200" b="1" dirty="0"/>
              <a:t>[D]</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	else if ( param1 == 5 )</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	end if</a:t>
            </a:r>
          </a:p>
          <a:p>
            <a:pPr marL="342900" indent="-342900">
              <a:lnSpc>
                <a:spcPct val="70000"/>
              </a:lnSpc>
              <a:buFont typeface="Symbol" pitchFamily="18" charset="2"/>
              <a:buNone/>
            </a:pPr>
            <a:r>
              <a:rPr lang="en-US" altLang="en-US" sz="1200" dirty="0"/>
              <a:t>	code common to all cases... </a:t>
            </a:r>
            <a:r>
              <a:rPr lang="en-US" altLang="en-US" sz="1200" b="1" dirty="0"/>
              <a:t>[E]</a:t>
            </a:r>
          </a:p>
          <a:p>
            <a:pPr marL="342900" indent="-342900">
              <a:lnSpc>
                <a:spcPct val="70000"/>
              </a:lnSpc>
              <a:buFont typeface="Symbol" pitchFamily="18" charset="2"/>
              <a:buNone/>
            </a:pPr>
            <a:r>
              <a:rPr lang="en-US" altLang="en-US" sz="1200" dirty="0"/>
              <a:t>	if ( param1 == 7 )</a:t>
            </a:r>
          </a:p>
          <a:p>
            <a:pPr marL="342900" indent="-342900">
              <a:lnSpc>
                <a:spcPct val="70000"/>
              </a:lnSpc>
              <a:buFont typeface="Symbol" pitchFamily="18" charset="2"/>
              <a:buNone/>
            </a:pPr>
            <a:r>
              <a:rPr lang="en-US" altLang="en-US" sz="1200" dirty="0"/>
              <a:t>		...</a:t>
            </a:r>
          </a:p>
          <a:p>
            <a:pPr marL="342900" indent="-342900">
              <a:lnSpc>
                <a:spcPct val="70000"/>
              </a:lnSpc>
              <a:buFont typeface="Symbol" pitchFamily="18" charset="2"/>
              <a:buNone/>
            </a:pPr>
            <a:r>
              <a:rPr lang="en-US" altLang="en-US" sz="1200" dirty="0"/>
              <a:t>}</a:t>
            </a:r>
          </a:p>
        </p:txBody>
      </p:sp>
      <p:sp>
        <p:nvSpPr>
          <p:cNvPr id="4" name="Rectangle 3"/>
          <p:cNvSpPr txBox="1">
            <a:spLocks noChangeArrowheads="1"/>
          </p:cNvSpPr>
          <p:nvPr/>
        </p:nvSpPr>
        <p:spPr>
          <a:xfrm>
            <a:off x="4419600" y="1981200"/>
            <a:ext cx="3886200" cy="41148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0000"/>
              </a:lnSpc>
              <a:buFont typeface="Symbol" pitchFamily="18" charset="2"/>
              <a:buNone/>
            </a:pPr>
            <a:r>
              <a:rPr lang="en-US" altLang="en-US" sz="1200" dirty="0"/>
              <a:t>	</a:t>
            </a:r>
            <a:r>
              <a:rPr lang="en-CA" altLang="en-US" sz="1200" dirty="0"/>
              <a:t>module display record</a:t>
            </a:r>
          </a:p>
          <a:p>
            <a:pPr>
              <a:lnSpc>
                <a:spcPct val="70000"/>
              </a:lnSpc>
              <a:buFont typeface="Symbol" pitchFamily="18" charset="2"/>
              <a:buNone/>
            </a:pPr>
            <a:r>
              <a:rPr lang="en-CA" altLang="en-US" sz="1200" dirty="0"/>
              <a:t>      		use record-type, record</a:t>
            </a:r>
          </a:p>
          <a:p>
            <a:pPr>
              <a:lnSpc>
                <a:spcPct val="70000"/>
              </a:lnSpc>
              <a:buFont typeface="Symbol" pitchFamily="18" charset="2"/>
              <a:buNone/>
            </a:pPr>
            <a:endParaRPr lang="en-CA" altLang="en-US" sz="1200" dirty="0"/>
          </a:p>
          <a:p>
            <a:pPr>
              <a:lnSpc>
                <a:spcPct val="70000"/>
              </a:lnSpc>
              <a:buFont typeface="Symbol" pitchFamily="18" charset="2"/>
              <a:buNone/>
            </a:pPr>
            <a:r>
              <a:rPr lang="en-CA" altLang="en-US" sz="1200" dirty="0"/>
              <a:t>      		if record-type is student then</a:t>
            </a:r>
          </a:p>
          <a:p>
            <a:pPr>
              <a:lnSpc>
                <a:spcPct val="70000"/>
              </a:lnSpc>
              <a:buFont typeface="Symbol" pitchFamily="18" charset="2"/>
              <a:buNone/>
            </a:pPr>
            <a:endParaRPr lang="en-CA" altLang="en-US" sz="1200" dirty="0"/>
          </a:p>
          <a:p>
            <a:pPr>
              <a:lnSpc>
                <a:spcPct val="70000"/>
              </a:lnSpc>
              <a:buFont typeface="Symbol" pitchFamily="18" charset="2"/>
              <a:buNone/>
            </a:pPr>
            <a:r>
              <a:rPr lang="en-CA" altLang="en-US" sz="1200" dirty="0"/>
              <a:t>          	   </a:t>
            </a:r>
            <a:r>
              <a:rPr lang="en-CA" altLang="en-US" sz="1200" b="1" dirty="0"/>
              <a:t>display student record</a:t>
            </a:r>
          </a:p>
          <a:p>
            <a:pPr>
              <a:lnSpc>
                <a:spcPct val="70000"/>
              </a:lnSpc>
              <a:buFont typeface="Symbol" pitchFamily="18" charset="2"/>
              <a:buNone/>
            </a:pPr>
            <a:endParaRPr lang="en-CA" altLang="en-US" sz="1200" dirty="0"/>
          </a:p>
          <a:p>
            <a:pPr>
              <a:lnSpc>
                <a:spcPct val="70000"/>
              </a:lnSpc>
              <a:buFont typeface="Symbol" pitchFamily="18" charset="2"/>
              <a:buNone/>
            </a:pPr>
            <a:r>
              <a:rPr lang="en-CA" altLang="en-US" sz="1200" dirty="0"/>
              <a:t>      		else if record-type is staff then</a:t>
            </a:r>
          </a:p>
          <a:p>
            <a:pPr>
              <a:lnSpc>
                <a:spcPct val="70000"/>
              </a:lnSpc>
              <a:buFont typeface="Symbol" pitchFamily="18" charset="2"/>
              <a:buNone/>
            </a:pPr>
            <a:endParaRPr lang="en-CA" altLang="en-US" sz="1200" dirty="0"/>
          </a:p>
          <a:p>
            <a:pPr>
              <a:lnSpc>
                <a:spcPct val="70000"/>
              </a:lnSpc>
              <a:buFont typeface="Symbol" pitchFamily="18" charset="2"/>
              <a:buNone/>
            </a:pPr>
            <a:r>
              <a:rPr lang="en-CA" altLang="en-US" sz="1200" dirty="0"/>
              <a:t>            	   </a:t>
            </a:r>
            <a:r>
              <a:rPr lang="en-CA" altLang="en-US" sz="1200" b="1" dirty="0"/>
              <a:t>display staff record</a:t>
            </a:r>
          </a:p>
          <a:p>
            <a:pPr>
              <a:lnSpc>
                <a:spcPct val="70000"/>
              </a:lnSpc>
              <a:buFont typeface="Symbol" pitchFamily="18" charset="2"/>
              <a:buNone/>
            </a:pPr>
            <a:endParaRPr lang="en-CA" altLang="en-US" sz="1200" dirty="0"/>
          </a:p>
          <a:p>
            <a:pPr>
              <a:lnSpc>
                <a:spcPct val="70000"/>
              </a:lnSpc>
              <a:buFont typeface="Symbol" pitchFamily="18" charset="2"/>
              <a:buNone/>
            </a:pPr>
            <a:r>
              <a:rPr lang="en-CA" altLang="en-US" sz="1200" dirty="0"/>
              <a:t>		end module</a:t>
            </a:r>
            <a:endParaRPr lang="en-US" altLang="en-US" sz="1200" dirty="0"/>
          </a:p>
        </p:txBody>
      </p:sp>
      <p:sp>
        <p:nvSpPr>
          <p:cNvPr id="5" name="TextBox 4"/>
          <p:cNvSpPr txBox="1"/>
          <p:nvPr/>
        </p:nvSpPr>
        <p:spPr>
          <a:xfrm>
            <a:off x="4215080" y="4648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4351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Temporal Cohesion</a:t>
            </a:r>
          </a:p>
        </p:txBody>
      </p:sp>
      <p:sp>
        <p:nvSpPr>
          <p:cNvPr id="208899" name="Rectangle 3"/>
          <p:cNvSpPr>
            <a:spLocks noGrp="1" noChangeArrowheads="1"/>
          </p:cNvSpPr>
          <p:nvPr>
            <p:ph type="body" idx="1"/>
          </p:nvPr>
        </p:nvSpPr>
        <p:spPr>
          <a:xfrm>
            <a:off x="685800" y="1600200"/>
            <a:ext cx="7772400" cy="4114800"/>
          </a:xfrm>
        </p:spPr>
        <p:txBody>
          <a:bodyPr/>
          <a:lstStyle/>
          <a:p>
            <a:pPr marL="342900" indent="-342900"/>
            <a:r>
              <a:rPr lang="en-US" altLang="en-US" sz="1800" dirty="0"/>
              <a:t>Temporal cohesion concerns a module organized to contain all those operations which occur at a similar point in time.</a:t>
            </a:r>
          </a:p>
          <a:p>
            <a:pPr marL="342900" indent="-342900"/>
            <a:endParaRPr lang="en-US" altLang="en-US" sz="1800" dirty="0"/>
          </a:p>
          <a:p>
            <a:pPr marL="342900" indent="-342900"/>
            <a:r>
              <a:rPr lang="en-US" altLang="en-US" sz="1800" dirty="0"/>
              <a:t>Consider a product performing the following major steps:</a:t>
            </a:r>
          </a:p>
          <a:p>
            <a:pPr marL="742950" lvl="1" indent="-285750"/>
            <a:r>
              <a:rPr lang="en-US" altLang="en-US" sz="1600" dirty="0"/>
              <a:t>initialization, get user input, run calculations, perform appropriate output, cleanup.</a:t>
            </a:r>
          </a:p>
          <a:p>
            <a:pPr marL="742950" lvl="1" indent="-285750"/>
            <a:endParaRPr lang="en-US" altLang="en-US" sz="1600" dirty="0"/>
          </a:p>
          <a:p>
            <a:pPr marL="342900" indent="-342900"/>
            <a:r>
              <a:rPr lang="en-US" altLang="en-US" sz="1800" dirty="0"/>
              <a:t>Temporal cohesion would lead to five modules named initialize, input, calculate, output and cleanup.</a:t>
            </a:r>
          </a:p>
          <a:p>
            <a:pPr marL="342900" indent="-342900"/>
            <a:endParaRPr lang="en-US" altLang="en-US" sz="1800" dirty="0"/>
          </a:p>
          <a:p>
            <a:pPr marL="342900" indent="-342900"/>
            <a:r>
              <a:rPr lang="en-US" altLang="en-US" sz="1800" dirty="0"/>
              <a:t>This division will most probably lead to code duplication across the modules, e.g.,</a:t>
            </a:r>
          </a:p>
          <a:p>
            <a:pPr marL="742950" lvl="1" indent="-285750"/>
            <a:r>
              <a:rPr lang="en-US" altLang="en-US" sz="1600" dirty="0"/>
              <a:t>Each module may have code that manipulates one of the major data structures used in the program.</a:t>
            </a:r>
            <a:r>
              <a:rPr lang="en-CA" altLang="en-US" sz="2000" dirty="0"/>
              <a:t> </a:t>
            </a:r>
          </a:p>
          <a:p>
            <a:pPr indent="-285750"/>
            <a:r>
              <a:rPr lang="en-CA" altLang="en-US" sz="1800" dirty="0"/>
              <a:t>Commonly found in initialisation and termination modules</a:t>
            </a:r>
          </a:p>
        </p:txBody>
      </p:sp>
    </p:spTree>
    <p:extLst>
      <p:ext uri="{BB962C8B-B14F-4D97-AF65-F5344CB8AC3E}">
        <p14:creationId xmlns:p14="http://schemas.microsoft.com/office/powerpoint/2010/main" val="416472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of Temporal Cohesion</a:t>
            </a:r>
          </a:p>
        </p:txBody>
      </p:sp>
      <p:sp>
        <p:nvSpPr>
          <p:cNvPr id="3" name="Content Placeholder 2"/>
          <p:cNvSpPr>
            <a:spLocks noGrp="1"/>
          </p:cNvSpPr>
          <p:nvPr>
            <p:ph idx="1"/>
          </p:nvPr>
        </p:nvSpPr>
        <p:spPr/>
        <p:txBody>
          <a:bodyPr/>
          <a:lstStyle/>
          <a:p>
            <a:pPr marL="0" indent="0">
              <a:buNone/>
            </a:pPr>
            <a:r>
              <a:rPr lang="en-CA" sz="2000" i="1" dirty="0"/>
              <a:t>module initialise</a:t>
            </a:r>
          </a:p>
          <a:p>
            <a:pPr marL="0" indent="0">
              <a:buNone/>
            </a:pPr>
            <a:r>
              <a:rPr lang="en-CA" sz="2000" i="1" dirty="0"/>
              <a:t>    set counter to 0</a:t>
            </a:r>
          </a:p>
          <a:p>
            <a:pPr marL="0" indent="0">
              <a:buNone/>
            </a:pPr>
            <a:r>
              <a:rPr lang="en-CA" sz="2000" i="1" dirty="0"/>
              <a:t>    open student file </a:t>
            </a:r>
          </a:p>
          <a:p>
            <a:pPr marL="0" indent="0">
              <a:buNone/>
            </a:pPr>
            <a:r>
              <a:rPr lang="en-CA" sz="2000" i="1" dirty="0"/>
              <a:t>    clear error message variable</a:t>
            </a:r>
          </a:p>
          <a:p>
            <a:pPr marL="0" indent="0">
              <a:buNone/>
            </a:pPr>
            <a:r>
              <a:rPr lang="en-CA" sz="2000" i="1" dirty="0"/>
              <a:t>    initialise array</a:t>
            </a:r>
          </a:p>
          <a:p>
            <a:pPr marL="0" indent="0">
              <a:buNone/>
            </a:pPr>
            <a:r>
              <a:rPr lang="en-CA" sz="2000" i="1" dirty="0"/>
              <a:t> end module</a:t>
            </a:r>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49683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Procedural Cohesion</a:t>
            </a:r>
          </a:p>
        </p:txBody>
      </p:sp>
      <p:sp>
        <p:nvSpPr>
          <p:cNvPr id="209923" name="Rectangle 3"/>
          <p:cNvSpPr>
            <a:spLocks noGrp="1" noChangeArrowheads="1"/>
          </p:cNvSpPr>
          <p:nvPr>
            <p:ph type="body" idx="1"/>
          </p:nvPr>
        </p:nvSpPr>
        <p:spPr/>
        <p:txBody>
          <a:bodyPr/>
          <a:lstStyle/>
          <a:p>
            <a:pPr marL="342900" indent="-342900"/>
            <a:r>
              <a:rPr lang="en-US" altLang="en-US" sz="1800"/>
              <a:t>A module has procedural cohesion if all the operations it performs are related to a sequence of steps performed in the program.</a:t>
            </a:r>
          </a:p>
          <a:p>
            <a:pPr marL="342900" indent="-342900"/>
            <a:endParaRPr lang="en-US" altLang="en-US" sz="1800"/>
          </a:p>
          <a:p>
            <a:pPr marL="342900" indent="-342900"/>
            <a:r>
              <a:rPr lang="en-US" altLang="en-US" sz="1800"/>
              <a:t>For example, if one of the sequence of operations in the program was “read input from the keyboard, validate it, and store the answers in global variables”, that would be procedural cohesion.</a:t>
            </a:r>
          </a:p>
          <a:p>
            <a:pPr marL="342900" indent="-342900"/>
            <a:endParaRPr lang="en-US" altLang="en-US" sz="1800"/>
          </a:p>
          <a:p>
            <a:pPr marL="342900" indent="-342900"/>
            <a:r>
              <a:rPr lang="en-US" altLang="en-US" sz="1800"/>
              <a:t>Procedural cohesion is essentially temporal cohesion with the added restriction that all the parts of the module correspond to a related action sequence in the program.</a:t>
            </a:r>
          </a:p>
          <a:p>
            <a:pPr marL="342900" indent="-342900"/>
            <a:endParaRPr lang="en-US" altLang="en-US" sz="1800"/>
          </a:p>
          <a:p>
            <a:pPr marL="342900" indent="-342900"/>
            <a:r>
              <a:rPr lang="en-US" altLang="en-US" sz="1800"/>
              <a:t>It also leads to code duplication in a similar way.</a:t>
            </a:r>
          </a:p>
        </p:txBody>
      </p:sp>
    </p:spTree>
    <p:extLst>
      <p:ext uri="{BB962C8B-B14F-4D97-AF65-F5344CB8AC3E}">
        <p14:creationId xmlns:p14="http://schemas.microsoft.com/office/powerpoint/2010/main" val="341512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a:t>Example of Procedural Cohesion</a:t>
            </a:r>
          </a:p>
        </p:txBody>
      </p:sp>
      <p:sp>
        <p:nvSpPr>
          <p:cNvPr id="210947" name="Text Box 3"/>
          <p:cNvSpPr txBox="1">
            <a:spLocks noChangeArrowheads="1"/>
          </p:cNvSpPr>
          <p:nvPr/>
        </p:nvSpPr>
        <p:spPr bwMode="auto">
          <a:xfrm>
            <a:off x="914400" y="1809750"/>
            <a:ext cx="2800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operationA()</a:t>
            </a:r>
          </a:p>
          <a:p>
            <a:r>
              <a:rPr lang="en-US" altLang="en-US" b="0">
                <a:latin typeface="Times New Roman" pitchFamily="18" charset="0"/>
              </a:rPr>
              <a:t>{ readData(data,filename1);</a:t>
            </a:r>
          </a:p>
          <a:p>
            <a:r>
              <a:rPr lang="en-US" altLang="en-US" b="0">
                <a:latin typeface="Times New Roman" pitchFamily="18" charset="0"/>
              </a:rPr>
              <a:t>   processAData(data);</a:t>
            </a:r>
          </a:p>
          <a:p>
            <a:r>
              <a:rPr lang="en-US" altLang="en-US" b="0">
                <a:latin typeface="Times New Roman" pitchFamily="18" charset="0"/>
              </a:rPr>
              <a:t>   storeData(data,filename2);</a:t>
            </a:r>
          </a:p>
          <a:p>
            <a:r>
              <a:rPr lang="en-US" altLang="en-US" b="0">
                <a:latin typeface="Times New Roman" pitchFamily="18" charset="0"/>
              </a:rPr>
              <a:t>}</a:t>
            </a:r>
          </a:p>
          <a:p>
            <a:endParaRPr lang="en-US" altLang="en-US" b="0">
              <a:latin typeface="Times New Roman" pitchFamily="18" charset="0"/>
            </a:endParaRPr>
          </a:p>
        </p:txBody>
      </p:sp>
      <p:sp>
        <p:nvSpPr>
          <p:cNvPr id="210948" name="Text Box 4"/>
          <p:cNvSpPr txBox="1">
            <a:spLocks noChangeArrowheads="1"/>
          </p:cNvSpPr>
          <p:nvPr/>
        </p:nvSpPr>
        <p:spPr bwMode="auto">
          <a:xfrm>
            <a:off x="5410200" y="1809750"/>
            <a:ext cx="2800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operationB()</a:t>
            </a:r>
          </a:p>
          <a:p>
            <a:r>
              <a:rPr lang="en-US" altLang="en-US" b="0">
                <a:latin typeface="Times New Roman" pitchFamily="18" charset="0"/>
              </a:rPr>
              <a:t>{ readData(data,filename1);</a:t>
            </a:r>
          </a:p>
          <a:p>
            <a:r>
              <a:rPr lang="en-US" altLang="en-US" b="0">
                <a:latin typeface="Times New Roman" pitchFamily="18" charset="0"/>
              </a:rPr>
              <a:t>   processBData(data);</a:t>
            </a:r>
          </a:p>
          <a:p>
            <a:r>
              <a:rPr lang="en-US" altLang="en-US" b="0">
                <a:latin typeface="Times New Roman" pitchFamily="18" charset="0"/>
              </a:rPr>
              <a:t>   storeData(data,filename2);</a:t>
            </a:r>
          </a:p>
          <a:p>
            <a:r>
              <a:rPr lang="en-US" altLang="en-US" b="0">
                <a:latin typeface="Times New Roman" pitchFamily="18" charset="0"/>
              </a:rPr>
              <a:t>}</a:t>
            </a:r>
          </a:p>
          <a:p>
            <a:endParaRPr lang="en-US" altLang="en-US" b="0">
              <a:latin typeface="Times New Roman" pitchFamily="18" charset="0"/>
            </a:endParaRPr>
          </a:p>
        </p:txBody>
      </p:sp>
      <p:sp>
        <p:nvSpPr>
          <p:cNvPr id="210949" name="Text Box 5"/>
          <p:cNvSpPr txBox="1">
            <a:spLocks noChangeArrowheads="1"/>
          </p:cNvSpPr>
          <p:nvPr/>
        </p:nvSpPr>
        <p:spPr bwMode="auto">
          <a:xfrm>
            <a:off x="914400" y="3409950"/>
            <a:ext cx="249872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readData(data,filename)</a:t>
            </a:r>
          </a:p>
          <a:p>
            <a:r>
              <a:rPr lang="en-US" altLang="en-US" b="0">
                <a:latin typeface="Times New Roman" pitchFamily="18" charset="0"/>
              </a:rPr>
              <a:t>{ f := openfile(filename);</a:t>
            </a:r>
          </a:p>
          <a:p>
            <a:r>
              <a:rPr lang="en-US" altLang="en-US" b="0">
                <a:latin typeface="Times New Roman" pitchFamily="18" charset="0"/>
              </a:rPr>
              <a:t>   readrecords(f, data);</a:t>
            </a:r>
          </a:p>
          <a:p>
            <a:r>
              <a:rPr lang="en-US" altLang="en-US" b="0">
                <a:latin typeface="Times New Roman" pitchFamily="18" charset="0"/>
              </a:rPr>
              <a:t>   closefile(f);</a:t>
            </a:r>
          </a:p>
          <a:p>
            <a:r>
              <a:rPr lang="en-US" altLang="en-US" b="0">
                <a:latin typeface="Times New Roman" pitchFamily="18" charset="0"/>
              </a:rPr>
              <a:t>}</a:t>
            </a:r>
          </a:p>
          <a:p>
            <a:r>
              <a:rPr lang="en-US" altLang="en-US" b="0">
                <a:latin typeface="Times New Roman" pitchFamily="18" charset="0"/>
              </a:rPr>
              <a:t>storeData(data,filename)</a:t>
            </a:r>
          </a:p>
          <a:p>
            <a:r>
              <a:rPr lang="en-US" altLang="en-US" b="0">
                <a:latin typeface="Times New Roman" pitchFamily="18" charset="0"/>
              </a:rPr>
              <a:t>{...}</a:t>
            </a:r>
          </a:p>
          <a:p>
            <a:r>
              <a:rPr lang="en-US" altLang="en-US" b="0">
                <a:latin typeface="Times New Roman" pitchFamily="18" charset="0"/>
              </a:rPr>
              <a:t>processAData(data)</a:t>
            </a:r>
          </a:p>
          <a:p>
            <a:r>
              <a:rPr lang="en-US" altLang="en-US" b="0">
                <a:latin typeface="Times New Roman" pitchFamily="18" charset="0"/>
              </a:rPr>
              <a:t>{...}</a:t>
            </a:r>
          </a:p>
        </p:txBody>
      </p:sp>
      <p:sp>
        <p:nvSpPr>
          <p:cNvPr id="210950" name="Text Box 6"/>
          <p:cNvSpPr txBox="1">
            <a:spLocks noChangeArrowheads="1"/>
          </p:cNvSpPr>
          <p:nvPr/>
        </p:nvSpPr>
        <p:spPr bwMode="auto">
          <a:xfrm>
            <a:off x="5486400" y="3409950"/>
            <a:ext cx="249872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readData(data,filename)</a:t>
            </a:r>
          </a:p>
          <a:p>
            <a:r>
              <a:rPr lang="en-US" altLang="en-US" b="0">
                <a:latin typeface="Times New Roman" pitchFamily="18" charset="0"/>
              </a:rPr>
              <a:t>{ f := openfile(filename);</a:t>
            </a:r>
          </a:p>
          <a:p>
            <a:r>
              <a:rPr lang="en-US" altLang="en-US" b="0">
                <a:latin typeface="Times New Roman" pitchFamily="18" charset="0"/>
              </a:rPr>
              <a:t>   readrecords(f, data);</a:t>
            </a:r>
          </a:p>
          <a:p>
            <a:r>
              <a:rPr lang="en-US" altLang="en-US" b="0">
                <a:latin typeface="Times New Roman" pitchFamily="18" charset="0"/>
              </a:rPr>
              <a:t>   closefile(f);</a:t>
            </a:r>
          </a:p>
          <a:p>
            <a:r>
              <a:rPr lang="en-US" altLang="en-US" b="0">
                <a:latin typeface="Times New Roman" pitchFamily="18" charset="0"/>
              </a:rPr>
              <a:t>}</a:t>
            </a:r>
          </a:p>
          <a:p>
            <a:r>
              <a:rPr lang="en-US" altLang="en-US" b="0">
                <a:latin typeface="Times New Roman" pitchFamily="18" charset="0"/>
              </a:rPr>
              <a:t>storeData(data,filename)</a:t>
            </a:r>
          </a:p>
          <a:p>
            <a:r>
              <a:rPr lang="en-US" altLang="en-US" b="0">
                <a:latin typeface="Times New Roman" pitchFamily="18" charset="0"/>
              </a:rPr>
              <a:t>{...}</a:t>
            </a:r>
          </a:p>
          <a:p>
            <a:r>
              <a:rPr lang="en-US" altLang="en-US" b="0">
                <a:latin typeface="Times New Roman" pitchFamily="18" charset="0"/>
              </a:rPr>
              <a:t>processBData(data)</a:t>
            </a:r>
          </a:p>
          <a:p>
            <a:r>
              <a:rPr lang="en-US" altLang="en-US" b="0">
                <a:latin typeface="Times New Roman" pitchFamily="18" charset="0"/>
              </a:rPr>
              <a:t>{...}</a:t>
            </a:r>
          </a:p>
        </p:txBody>
      </p:sp>
      <p:sp>
        <p:nvSpPr>
          <p:cNvPr id="210951" name="Rectangle 7"/>
          <p:cNvSpPr>
            <a:spLocks noChangeArrowheads="1"/>
          </p:cNvSpPr>
          <p:nvPr/>
        </p:nvSpPr>
        <p:spPr bwMode="auto">
          <a:xfrm>
            <a:off x="838200" y="1809750"/>
            <a:ext cx="29718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0952" name="Rectangle 8"/>
          <p:cNvSpPr>
            <a:spLocks noChangeArrowheads="1"/>
          </p:cNvSpPr>
          <p:nvPr/>
        </p:nvSpPr>
        <p:spPr bwMode="auto">
          <a:xfrm>
            <a:off x="5257800" y="1809750"/>
            <a:ext cx="29718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0953" name="Text Box 9"/>
          <p:cNvSpPr txBox="1">
            <a:spLocks noChangeArrowheads="1"/>
          </p:cNvSpPr>
          <p:nvPr/>
        </p:nvSpPr>
        <p:spPr bwMode="auto">
          <a:xfrm>
            <a:off x="898525" y="1466850"/>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Module A</a:t>
            </a:r>
          </a:p>
        </p:txBody>
      </p:sp>
      <p:sp>
        <p:nvSpPr>
          <p:cNvPr id="210954" name="Text Box 10"/>
          <p:cNvSpPr txBox="1">
            <a:spLocks noChangeArrowheads="1"/>
          </p:cNvSpPr>
          <p:nvPr/>
        </p:nvSpPr>
        <p:spPr bwMode="auto">
          <a:xfrm>
            <a:off x="5257800" y="146685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New Roman" pitchFamily="18" charset="0"/>
              </a:rPr>
              <a:t>Module B</a:t>
            </a:r>
          </a:p>
        </p:txBody>
      </p:sp>
    </p:spTree>
    <p:extLst>
      <p:ext uri="{BB962C8B-B14F-4D97-AF65-F5344CB8AC3E}">
        <p14:creationId xmlns:p14="http://schemas.microsoft.com/office/powerpoint/2010/main" val="2874236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a:t>Example of Procedural Cohesion</a:t>
            </a:r>
          </a:p>
        </p:txBody>
      </p:sp>
      <p:sp>
        <p:nvSpPr>
          <p:cNvPr id="2" name="Rectangle 1"/>
          <p:cNvSpPr/>
          <p:nvPr/>
        </p:nvSpPr>
        <p:spPr>
          <a:xfrm>
            <a:off x="2286000" y="1997839"/>
            <a:ext cx="4572000" cy="3416320"/>
          </a:xfrm>
          <a:prstGeom prst="rect">
            <a:avLst/>
          </a:prstGeom>
        </p:spPr>
        <p:txBody>
          <a:bodyPr>
            <a:spAutoFit/>
          </a:bodyPr>
          <a:lstStyle/>
          <a:p>
            <a:r>
              <a:rPr lang="en-CA" i="1" dirty="0"/>
              <a:t>module write read and edit something</a:t>
            </a:r>
          </a:p>
          <a:p>
            <a:r>
              <a:rPr lang="en-CA" i="1" dirty="0"/>
              <a:t>   use out record</a:t>
            </a:r>
            <a:br>
              <a:rPr lang="en-CA" i="1" dirty="0"/>
            </a:br>
            <a:r>
              <a:rPr lang="en-CA" i="1" dirty="0"/>
              <a:t> </a:t>
            </a:r>
          </a:p>
          <a:p>
            <a:r>
              <a:rPr lang="en-CA" i="1" dirty="0"/>
              <a:t>   write out record</a:t>
            </a:r>
            <a:br>
              <a:rPr lang="en-CA" i="1" dirty="0"/>
            </a:br>
            <a:r>
              <a:rPr lang="en-CA" i="1" dirty="0"/>
              <a:t> </a:t>
            </a:r>
          </a:p>
          <a:p>
            <a:r>
              <a:rPr lang="en-CA" i="1" dirty="0"/>
              <a:t>   read in record</a:t>
            </a:r>
            <a:br>
              <a:rPr lang="en-CA" i="1" dirty="0"/>
            </a:br>
            <a:r>
              <a:rPr lang="en-CA" i="1" dirty="0"/>
              <a:t> </a:t>
            </a:r>
          </a:p>
          <a:p>
            <a:r>
              <a:rPr lang="en-CA" i="1" dirty="0"/>
              <a:t>   pad numeric fields with zeros</a:t>
            </a:r>
            <a:br>
              <a:rPr lang="en-CA" i="1" dirty="0"/>
            </a:br>
            <a:r>
              <a:rPr lang="en-CA" i="1" dirty="0"/>
              <a:t> </a:t>
            </a:r>
          </a:p>
          <a:p>
            <a:r>
              <a:rPr lang="en-CA" i="1" dirty="0"/>
              <a:t>   return in record</a:t>
            </a:r>
          </a:p>
          <a:p>
            <a:endParaRPr lang="en-CA" i="1" dirty="0"/>
          </a:p>
          <a:p>
            <a:r>
              <a:rPr lang="en-CA" i="1" dirty="0"/>
              <a:t>end module</a:t>
            </a:r>
          </a:p>
        </p:txBody>
      </p:sp>
      <p:sp>
        <p:nvSpPr>
          <p:cNvPr id="12" name="TextBox 11"/>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294838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t>Communicational Cohesion</a:t>
            </a:r>
          </a:p>
        </p:txBody>
      </p:sp>
      <p:sp>
        <p:nvSpPr>
          <p:cNvPr id="211971" name="Rectangle 3"/>
          <p:cNvSpPr>
            <a:spLocks noGrp="1" noChangeArrowheads="1"/>
          </p:cNvSpPr>
          <p:nvPr>
            <p:ph type="body" idx="1"/>
          </p:nvPr>
        </p:nvSpPr>
        <p:spPr/>
        <p:txBody>
          <a:bodyPr/>
          <a:lstStyle/>
          <a:p>
            <a:pPr marL="342900" indent="-342900"/>
            <a:r>
              <a:rPr lang="en-US" altLang="en-US" sz="2000"/>
              <a:t>Communicational cohesion occurs when a module performs operations related to a sequence of steps performed in the program (see procedural cohesion) AND all the actions performed by the module are performed on the same data.</a:t>
            </a:r>
          </a:p>
          <a:p>
            <a:pPr marL="342900" indent="-342900"/>
            <a:endParaRPr lang="en-US" altLang="en-US" sz="2000"/>
          </a:p>
          <a:p>
            <a:pPr marL="342900" indent="-342900"/>
            <a:r>
              <a:rPr lang="en-US" altLang="en-US" sz="2000"/>
              <a:t>Communicational cohesion is an improvement on procedural cohesion because all the operations are performed on the same data.</a:t>
            </a:r>
          </a:p>
        </p:txBody>
      </p:sp>
    </p:spTree>
    <p:extLst>
      <p:ext uri="{BB962C8B-B14F-4D97-AF65-F5344CB8AC3E}">
        <p14:creationId xmlns:p14="http://schemas.microsoft.com/office/powerpoint/2010/main" val="190135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23</a:t>
            </a:r>
          </a:p>
        </p:txBody>
      </p:sp>
      <p:sp>
        <p:nvSpPr>
          <p:cNvPr id="3" name="Text Placeholder 2"/>
          <p:cNvSpPr>
            <a:spLocks noGrp="1"/>
          </p:cNvSpPr>
          <p:nvPr>
            <p:ph type="body" idx="1"/>
          </p:nvPr>
        </p:nvSpPr>
        <p:spPr/>
        <p:txBody>
          <a:bodyPr/>
          <a:lstStyle/>
          <a:p>
            <a:r>
              <a:rPr lang="en-US" dirty="0"/>
              <a:t>Foundational Software Design Principles</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Without requirements and design, programming is the art of adding bugs to an empty text file.</a:t>
            </a:r>
          </a:p>
          <a:p>
            <a:r>
              <a:rPr lang="en-US" sz="2000" i="1" dirty="0"/>
              <a:t>― </a:t>
            </a:r>
            <a:r>
              <a:rPr lang="en-US" sz="2000" dirty="0"/>
              <a:t>Louis </a:t>
            </a:r>
            <a:r>
              <a:rPr lang="en-US" sz="2000" dirty="0" err="1"/>
              <a:t>Srygley</a:t>
            </a:r>
            <a:endParaRPr lang="en-US" sz="2000" dirty="0"/>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of Communicational Cohesion</a:t>
            </a:r>
          </a:p>
        </p:txBody>
      </p:sp>
      <p:sp>
        <p:nvSpPr>
          <p:cNvPr id="3" name="Content Placeholder 2"/>
          <p:cNvSpPr>
            <a:spLocks noGrp="1"/>
          </p:cNvSpPr>
          <p:nvPr>
            <p:ph idx="1"/>
          </p:nvPr>
        </p:nvSpPr>
        <p:spPr/>
        <p:txBody>
          <a:bodyPr/>
          <a:lstStyle/>
          <a:p>
            <a:pPr marL="0" indent="0">
              <a:buNone/>
            </a:pPr>
            <a:endParaRPr lang="en-CA" sz="1800" i="1" dirty="0"/>
          </a:p>
          <a:p>
            <a:pPr marL="0" indent="0">
              <a:buNone/>
            </a:pPr>
            <a:endParaRPr lang="en-CA" sz="1800" i="1" dirty="0"/>
          </a:p>
          <a:p>
            <a:pPr marL="0" indent="0">
              <a:buNone/>
            </a:pPr>
            <a:r>
              <a:rPr lang="en-CA" sz="1800" i="1" dirty="0"/>
              <a:t>module determine customer details</a:t>
            </a:r>
          </a:p>
          <a:p>
            <a:pPr marL="0" indent="0">
              <a:buNone/>
            </a:pPr>
            <a:r>
              <a:rPr lang="en-CA" sz="1800" i="1" dirty="0"/>
              <a:t>   use customer account no</a:t>
            </a:r>
          </a:p>
          <a:p>
            <a:pPr marL="0" indent="0">
              <a:buNone/>
            </a:pPr>
            <a:r>
              <a:rPr lang="en-CA" sz="1800" i="1" dirty="0"/>
              <a:t>   find customer name</a:t>
            </a:r>
          </a:p>
          <a:p>
            <a:pPr marL="0" indent="0">
              <a:buNone/>
            </a:pPr>
            <a:r>
              <a:rPr lang="en-CA" sz="1800" i="1" dirty="0"/>
              <a:t>   find customer loan balance</a:t>
            </a:r>
          </a:p>
          <a:p>
            <a:pPr marL="0" indent="0">
              <a:buNone/>
            </a:pPr>
            <a:r>
              <a:rPr lang="en-CA" sz="1800" i="1" dirty="0"/>
              <a:t>   return customer name, loan balance</a:t>
            </a:r>
          </a:p>
          <a:p>
            <a:pPr marL="0" indent="0">
              <a:buNone/>
            </a:pPr>
            <a:r>
              <a:rPr lang="en-CA" sz="1800" i="1" dirty="0"/>
              <a:t>end module</a:t>
            </a:r>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4124442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Sequential Cohesion</a:t>
            </a:r>
          </a:p>
        </p:txBody>
      </p:sp>
      <p:sp>
        <p:nvSpPr>
          <p:cNvPr id="3" name="Content Placeholder 2"/>
          <p:cNvSpPr>
            <a:spLocks noGrp="1"/>
          </p:cNvSpPr>
          <p:nvPr>
            <p:ph idx="1"/>
          </p:nvPr>
        </p:nvSpPr>
        <p:spPr/>
        <p:txBody>
          <a:bodyPr/>
          <a:lstStyle/>
          <a:p>
            <a:r>
              <a:rPr lang="en-CA" sz="1800" dirty="0"/>
              <a:t>Elements are involved in activities such that output data from one activity becomes input data to the next</a:t>
            </a:r>
          </a:p>
          <a:p>
            <a:pPr marL="0" indent="0">
              <a:buNone/>
            </a:pPr>
            <a:r>
              <a:rPr lang="en-CA" sz="1800" dirty="0"/>
              <a:t> </a:t>
            </a:r>
          </a:p>
          <a:p>
            <a:r>
              <a:rPr lang="en-CA" sz="1800" dirty="0"/>
              <a:t>Usually has good coupling and is easily maintained</a:t>
            </a:r>
          </a:p>
          <a:p>
            <a:endParaRPr lang="en-CA" sz="1800" dirty="0"/>
          </a:p>
          <a:p>
            <a:r>
              <a:rPr lang="en-CA" sz="1800" dirty="0"/>
              <a:t>Not so readily reusable because activities that will not in general be useful together</a:t>
            </a:r>
          </a:p>
          <a:p>
            <a:pPr marL="0" indent="0">
              <a:buNone/>
            </a:pPr>
            <a:endParaRPr lang="en-CA" sz="1800" dirty="0"/>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1984723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of Sequential Cohesion</a:t>
            </a:r>
            <a:br>
              <a:rPr lang="en-CA" dirty="0"/>
            </a:br>
            <a:endParaRPr lang="en-CA" dirty="0"/>
          </a:p>
        </p:txBody>
      </p:sp>
      <p:sp>
        <p:nvSpPr>
          <p:cNvPr id="3" name="Content Placeholder 2"/>
          <p:cNvSpPr>
            <a:spLocks noGrp="1"/>
          </p:cNvSpPr>
          <p:nvPr>
            <p:ph idx="1"/>
          </p:nvPr>
        </p:nvSpPr>
        <p:spPr/>
        <p:txBody>
          <a:bodyPr/>
          <a:lstStyle/>
          <a:p>
            <a:pPr marL="0" indent="0">
              <a:buNone/>
            </a:pPr>
            <a:r>
              <a:rPr lang="en-CA" dirty="0"/>
              <a:t> </a:t>
            </a:r>
          </a:p>
          <a:p>
            <a:pPr marL="0" indent="0">
              <a:buNone/>
            </a:pPr>
            <a:r>
              <a:rPr lang="en-CA" sz="1800" i="1" dirty="0"/>
              <a:t>module format and cross-validate record</a:t>
            </a:r>
          </a:p>
          <a:p>
            <a:pPr marL="0" indent="0">
              <a:buNone/>
            </a:pPr>
            <a:r>
              <a:rPr lang="en-CA" sz="1800" i="1" dirty="0"/>
              <a:t>    use raw record</a:t>
            </a:r>
          </a:p>
          <a:p>
            <a:pPr marL="0" indent="0">
              <a:buNone/>
            </a:pPr>
            <a:r>
              <a:rPr lang="en-CA" sz="1800" i="1" dirty="0"/>
              <a:t>    format raw record</a:t>
            </a:r>
          </a:p>
          <a:p>
            <a:pPr marL="0" indent="0">
              <a:buNone/>
            </a:pPr>
            <a:r>
              <a:rPr lang="en-CA" sz="1800" i="1" dirty="0"/>
              <a:t>    cross-validate fields in raw record</a:t>
            </a:r>
          </a:p>
          <a:p>
            <a:pPr marL="0" indent="0">
              <a:buNone/>
            </a:pPr>
            <a:r>
              <a:rPr lang="en-CA" sz="1800" i="1" dirty="0"/>
              <a:t>    return formatted cross-validated record</a:t>
            </a:r>
          </a:p>
          <a:p>
            <a:pPr marL="0" indent="0">
              <a:buNone/>
            </a:pPr>
            <a:r>
              <a:rPr lang="en-CA" sz="1800" i="1" dirty="0"/>
              <a:t>end module</a:t>
            </a:r>
          </a:p>
          <a:p>
            <a:pPr marL="0" indent="0">
              <a:buNone/>
            </a:pPr>
            <a:endParaRPr lang="en-CA" dirty="0"/>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2255662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Functional Cohesion</a:t>
            </a:r>
          </a:p>
        </p:txBody>
      </p:sp>
      <p:sp>
        <p:nvSpPr>
          <p:cNvPr id="212995" name="Rectangle 3"/>
          <p:cNvSpPr>
            <a:spLocks noGrp="1" noChangeArrowheads="1"/>
          </p:cNvSpPr>
          <p:nvPr>
            <p:ph type="body" idx="1"/>
          </p:nvPr>
        </p:nvSpPr>
        <p:spPr>
          <a:xfrm>
            <a:off x="685800" y="1600200"/>
            <a:ext cx="7772400" cy="4114800"/>
          </a:xfrm>
        </p:spPr>
        <p:txBody>
          <a:bodyPr/>
          <a:lstStyle/>
          <a:p>
            <a:pPr marL="342900" indent="-342900"/>
            <a:r>
              <a:rPr lang="en-US" altLang="en-US" sz="1800" dirty="0"/>
              <a:t>Module with functional cohesion focuses on exactly one goal or “function”</a:t>
            </a:r>
          </a:p>
          <a:p>
            <a:pPr marL="742950" lvl="1" indent="-285750"/>
            <a:r>
              <a:rPr lang="en-US" altLang="en-US" sz="1600" dirty="0"/>
              <a:t>(in the sense of purpose, not a programming language “function”).</a:t>
            </a:r>
          </a:p>
          <a:p>
            <a:pPr marL="742950" lvl="1" indent="-285750"/>
            <a:endParaRPr lang="en-US" altLang="en-US" sz="1600" dirty="0"/>
          </a:p>
          <a:p>
            <a:pPr marL="342900" indent="-342900"/>
            <a:r>
              <a:rPr lang="en-US" altLang="en-US" sz="1800" dirty="0"/>
              <a:t>Module performing a well-defined operation is more reusable, e.g.,</a:t>
            </a:r>
          </a:p>
          <a:p>
            <a:pPr marL="742950" lvl="1" indent="-285750"/>
            <a:r>
              <a:rPr lang="en-US" altLang="en-US" sz="1600" dirty="0"/>
              <a:t>modules such as: </a:t>
            </a:r>
            <a:r>
              <a:rPr lang="en-US" altLang="en-US" sz="1600" dirty="0" err="1"/>
              <a:t>read_file</a:t>
            </a:r>
            <a:r>
              <a:rPr lang="en-US" altLang="en-US" sz="1600" dirty="0"/>
              <a:t>, or </a:t>
            </a:r>
            <a:r>
              <a:rPr lang="en-US" altLang="en-US" sz="1600" dirty="0" err="1"/>
              <a:t>draw_graph</a:t>
            </a:r>
            <a:r>
              <a:rPr lang="en-US" altLang="en-US" sz="1600" dirty="0"/>
              <a:t> are more likely to be applicable to another project than one called </a:t>
            </a:r>
            <a:r>
              <a:rPr lang="en-US" altLang="en-US" sz="1600" dirty="0" err="1"/>
              <a:t>initialize_data</a:t>
            </a:r>
            <a:r>
              <a:rPr lang="en-US" altLang="en-US" sz="1600" dirty="0"/>
              <a:t>.</a:t>
            </a:r>
          </a:p>
          <a:p>
            <a:pPr marL="742950" lvl="1" indent="-285750"/>
            <a:endParaRPr lang="en-US" altLang="en-US" sz="1600" dirty="0"/>
          </a:p>
          <a:p>
            <a:pPr marL="342900" indent="-342900"/>
            <a:r>
              <a:rPr lang="en-US" altLang="en-US" sz="1800" dirty="0"/>
              <a:t>Another advantage of is fault isolation, e.g.,</a:t>
            </a:r>
          </a:p>
          <a:p>
            <a:pPr marL="742950" lvl="1" indent="-285750"/>
            <a:r>
              <a:rPr lang="en-US" altLang="en-US" sz="1600" dirty="0"/>
              <a:t>If the data is not being read from the file correctly, there is a good chance the error lies in the </a:t>
            </a:r>
            <a:r>
              <a:rPr lang="en-US" altLang="en-US" sz="1600" dirty="0" err="1"/>
              <a:t>read_file</a:t>
            </a:r>
            <a:r>
              <a:rPr lang="en-US" altLang="en-US" sz="1600" dirty="0"/>
              <a:t> module/function.</a:t>
            </a:r>
            <a:r>
              <a:rPr lang="en-CA" altLang="en-US" sz="2000" dirty="0"/>
              <a:t>​</a:t>
            </a:r>
          </a:p>
          <a:p>
            <a:pPr marL="742950" lvl="1" indent="-285750"/>
            <a:endParaRPr lang="en-CA" altLang="en-US" sz="2000" dirty="0"/>
          </a:p>
          <a:p>
            <a:pPr indent="-285750"/>
            <a:r>
              <a:rPr lang="en-CA" altLang="en-US" sz="1800" dirty="0"/>
              <a:t>Examples of functional cohesive modules:</a:t>
            </a:r>
          </a:p>
          <a:p>
            <a:pPr marL="57150" indent="0">
              <a:buNone/>
            </a:pPr>
            <a:r>
              <a:rPr lang="en-CA" altLang="en-US" sz="2000" dirty="0"/>
              <a:t>	</a:t>
            </a:r>
            <a:r>
              <a:rPr lang="en-CA" altLang="en-US" sz="1600" dirty="0"/>
              <a:t>Compute cosine of angle</a:t>
            </a:r>
          </a:p>
          <a:p>
            <a:pPr marL="57150" indent="0">
              <a:buNone/>
            </a:pPr>
            <a:r>
              <a:rPr lang="en-CA" altLang="en-US" sz="1600" dirty="0"/>
              <a:t>	Read transaction record </a:t>
            </a:r>
          </a:p>
          <a:p>
            <a:pPr marL="57150" indent="0">
              <a:buNone/>
            </a:pPr>
            <a:r>
              <a:rPr lang="en-CA" altLang="en-US" sz="1600" dirty="0"/>
              <a:t>	Assign seat to airline passenger</a:t>
            </a:r>
            <a:endParaRPr lang="en-US" altLang="en-US" sz="1600" dirty="0"/>
          </a:p>
        </p:txBody>
      </p:sp>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3465164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Informational Cohesion</a:t>
            </a:r>
          </a:p>
        </p:txBody>
      </p:sp>
      <p:sp>
        <p:nvSpPr>
          <p:cNvPr id="214019" name="Rectangle 3"/>
          <p:cNvSpPr>
            <a:spLocks noGrp="1" noChangeArrowheads="1"/>
          </p:cNvSpPr>
          <p:nvPr>
            <p:ph type="body" idx="1"/>
          </p:nvPr>
        </p:nvSpPr>
        <p:spPr/>
        <p:txBody>
          <a:bodyPr/>
          <a:lstStyle/>
          <a:p>
            <a:pPr marL="342900" indent="-342900"/>
            <a:r>
              <a:rPr lang="en-US" altLang="en-US" sz="1800"/>
              <a:t>Informational cohesion describes a module as performing a number of actions, each with a unique entry point, independent code for each action, and all operations are performed on the same data.</a:t>
            </a:r>
          </a:p>
          <a:p>
            <a:pPr marL="742950" lvl="1" indent="-285750"/>
            <a:r>
              <a:rPr lang="en-US" altLang="en-US" sz="1600"/>
              <a:t>In informational cohesion, each function in a module can perform exactly one action.</a:t>
            </a:r>
          </a:p>
          <a:p>
            <a:pPr marL="742950" lvl="1" indent="-285750"/>
            <a:endParaRPr lang="en-US" altLang="en-US" sz="1600"/>
          </a:p>
          <a:p>
            <a:pPr marL="342900" indent="-342900"/>
            <a:r>
              <a:rPr lang="en-US" altLang="en-US" sz="1800"/>
              <a:t>It corresponds to the definition of an ADT (abstract data type) or object in an object-oriented language.</a:t>
            </a:r>
          </a:p>
          <a:p>
            <a:pPr marL="342900" indent="-342900"/>
            <a:endParaRPr lang="en-US" altLang="en-US" sz="1800"/>
          </a:p>
          <a:p>
            <a:pPr marL="342900" indent="-342900"/>
            <a:r>
              <a:rPr lang="en-US" altLang="en-US" sz="1800"/>
              <a:t>Thus, the object-oriented approach naturally produces designs with informational cohesion.</a:t>
            </a:r>
          </a:p>
          <a:p>
            <a:pPr marL="742950" lvl="1" indent="-285750"/>
            <a:r>
              <a:rPr lang="en-US" altLang="en-US" sz="1600"/>
              <a:t>Each object is generally defined in its own source file/module, and all the data definitions and member functions of that object are defined inside that source file (or perhaps one other source file, in the case of a .hpp/.cpp combination).</a:t>
            </a:r>
          </a:p>
        </p:txBody>
      </p:sp>
    </p:spTree>
    <p:extLst>
      <p:ext uri="{BB962C8B-B14F-4D97-AF65-F5344CB8AC3E}">
        <p14:creationId xmlns:p14="http://schemas.microsoft.com/office/powerpoint/2010/main" val="141537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B2B7AD16-DD50-42C1-89BB-C70DA0A80221}" type="slidenum">
              <a:rPr lang="ko-KR" altLang="en-US" sz="1200"/>
              <a:pPr/>
              <a:t>35</a:t>
            </a:fld>
            <a:endParaRPr lang="en-US" altLang="ko-KR" sz="1200"/>
          </a:p>
        </p:txBody>
      </p:sp>
      <p:sp>
        <p:nvSpPr>
          <p:cNvPr id="25603" name="Rectangle 2"/>
          <p:cNvSpPr>
            <a:spLocks noGrp="1" noChangeArrowheads="1"/>
          </p:cNvSpPr>
          <p:nvPr>
            <p:ph type="title"/>
          </p:nvPr>
        </p:nvSpPr>
        <p:spPr/>
        <p:txBody>
          <a:bodyPr/>
          <a:lstStyle/>
          <a:p>
            <a:r>
              <a:rPr lang="en-US" altLang="en-US"/>
              <a:t>Examples of Cohesion</a:t>
            </a:r>
          </a:p>
        </p:txBody>
      </p:sp>
      <p:sp>
        <p:nvSpPr>
          <p:cNvPr id="25604" name="Rectangle 3"/>
          <p:cNvSpPr>
            <a:spLocks noChangeArrowheads="1"/>
          </p:cNvSpPr>
          <p:nvPr/>
        </p:nvSpPr>
        <p:spPr bwMode="auto">
          <a:xfrm>
            <a:off x="685800" y="2057400"/>
            <a:ext cx="19812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endParaRPr lang="en-US" altLang="en-US" sz="2400">
              <a:solidFill>
                <a:schemeClr val="bg1"/>
              </a:solidFill>
            </a:endParaRPr>
          </a:p>
        </p:txBody>
      </p:sp>
      <p:sp>
        <p:nvSpPr>
          <p:cNvPr id="25605" name="Line 4"/>
          <p:cNvSpPr>
            <a:spLocks noChangeShapeType="1"/>
          </p:cNvSpPr>
          <p:nvPr/>
        </p:nvSpPr>
        <p:spPr bwMode="auto">
          <a:xfrm>
            <a:off x="685800" y="24384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06" name="Line 5"/>
          <p:cNvSpPr>
            <a:spLocks noChangeShapeType="1"/>
          </p:cNvSpPr>
          <p:nvPr/>
        </p:nvSpPr>
        <p:spPr bwMode="auto">
          <a:xfrm>
            <a:off x="1666875" y="2438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07" name="Line 6"/>
          <p:cNvSpPr>
            <a:spLocks noChangeShapeType="1"/>
          </p:cNvSpPr>
          <p:nvPr/>
        </p:nvSpPr>
        <p:spPr bwMode="auto">
          <a:xfrm>
            <a:off x="685800" y="2895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08" name="Line 7"/>
          <p:cNvSpPr>
            <a:spLocks noChangeShapeType="1"/>
          </p:cNvSpPr>
          <p:nvPr/>
        </p:nvSpPr>
        <p:spPr bwMode="auto">
          <a:xfrm>
            <a:off x="1600200" y="28956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09" name="Text Box 8"/>
          <p:cNvSpPr txBox="1">
            <a:spLocks noChangeArrowheads="1"/>
          </p:cNvSpPr>
          <p:nvPr/>
        </p:nvSpPr>
        <p:spPr bwMode="auto">
          <a:xfrm>
            <a:off x="1066800" y="2057400"/>
            <a:ext cx="1154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a:t>
            </a:r>
          </a:p>
        </p:txBody>
      </p:sp>
      <p:sp>
        <p:nvSpPr>
          <p:cNvPr id="25610" name="Text Box 9"/>
          <p:cNvSpPr txBox="1">
            <a:spLocks noChangeArrowheads="1"/>
          </p:cNvSpPr>
          <p:nvPr/>
        </p:nvSpPr>
        <p:spPr bwMode="auto">
          <a:xfrm>
            <a:off x="685800" y="2362200"/>
            <a:ext cx="96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1600" dirty="0">
                <a:solidFill>
                  <a:schemeClr val="bg1"/>
                </a:solidFill>
              </a:rPr>
              <a:t>Function</a:t>
            </a:r>
          </a:p>
          <a:p>
            <a:pPr algn="ctr">
              <a:spcBef>
                <a:spcPct val="0"/>
              </a:spcBef>
              <a:buClrTx/>
              <a:buSzTx/>
              <a:buFontTx/>
              <a:buNone/>
            </a:pPr>
            <a:r>
              <a:rPr lang="en-US" altLang="en-US" sz="1600" dirty="0">
                <a:solidFill>
                  <a:schemeClr val="bg1"/>
                </a:solidFill>
              </a:rPr>
              <a:t>B</a:t>
            </a:r>
          </a:p>
        </p:txBody>
      </p:sp>
      <p:sp>
        <p:nvSpPr>
          <p:cNvPr id="25611" name="Text Box 10"/>
          <p:cNvSpPr txBox="1">
            <a:spLocks noChangeArrowheads="1"/>
          </p:cNvSpPr>
          <p:nvPr/>
        </p:nvSpPr>
        <p:spPr bwMode="auto">
          <a:xfrm>
            <a:off x="609600" y="2819400"/>
            <a:ext cx="1006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1600">
                <a:solidFill>
                  <a:schemeClr val="bg1"/>
                </a:solidFill>
              </a:rPr>
              <a:t>Function</a:t>
            </a:r>
          </a:p>
          <a:p>
            <a:pPr algn="ctr">
              <a:spcBef>
                <a:spcPct val="0"/>
              </a:spcBef>
              <a:buClrTx/>
              <a:buSzTx/>
              <a:buFontTx/>
              <a:buNone/>
            </a:pPr>
            <a:r>
              <a:rPr lang="en-US" altLang="en-US" sz="1600">
                <a:solidFill>
                  <a:schemeClr val="bg1"/>
                </a:solidFill>
              </a:rPr>
              <a:t>D</a:t>
            </a:r>
          </a:p>
        </p:txBody>
      </p:sp>
      <p:sp>
        <p:nvSpPr>
          <p:cNvPr id="25612" name="Text Box 11"/>
          <p:cNvSpPr txBox="1">
            <a:spLocks noChangeArrowheads="1"/>
          </p:cNvSpPr>
          <p:nvPr/>
        </p:nvSpPr>
        <p:spPr bwMode="auto">
          <a:xfrm>
            <a:off x="1676400" y="2362200"/>
            <a:ext cx="96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1600">
                <a:solidFill>
                  <a:schemeClr val="bg1"/>
                </a:solidFill>
              </a:rPr>
              <a:t>Function</a:t>
            </a:r>
          </a:p>
          <a:p>
            <a:pPr algn="ctr">
              <a:spcBef>
                <a:spcPct val="0"/>
              </a:spcBef>
              <a:buClrTx/>
              <a:buSzTx/>
              <a:buFontTx/>
              <a:buNone/>
            </a:pPr>
            <a:r>
              <a:rPr lang="en-US" altLang="en-US" sz="1600">
                <a:solidFill>
                  <a:schemeClr val="bg1"/>
                </a:solidFill>
              </a:rPr>
              <a:t>C</a:t>
            </a:r>
          </a:p>
        </p:txBody>
      </p:sp>
      <p:sp>
        <p:nvSpPr>
          <p:cNvPr id="25613" name="Text Box 12"/>
          <p:cNvSpPr txBox="1">
            <a:spLocks noChangeArrowheads="1"/>
          </p:cNvSpPr>
          <p:nvPr/>
        </p:nvSpPr>
        <p:spPr bwMode="auto">
          <a:xfrm>
            <a:off x="1647825" y="2819400"/>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1600">
                <a:solidFill>
                  <a:schemeClr val="bg1"/>
                </a:solidFill>
              </a:rPr>
              <a:t>Function </a:t>
            </a:r>
          </a:p>
          <a:p>
            <a:pPr algn="ctr">
              <a:spcBef>
                <a:spcPct val="0"/>
              </a:spcBef>
              <a:buClrTx/>
              <a:buSzTx/>
              <a:buFontTx/>
              <a:buNone/>
            </a:pPr>
            <a:r>
              <a:rPr lang="en-US" altLang="en-US" sz="1600">
                <a:solidFill>
                  <a:schemeClr val="bg1"/>
                </a:solidFill>
              </a:rPr>
              <a:t>E</a:t>
            </a:r>
          </a:p>
        </p:txBody>
      </p:sp>
      <p:sp>
        <p:nvSpPr>
          <p:cNvPr id="25614" name="Text Box 13"/>
          <p:cNvSpPr txBox="1">
            <a:spLocks noChangeArrowheads="1"/>
          </p:cNvSpPr>
          <p:nvPr/>
        </p:nvSpPr>
        <p:spPr bwMode="auto">
          <a:xfrm>
            <a:off x="765175" y="3417888"/>
            <a:ext cx="17335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Coincidental</a:t>
            </a:r>
          </a:p>
          <a:p>
            <a:pPr algn="ctr">
              <a:spcBef>
                <a:spcPct val="0"/>
              </a:spcBef>
              <a:buClrTx/>
              <a:buSzTx/>
              <a:buFontTx/>
              <a:buNone/>
            </a:pPr>
            <a:r>
              <a:rPr lang="en-US" altLang="en-US" sz="1800"/>
              <a:t>Parts unrelated</a:t>
            </a:r>
          </a:p>
        </p:txBody>
      </p:sp>
      <p:sp>
        <p:nvSpPr>
          <p:cNvPr id="25615" name="Text Box 14"/>
          <p:cNvSpPr txBox="1">
            <a:spLocks noChangeArrowheads="1"/>
          </p:cNvSpPr>
          <p:nvPr/>
        </p:nvSpPr>
        <p:spPr bwMode="auto">
          <a:xfrm>
            <a:off x="4038600" y="2209800"/>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50000"/>
              </a:spcBef>
              <a:buClrTx/>
              <a:buSzTx/>
              <a:buFontTx/>
              <a:buNone/>
            </a:pPr>
            <a:endParaRPr lang="en-US" altLang="en-US" sz="2400">
              <a:solidFill>
                <a:schemeClr val="bg1"/>
              </a:solidFill>
            </a:endParaRPr>
          </a:p>
        </p:txBody>
      </p:sp>
      <p:sp>
        <p:nvSpPr>
          <p:cNvPr id="25616" name="Rectangle 15"/>
          <p:cNvSpPr>
            <a:spLocks noChangeArrowheads="1"/>
          </p:cNvSpPr>
          <p:nvPr/>
        </p:nvSpPr>
        <p:spPr bwMode="auto">
          <a:xfrm>
            <a:off x="3657600" y="2057400"/>
            <a:ext cx="21336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endParaRPr lang="en-US" altLang="en-US" sz="2400">
              <a:solidFill>
                <a:schemeClr val="bg1"/>
              </a:solidFill>
            </a:endParaRPr>
          </a:p>
        </p:txBody>
      </p:sp>
      <p:sp>
        <p:nvSpPr>
          <p:cNvPr id="25617" name="Line 16"/>
          <p:cNvSpPr>
            <a:spLocks noChangeShapeType="1"/>
          </p:cNvSpPr>
          <p:nvPr/>
        </p:nvSpPr>
        <p:spPr bwMode="auto">
          <a:xfrm>
            <a:off x="3657600" y="2514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18" name="Line 17"/>
          <p:cNvSpPr>
            <a:spLocks noChangeShapeType="1"/>
          </p:cNvSpPr>
          <p:nvPr/>
        </p:nvSpPr>
        <p:spPr bwMode="auto">
          <a:xfrm>
            <a:off x="3657600" y="29718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19" name="Text Box 18"/>
          <p:cNvSpPr txBox="1">
            <a:spLocks noChangeArrowheads="1"/>
          </p:cNvSpPr>
          <p:nvPr/>
        </p:nvSpPr>
        <p:spPr bwMode="auto">
          <a:xfrm>
            <a:off x="4032250" y="2081213"/>
            <a:ext cx="124301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A’</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A’’</a:t>
            </a:r>
          </a:p>
        </p:txBody>
      </p:sp>
      <p:sp>
        <p:nvSpPr>
          <p:cNvPr id="25620" name="Line 19"/>
          <p:cNvSpPr>
            <a:spLocks noChangeShapeType="1"/>
          </p:cNvSpPr>
          <p:nvPr/>
        </p:nvSpPr>
        <p:spPr bwMode="auto">
          <a:xfrm>
            <a:off x="3810000" y="23622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21" name="Line 20"/>
          <p:cNvSpPr>
            <a:spLocks noChangeShapeType="1"/>
          </p:cNvSpPr>
          <p:nvPr/>
        </p:nvSpPr>
        <p:spPr bwMode="auto">
          <a:xfrm>
            <a:off x="3810000" y="28194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22" name="Text Box 21"/>
          <p:cNvSpPr txBox="1">
            <a:spLocks noChangeArrowheads="1"/>
          </p:cNvSpPr>
          <p:nvPr/>
        </p:nvSpPr>
        <p:spPr bwMode="auto">
          <a:xfrm>
            <a:off x="3159125" y="2608263"/>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400">
                <a:solidFill>
                  <a:schemeClr val="bg1"/>
                </a:solidFill>
              </a:rPr>
              <a:t>logic</a:t>
            </a:r>
          </a:p>
        </p:txBody>
      </p:sp>
      <p:sp>
        <p:nvSpPr>
          <p:cNvPr id="25623" name="Text Box 22"/>
          <p:cNvSpPr txBox="1">
            <a:spLocks noChangeArrowheads="1"/>
          </p:cNvSpPr>
          <p:nvPr/>
        </p:nvSpPr>
        <p:spPr bwMode="auto">
          <a:xfrm>
            <a:off x="3733800" y="3405188"/>
            <a:ext cx="18605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Logical</a:t>
            </a:r>
          </a:p>
          <a:p>
            <a:pPr algn="ctr">
              <a:spcBef>
                <a:spcPct val="0"/>
              </a:spcBef>
              <a:buClrTx/>
              <a:buSzTx/>
              <a:buFontTx/>
              <a:buNone/>
            </a:pPr>
            <a:r>
              <a:rPr lang="en-US" altLang="en-US" sz="1800"/>
              <a:t>Similar functions</a:t>
            </a:r>
          </a:p>
        </p:txBody>
      </p:sp>
      <p:sp>
        <p:nvSpPr>
          <p:cNvPr id="25624" name="Rectangle 23"/>
          <p:cNvSpPr>
            <a:spLocks noChangeArrowheads="1"/>
          </p:cNvSpPr>
          <p:nvPr/>
        </p:nvSpPr>
        <p:spPr bwMode="auto">
          <a:xfrm>
            <a:off x="6629400" y="2057400"/>
            <a:ext cx="19050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sp>
        <p:nvSpPr>
          <p:cNvPr id="25625" name="Line 24"/>
          <p:cNvSpPr>
            <a:spLocks noChangeShapeType="1"/>
          </p:cNvSpPr>
          <p:nvPr/>
        </p:nvSpPr>
        <p:spPr bwMode="auto">
          <a:xfrm>
            <a:off x="6629400" y="2438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26" name="Line 25"/>
          <p:cNvSpPr>
            <a:spLocks noChangeShapeType="1"/>
          </p:cNvSpPr>
          <p:nvPr/>
        </p:nvSpPr>
        <p:spPr bwMode="auto">
          <a:xfrm>
            <a:off x="6629400" y="2895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27" name="Text Box 26"/>
          <p:cNvSpPr txBox="1">
            <a:spLocks noChangeArrowheads="1"/>
          </p:cNvSpPr>
          <p:nvPr/>
        </p:nvSpPr>
        <p:spPr bwMode="auto">
          <a:xfrm>
            <a:off x="6934200" y="2106613"/>
            <a:ext cx="13271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1600" dirty="0">
                <a:solidFill>
                  <a:schemeClr val="bg1"/>
                </a:solidFill>
              </a:rPr>
              <a:t>Time t</a:t>
            </a:r>
            <a:r>
              <a:rPr lang="en-US" altLang="en-US" sz="1600" baseline="-25000" dirty="0">
                <a:solidFill>
                  <a:schemeClr val="bg1"/>
                </a:solidFill>
              </a:rPr>
              <a:t>0</a:t>
            </a:r>
          </a:p>
          <a:p>
            <a:pPr algn="ctr">
              <a:spcBef>
                <a:spcPct val="0"/>
              </a:spcBef>
              <a:buClrTx/>
              <a:buSzTx/>
              <a:buFontTx/>
              <a:buNone/>
            </a:pPr>
            <a:endParaRPr lang="en-US" altLang="en-US" sz="1600" baseline="-25000" dirty="0">
              <a:solidFill>
                <a:schemeClr val="bg1"/>
              </a:solidFill>
            </a:endParaRPr>
          </a:p>
          <a:p>
            <a:pPr algn="ctr">
              <a:spcBef>
                <a:spcPct val="0"/>
              </a:spcBef>
              <a:buClrTx/>
              <a:buSzTx/>
              <a:buFontTx/>
              <a:buNone/>
            </a:pPr>
            <a:r>
              <a:rPr lang="en-US" altLang="en-US" sz="1600" dirty="0">
                <a:solidFill>
                  <a:schemeClr val="bg1"/>
                </a:solidFill>
              </a:rPr>
              <a:t>Time t</a:t>
            </a:r>
            <a:r>
              <a:rPr lang="en-US" altLang="en-US" sz="1600" baseline="-25000" dirty="0">
                <a:solidFill>
                  <a:schemeClr val="bg1"/>
                </a:solidFill>
              </a:rPr>
              <a:t>0 </a:t>
            </a:r>
            <a:r>
              <a:rPr lang="en-US" altLang="en-US" sz="1600" dirty="0">
                <a:solidFill>
                  <a:schemeClr val="bg1"/>
                </a:solidFill>
              </a:rPr>
              <a:t>+ X</a:t>
            </a:r>
            <a:endParaRPr lang="en-US" altLang="en-US" sz="1600" baseline="-25000" dirty="0">
              <a:solidFill>
                <a:schemeClr val="bg1"/>
              </a:solidFill>
            </a:endParaRPr>
          </a:p>
          <a:p>
            <a:pPr algn="ctr">
              <a:spcBef>
                <a:spcPct val="0"/>
              </a:spcBef>
              <a:buClrTx/>
              <a:buSzTx/>
              <a:buFontTx/>
              <a:buNone/>
            </a:pPr>
            <a:endParaRPr lang="en-US" altLang="en-US" sz="1600" baseline="-25000" dirty="0">
              <a:solidFill>
                <a:schemeClr val="bg1"/>
              </a:solidFill>
            </a:endParaRPr>
          </a:p>
          <a:p>
            <a:pPr algn="ctr">
              <a:spcBef>
                <a:spcPct val="0"/>
              </a:spcBef>
              <a:buClrTx/>
              <a:buSzTx/>
              <a:buFontTx/>
              <a:buNone/>
            </a:pPr>
            <a:r>
              <a:rPr lang="en-US" altLang="en-US" sz="1600" dirty="0">
                <a:solidFill>
                  <a:schemeClr val="bg1"/>
                </a:solidFill>
              </a:rPr>
              <a:t>Time t</a:t>
            </a:r>
            <a:r>
              <a:rPr lang="en-US" altLang="en-US" sz="1600" baseline="-25000" dirty="0">
                <a:solidFill>
                  <a:schemeClr val="bg1"/>
                </a:solidFill>
              </a:rPr>
              <a:t>0  </a:t>
            </a:r>
            <a:r>
              <a:rPr lang="en-US" altLang="en-US" sz="1600" dirty="0">
                <a:solidFill>
                  <a:schemeClr val="bg1"/>
                </a:solidFill>
              </a:rPr>
              <a:t>+ 2X</a:t>
            </a:r>
          </a:p>
        </p:txBody>
      </p:sp>
      <p:sp>
        <p:nvSpPr>
          <p:cNvPr id="25628" name="Text Box 27"/>
          <p:cNvSpPr txBox="1">
            <a:spLocks noChangeArrowheads="1"/>
          </p:cNvSpPr>
          <p:nvPr/>
        </p:nvSpPr>
        <p:spPr bwMode="auto">
          <a:xfrm>
            <a:off x="6683375" y="3436938"/>
            <a:ext cx="1771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Temporal</a:t>
            </a:r>
          </a:p>
          <a:p>
            <a:pPr algn="ctr">
              <a:spcBef>
                <a:spcPct val="0"/>
              </a:spcBef>
              <a:buClrTx/>
              <a:buSzTx/>
              <a:buFontTx/>
              <a:buNone/>
            </a:pPr>
            <a:r>
              <a:rPr lang="en-US" altLang="en-US" sz="1800"/>
              <a:t>Related by time</a:t>
            </a:r>
          </a:p>
        </p:txBody>
      </p:sp>
      <p:sp>
        <p:nvSpPr>
          <p:cNvPr id="25629" name="Rectangle 28"/>
          <p:cNvSpPr>
            <a:spLocks noChangeArrowheads="1"/>
          </p:cNvSpPr>
          <p:nvPr/>
        </p:nvSpPr>
        <p:spPr bwMode="auto">
          <a:xfrm>
            <a:off x="3711575" y="4383088"/>
            <a:ext cx="19812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sp>
        <p:nvSpPr>
          <p:cNvPr id="25630" name="Line 29"/>
          <p:cNvSpPr>
            <a:spLocks noChangeShapeType="1"/>
          </p:cNvSpPr>
          <p:nvPr/>
        </p:nvSpPr>
        <p:spPr bwMode="auto">
          <a:xfrm>
            <a:off x="3700463" y="484187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31" name="Line 30"/>
          <p:cNvSpPr>
            <a:spLocks noChangeShapeType="1"/>
          </p:cNvSpPr>
          <p:nvPr/>
        </p:nvSpPr>
        <p:spPr bwMode="auto">
          <a:xfrm>
            <a:off x="3711575" y="5287963"/>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5632" name="Text Box 31"/>
          <p:cNvSpPr txBox="1">
            <a:spLocks noChangeArrowheads="1"/>
          </p:cNvSpPr>
          <p:nvPr/>
        </p:nvSpPr>
        <p:spPr bwMode="auto">
          <a:xfrm>
            <a:off x="4059238" y="4397375"/>
            <a:ext cx="1165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B</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C</a:t>
            </a:r>
          </a:p>
        </p:txBody>
      </p:sp>
      <p:sp>
        <p:nvSpPr>
          <p:cNvPr id="25633" name="Text Box 32"/>
          <p:cNvSpPr txBox="1">
            <a:spLocks noChangeArrowheads="1"/>
          </p:cNvSpPr>
          <p:nvPr/>
        </p:nvSpPr>
        <p:spPr bwMode="auto">
          <a:xfrm>
            <a:off x="3078163" y="5713413"/>
            <a:ext cx="31051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Procedural</a:t>
            </a:r>
          </a:p>
          <a:p>
            <a:pPr algn="ctr">
              <a:spcBef>
                <a:spcPct val="0"/>
              </a:spcBef>
              <a:buClrTx/>
              <a:buSzTx/>
              <a:buFontTx/>
              <a:buNone/>
            </a:pPr>
            <a:r>
              <a:rPr lang="en-US" altLang="en-US" sz="1800"/>
              <a:t>Related by order of functions</a:t>
            </a:r>
          </a:p>
        </p:txBody>
      </p:sp>
      <p:sp>
        <p:nvSpPr>
          <p:cNvPr id="25634" name="Slide Number Placeholder 3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r" eaLnBrk="1" hangingPunct="1">
              <a:spcBef>
                <a:spcPct val="0"/>
              </a:spcBef>
              <a:buClrTx/>
              <a:buSzTx/>
              <a:buFontTx/>
              <a:buNone/>
            </a:pPr>
            <a:fld id="{5A6BA26C-D2B5-4649-ABB3-F3B4BE494016}" type="slidenum">
              <a:rPr lang="ko-KR" altLang="en-US" sz="1200">
                <a:ea typeface="굴림" pitchFamily="34" charset="-127"/>
              </a:rPr>
              <a:pPr algn="r" eaLnBrk="1" hangingPunct="1">
                <a:spcBef>
                  <a:spcPct val="0"/>
                </a:spcBef>
                <a:buClrTx/>
                <a:buSzTx/>
                <a:buFontTx/>
                <a:buNone/>
              </a:pPr>
              <a:t>35</a:t>
            </a:fld>
            <a:endParaRPr lang="en-US" altLang="ko-KR" sz="1200">
              <a:ea typeface="굴림" pitchFamily="34" charset="-127"/>
            </a:endParaRPr>
          </a:p>
        </p:txBody>
      </p:sp>
    </p:spTree>
    <p:extLst>
      <p:ext uri="{BB962C8B-B14F-4D97-AF65-F5344CB8AC3E}">
        <p14:creationId xmlns:p14="http://schemas.microsoft.com/office/powerpoint/2010/main" val="331836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05110215-A128-4683-947C-ADDE799E097D}" type="slidenum">
              <a:rPr lang="ko-KR" altLang="en-US" sz="1200"/>
              <a:pPr/>
              <a:t>36</a:t>
            </a:fld>
            <a:endParaRPr lang="en-US" altLang="ko-KR" sz="1200"/>
          </a:p>
        </p:txBody>
      </p:sp>
      <p:sp>
        <p:nvSpPr>
          <p:cNvPr id="26627" name="Rectangle 2"/>
          <p:cNvSpPr>
            <a:spLocks noGrp="1" noChangeArrowheads="1"/>
          </p:cNvSpPr>
          <p:nvPr>
            <p:ph type="title"/>
          </p:nvPr>
        </p:nvSpPr>
        <p:spPr>
          <a:xfrm>
            <a:off x="400050" y="381000"/>
            <a:ext cx="8229600" cy="1241425"/>
          </a:xfrm>
        </p:spPr>
        <p:txBody>
          <a:bodyPr/>
          <a:lstStyle/>
          <a:p>
            <a:r>
              <a:rPr lang="en-US" altLang="en-US"/>
              <a:t>Examples of Cohesion (Cont.)</a:t>
            </a:r>
          </a:p>
        </p:txBody>
      </p:sp>
      <p:sp>
        <p:nvSpPr>
          <p:cNvPr id="26628" name="Rectangle 3"/>
          <p:cNvSpPr>
            <a:spLocks noChangeArrowheads="1"/>
          </p:cNvSpPr>
          <p:nvPr/>
        </p:nvSpPr>
        <p:spPr bwMode="auto">
          <a:xfrm>
            <a:off x="3600450" y="4327525"/>
            <a:ext cx="19812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sp>
        <p:nvSpPr>
          <p:cNvPr id="26629" name="Line 4"/>
          <p:cNvSpPr>
            <a:spLocks noChangeShapeType="1"/>
          </p:cNvSpPr>
          <p:nvPr/>
        </p:nvSpPr>
        <p:spPr bwMode="auto">
          <a:xfrm>
            <a:off x="3600450" y="470852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30" name="Line 5"/>
          <p:cNvSpPr>
            <a:spLocks noChangeShapeType="1"/>
          </p:cNvSpPr>
          <p:nvPr/>
        </p:nvSpPr>
        <p:spPr bwMode="auto">
          <a:xfrm>
            <a:off x="3600450" y="516572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31" name="Text Box 6"/>
          <p:cNvSpPr txBox="1">
            <a:spLocks noChangeArrowheads="1"/>
          </p:cNvSpPr>
          <p:nvPr/>
        </p:nvSpPr>
        <p:spPr bwMode="auto">
          <a:xfrm>
            <a:off x="3733800" y="4275138"/>
            <a:ext cx="17319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 part 1</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A part 2</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A part 3</a:t>
            </a:r>
          </a:p>
        </p:txBody>
      </p:sp>
      <p:sp>
        <p:nvSpPr>
          <p:cNvPr id="26632" name="Text Box 7"/>
          <p:cNvSpPr txBox="1">
            <a:spLocks noChangeArrowheads="1"/>
          </p:cNvSpPr>
          <p:nvPr/>
        </p:nvSpPr>
        <p:spPr bwMode="auto">
          <a:xfrm>
            <a:off x="2279650" y="5735638"/>
            <a:ext cx="45275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dirty="0"/>
              <a:t>Functional</a:t>
            </a:r>
          </a:p>
          <a:p>
            <a:pPr algn="ctr">
              <a:spcBef>
                <a:spcPct val="0"/>
              </a:spcBef>
              <a:buClrTx/>
              <a:buSzTx/>
              <a:buFontTx/>
              <a:buNone/>
            </a:pPr>
            <a:r>
              <a:rPr lang="en-US" altLang="en-US" sz="1800" dirty="0"/>
              <a:t>Sequential with complete, related functions</a:t>
            </a:r>
          </a:p>
        </p:txBody>
      </p:sp>
      <p:sp>
        <p:nvSpPr>
          <p:cNvPr id="26633" name="Rectangle 8"/>
          <p:cNvSpPr>
            <a:spLocks noChangeArrowheads="1"/>
          </p:cNvSpPr>
          <p:nvPr/>
        </p:nvSpPr>
        <p:spPr bwMode="auto">
          <a:xfrm>
            <a:off x="1295400" y="1957388"/>
            <a:ext cx="19812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sp>
        <p:nvSpPr>
          <p:cNvPr id="26634" name="Line 9"/>
          <p:cNvSpPr>
            <a:spLocks noChangeShapeType="1"/>
          </p:cNvSpPr>
          <p:nvPr/>
        </p:nvSpPr>
        <p:spPr bwMode="auto">
          <a:xfrm>
            <a:off x="1295400" y="233838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35" name="Line 10"/>
          <p:cNvSpPr>
            <a:spLocks noChangeShapeType="1"/>
          </p:cNvSpPr>
          <p:nvPr/>
        </p:nvSpPr>
        <p:spPr bwMode="auto">
          <a:xfrm>
            <a:off x="1295400" y="279558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36" name="Text Box 11"/>
          <p:cNvSpPr txBox="1">
            <a:spLocks noChangeArrowheads="1"/>
          </p:cNvSpPr>
          <p:nvPr/>
        </p:nvSpPr>
        <p:spPr bwMode="auto">
          <a:xfrm>
            <a:off x="1676400" y="1905000"/>
            <a:ext cx="1165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B</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C</a:t>
            </a:r>
          </a:p>
        </p:txBody>
      </p:sp>
      <p:sp>
        <p:nvSpPr>
          <p:cNvPr id="26637" name="Text Box 12"/>
          <p:cNvSpPr txBox="1">
            <a:spLocks noChangeArrowheads="1"/>
          </p:cNvSpPr>
          <p:nvPr/>
        </p:nvSpPr>
        <p:spPr bwMode="auto">
          <a:xfrm>
            <a:off x="1163638" y="3365500"/>
            <a:ext cx="21478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Communicational</a:t>
            </a:r>
          </a:p>
          <a:p>
            <a:pPr algn="ctr">
              <a:spcBef>
                <a:spcPct val="0"/>
              </a:spcBef>
              <a:buClrTx/>
              <a:buSzTx/>
              <a:buFontTx/>
              <a:buNone/>
            </a:pPr>
            <a:r>
              <a:rPr lang="en-US" altLang="en-US" sz="1800"/>
              <a:t>Access same data</a:t>
            </a:r>
          </a:p>
        </p:txBody>
      </p:sp>
      <p:sp>
        <p:nvSpPr>
          <p:cNvPr id="26638" name="Rectangle 13"/>
          <p:cNvSpPr>
            <a:spLocks noChangeArrowheads="1"/>
          </p:cNvSpPr>
          <p:nvPr/>
        </p:nvSpPr>
        <p:spPr bwMode="auto">
          <a:xfrm>
            <a:off x="6038850" y="1957388"/>
            <a:ext cx="1981200" cy="1295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sp>
        <p:nvSpPr>
          <p:cNvPr id="26639" name="Line 14"/>
          <p:cNvSpPr>
            <a:spLocks noChangeShapeType="1"/>
          </p:cNvSpPr>
          <p:nvPr/>
        </p:nvSpPr>
        <p:spPr bwMode="auto">
          <a:xfrm>
            <a:off x="6038850" y="233838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0" name="Line 15"/>
          <p:cNvSpPr>
            <a:spLocks noChangeShapeType="1"/>
          </p:cNvSpPr>
          <p:nvPr/>
        </p:nvSpPr>
        <p:spPr bwMode="auto">
          <a:xfrm>
            <a:off x="6038850" y="279558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1" name="Text Box 16"/>
          <p:cNvSpPr txBox="1">
            <a:spLocks noChangeArrowheads="1"/>
          </p:cNvSpPr>
          <p:nvPr/>
        </p:nvSpPr>
        <p:spPr bwMode="auto">
          <a:xfrm>
            <a:off x="6419850" y="1905000"/>
            <a:ext cx="1165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r>
              <a:rPr lang="en-US" altLang="en-US" sz="1600">
                <a:solidFill>
                  <a:schemeClr val="bg1"/>
                </a:solidFill>
              </a:rPr>
              <a:t>Function A</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B</a:t>
            </a:r>
          </a:p>
          <a:p>
            <a:pPr>
              <a:spcBef>
                <a:spcPct val="0"/>
              </a:spcBef>
              <a:buClrTx/>
              <a:buSzTx/>
              <a:buFontTx/>
              <a:buNone/>
            </a:pPr>
            <a:endParaRPr lang="en-US" altLang="en-US" sz="1600">
              <a:solidFill>
                <a:schemeClr val="bg1"/>
              </a:solidFill>
            </a:endParaRPr>
          </a:p>
          <a:p>
            <a:pPr>
              <a:spcBef>
                <a:spcPct val="0"/>
              </a:spcBef>
              <a:buClrTx/>
              <a:buSzTx/>
              <a:buFontTx/>
              <a:buNone/>
            </a:pPr>
            <a:r>
              <a:rPr lang="en-US" altLang="en-US" sz="1600">
                <a:solidFill>
                  <a:schemeClr val="bg1"/>
                </a:solidFill>
              </a:rPr>
              <a:t>Function C</a:t>
            </a:r>
          </a:p>
        </p:txBody>
      </p:sp>
      <p:sp>
        <p:nvSpPr>
          <p:cNvPr id="26642" name="Text Box 17"/>
          <p:cNvSpPr txBox="1">
            <a:spLocks noChangeArrowheads="1"/>
          </p:cNvSpPr>
          <p:nvPr/>
        </p:nvSpPr>
        <p:spPr bwMode="auto">
          <a:xfrm>
            <a:off x="5257800" y="3365500"/>
            <a:ext cx="34480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ctr">
              <a:spcBef>
                <a:spcPct val="0"/>
              </a:spcBef>
              <a:buClrTx/>
              <a:buSzTx/>
              <a:buFontTx/>
              <a:buNone/>
            </a:pPr>
            <a:r>
              <a:rPr lang="en-US" altLang="en-US" sz="2000" i="1"/>
              <a:t>Sequential</a:t>
            </a:r>
          </a:p>
          <a:p>
            <a:pPr algn="ctr">
              <a:spcBef>
                <a:spcPct val="0"/>
              </a:spcBef>
              <a:buClrTx/>
              <a:buSzTx/>
              <a:buFontTx/>
              <a:buNone/>
            </a:pPr>
            <a:r>
              <a:rPr lang="en-US" altLang="en-US" sz="1800"/>
              <a:t>Output of one is input to another</a:t>
            </a:r>
          </a:p>
        </p:txBody>
      </p:sp>
      <p:sp>
        <p:nvSpPr>
          <p:cNvPr id="26643" name="AutoShape 18"/>
          <p:cNvSpPr>
            <a:spLocks noChangeArrowheads="1"/>
          </p:cNvSpPr>
          <p:nvPr/>
        </p:nvSpPr>
        <p:spPr bwMode="auto">
          <a:xfrm>
            <a:off x="3905250" y="2151063"/>
            <a:ext cx="609600" cy="609600"/>
          </a:xfrm>
          <a:prstGeom prst="can">
            <a:avLst>
              <a:gd name="adj" fmla="val 25000"/>
            </a:avLst>
          </a:prstGeom>
          <a:solidFill>
            <a:schemeClr val="folHlink"/>
          </a:solidFill>
          <a:ln w="9525">
            <a:solidFill>
              <a:schemeClr val="tx1"/>
            </a:solidFill>
            <a:round/>
            <a:headEnd/>
            <a:tailEnd/>
          </a:ln>
        </p:spPr>
        <p:txBody>
          <a:bodyPr wrap="none" anchor="ct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spcBef>
                <a:spcPct val="0"/>
              </a:spcBef>
              <a:buClrTx/>
              <a:buSzTx/>
              <a:buFontTx/>
              <a:buNone/>
            </a:pPr>
            <a:endParaRPr lang="en-US" altLang="en-US" sz="2400">
              <a:solidFill>
                <a:schemeClr val="bg1"/>
              </a:solidFill>
            </a:endParaRPr>
          </a:p>
        </p:txBody>
      </p:sp>
      <p:cxnSp>
        <p:nvCxnSpPr>
          <p:cNvPr id="26644" name="AutoShape 19"/>
          <p:cNvCxnSpPr>
            <a:cxnSpLocks noChangeShapeType="1"/>
            <a:stCxn id="26646" idx="1"/>
            <a:endCxn id="26633" idx="3"/>
          </p:cNvCxnSpPr>
          <p:nvPr/>
        </p:nvCxnSpPr>
        <p:spPr bwMode="auto">
          <a:xfrm flipH="1">
            <a:off x="3276600" y="2497138"/>
            <a:ext cx="622300" cy="1079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6645" name="Line 20"/>
          <p:cNvSpPr>
            <a:spLocks noChangeShapeType="1"/>
          </p:cNvSpPr>
          <p:nvPr/>
        </p:nvSpPr>
        <p:spPr bwMode="auto">
          <a:xfrm flipH="1" flipV="1">
            <a:off x="3281363" y="2144713"/>
            <a:ext cx="609600" cy="3222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6" name="Line 21"/>
          <p:cNvSpPr>
            <a:spLocks noChangeShapeType="1"/>
          </p:cNvSpPr>
          <p:nvPr/>
        </p:nvSpPr>
        <p:spPr bwMode="auto">
          <a:xfrm flipV="1">
            <a:off x="3281363" y="2497138"/>
            <a:ext cx="617537" cy="4984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7" name="Line 22"/>
          <p:cNvSpPr>
            <a:spLocks noChangeShapeType="1"/>
          </p:cNvSpPr>
          <p:nvPr/>
        </p:nvSpPr>
        <p:spPr bwMode="auto">
          <a:xfrm>
            <a:off x="6172200" y="2133600"/>
            <a:ext cx="0" cy="3048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8" name="Line 23"/>
          <p:cNvSpPr>
            <a:spLocks noChangeShapeType="1"/>
          </p:cNvSpPr>
          <p:nvPr/>
        </p:nvSpPr>
        <p:spPr bwMode="auto">
          <a:xfrm>
            <a:off x="6172200" y="2590800"/>
            <a:ext cx="0" cy="3048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CA">
              <a:solidFill>
                <a:schemeClr val="bg1"/>
              </a:solidFill>
            </a:endParaRPr>
          </a:p>
        </p:txBody>
      </p:sp>
      <p:sp>
        <p:nvSpPr>
          <p:cNvPr id="26649" name="Slide Number Placeholder 2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a:solidFill>
                  <a:schemeClr val="tx1"/>
                </a:solidFill>
                <a:latin typeface="Arial" charset="0"/>
              </a:defRPr>
            </a:lvl4pPr>
            <a:lvl5pPr marL="2057400" indent="-228600">
              <a:spcBef>
                <a:spcPct val="20000"/>
              </a:spcBef>
              <a:buClr>
                <a:schemeClr val="bg2"/>
              </a:buClr>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1600">
                <a:solidFill>
                  <a:schemeClr val="tx1"/>
                </a:solidFill>
                <a:latin typeface="Arial" charset="0"/>
              </a:defRPr>
            </a:lvl9pPr>
          </a:lstStyle>
          <a:p>
            <a:pPr algn="r" eaLnBrk="1" hangingPunct="1">
              <a:spcBef>
                <a:spcPct val="0"/>
              </a:spcBef>
              <a:buClrTx/>
              <a:buSzTx/>
              <a:buFontTx/>
              <a:buNone/>
            </a:pPr>
            <a:fld id="{660F87ED-9BB7-4C4E-ADB4-E4C540D8F0DC}" type="slidenum">
              <a:rPr lang="ko-KR" altLang="en-US" sz="1200">
                <a:ea typeface="굴림" pitchFamily="34" charset="-127"/>
              </a:rPr>
              <a:pPr algn="r" eaLnBrk="1" hangingPunct="1">
                <a:spcBef>
                  <a:spcPct val="0"/>
                </a:spcBef>
                <a:buClrTx/>
                <a:buSzTx/>
                <a:buFontTx/>
                <a:buNone/>
              </a:pPr>
              <a:t>36</a:t>
            </a:fld>
            <a:endParaRPr lang="en-US" altLang="ko-KR" sz="1200">
              <a:ea typeface="굴림" pitchFamily="34" charset="-127"/>
            </a:endParaRPr>
          </a:p>
        </p:txBody>
      </p:sp>
    </p:spTree>
    <p:extLst>
      <p:ext uri="{BB962C8B-B14F-4D97-AF65-F5344CB8AC3E}">
        <p14:creationId xmlns:p14="http://schemas.microsoft.com/office/powerpoint/2010/main" val="3748336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Module Cohesion</a:t>
            </a:r>
          </a:p>
        </p:txBody>
      </p:sp>
      <p:pic>
        <p:nvPicPr>
          <p:cNvPr id="1026" name="Picture 2" descr="cohe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79145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553200"/>
            <a:ext cx="4909870" cy="276999"/>
          </a:xfrm>
          <a:prstGeom prst="rect">
            <a:avLst/>
          </a:prstGeom>
          <a:noFill/>
        </p:spPr>
        <p:txBody>
          <a:bodyPr wrap="none" rtlCol="0">
            <a:spAutoFit/>
          </a:bodyPr>
          <a:lstStyle/>
          <a:p>
            <a:r>
              <a:rPr lang="en-CA" sz="1200" dirty="0"/>
              <a:t>https://www.avatto.com/study-material/software-engineering-cohesion</a:t>
            </a:r>
          </a:p>
        </p:txBody>
      </p:sp>
    </p:spTree>
    <p:extLst>
      <p:ext uri="{BB962C8B-B14F-4D97-AF65-F5344CB8AC3E}">
        <p14:creationId xmlns:p14="http://schemas.microsoft.com/office/powerpoint/2010/main" val="3116067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25</a:t>
            </a:r>
          </a:p>
        </p:txBody>
      </p:sp>
      <p:sp>
        <p:nvSpPr>
          <p:cNvPr id="3" name="Text Placeholder 2"/>
          <p:cNvSpPr>
            <a:spLocks noGrp="1"/>
          </p:cNvSpPr>
          <p:nvPr>
            <p:ph type="body" idx="1"/>
          </p:nvPr>
        </p:nvSpPr>
        <p:spPr/>
        <p:txBody>
          <a:bodyPr/>
          <a:lstStyle/>
          <a:p>
            <a:r>
              <a:rPr lang="en-US" dirty="0"/>
              <a:t>Coupling</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code you write makes you a programmer. The code you delete makes you a good one. The code you don't have to write makes you a great one. </a:t>
            </a:r>
          </a:p>
          <a:p>
            <a:r>
              <a:rPr lang="en-US" sz="2000" i="1" dirty="0"/>
              <a:t>― Mario </a:t>
            </a:r>
            <a:r>
              <a:rPr lang="en-US" sz="2000" i="1" dirty="0" err="1"/>
              <a:t>Fuscot</a:t>
            </a:r>
            <a:endParaRPr lang="en-US" sz="2000" i="1" dirty="0"/>
          </a:p>
        </p:txBody>
      </p:sp>
    </p:spTree>
    <p:extLst>
      <p:ext uri="{BB962C8B-B14F-4D97-AF65-F5344CB8AC3E}">
        <p14:creationId xmlns:p14="http://schemas.microsoft.com/office/powerpoint/2010/main" val="2438955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39</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3276601"/>
          </a:xfrm>
        </p:spPr>
        <p:txBody>
          <a:bodyPr/>
          <a:lstStyle/>
          <a:p>
            <a:pPr>
              <a:buFont typeface="+mj-lt"/>
              <a:buAutoNum type="arabicPeriod"/>
            </a:pPr>
            <a:endParaRPr lang="en-CA" altLang="en-US" sz="1800" dirty="0"/>
          </a:p>
          <a:p>
            <a:pPr marL="0" indent="0">
              <a:buNone/>
            </a:pPr>
            <a:r>
              <a:rPr lang="en-CA" altLang="en-US" sz="1800" dirty="0"/>
              <a:t>To understand the concept and levels of coupling (slides 36-45)</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5640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3276601"/>
          </a:xfrm>
        </p:spPr>
        <p:txBody>
          <a:bodyPr/>
          <a:lstStyle/>
          <a:p>
            <a:pPr marL="0" indent="0" algn="ctr">
              <a:lnSpc>
                <a:spcPct val="80000"/>
              </a:lnSpc>
              <a:buNone/>
            </a:pPr>
            <a:r>
              <a:rPr lang="el-GR" altLang="en-US" sz="2800" dirty="0"/>
              <a:t>   </a:t>
            </a:r>
          </a:p>
          <a:p>
            <a:pPr marL="0" indent="0">
              <a:buNone/>
            </a:pPr>
            <a:r>
              <a:rPr lang="en-CA" altLang="en-US" sz="1800" dirty="0"/>
              <a:t>To understand the concepts of abstraction, modularization, separation of concerns, and information hiding (slides 4-14)</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t>Levels of Coupling</a:t>
            </a:r>
          </a:p>
        </p:txBody>
      </p:sp>
      <p:sp>
        <p:nvSpPr>
          <p:cNvPr id="215043" name="Rectangle 3"/>
          <p:cNvSpPr>
            <a:spLocks noGrp="1" noChangeArrowheads="1"/>
          </p:cNvSpPr>
          <p:nvPr>
            <p:ph type="body" idx="1"/>
          </p:nvPr>
        </p:nvSpPr>
        <p:spPr/>
        <p:txBody>
          <a:bodyPr/>
          <a:lstStyle/>
          <a:p>
            <a:pPr marL="342900" indent="-342900">
              <a:buFont typeface="Symbol" pitchFamily="18" charset="2"/>
              <a:buNone/>
            </a:pPr>
            <a:r>
              <a:rPr lang="en-US" altLang="en-US" sz="2000" dirty="0"/>
              <a:t>5. Content Coupling (High Coupling - Bad)</a:t>
            </a:r>
          </a:p>
          <a:p>
            <a:pPr marL="342900" indent="-342900">
              <a:buFont typeface="Symbol" pitchFamily="18" charset="2"/>
              <a:buNone/>
            </a:pPr>
            <a:r>
              <a:rPr lang="en-US" altLang="en-US" sz="2000" dirty="0"/>
              <a:t>4. Common Coupling</a:t>
            </a:r>
          </a:p>
          <a:p>
            <a:pPr marL="342900" indent="-342900">
              <a:buFont typeface="Symbol" pitchFamily="18" charset="2"/>
              <a:buNone/>
            </a:pPr>
            <a:r>
              <a:rPr lang="en-US" altLang="en-US" sz="2000" dirty="0"/>
              <a:t>3. Control Coupling</a:t>
            </a:r>
          </a:p>
          <a:p>
            <a:pPr marL="342900" indent="-342900">
              <a:buFont typeface="Symbol" pitchFamily="18" charset="2"/>
              <a:buNone/>
            </a:pPr>
            <a:r>
              <a:rPr lang="en-US" altLang="en-US" sz="2000" dirty="0"/>
              <a:t>2. Stamp Coupling</a:t>
            </a:r>
          </a:p>
          <a:p>
            <a:pPr marL="342900" indent="-342900">
              <a:buFont typeface="Symbol" pitchFamily="18" charset="2"/>
              <a:buNone/>
            </a:pPr>
            <a:r>
              <a:rPr lang="en-US" altLang="en-US" sz="2000" dirty="0"/>
              <a:t>1. Data Coupling (Low Coupling - Good)</a:t>
            </a:r>
          </a:p>
        </p:txBody>
      </p:sp>
    </p:spTree>
    <p:extLst>
      <p:ext uri="{BB962C8B-B14F-4D97-AF65-F5344CB8AC3E}">
        <p14:creationId xmlns:p14="http://schemas.microsoft.com/office/powerpoint/2010/main" val="1348301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Coupling at a Glance</a:t>
            </a:r>
          </a:p>
        </p:txBody>
      </p:sp>
      <p:sp>
        <p:nvSpPr>
          <p:cNvPr id="3" name="Content Placeholder 2"/>
          <p:cNvSpPr>
            <a:spLocks noGrp="1"/>
          </p:cNvSpPr>
          <p:nvPr>
            <p:ph idx="1"/>
          </p:nvPr>
        </p:nvSpPr>
        <p:spPr>
          <a:xfrm>
            <a:off x="685800" y="1752600"/>
            <a:ext cx="7772400" cy="4114800"/>
          </a:xfrm>
        </p:spPr>
        <p:txBody>
          <a:bodyPr/>
          <a:lstStyle/>
          <a:p>
            <a:r>
              <a:rPr lang="en-CA" sz="2000" b="1" dirty="0"/>
              <a:t>Content coupling </a:t>
            </a:r>
            <a:r>
              <a:rPr lang="en-CA" sz="2000" dirty="0"/>
              <a:t>- When a module can directly access or modify or refer to the content of another module, it is called content level coupling.</a:t>
            </a:r>
          </a:p>
          <a:p>
            <a:r>
              <a:rPr lang="en-CA" sz="2000" b="1" dirty="0"/>
              <a:t>Common coupling- </a:t>
            </a:r>
            <a:r>
              <a:rPr lang="en-CA" sz="2000" dirty="0"/>
              <a:t>When multiple modules have read and write access to some global data, it is called common or global coupling.</a:t>
            </a:r>
          </a:p>
          <a:p>
            <a:r>
              <a:rPr lang="en-CA" sz="2000" b="1" dirty="0"/>
              <a:t>Control coupling- </a:t>
            </a:r>
            <a:r>
              <a:rPr lang="en-CA" sz="2000" dirty="0"/>
              <a:t>Two modules are called control-coupled if one of them decides the function of the other module or changes its flow of execution.</a:t>
            </a:r>
          </a:p>
          <a:p>
            <a:r>
              <a:rPr lang="en-CA" sz="2000" b="1" dirty="0"/>
              <a:t>Stamp coupling- </a:t>
            </a:r>
            <a:r>
              <a:rPr lang="en-CA" sz="2000" dirty="0"/>
              <a:t>When multiple modules share common data structure and work on different part of it, it is called stamp coupling.</a:t>
            </a:r>
          </a:p>
          <a:p>
            <a:r>
              <a:rPr lang="en-CA" sz="2000" b="1" dirty="0"/>
              <a:t>Data coupling- </a:t>
            </a:r>
            <a:r>
              <a:rPr lang="en-CA" sz="2000" dirty="0"/>
              <a:t>Data coupling is when two modules interact with each other by means of passing data (as parameter). If a module passes data structure as parameter, then the receiving module should use all its components.</a:t>
            </a:r>
          </a:p>
        </p:txBody>
      </p:sp>
      <p:sp>
        <p:nvSpPr>
          <p:cNvPr id="4" name="TextBox 3"/>
          <p:cNvSpPr txBox="1"/>
          <p:nvPr/>
        </p:nvSpPr>
        <p:spPr>
          <a:xfrm>
            <a:off x="685800" y="6400800"/>
            <a:ext cx="5701754" cy="276999"/>
          </a:xfrm>
          <a:prstGeom prst="rect">
            <a:avLst/>
          </a:prstGeom>
          <a:noFill/>
        </p:spPr>
        <p:txBody>
          <a:bodyPr wrap="none" rtlCol="0">
            <a:spAutoFit/>
          </a:bodyPr>
          <a:lstStyle/>
          <a:p>
            <a:r>
              <a:rPr lang="en-CA" sz="1200" dirty="0"/>
              <a:t>https://www.tutorialspoint.com/software_engineering/software_design_basics.htm</a:t>
            </a:r>
          </a:p>
        </p:txBody>
      </p:sp>
    </p:spTree>
    <p:extLst>
      <p:ext uri="{BB962C8B-B14F-4D97-AF65-F5344CB8AC3E}">
        <p14:creationId xmlns:p14="http://schemas.microsoft.com/office/powerpoint/2010/main" val="1398639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a:t>Content Coupling</a:t>
            </a:r>
          </a:p>
        </p:txBody>
      </p:sp>
      <p:sp>
        <p:nvSpPr>
          <p:cNvPr id="216067" name="Rectangle 3"/>
          <p:cNvSpPr>
            <a:spLocks noGrp="1" noChangeArrowheads="1"/>
          </p:cNvSpPr>
          <p:nvPr>
            <p:ph type="body" idx="1"/>
          </p:nvPr>
        </p:nvSpPr>
        <p:spPr/>
        <p:txBody>
          <a:bodyPr/>
          <a:lstStyle/>
          <a:p>
            <a:pPr marL="342900" indent="-342900"/>
            <a:r>
              <a:rPr lang="en-US" altLang="en-US" sz="2000"/>
              <a:t>One module directly refers to the content of the other</a:t>
            </a:r>
          </a:p>
          <a:p>
            <a:pPr marL="742950" lvl="1" indent="-285750"/>
            <a:r>
              <a:rPr lang="en-US" altLang="en-US" sz="1800"/>
              <a:t>module 1 modifies a statement of module 2 </a:t>
            </a:r>
          </a:p>
          <a:p>
            <a:pPr lvl="2"/>
            <a:r>
              <a:rPr lang="en-US" altLang="en-US" sz="1600"/>
              <a:t>assembly languages typically supported this, but not high-level languages</a:t>
            </a:r>
          </a:p>
          <a:p>
            <a:pPr lvl="2"/>
            <a:r>
              <a:rPr lang="en-US" altLang="en-US" sz="1600"/>
              <a:t>COBOL, at one time, had a verb called alter which could also create self-modifying code (it could directly change an instruction of some module).</a:t>
            </a:r>
          </a:p>
          <a:p>
            <a:pPr marL="742950" lvl="1" indent="-285750"/>
            <a:r>
              <a:rPr lang="en-US" altLang="en-US" sz="1800"/>
              <a:t>module 1 refers to local data of module 2 in terms of some kind of offset into the start of module 2.</a:t>
            </a:r>
          </a:p>
          <a:p>
            <a:pPr lvl="2"/>
            <a:r>
              <a:rPr lang="en-US" altLang="en-US" sz="1600"/>
              <a:t>This is not a case of knowing the offset of an array entry - this is a direct offset from the start of module 2's data or code section.</a:t>
            </a:r>
          </a:p>
          <a:p>
            <a:pPr marL="742950" lvl="1" indent="-285750"/>
            <a:r>
              <a:rPr lang="en-US" altLang="en-US" sz="1800"/>
              <a:t>module 1 branches to a local label contained in module 2.</a:t>
            </a:r>
          </a:p>
          <a:p>
            <a:pPr lvl="2"/>
            <a:r>
              <a:rPr lang="en-US" altLang="en-US" sz="1600"/>
              <a:t>This is not the same as calling a function inside module 2 - this is a goto to a label contained somewhere inside module 2.</a:t>
            </a:r>
          </a:p>
        </p:txBody>
      </p:sp>
    </p:spTree>
    <p:extLst>
      <p:ext uri="{BB962C8B-B14F-4D97-AF65-F5344CB8AC3E}">
        <p14:creationId xmlns:p14="http://schemas.microsoft.com/office/powerpoint/2010/main" val="159901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Common Coupling</a:t>
            </a:r>
          </a:p>
        </p:txBody>
      </p:sp>
      <p:sp>
        <p:nvSpPr>
          <p:cNvPr id="217091" name="Rectangle 3"/>
          <p:cNvSpPr>
            <a:spLocks noGrp="1" noChangeArrowheads="1"/>
          </p:cNvSpPr>
          <p:nvPr>
            <p:ph type="body" idx="1"/>
          </p:nvPr>
        </p:nvSpPr>
        <p:spPr/>
        <p:txBody>
          <a:bodyPr/>
          <a:lstStyle/>
          <a:p>
            <a:pPr marL="342900" indent="-342900"/>
            <a:r>
              <a:rPr lang="en-US" altLang="en-US" sz="2000" dirty="0"/>
              <a:t>Common coupling exists when two or more modules have read </a:t>
            </a:r>
            <a:r>
              <a:rPr lang="en-US" altLang="en-US" sz="2000" i="1" dirty="0"/>
              <a:t>and</a:t>
            </a:r>
            <a:r>
              <a:rPr lang="en-US" altLang="en-US" sz="2000" dirty="0"/>
              <a:t> write access to the same global data.</a:t>
            </a:r>
          </a:p>
          <a:p>
            <a:pPr marL="342900" indent="-342900"/>
            <a:endParaRPr lang="en-US" altLang="en-US" sz="2000" dirty="0"/>
          </a:p>
          <a:p>
            <a:pPr marL="342900" indent="-342900"/>
            <a:r>
              <a:rPr lang="en-US" altLang="en-US" sz="2000" dirty="0"/>
              <a:t>Common coupling is problematic in several areas of design/maintenance.</a:t>
            </a:r>
          </a:p>
          <a:p>
            <a:pPr marL="742950" lvl="1" indent="-285750"/>
            <a:r>
              <a:rPr lang="en-US" altLang="en-US" sz="1800" dirty="0"/>
              <a:t>Code becomes hard to understand - need to know all places in all modules where a global variable gets modified</a:t>
            </a:r>
          </a:p>
          <a:p>
            <a:pPr marL="742950" lvl="1" indent="-285750"/>
            <a:r>
              <a:rPr lang="en-US" altLang="en-US" sz="1800" dirty="0"/>
              <a:t>Hampered reusability because of hidden dependencies through global variables</a:t>
            </a:r>
          </a:p>
          <a:p>
            <a:pPr marL="742950" lvl="1" indent="-285750"/>
            <a:r>
              <a:rPr lang="en-US" altLang="en-US" sz="1800" dirty="0"/>
              <a:t>Possible security breaches (an unauthorized access to a global variable with sensitive information)</a:t>
            </a:r>
          </a:p>
          <a:p>
            <a:pPr marL="742950" lvl="1" indent="-285750"/>
            <a:endParaRPr lang="en-US" altLang="en-US" sz="1800" dirty="0"/>
          </a:p>
          <a:p>
            <a:pPr marL="342900" indent="-342900"/>
            <a:r>
              <a:rPr lang="en-US" altLang="en-US" sz="2000" dirty="0"/>
              <a:t>It’s ok if just one module is writing the global data and all other modules have read-only access to it.</a:t>
            </a:r>
          </a:p>
        </p:txBody>
      </p:sp>
    </p:spTree>
    <p:extLst>
      <p:ext uri="{BB962C8B-B14F-4D97-AF65-F5344CB8AC3E}">
        <p14:creationId xmlns:p14="http://schemas.microsoft.com/office/powerpoint/2010/main" val="4256892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a:t>Common Coupling</a:t>
            </a:r>
          </a:p>
        </p:txBody>
      </p:sp>
      <p:sp>
        <p:nvSpPr>
          <p:cNvPr id="218115" name="Rectangle 3"/>
          <p:cNvSpPr>
            <a:spLocks noGrp="1" noChangeArrowheads="1"/>
          </p:cNvSpPr>
          <p:nvPr>
            <p:ph type="body" idx="1"/>
          </p:nvPr>
        </p:nvSpPr>
        <p:spPr/>
        <p:txBody>
          <a:bodyPr/>
          <a:lstStyle/>
          <a:p>
            <a:pPr marL="342900" indent="-342900"/>
            <a:r>
              <a:rPr lang="en-US" altLang="en-US" sz="2000"/>
              <a:t>Consider the following code fragment:</a:t>
            </a:r>
          </a:p>
          <a:p>
            <a:pPr marL="342900" indent="-342900">
              <a:buFont typeface="Symbol" pitchFamily="18" charset="2"/>
              <a:buNone/>
            </a:pPr>
            <a:endParaRPr lang="en-US" altLang="en-US" sz="900"/>
          </a:p>
          <a:p>
            <a:pPr marL="342900" indent="-342900">
              <a:buFont typeface="Symbol" pitchFamily="18" charset="2"/>
              <a:buNone/>
            </a:pPr>
            <a:r>
              <a:rPr lang="en-US" altLang="en-US" sz="1800"/>
              <a:t>while( global_variable &gt; 0 )</a:t>
            </a:r>
          </a:p>
          <a:p>
            <a:pPr marL="342900" indent="-342900">
              <a:buFont typeface="Symbol" pitchFamily="18" charset="2"/>
              <a:buNone/>
            </a:pPr>
            <a:r>
              <a:rPr lang="en-US" altLang="en-US" sz="1800"/>
              <a:t>{ switch( global_variable )</a:t>
            </a:r>
          </a:p>
          <a:p>
            <a:pPr marL="342900" indent="-342900">
              <a:buFont typeface="Symbol" pitchFamily="18" charset="2"/>
              <a:buNone/>
            </a:pPr>
            <a:r>
              <a:rPr lang="en-US" altLang="en-US" sz="1800"/>
              <a:t>   {  case 1: function_a(); break;</a:t>
            </a:r>
          </a:p>
          <a:p>
            <a:pPr marL="342900" indent="-342900">
              <a:buFont typeface="Symbol" pitchFamily="18" charset="2"/>
              <a:buNone/>
            </a:pPr>
            <a:r>
              <a:rPr lang="en-US" altLang="en-US" sz="1800"/>
              <a:t>       case 2: function_b(); break;</a:t>
            </a:r>
          </a:p>
          <a:p>
            <a:pPr marL="342900" indent="-342900">
              <a:buFont typeface="Symbol" pitchFamily="18" charset="2"/>
              <a:buNone/>
            </a:pPr>
            <a:r>
              <a:rPr lang="en-US" altLang="en-US" sz="1800"/>
              <a:t>       ...</a:t>
            </a:r>
          </a:p>
          <a:p>
            <a:pPr marL="342900" indent="-342900">
              <a:buFont typeface="Symbol" pitchFamily="18" charset="2"/>
              <a:buNone/>
            </a:pPr>
            <a:r>
              <a:rPr lang="en-US" altLang="en-US" sz="1800"/>
              <a:t>       case n: ...</a:t>
            </a:r>
          </a:p>
          <a:p>
            <a:pPr marL="342900" indent="-342900">
              <a:buFont typeface="Symbol" pitchFamily="18" charset="2"/>
              <a:buNone/>
            </a:pPr>
            <a:r>
              <a:rPr lang="en-US" altLang="en-US" sz="1800"/>
              <a:t>   }</a:t>
            </a:r>
          </a:p>
          <a:p>
            <a:pPr marL="342900" indent="-342900">
              <a:buFont typeface="Symbol" pitchFamily="18" charset="2"/>
              <a:buNone/>
            </a:pPr>
            <a:r>
              <a:rPr lang="en-US" altLang="en-US" sz="1800"/>
              <a:t>   global_variable++;</a:t>
            </a:r>
          </a:p>
          <a:p>
            <a:pPr marL="342900" indent="-342900">
              <a:buFont typeface="Symbol" pitchFamily="18" charset="2"/>
              <a:buNone/>
            </a:pPr>
            <a:r>
              <a:rPr lang="en-US" altLang="en-US" sz="1800"/>
              <a:t>}</a:t>
            </a:r>
            <a:endParaRPr lang="en-US" altLang="en-US" sz="2000"/>
          </a:p>
        </p:txBody>
      </p:sp>
    </p:spTree>
    <p:extLst>
      <p:ext uri="{BB962C8B-B14F-4D97-AF65-F5344CB8AC3E}">
        <p14:creationId xmlns:p14="http://schemas.microsoft.com/office/powerpoint/2010/main" val="2892935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t>Common Coupling</a:t>
            </a:r>
          </a:p>
        </p:txBody>
      </p:sp>
      <p:sp>
        <p:nvSpPr>
          <p:cNvPr id="219139" name="Rectangle 3"/>
          <p:cNvSpPr>
            <a:spLocks noGrp="1" noChangeArrowheads="1"/>
          </p:cNvSpPr>
          <p:nvPr>
            <p:ph type="body" idx="1"/>
          </p:nvPr>
        </p:nvSpPr>
        <p:spPr>
          <a:xfrm>
            <a:off x="685800" y="1676400"/>
            <a:ext cx="7772400" cy="4114800"/>
          </a:xfrm>
        </p:spPr>
        <p:txBody>
          <a:bodyPr/>
          <a:lstStyle/>
          <a:p>
            <a:pPr marL="342900" indent="-342900"/>
            <a:r>
              <a:rPr lang="en-US" altLang="en-US" sz="2000" dirty="0"/>
              <a:t>If </a:t>
            </a:r>
            <a:r>
              <a:rPr lang="en-US" altLang="en-US" sz="2000" dirty="0" err="1"/>
              <a:t>function_a</a:t>
            </a:r>
            <a:r>
              <a:rPr lang="en-US" altLang="en-US" sz="2000" dirty="0"/>
              <a:t>(), </a:t>
            </a:r>
            <a:r>
              <a:rPr lang="en-US" altLang="en-US" sz="2000" dirty="0" err="1"/>
              <a:t>function_b</a:t>
            </a:r>
            <a:r>
              <a:rPr lang="en-US" altLang="en-US" sz="2000" dirty="0"/>
              <a:t>(), </a:t>
            </a:r>
            <a:r>
              <a:rPr lang="en-US" altLang="en-US" sz="2000" dirty="0" err="1"/>
              <a:t>etc</a:t>
            </a:r>
            <a:r>
              <a:rPr lang="en-US" altLang="en-US" sz="2000" dirty="0"/>
              <a:t> can modify the value of global variable, then it can be extremely difficult to track the execution of this loop.</a:t>
            </a:r>
          </a:p>
          <a:p>
            <a:pPr marL="342900" indent="-342900"/>
            <a:endParaRPr lang="en-US" altLang="en-US" sz="2000" dirty="0"/>
          </a:p>
          <a:p>
            <a:pPr marL="342900" indent="-342900"/>
            <a:r>
              <a:rPr lang="en-US" altLang="en-US" sz="2000" dirty="0"/>
              <a:t>If they are located in two or more different modules, it becomes even more difficult</a:t>
            </a:r>
          </a:p>
          <a:p>
            <a:pPr marL="742950" lvl="1" indent="-285750"/>
            <a:r>
              <a:rPr lang="en-US" altLang="en-US" sz="1800" dirty="0"/>
              <a:t>potentially all modules of the program have to be searched for references to global variable, if a change or correction is to take place.</a:t>
            </a:r>
          </a:p>
          <a:p>
            <a:pPr marL="742950" lvl="1" indent="-285750"/>
            <a:endParaRPr lang="en-US" altLang="en-US" sz="1800" dirty="0"/>
          </a:p>
          <a:p>
            <a:pPr marL="342900" indent="-342900"/>
            <a:r>
              <a:rPr lang="en-US" altLang="en-US" sz="2000" dirty="0"/>
              <a:t>Another scenario is if all modules in a program have access to a common database in both read and write mode, even if write mode is not required in all cases.</a:t>
            </a:r>
          </a:p>
          <a:p>
            <a:pPr marL="342900" indent="-342900"/>
            <a:endParaRPr lang="en-US" altLang="en-US" sz="2000" dirty="0"/>
          </a:p>
          <a:p>
            <a:pPr marL="342900" indent="-342900"/>
            <a:r>
              <a:rPr lang="en-US" altLang="en-US" sz="2000" dirty="0"/>
              <a:t>Sometimes necessary, if a lot of data has to be supplied to each module</a:t>
            </a:r>
            <a:endParaRPr lang="en-US" altLang="en-US" dirty="0"/>
          </a:p>
        </p:txBody>
      </p:sp>
    </p:spTree>
    <p:extLst>
      <p:ext uri="{BB962C8B-B14F-4D97-AF65-F5344CB8AC3E}">
        <p14:creationId xmlns:p14="http://schemas.microsoft.com/office/powerpoint/2010/main" val="4085230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t>Control Coupling</a:t>
            </a:r>
          </a:p>
        </p:txBody>
      </p:sp>
      <p:sp>
        <p:nvSpPr>
          <p:cNvPr id="220163" name="Rectangle 3"/>
          <p:cNvSpPr>
            <a:spLocks noGrp="1" noChangeArrowheads="1"/>
          </p:cNvSpPr>
          <p:nvPr>
            <p:ph type="body" idx="1"/>
          </p:nvPr>
        </p:nvSpPr>
        <p:spPr/>
        <p:txBody>
          <a:bodyPr/>
          <a:lstStyle/>
          <a:p>
            <a:pPr marL="342900" indent="-342900"/>
            <a:r>
              <a:rPr lang="en-US" altLang="en-US" sz="2000"/>
              <a:t>Two modules are control-coupled if module 1 can directly affect the execution of module 2, e.g.,</a:t>
            </a:r>
          </a:p>
          <a:p>
            <a:pPr marL="742950" lvl="1" indent="-285750"/>
            <a:r>
              <a:rPr lang="en-US" altLang="en-US" sz="1800"/>
              <a:t>module 1 passes a “control parameter” to module 2 with logical cohesion, or</a:t>
            </a:r>
          </a:p>
          <a:p>
            <a:pPr marL="742950" lvl="1" indent="-285750"/>
            <a:r>
              <a:rPr lang="en-US" altLang="en-US" sz="1800"/>
              <a:t>the return code from a module 2 indicates NOT ONLY success or failure, but also implies some action to be taken on the part of the calling module 1 (such as writing an error message in the case of failure).</a:t>
            </a:r>
          </a:p>
          <a:p>
            <a:pPr marL="742950" lvl="1" indent="-285750"/>
            <a:endParaRPr lang="en-US" altLang="en-US" sz="1800"/>
          </a:p>
          <a:p>
            <a:pPr marL="342900" indent="-342900"/>
            <a:r>
              <a:rPr lang="en-US" altLang="en-US" sz="2000"/>
              <a:t>The biggest problem is in the area of code re-use: the two modules are not independent if they are control coupled.</a:t>
            </a:r>
          </a:p>
        </p:txBody>
      </p:sp>
    </p:spTree>
    <p:extLst>
      <p:ext uri="{BB962C8B-B14F-4D97-AF65-F5344CB8AC3E}">
        <p14:creationId xmlns:p14="http://schemas.microsoft.com/office/powerpoint/2010/main" val="3917218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Stamp Coupling</a:t>
            </a:r>
          </a:p>
        </p:txBody>
      </p:sp>
      <p:sp>
        <p:nvSpPr>
          <p:cNvPr id="221187" name="Rectangle 3"/>
          <p:cNvSpPr>
            <a:spLocks noGrp="1" noChangeArrowheads="1"/>
          </p:cNvSpPr>
          <p:nvPr>
            <p:ph type="body" idx="1"/>
          </p:nvPr>
        </p:nvSpPr>
        <p:spPr/>
        <p:txBody>
          <a:bodyPr/>
          <a:lstStyle/>
          <a:p>
            <a:pPr marL="342900" indent="-342900"/>
            <a:r>
              <a:rPr lang="en-US" altLang="en-US" sz="2000"/>
              <a:t>It is a case of passing more than the required data values into a module, e.g., </a:t>
            </a:r>
          </a:p>
          <a:p>
            <a:pPr marL="742950" lvl="1" indent="-285750"/>
            <a:r>
              <a:rPr lang="en-US" altLang="en-US" sz="1800"/>
              <a:t>passing an entire employee record into a function that prints a mailing label for that employee. (The data fields required to print the mailing label are name and address. There is no need for the salary, SIN number, etc.)</a:t>
            </a:r>
          </a:p>
          <a:p>
            <a:pPr marL="742950" lvl="1" indent="-285750"/>
            <a:endParaRPr lang="en-US" altLang="en-US" sz="1800"/>
          </a:p>
          <a:p>
            <a:pPr marL="342900" indent="-342900"/>
            <a:r>
              <a:rPr lang="en-US" altLang="en-US" sz="2000"/>
              <a:t>Making the module depend on the names of data fields in the employee record hinders portability.</a:t>
            </a:r>
          </a:p>
          <a:p>
            <a:pPr marL="742950" lvl="1" indent="-285750"/>
            <a:r>
              <a:rPr lang="en-US" altLang="en-US" sz="1800"/>
              <a:t>If instead, the four or five values needed are passed in as parameters, this module can probably become quite reusable for other projects.</a:t>
            </a:r>
          </a:p>
          <a:p>
            <a:pPr marL="742950" lvl="1" indent="-285750"/>
            <a:endParaRPr lang="en-US" altLang="en-US" sz="1800"/>
          </a:p>
          <a:p>
            <a:pPr marL="342900" indent="-342900"/>
            <a:r>
              <a:rPr lang="en-US" altLang="en-US" sz="2000"/>
              <a:t>As with common coupling, leaving too much information exposed can be dangerous.</a:t>
            </a:r>
          </a:p>
        </p:txBody>
      </p:sp>
    </p:spTree>
    <p:extLst>
      <p:ext uri="{BB962C8B-B14F-4D97-AF65-F5344CB8AC3E}">
        <p14:creationId xmlns:p14="http://schemas.microsoft.com/office/powerpoint/2010/main" val="166480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Data Coupling</a:t>
            </a:r>
          </a:p>
        </p:txBody>
      </p:sp>
      <p:sp>
        <p:nvSpPr>
          <p:cNvPr id="222211" name="Rectangle 3"/>
          <p:cNvSpPr>
            <a:spLocks noGrp="1" noChangeArrowheads="1"/>
          </p:cNvSpPr>
          <p:nvPr>
            <p:ph type="body" idx="1"/>
          </p:nvPr>
        </p:nvSpPr>
        <p:spPr/>
        <p:txBody>
          <a:bodyPr/>
          <a:lstStyle/>
          <a:p>
            <a:pPr marL="342900" indent="-342900"/>
            <a:r>
              <a:rPr lang="en-US" altLang="en-US" sz="2000" dirty="0"/>
              <a:t>Data coupling exhibits the properties that all parameters to a module are either simple data types, or in the case of a record being passed as a parameter, all data members of that record are used/required by the module. That is, no extra information is passed to a module at any time.</a:t>
            </a:r>
          </a:p>
        </p:txBody>
      </p:sp>
    </p:spTree>
    <p:extLst>
      <p:ext uri="{BB962C8B-B14F-4D97-AF65-F5344CB8AC3E}">
        <p14:creationId xmlns:p14="http://schemas.microsoft.com/office/powerpoint/2010/main" val="1615261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8153400" cy="4114800"/>
          </a:xfrm>
        </p:spPr>
        <p:txBody>
          <a:bodyPr/>
          <a:lstStyle/>
          <a:p>
            <a:r>
              <a:rPr lang="en-US" altLang="en-US" sz="1800" dirty="0"/>
              <a:t>What is abstraction? Give two examples in the context of Software Engineering?</a:t>
            </a:r>
          </a:p>
          <a:p>
            <a:endParaRPr lang="en-US" altLang="en-US" sz="1800" dirty="0"/>
          </a:p>
          <a:p>
            <a:r>
              <a:rPr lang="en-US" altLang="en-US" sz="1800" dirty="0"/>
              <a:t>Why modularization is an important property of a good design?</a:t>
            </a:r>
          </a:p>
          <a:p>
            <a:endParaRPr lang="en-US" altLang="en-US" sz="1800" dirty="0"/>
          </a:p>
          <a:p>
            <a:r>
              <a:rPr lang="en-US" altLang="en-US" sz="1800" dirty="0"/>
              <a:t>Why cohesion and coupling are important? What purposes do they serve? Explain.</a:t>
            </a:r>
          </a:p>
          <a:p>
            <a:endParaRPr lang="en-US" altLang="en-US" sz="1800" dirty="0"/>
          </a:p>
          <a:p>
            <a:r>
              <a:rPr lang="en-US" altLang="en-US" sz="1800" dirty="0"/>
              <a:t>Research how one can measure software cohesion and software coupling at the component or at the class </a:t>
            </a:r>
            <a:r>
              <a:rPr lang="en-US" altLang="en-US" sz="1800"/>
              <a:t>level.</a:t>
            </a:r>
          </a:p>
          <a:p>
            <a:pPr marL="0" indent="0">
              <a:buNone/>
            </a:pPr>
            <a:endParaRPr lang="en-US" altLang="en-US" sz="1800" dirty="0"/>
          </a:p>
          <a:p>
            <a:r>
              <a:rPr lang="en-US" altLang="en-US" sz="1800" dirty="0"/>
              <a:t>Check-out the content of the following sites:</a:t>
            </a:r>
          </a:p>
          <a:p>
            <a:pPr lvl="1"/>
            <a:r>
              <a:rPr lang="en-CA" sz="1600" dirty="0">
                <a:hlinkClick r:id="rId3"/>
              </a:rPr>
              <a:t>https://en.wikipedia.org/wiki/Cohesion_(computer_science)</a:t>
            </a:r>
            <a:r>
              <a:rPr lang="en-CA" sz="1600" dirty="0"/>
              <a:t> </a:t>
            </a:r>
          </a:p>
          <a:p>
            <a:pPr lvl="1"/>
            <a:r>
              <a:rPr lang="en-CA" sz="1600" dirty="0">
                <a:hlinkClick r:id="rId4"/>
              </a:rPr>
              <a:t>https://stackoverflow.com/questions/3085285/cohesion-coupling</a:t>
            </a:r>
            <a:r>
              <a:rPr lang="en-CA" sz="1600" dirty="0"/>
              <a:t> </a:t>
            </a:r>
          </a:p>
          <a:p>
            <a:pPr lvl="1"/>
            <a:r>
              <a:rPr lang="en-CA" sz="1600" dirty="0">
                <a:hlinkClick r:id="rId5"/>
              </a:rPr>
              <a:t>https://www.coursera.org/learn/software-processes/lecture/LWhWM/software-design-cohesion</a:t>
            </a:r>
            <a:r>
              <a:rPr lang="en-CA" sz="1600" dirty="0"/>
              <a:t> </a:t>
            </a:r>
          </a:p>
          <a:p>
            <a:pPr lvl="1"/>
            <a:r>
              <a:rPr lang="en-CA" sz="1600" dirty="0">
                <a:hlinkClick r:id="rId6"/>
              </a:rPr>
              <a:t>https://en.wikipedia.org/wiki/Coupling_(computer_programming)</a:t>
            </a:r>
            <a:r>
              <a:rPr lang="en-CA" sz="1600" dirty="0"/>
              <a:t> </a:t>
            </a:r>
          </a:p>
          <a:p>
            <a:pPr lvl="1"/>
            <a:r>
              <a:rPr lang="en-CA" sz="1600" dirty="0">
                <a:hlinkClick r:id="rId7"/>
              </a:rPr>
              <a:t>https://www.coursera.org/learn/software-processes/lecture/BNSI0/software-design-coupling</a:t>
            </a:r>
            <a:r>
              <a:rPr lang="en-CA" sz="1600" dirty="0"/>
              <a:t> </a:t>
            </a:r>
          </a:p>
          <a:p>
            <a:pPr lvl="1"/>
            <a:r>
              <a:rPr lang="en-CA" sz="1600" dirty="0">
                <a:hlinkClick r:id="rId8"/>
              </a:rPr>
              <a:t>https://www.avatto.com/study-material/software-engineering-cohesion</a:t>
            </a:r>
            <a:r>
              <a:rPr lang="en-CA" sz="1600" dirty="0"/>
              <a:t>  </a:t>
            </a:r>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r>
              <a:rPr lang="en-US" altLang="en-US" sz="750" dirty="0">
                <a:solidFill>
                  <a:schemeClr val="bg1"/>
                </a:solidFill>
                <a:latin typeface="Helvetica" pitchFamily="2" charset="0"/>
              </a:rPr>
              <a:t> </a:t>
            </a:r>
            <a:fld id="{F4423324-B18C-6E48-8D7E-6751697E71D1}" type="slidenum">
              <a:rPr lang="en-US" altLang="en-US" sz="750" smtClean="0">
                <a:solidFill>
                  <a:schemeClr val="bg1"/>
                </a:solidFill>
                <a:latin typeface="Helvetica" pitchFamily="2" charset="0"/>
              </a:rPr>
              <a:pPr/>
              <a:t>49</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7194F072-3DB1-FD4A-B11D-C95D550CCCB5}"/>
              </a:ext>
            </a:extLst>
          </p:cNvPr>
          <p:cNvSpPr>
            <a:spLocks noGrp="1" noChangeArrowheads="1"/>
          </p:cNvSpPr>
          <p:nvPr>
            <p:ph type="title"/>
          </p:nvPr>
        </p:nvSpPr>
        <p:spPr/>
        <p:txBody>
          <a:bodyPr/>
          <a:lstStyle/>
          <a:p>
            <a:r>
              <a:rPr lang="en-US" altLang="en-US" dirty="0"/>
              <a:t>Design Concepts</a:t>
            </a:r>
          </a:p>
        </p:txBody>
      </p:sp>
      <p:sp>
        <p:nvSpPr>
          <p:cNvPr id="11269" name="Rectangle 3">
            <a:extLst>
              <a:ext uri="{FF2B5EF4-FFF2-40B4-BE49-F238E27FC236}">
                <a16:creationId xmlns:a16="http://schemas.microsoft.com/office/drawing/2014/main" id="{83200B3E-4593-0B4E-BB3F-8B719AAC6293}"/>
              </a:ext>
            </a:extLst>
          </p:cNvPr>
          <p:cNvSpPr>
            <a:spLocks noGrp="1" noChangeArrowheads="1"/>
          </p:cNvSpPr>
          <p:nvPr>
            <p:ph type="body" idx="1"/>
          </p:nvPr>
        </p:nvSpPr>
        <p:spPr/>
        <p:txBody>
          <a:bodyPr/>
          <a:lstStyle/>
          <a:p>
            <a:r>
              <a:rPr lang="en-US" altLang="en-US" sz="2000" dirty="0"/>
              <a:t>Abstraction—removal or masking of detail and complexity</a:t>
            </a:r>
          </a:p>
          <a:p>
            <a:endParaRPr lang="en-US" altLang="en-US" sz="2000" dirty="0"/>
          </a:p>
          <a:p>
            <a:r>
              <a:rPr lang="en-US" altLang="en-US" sz="2000" dirty="0"/>
              <a:t>Architecture—the overall structure of the software</a:t>
            </a:r>
          </a:p>
          <a:p>
            <a:endParaRPr lang="en-US" altLang="en-US" sz="2000" dirty="0"/>
          </a:p>
          <a:p>
            <a:r>
              <a:rPr lang="en-US" altLang="en-US" sz="2000" dirty="0"/>
              <a:t>Patterns—“conveys the essence” of a proven design solution</a:t>
            </a:r>
          </a:p>
          <a:p>
            <a:endParaRPr lang="en-US" altLang="en-US" sz="2000" dirty="0"/>
          </a:p>
          <a:p>
            <a:r>
              <a:rPr lang="en-US" altLang="en-US" sz="2000" dirty="0"/>
              <a:t>Separation of concerns—any complex problem can be more easily handled if it is subdivided into pieces</a:t>
            </a:r>
          </a:p>
          <a:p>
            <a:endParaRPr lang="en-US" altLang="en-US" sz="2000" dirty="0"/>
          </a:p>
          <a:p>
            <a:r>
              <a:rPr lang="en-US" altLang="en-US" sz="2000" dirty="0"/>
              <a:t>Modularity—compartmentalization of data and function</a:t>
            </a:r>
          </a:p>
          <a:p>
            <a:endParaRPr lang="en-US" altLang="en-US" sz="2000" dirty="0"/>
          </a:p>
          <a:p>
            <a:r>
              <a:rPr lang="en-US" altLang="en-US" sz="2000" dirty="0"/>
              <a:t>Information hiding—controlled interfaces</a:t>
            </a:r>
          </a:p>
        </p:txBody>
      </p:sp>
      <p:sp>
        <p:nvSpPr>
          <p:cNvPr id="7" name="Slide Number Placeholder 6">
            <a:extLst>
              <a:ext uri="{FF2B5EF4-FFF2-40B4-BE49-F238E27FC236}">
                <a16:creationId xmlns:a16="http://schemas.microsoft.com/office/drawing/2014/main" id="{BCAF631A-68DE-834F-8563-052A41CC6D1B}"/>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27798222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7194F072-3DB1-FD4A-B11D-C95D550CCCB5}"/>
              </a:ext>
            </a:extLst>
          </p:cNvPr>
          <p:cNvSpPr>
            <a:spLocks noGrp="1" noChangeArrowheads="1"/>
          </p:cNvSpPr>
          <p:nvPr>
            <p:ph type="title"/>
          </p:nvPr>
        </p:nvSpPr>
        <p:spPr/>
        <p:txBody>
          <a:bodyPr/>
          <a:lstStyle/>
          <a:p>
            <a:r>
              <a:rPr lang="en-US" altLang="en-US" dirty="0"/>
              <a:t>Abstraction</a:t>
            </a:r>
          </a:p>
        </p:txBody>
      </p:sp>
      <p:sp>
        <p:nvSpPr>
          <p:cNvPr id="11269" name="Rectangle 3">
            <a:extLst>
              <a:ext uri="{FF2B5EF4-FFF2-40B4-BE49-F238E27FC236}">
                <a16:creationId xmlns:a16="http://schemas.microsoft.com/office/drawing/2014/main" id="{83200B3E-4593-0B4E-BB3F-8B719AAC6293}"/>
              </a:ext>
            </a:extLst>
          </p:cNvPr>
          <p:cNvSpPr>
            <a:spLocks noGrp="1" noChangeArrowheads="1"/>
          </p:cNvSpPr>
          <p:nvPr>
            <p:ph type="body" idx="1"/>
          </p:nvPr>
        </p:nvSpPr>
        <p:spPr>
          <a:xfrm>
            <a:off x="571500" y="2514600"/>
            <a:ext cx="7886700" cy="2655038"/>
          </a:xfrm>
        </p:spPr>
        <p:txBody>
          <a:bodyPr/>
          <a:lstStyle/>
          <a:p>
            <a:pPr marL="0" indent="0">
              <a:buNone/>
            </a:pPr>
            <a:r>
              <a:rPr lang="en-US" altLang="en-US" sz="2400" i="1" dirty="0"/>
              <a:t>“Abstraction is one of the fundamental ways that we as humans cope with complexity.”</a:t>
            </a:r>
          </a:p>
          <a:p>
            <a:pPr marL="0" indent="0">
              <a:buNone/>
            </a:pPr>
            <a:endParaRPr lang="en-US" altLang="en-US" dirty="0"/>
          </a:p>
          <a:p>
            <a:pPr marL="0" indent="0" algn="r">
              <a:buNone/>
            </a:pPr>
            <a:r>
              <a:rPr lang="en-US" altLang="en-US" sz="2400" dirty="0"/>
              <a:t>- Grady </a:t>
            </a:r>
            <a:r>
              <a:rPr lang="en-US" altLang="en-US" sz="2400" dirty="0" err="1"/>
              <a:t>Booch</a:t>
            </a:r>
            <a:endParaRPr lang="en-US" altLang="en-US" sz="2400" dirty="0"/>
          </a:p>
        </p:txBody>
      </p:sp>
      <p:sp>
        <p:nvSpPr>
          <p:cNvPr id="7" name="Slide Number Placeholder 6">
            <a:extLst>
              <a:ext uri="{FF2B5EF4-FFF2-40B4-BE49-F238E27FC236}">
                <a16:creationId xmlns:a16="http://schemas.microsoft.com/office/drawing/2014/main" id="{BCAF631A-68DE-834F-8563-052A41CC6D1B}"/>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31567360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4C836F41-FE8D-E842-9D12-5233AA82B853}"/>
              </a:ext>
            </a:extLst>
          </p:cNvPr>
          <p:cNvSpPr>
            <a:spLocks noGrp="1" noChangeArrowheads="1"/>
          </p:cNvSpPr>
          <p:nvPr>
            <p:ph type="title"/>
          </p:nvPr>
        </p:nvSpPr>
        <p:spPr/>
        <p:txBody>
          <a:bodyPr/>
          <a:lstStyle/>
          <a:p>
            <a:r>
              <a:rPr lang="en-US" altLang="en-US"/>
              <a:t>Modularity</a:t>
            </a:r>
          </a:p>
        </p:txBody>
      </p:sp>
      <p:sp>
        <p:nvSpPr>
          <p:cNvPr id="17413" name="Rectangle 3">
            <a:extLst>
              <a:ext uri="{FF2B5EF4-FFF2-40B4-BE49-F238E27FC236}">
                <a16:creationId xmlns:a16="http://schemas.microsoft.com/office/drawing/2014/main" id="{6B2C0741-1FCC-4F4D-9AED-D72D3FCBF507}"/>
              </a:ext>
            </a:extLst>
          </p:cNvPr>
          <p:cNvSpPr>
            <a:spLocks noGrp="1" noChangeArrowheads="1"/>
          </p:cNvSpPr>
          <p:nvPr>
            <p:ph type="body" idx="1"/>
          </p:nvPr>
        </p:nvSpPr>
        <p:spPr/>
        <p:txBody>
          <a:bodyPr/>
          <a:lstStyle/>
          <a:p>
            <a:r>
              <a:rPr lang="en-US" altLang="en-US" sz="2000" dirty="0"/>
              <a:t>Modularity is the most common and simplest manifestation of separation of concerns.</a:t>
            </a:r>
          </a:p>
          <a:p>
            <a:endParaRPr lang="en-US" altLang="en-US" sz="2000" dirty="0"/>
          </a:p>
          <a:p>
            <a:r>
              <a:rPr lang="en-US" altLang="en-US" sz="2000" dirty="0"/>
              <a:t>When applying modularity, software is divided into separately named and addressable components, also referred to as modules, that are integrated to satisfy problem requirements.</a:t>
            </a:r>
          </a:p>
          <a:p>
            <a:endParaRPr lang="en-US" altLang="en-US" sz="2000" dirty="0"/>
          </a:p>
          <a:p>
            <a:r>
              <a:rPr lang="en-US" altLang="en-US" sz="2000" dirty="0"/>
              <a:t>“Modularity is the single attribute of software that allows a program to be intellectually manageable”</a:t>
            </a:r>
          </a:p>
        </p:txBody>
      </p:sp>
      <p:sp>
        <p:nvSpPr>
          <p:cNvPr id="7" name="Slide Number Placeholder 6">
            <a:extLst>
              <a:ext uri="{FF2B5EF4-FFF2-40B4-BE49-F238E27FC236}">
                <a16:creationId xmlns:a16="http://schemas.microsoft.com/office/drawing/2014/main" id="{F8E87ACC-58F4-A64C-8050-FE285D212BEF}"/>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117522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9EEF3B71-3304-2C40-B29E-96CFB025012B}"/>
              </a:ext>
            </a:extLst>
          </p:cNvPr>
          <p:cNvSpPr>
            <a:spLocks noGrp="1" noChangeArrowheads="1"/>
          </p:cNvSpPr>
          <p:nvPr>
            <p:ph type="title"/>
          </p:nvPr>
        </p:nvSpPr>
        <p:spPr>
          <a:xfrm>
            <a:off x="628650" y="1131094"/>
            <a:ext cx="7886700" cy="994172"/>
          </a:xfrm>
        </p:spPr>
        <p:txBody>
          <a:bodyPr/>
          <a:lstStyle/>
          <a:p>
            <a:r>
              <a:rPr lang="en-US" altLang="en-US"/>
              <a:t>Modularity: Trade-offs</a:t>
            </a:r>
          </a:p>
        </p:txBody>
      </p:sp>
      <p:sp>
        <p:nvSpPr>
          <p:cNvPr id="5" name="Slide Number Placeholder 4">
            <a:extLst>
              <a:ext uri="{FF2B5EF4-FFF2-40B4-BE49-F238E27FC236}">
                <a16:creationId xmlns:a16="http://schemas.microsoft.com/office/drawing/2014/main" id="{1CB891FE-6C21-894A-B8E7-A5EAE874F9CF}"/>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pic>
        <p:nvPicPr>
          <p:cNvPr id="3" name="Picture 2">
            <a:extLst>
              <a:ext uri="{FF2B5EF4-FFF2-40B4-BE49-F238E27FC236}">
                <a16:creationId xmlns:a16="http://schemas.microsoft.com/office/drawing/2014/main" id="{86392BB4-15AF-EA4C-A0A3-D84D92FF496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383868" y="2294874"/>
            <a:ext cx="5424860" cy="2993399"/>
          </a:xfrm>
          <a:prstGeom prst="rect">
            <a:avLst/>
          </a:prstGeom>
        </p:spPr>
      </p:pic>
      <p:sp>
        <p:nvSpPr>
          <p:cNvPr id="6" name="TextBox 5">
            <a:extLst>
              <a:ext uri="{FF2B5EF4-FFF2-40B4-BE49-F238E27FC236}">
                <a16:creationId xmlns:a16="http://schemas.microsoft.com/office/drawing/2014/main" id="{F743D141-C68E-9A49-83AD-15C317320C25}"/>
              </a:ext>
            </a:extLst>
          </p:cNvPr>
          <p:cNvSpPr txBox="1"/>
          <p:nvPr/>
        </p:nvSpPr>
        <p:spPr>
          <a:xfrm>
            <a:off x="646944" y="3374995"/>
            <a:ext cx="2355709" cy="507831"/>
          </a:xfrm>
          <a:prstGeom prst="rect">
            <a:avLst/>
          </a:prstGeom>
          <a:noFill/>
        </p:spPr>
        <p:txBody>
          <a:bodyPr wrap="none" rtlCol="0">
            <a:spAutoFit/>
          </a:bodyPr>
          <a:lstStyle/>
          <a:p>
            <a:r>
              <a:rPr lang="en-US" sz="1350" dirty="0">
                <a:latin typeface="+mn-lt"/>
              </a:rPr>
              <a:t>What is the right number</a:t>
            </a:r>
            <a:br>
              <a:rPr lang="en-US" sz="1350" dirty="0">
                <a:latin typeface="+mn-lt"/>
              </a:rPr>
            </a:br>
            <a:r>
              <a:rPr lang="en-US" sz="1350" dirty="0">
                <a:latin typeface="+mn-lt"/>
              </a:rPr>
              <a:t>of modules for a given system?</a:t>
            </a:r>
          </a:p>
        </p:txBody>
      </p:sp>
    </p:spTree>
    <p:extLst>
      <p:ext uri="{BB962C8B-B14F-4D97-AF65-F5344CB8AC3E}">
        <p14:creationId xmlns:p14="http://schemas.microsoft.com/office/powerpoint/2010/main" val="27892823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sz="3600"/>
              <a:t>Why modularize a system?</a:t>
            </a:r>
          </a:p>
        </p:txBody>
      </p:sp>
      <p:sp>
        <p:nvSpPr>
          <p:cNvPr id="200707" name="Rectangle 3"/>
          <p:cNvSpPr>
            <a:spLocks noGrp="1" noChangeArrowheads="1"/>
          </p:cNvSpPr>
          <p:nvPr>
            <p:ph type="body" idx="1"/>
          </p:nvPr>
        </p:nvSpPr>
        <p:spPr>
          <a:xfrm>
            <a:off x="355600" y="1295400"/>
            <a:ext cx="8255000" cy="5562600"/>
          </a:xfrm>
        </p:spPr>
        <p:txBody>
          <a:bodyPr/>
          <a:lstStyle/>
          <a:p>
            <a:pPr marL="342900" indent="-342900"/>
            <a:r>
              <a:rPr lang="en-US" altLang="en-US" sz="1600" b="1"/>
              <a:t>Management</a:t>
            </a:r>
            <a:r>
              <a:rPr lang="en-US" altLang="en-US" sz="1600"/>
              <a:t>: Partition the overall development effort</a:t>
            </a:r>
          </a:p>
          <a:p>
            <a:pPr marL="742950" lvl="1" indent="-285750"/>
            <a:r>
              <a:rPr lang="en-US" altLang="en-US" sz="1400"/>
              <a:t>divide and conquer (actually: “Divide et impera” = “Divide and rule”)</a:t>
            </a:r>
          </a:p>
          <a:p>
            <a:pPr marL="742950" lvl="1" indent="-285750"/>
            <a:endParaRPr lang="en-US" altLang="en-US" sz="1400"/>
          </a:p>
          <a:p>
            <a:pPr marL="342900" indent="-342900"/>
            <a:r>
              <a:rPr lang="en-US" altLang="en-US" sz="1600" b="1"/>
              <a:t>Evolution</a:t>
            </a:r>
            <a:r>
              <a:rPr lang="en-US" altLang="en-US" sz="1600"/>
              <a:t>: Decouple parts of a system so that changes to one</a:t>
            </a:r>
            <a:r>
              <a:rPr lang="en-US" altLang="en-US" sz="1400"/>
              <a:t> </a:t>
            </a:r>
            <a:r>
              <a:rPr lang="en-US" altLang="en-US" sz="1600"/>
              <a:t>part are isolated from changes to other parts</a:t>
            </a:r>
          </a:p>
          <a:p>
            <a:pPr marL="742950" lvl="1" indent="-285750"/>
            <a:r>
              <a:rPr lang="en-US" altLang="en-US" sz="1400"/>
              <a:t>Principle of directness (clear allocation of requirements to modules, ideally one requirement (or more) maps to one module)</a:t>
            </a:r>
          </a:p>
          <a:p>
            <a:pPr marL="742950" lvl="1" indent="-285750"/>
            <a:r>
              <a:rPr lang="en-US" altLang="en-US" sz="1400"/>
              <a:t>Principle of continuity (small change in requirements triggers a change to one module only)</a:t>
            </a:r>
          </a:p>
          <a:p>
            <a:pPr marL="742950" lvl="1" indent="-285750"/>
            <a:endParaRPr lang="en-US" altLang="en-US" sz="1400"/>
          </a:p>
          <a:p>
            <a:pPr marL="342900" indent="-342900"/>
            <a:r>
              <a:rPr lang="en-US" altLang="en-US" sz="1600" b="1"/>
              <a:t>Understanding</a:t>
            </a:r>
            <a:r>
              <a:rPr lang="en-US" altLang="en-US" sz="1600"/>
              <a:t>: Permit system to be understood</a:t>
            </a:r>
          </a:p>
          <a:p>
            <a:pPr marL="742950" lvl="1" indent="-285750"/>
            <a:r>
              <a:rPr lang="en-US" altLang="en-US" sz="1600"/>
              <a:t>as composition of mind-sized chunks</a:t>
            </a:r>
          </a:p>
          <a:p>
            <a:pPr lvl="2"/>
            <a:r>
              <a:rPr lang="en-US" altLang="en-US" sz="1400"/>
              <a:t>e.g., the 7</a:t>
            </a:r>
            <a:r>
              <a:rPr lang="en-US" altLang="en-US" sz="1400">
                <a:sym typeface="Symbol" pitchFamily="18" charset="2"/>
              </a:rPr>
              <a:t>2 Rule</a:t>
            </a:r>
          </a:p>
          <a:p>
            <a:pPr marL="742950" lvl="1" indent="-285750"/>
            <a:r>
              <a:rPr lang="en-US" altLang="en-US" sz="1600">
                <a:sym typeface="Symbol" pitchFamily="18" charset="2"/>
              </a:rPr>
              <a:t>with one issue at a time</a:t>
            </a:r>
          </a:p>
          <a:p>
            <a:pPr lvl="2"/>
            <a:r>
              <a:rPr lang="en-US" altLang="en-US" sz="1400">
                <a:sym typeface="Symbol" pitchFamily="18" charset="2"/>
              </a:rPr>
              <a:t>Principle of locality, encapsulation, separation of concerns</a:t>
            </a:r>
          </a:p>
          <a:p>
            <a:pPr lvl="2"/>
            <a:endParaRPr lang="en-US" altLang="en-US" sz="1400">
              <a:sym typeface="Symbol" pitchFamily="18" charset="2"/>
            </a:endParaRPr>
          </a:p>
          <a:p>
            <a:pPr marL="342900" indent="-342900"/>
            <a:r>
              <a:rPr lang="en-US" altLang="en-US" sz="1600"/>
              <a:t>Key issue: what criteria to use for modularization</a:t>
            </a:r>
          </a:p>
          <a:p>
            <a:pPr marL="342900" indent="-342900">
              <a:buFont typeface="Symbol" pitchFamily="18" charset="2"/>
              <a:buNone/>
            </a:pPr>
            <a:endParaRPr lang="en-US" altLang="en-US" sz="1600"/>
          </a:p>
        </p:txBody>
      </p:sp>
    </p:spTree>
    <p:extLst>
      <p:ext uri="{BB962C8B-B14F-4D97-AF65-F5344CB8AC3E}">
        <p14:creationId xmlns:p14="http://schemas.microsoft.com/office/powerpoint/2010/main" val="3149961478"/>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1272</TotalTime>
  <Words>4040</Words>
  <Application>Microsoft Office PowerPoint</Application>
  <PresentationFormat>On-screen Show (4:3)</PresentationFormat>
  <Paragraphs>526</Paragraphs>
  <Slides>49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Helvetica</vt:lpstr>
      <vt:lpstr>Segoe UI</vt:lpstr>
      <vt:lpstr>Symbol</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23</vt:lpstr>
      <vt:lpstr>Learning Objectives in this Part</vt:lpstr>
      <vt:lpstr>Design Concepts</vt:lpstr>
      <vt:lpstr>Abstraction</vt:lpstr>
      <vt:lpstr>Modularity</vt:lpstr>
      <vt:lpstr>Modularity: Trade-offs</vt:lpstr>
      <vt:lpstr>Why modularize a system?</vt:lpstr>
      <vt:lpstr>System Decomposition</vt:lpstr>
      <vt:lpstr>Separation of Concerns</vt:lpstr>
      <vt:lpstr>Functional Independence</vt:lpstr>
      <vt:lpstr>Information hiding (Parnas)</vt:lpstr>
      <vt:lpstr>Further Principles</vt:lpstr>
      <vt:lpstr>Cohesion and Coupling</vt:lpstr>
      <vt:lpstr>Part 24</vt:lpstr>
      <vt:lpstr>Learning Objectives in this Part</vt:lpstr>
      <vt:lpstr>Cohesion Types</vt:lpstr>
      <vt:lpstr>Cohesion at a Glance</vt:lpstr>
      <vt:lpstr>Coincidental cohesion</vt:lpstr>
      <vt:lpstr>Coincidental cohesion</vt:lpstr>
      <vt:lpstr>Logical cohesion</vt:lpstr>
      <vt:lpstr>Examples of Logical Cohesion</vt:lpstr>
      <vt:lpstr>Temporal Cohesion</vt:lpstr>
      <vt:lpstr>Example of Temporal Cohesion</vt:lpstr>
      <vt:lpstr>Procedural Cohesion</vt:lpstr>
      <vt:lpstr>Example of Procedural Cohesion</vt:lpstr>
      <vt:lpstr>Example of Procedural Cohesion</vt:lpstr>
      <vt:lpstr>Communicational Cohesion</vt:lpstr>
      <vt:lpstr>Example of Communicational Cohesion</vt:lpstr>
      <vt:lpstr>Sequential Cohesion</vt:lpstr>
      <vt:lpstr>Example of Sequential Cohesion </vt:lpstr>
      <vt:lpstr>Functional Cohesion</vt:lpstr>
      <vt:lpstr>Informational Cohesion</vt:lpstr>
      <vt:lpstr>Examples of Cohesion</vt:lpstr>
      <vt:lpstr>Examples of Cohesion (Cont.)</vt:lpstr>
      <vt:lpstr>Determining Module Cohesion</vt:lpstr>
      <vt:lpstr>Part 25</vt:lpstr>
      <vt:lpstr>Learning Objectives in this Part</vt:lpstr>
      <vt:lpstr>Levels of Coupling</vt:lpstr>
      <vt:lpstr>Coupling at a Glance</vt:lpstr>
      <vt:lpstr>Content Coupling</vt:lpstr>
      <vt:lpstr>Common Coupling</vt:lpstr>
      <vt:lpstr>Common Coupling</vt:lpstr>
      <vt:lpstr>Common Coupling</vt:lpstr>
      <vt:lpstr>Control Coupling</vt:lpstr>
      <vt:lpstr>Stamp Coupling</vt:lpstr>
      <vt:lpstr>Data Coupling</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205</cp:revision>
  <dcterms:created xsi:type="dcterms:W3CDTF">2015-03-16T16:55:38Z</dcterms:created>
  <dcterms:modified xsi:type="dcterms:W3CDTF">2020-09-07T22:37:00Z</dcterms:modified>
</cp:coreProperties>
</file>