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530" r:id="rId2"/>
    <p:sldId id="507" r:id="rId3"/>
    <p:sldId id="531" r:id="rId4"/>
    <p:sldId id="516" r:id="rId5"/>
    <p:sldId id="463" r:id="rId6"/>
    <p:sldId id="464" r:id="rId7"/>
    <p:sldId id="465" r:id="rId8"/>
    <p:sldId id="517" r:id="rId9"/>
    <p:sldId id="473" r:id="rId10"/>
    <p:sldId id="469" r:id="rId11"/>
    <p:sldId id="518" r:id="rId12"/>
    <p:sldId id="467" r:id="rId13"/>
    <p:sldId id="468" r:id="rId14"/>
    <p:sldId id="470" r:id="rId15"/>
    <p:sldId id="471" r:id="rId16"/>
    <p:sldId id="337" r:id="rId17"/>
    <p:sldId id="295" r:id="rId18"/>
    <p:sldId id="532" r:id="rId19"/>
    <p:sldId id="533" r:id="rId20"/>
    <p:sldId id="472" r:id="rId21"/>
    <p:sldId id="474" r:id="rId22"/>
    <p:sldId id="475" r:id="rId23"/>
    <p:sldId id="386" r:id="rId24"/>
    <p:sldId id="476" r:id="rId25"/>
    <p:sldId id="506"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16:23:01.514"/>
    </inkml:context>
    <inkml:brush xml:id="br0">
      <inkml:brushProperty name="width" value="0.05" units="cm"/>
      <inkml:brushProperty name="height" value="0.05" units="cm"/>
    </inkml:brush>
  </inkml:definitions>
  <inkml:trace contextRef="#ctx0" brushRef="#br0">0 67 48,'3'-2'148,"-1"0"0,1 0 0,0 0 1,0 1-1,0-1 0,0 1 0,0 0 0,0 0 0,2-1-148,5-2 110,24-13 273,25-9 310,-49 23-2113,-12 3 701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18</a:t>
            </a:fld>
            <a:endParaRPr lang="en-US"/>
          </a:p>
        </p:txBody>
      </p:sp>
    </p:spTree>
    <p:extLst>
      <p:ext uri="{BB962C8B-B14F-4D97-AF65-F5344CB8AC3E}">
        <p14:creationId xmlns:p14="http://schemas.microsoft.com/office/powerpoint/2010/main" val="3290089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19</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6456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25</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4+1_architectural_view_model" TargetMode="External"/><Relationship Id="rId7" Type="http://schemas.openxmlformats.org/officeDocument/2006/relationships/hyperlink" Target="https://www.sciencedirect.com/science/article/pii/S187705091503183X"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herbertograca.com/2017/07/28/architectural-styles-vs-architectural-patterns-vs-design-patterns/" TargetMode="External"/><Relationship Id="rId5" Type="http://schemas.openxmlformats.org/officeDocument/2006/relationships/hyperlink" Target="https://www.tutorialspoint.com/software_architecture_design/architecture_models.htm" TargetMode="External"/><Relationship Id="rId4" Type="http://schemas.openxmlformats.org/officeDocument/2006/relationships/hyperlink" Target="https://en.wikipedia.org/wiki/Software_architectural_style" TargetMode="Externa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www.sei.cmu.edu/architecture/definitions.html"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10</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Architectural Design</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BB9DC9E-EA5E-47AB-9D10-AC6F07C2167C}" type="slidenum">
              <a:rPr lang="en-CA" altLang="en-US"/>
              <a:pPr/>
              <a:t>10</a:t>
            </a:fld>
            <a:endParaRPr lang="en-CA" altLang="en-US"/>
          </a:p>
        </p:txBody>
      </p:sp>
      <p:sp>
        <p:nvSpPr>
          <p:cNvPr id="16386" name="Rectangle 2"/>
          <p:cNvSpPr>
            <a:spLocks noGrp="1" noChangeArrowheads="1"/>
          </p:cNvSpPr>
          <p:nvPr>
            <p:ph type="title"/>
          </p:nvPr>
        </p:nvSpPr>
        <p:spPr/>
        <p:txBody>
          <a:bodyPr/>
          <a:lstStyle/>
          <a:p>
            <a:r>
              <a:rPr lang="de-DE" altLang="en-US"/>
              <a:t>Good Properties of an Architecture</a:t>
            </a:r>
            <a:endParaRPr lang="en-CA" altLang="en-US"/>
          </a:p>
        </p:txBody>
      </p:sp>
      <p:sp>
        <p:nvSpPr>
          <p:cNvPr id="16387" name="Rectangle 3"/>
          <p:cNvSpPr>
            <a:spLocks noGrp="1" noChangeArrowheads="1"/>
          </p:cNvSpPr>
          <p:nvPr>
            <p:ph type="body" idx="1"/>
          </p:nvPr>
        </p:nvSpPr>
        <p:spPr>
          <a:xfrm>
            <a:off x="685800" y="2438400"/>
            <a:ext cx="7772400" cy="4114800"/>
          </a:xfrm>
        </p:spPr>
        <p:txBody>
          <a:bodyPr/>
          <a:lstStyle/>
          <a:p>
            <a:r>
              <a:rPr lang="en-CA" altLang="en-US" sz="2400" dirty="0"/>
              <a:t>Good architecture (like much good design):</a:t>
            </a:r>
          </a:p>
          <a:p>
            <a:pPr lvl="1"/>
            <a:r>
              <a:rPr lang="en-CA" altLang="en-US" sz="2000" dirty="0"/>
              <a:t>Result of a consistent set of principles and techniques, applied consistently through all phases of a project</a:t>
            </a:r>
          </a:p>
          <a:p>
            <a:pPr lvl="1"/>
            <a:r>
              <a:rPr lang="en-CA" altLang="en-US" sz="2000" dirty="0"/>
              <a:t>Resilient in the face of (inevitable) changes</a:t>
            </a:r>
          </a:p>
          <a:p>
            <a:pPr lvl="1"/>
            <a:r>
              <a:rPr lang="en-CA" altLang="en-US" sz="2000" dirty="0"/>
              <a:t>Source of guidance throughout the product lifetime</a:t>
            </a:r>
          </a:p>
          <a:p>
            <a:pPr lvl="1"/>
            <a:r>
              <a:rPr lang="en-CA" altLang="en-US" sz="2000" dirty="0"/>
              <a:t>Reuse of established engineering knowledge</a:t>
            </a:r>
          </a:p>
        </p:txBody>
      </p:sp>
    </p:spTree>
    <p:extLst>
      <p:ext uri="{BB962C8B-B14F-4D97-AF65-F5344CB8AC3E}">
        <p14:creationId xmlns:p14="http://schemas.microsoft.com/office/powerpoint/2010/main" val="162100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A1F7-5A52-4198-A394-ED78B1384E50}"/>
              </a:ext>
            </a:extLst>
          </p:cNvPr>
          <p:cNvSpPr>
            <a:spLocks noGrp="1"/>
          </p:cNvSpPr>
          <p:nvPr>
            <p:ph type="title"/>
          </p:nvPr>
        </p:nvSpPr>
        <p:spPr/>
        <p:txBody>
          <a:bodyPr/>
          <a:lstStyle/>
          <a:p>
            <a:r>
              <a:rPr lang="en-CA" dirty="0"/>
              <a:t>Agility and Architecture </a:t>
            </a:r>
          </a:p>
        </p:txBody>
      </p:sp>
      <p:sp>
        <p:nvSpPr>
          <p:cNvPr id="3" name="Content Placeholder 2">
            <a:extLst>
              <a:ext uri="{FF2B5EF4-FFF2-40B4-BE49-F238E27FC236}">
                <a16:creationId xmlns:a16="http://schemas.microsoft.com/office/drawing/2014/main" id="{29FB7BF5-110D-4AA3-98FE-6FF3EE748A6E}"/>
              </a:ext>
            </a:extLst>
          </p:cNvPr>
          <p:cNvSpPr>
            <a:spLocks noGrp="1"/>
          </p:cNvSpPr>
          <p:nvPr>
            <p:ph idx="1"/>
          </p:nvPr>
        </p:nvSpPr>
        <p:spPr>
          <a:xfrm>
            <a:off x="685800" y="1524000"/>
            <a:ext cx="7772400" cy="4114800"/>
          </a:xfrm>
        </p:spPr>
        <p:txBody>
          <a:bodyPr/>
          <a:lstStyle/>
          <a:p>
            <a:r>
              <a:rPr lang="en-US" sz="1800" dirty="0"/>
              <a:t>Using a technique called </a:t>
            </a:r>
            <a:r>
              <a:rPr lang="en-US" sz="1800" i="1" dirty="0"/>
              <a:t>storyboarding</a:t>
            </a:r>
            <a:r>
              <a:rPr lang="en-US" sz="1800" dirty="0"/>
              <a:t>, the architect contributes architectural user stories to the project and works with the product owner to prioritize the architectural stories with the business user stories as “sprints” (work units) are planned. </a:t>
            </a:r>
          </a:p>
          <a:p>
            <a:endParaRPr lang="en-US" sz="1800" dirty="0"/>
          </a:p>
          <a:p>
            <a:r>
              <a:rPr lang="en-US" sz="1800" dirty="0"/>
              <a:t>The architect works with the team during the sprint to ensure that the evolving software continues to show high architectural quality as defined by the nonfunctional product requirements. </a:t>
            </a:r>
          </a:p>
          <a:p>
            <a:endParaRPr lang="en-US" sz="1800" dirty="0"/>
          </a:p>
          <a:p>
            <a:r>
              <a:rPr lang="en-US" sz="1800" dirty="0"/>
              <a:t>Agile teams usually have the freedom to make system changes as new requirements emerge.  Architects want to make sure that the important parts of the architecture were carefully considered and that developers have consulted the appropriate stakeholders. </a:t>
            </a:r>
          </a:p>
          <a:p>
            <a:endParaRPr lang="en-US" sz="1800" dirty="0"/>
          </a:p>
          <a:p>
            <a:r>
              <a:rPr lang="en-US" sz="1800" dirty="0"/>
              <a:t>Both concerns may be satisfied by making use of a practice called progressive sign-off in which the evolving product is documented and approved as each successive release is completed.</a:t>
            </a:r>
            <a:endParaRPr lang="en-CA" sz="1800" dirty="0"/>
          </a:p>
        </p:txBody>
      </p:sp>
    </p:spTree>
    <p:extLst>
      <p:ext uri="{BB962C8B-B14F-4D97-AF65-F5344CB8AC3E}">
        <p14:creationId xmlns:p14="http://schemas.microsoft.com/office/powerpoint/2010/main" val="3373781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a:t>Example Architecture Specification </a:t>
            </a:r>
            <a:br>
              <a:rPr lang="en-CA" sz="2800" dirty="0"/>
            </a:br>
            <a:r>
              <a:rPr lang="en-CA" sz="2800" dirty="0"/>
              <a:t>(Component Diagram)</a:t>
            </a:r>
          </a:p>
        </p:txBody>
      </p:sp>
      <p:pic>
        <p:nvPicPr>
          <p:cNvPr id="2052" name="Picture 4" descr="Image result for picture software architecture component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628900"/>
            <a:ext cx="6457950" cy="32385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66800" y="2286000"/>
            <a:ext cx="976549" cy="276999"/>
          </a:xfrm>
          <a:prstGeom prst="rect">
            <a:avLst/>
          </a:prstGeom>
          <a:noFill/>
        </p:spPr>
        <p:txBody>
          <a:bodyPr wrap="none" rtlCol="0">
            <a:spAutoFit/>
          </a:bodyPr>
          <a:lstStyle/>
          <a:p>
            <a:r>
              <a:rPr lang="en-CA" sz="1200" dirty="0">
                <a:solidFill>
                  <a:srgbClr val="FF0000"/>
                </a:solidFill>
              </a:rPr>
              <a:t>Component</a:t>
            </a:r>
          </a:p>
        </p:txBody>
      </p:sp>
      <p:cxnSp>
        <p:nvCxnSpPr>
          <p:cNvPr id="6" name="Straight Arrow Connector 5"/>
          <p:cNvCxnSpPr/>
          <p:nvPr/>
        </p:nvCxnSpPr>
        <p:spPr>
          <a:xfrm>
            <a:off x="1895475" y="2628900"/>
            <a:ext cx="152400" cy="647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61162" y="2333625"/>
            <a:ext cx="891591" cy="276999"/>
          </a:xfrm>
          <a:prstGeom prst="rect">
            <a:avLst/>
          </a:prstGeom>
          <a:noFill/>
        </p:spPr>
        <p:txBody>
          <a:bodyPr wrap="none" rtlCol="0">
            <a:spAutoFit/>
          </a:bodyPr>
          <a:lstStyle/>
          <a:p>
            <a:r>
              <a:rPr lang="en-CA" sz="1200" dirty="0">
                <a:solidFill>
                  <a:srgbClr val="FF0000"/>
                </a:solidFill>
              </a:rPr>
              <a:t>Connector</a:t>
            </a:r>
          </a:p>
        </p:txBody>
      </p:sp>
      <p:cxnSp>
        <p:nvCxnSpPr>
          <p:cNvPr id="11" name="Straight Arrow Connector 10"/>
          <p:cNvCxnSpPr>
            <a:stCxn id="10" idx="2"/>
          </p:cNvCxnSpPr>
          <p:nvPr/>
        </p:nvCxnSpPr>
        <p:spPr>
          <a:xfrm flipH="1">
            <a:off x="5715003" y="2610624"/>
            <a:ext cx="191955" cy="6659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48000" y="5893833"/>
            <a:ext cx="2051011" cy="461665"/>
          </a:xfrm>
          <a:prstGeom prst="rect">
            <a:avLst/>
          </a:prstGeom>
          <a:noFill/>
        </p:spPr>
        <p:txBody>
          <a:bodyPr wrap="none" rtlCol="0">
            <a:spAutoFit/>
          </a:bodyPr>
          <a:lstStyle/>
          <a:p>
            <a:r>
              <a:rPr lang="en-CA" sz="1200" dirty="0">
                <a:solidFill>
                  <a:srgbClr val="FF0000"/>
                </a:solidFill>
              </a:rPr>
              <a:t>Service interface offered by</a:t>
            </a:r>
          </a:p>
          <a:p>
            <a:r>
              <a:rPr lang="en-CA" sz="1200" dirty="0">
                <a:solidFill>
                  <a:srgbClr val="FF0000"/>
                </a:solidFill>
              </a:rPr>
              <a:t>Component </a:t>
            </a:r>
            <a:r>
              <a:rPr lang="en-CA" sz="1200" i="1" dirty="0">
                <a:solidFill>
                  <a:srgbClr val="FF0000"/>
                </a:solidFill>
              </a:rPr>
              <a:t>Schedule</a:t>
            </a:r>
          </a:p>
        </p:txBody>
      </p:sp>
      <p:cxnSp>
        <p:nvCxnSpPr>
          <p:cNvPr id="14" name="Straight Arrow Connector 13"/>
          <p:cNvCxnSpPr/>
          <p:nvPr/>
        </p:nvCxnSpPr>
        <p:spPr>
          <a:xfrm flipH="1" flipV="1">
            <a:off x="3886200" y="5486400"/>
            <a:ext cx="152402" cy="4191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53946" y="1639669"/>
            <a:ext cx="1846980" cy="461665"/>
          </a:xfrm>
          <a:prstGeom prst="rect">
            <a:avLst/>
          </a:prstGeom>
          <a:noFill/>
        </p:spPr>
        <p:txBody>
          <a:bodyPr wrap="none" rtlCol="0">
            <a:spAutoFit/>
          </a:bodyPr>
          <a:lstStyle/>
          <a:p>
            <a:r>
              <a:rPr lang="en-CA" sz="1200" dirty="0">
                <a:solidFill>
                  <a:srgbClr val="FF0000"/>
                </a:solidFill>
              </a:rPr>
              <a:t>Client component on the</a:t>
            </a:r>
          </a:p>
          <a:p>
            <a:r>
              <a:rPr lang="en-CA" sz="1200" i="1" dirty="0">
                <a:solidFill>
                  <a:srgbClr val="FF0000"/>
                </a:solidFill>
              </a:rPr>
              <a:t>Security</a:t>
            </a:r>
            <a:r>
              <a:rPr lang="en-CA" sz="1200" dirty="0">
                <a:solidFill>
                  <a:srgbClr val="FF0000"/>
                </a:solidFill>
              </a:rPr>
              <a:t> component</a:t>
            </a:r>
          </a:p>
        </p:txBody>
      </p:sp>
      <p:cxnSp>
        <p:nvCxnSpPr>
          <p:cNvPr id="19" name="Straight Arrow Connector 18"/>
          <p:cNvCxnSpPr/>
          <p:nvPr/>
        </p:nvCxnSpPr>
        <p:spPr>
          <a:xfrm>
            <a:off x="4542480" y="2209800"/>
            <a:ext cx="0" cy="342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63499" y="1644729"/>
            <a:ext cx="1917513" cy="646331"/>
          </a:xfrm>
          <a:prstGeom prst="rect">
            <a:avLst/>
          </a:prstGeom>
          <a:noFill/>
        </p:spPr>
        <p:txBody>
          <a:bodyPr wrap="none" rtlCol="0">
            <a:spAutoFit/>
          </a:bodyPr>
          <a:lstStyle/>
          <a:p>
            <a:r>
              <a:rPr lang="en-CA" sz="1200" dirty="0">
                <a:solidFill>
                  <a:srgbClr val="FF0000"/>
                </a:solidFill>
              </a:rPr>
              <a:t>Server component for the</a:t>
            </a:r>
          </a:p>
          <a:p>
            <a:r>
              <a:rPr lang="en-CA" sz="1200" i="1" dirty="0">
                <a:solidFill>
                  <a:srgbClr val="FF0000"/>
                </a:solidFill>
              </a:rPr>
              <a:t>Facilities</a:t>
            </a:r>
            <a:r>
              <a:rPr lang="en-CA" sz="1200" dirty="0">
                <a:solidFill>
                  <a:srgbClr val="FF0000"/>
                </a:solidFill>
              </a:rPr>
              <a:t> component </a:t>
            </a:r>
          </a:p>
          <a:p>
            <a:r>
              <a:rPr lang="en-CA" sz="1200" dirty="0">
                <a:solidFill>
                  <a:srgbClr val="FF0000"/>
                </a:solidFill>
              </a:rPr>
              <a:t>(among others)</a:t>
            </a:r>
          </a:p>
        </p:txBody>
      </p:sp>
      <p:cxnSp>
        <p:nvCxnSpPr>
          <p:cNvPr id="24" name="Straight Arrow Connector 23"/>
          <p:cNvCxnSpPr>
            <a:stCxn id="22" idx="2"/>
          </p:cNvCxnSpPr>
          <p:nvPr/>
        </p:nvCxnSpPr>
        <p:spPr>
          <a:xfrm flipH="1">
            <a:off x="7315200" y="2291060"/>
            <a:ext cx="407056" cy="8459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59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a:t>Example Architecture Specification </a:t>
            </a:r>
            <a:br>
              <a:rPr lang="en-CA" sz="2800" dirty="0"/>
            </a:br>
            <a:r>
              <a:rPr lang="en-CA" sz="2800" dirty="0"/>
              <a:t>(Component Diagram)</a:t>
            </a:r>
          </a:p>
        </p:txBody>
      </p:sp>
      <p:pic>
        <p:nvPicPr>
          <p:cNvPr id="102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412" y="2362200"/>
            <a:ext cx="6176615" cy="3581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53200" y="2147500"/>
            <a:ext cx="2621230" cy="646331"/>
          </a:xfrm>
          <a:prstGeom prst="rect">
            <a:avLst/>
          </a:prstGeom>
          <a:noFill/>
        </p:spPr>
        <p:txBody>
          <a:bodyPr wrap="none" rtlCol="0">
            <a:spAutoFit/>
          </a:bodyPr>
          <a:lstStyle/>
          <a:p>
            <a:r>
              <a:rPr lang="en-CA" sz="1200" b="1" dirty="0">
                <a:solidFill>
                  <a:srgbClr val="FF0000"/>
                </a:solidFill>
              </a:rPr>
              <a:t>Dependency link</a:t>
            </a:r>
            <a:r>
              <a:rPr lang="en-CA" sz="1200" dirty="0">
                <a:solidFill>
                  <a:srgbClr val="FF0000"/>
                </a:solidFill>
              </a:rPr>
              <a:t>: Denotes that the</a:t>
            </a:r>
          </a:p>
          <a:p>
            <a:r>
              <a:rPr lang="en-CA" sz="1200" i="1" dirty="0">
                <a:solidFill>
                  <a:srgbClr val="FF0000"/>
                </a:solidFill>
              </a:rPr>
              <a:t>Model</a:t>
            </a:r>
            <a:r>
              <a:rPr lang="en-CA" sz="1200" dirty="0">
                <a:solidFill>
                  <a:srgbClr val="FF0000"/>
                </a:solidFill>
              </a:rPr>
              <a:t> component is a client to the </a:t>
            </a:r>
          </a:p>
          <a:p>
            <a:r>
              <a:rPr lang="en-CA" sz="1200" i="1" dirty="0">
                <a:solidFill>
                  <a:srgbClr val="FF0000"/>
                </a:solidFill>
              </a:rPr>
              <a:t>Database Access </a:t>
            </a:r>
            <a:r>
              <a:rPr lang="en-CA" sz="1200" dirty="0">
                <a:solidFill>
                  <a:srgbClr val="FF0000"/>
                </a:solidFill>
              </a:rPr>
              <a:t>component</a:t>
            </a:r>
          </a:p>
        </p:txBody>
      </p:sp>
      <p:cxnSp>
        <p:nvCxnSpPr>
          <p:cNvPr id="5" name="Straight Arrow Connector 4"/>
          <p:cNvCxnSpPr/>
          <p:nvPr/>
        </p:nvCxnSpPr>
        <p:spPr>
          <a:xfrm flipH="1">
            <a:off x="5962651" y="2793831"/>
            <a:ext cx="1438274" cy="20353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63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CE2B8E6-D5CE-4097-B53D-1825D9D437E6}" type="slidenum">
              <a:rPr lang="en-CA" altLang="en-US"/>
              <a:pPr/>
              <a:t>14</a:t>
            </a:fld>
            <a:endParaRPr lang="en-CA" altLang="en-US"/>
          </a:p>
        </p:txBody>
      </p:sp>
      <p:sp>
        <p:nvSpPr>
          <p:cNvPr id="3074" name="Rectangle 2"/>
          <p:cNvSpPr>
            <a:spLocks noGrp="1" noChangeArrowheads="1"/>
          </p:cNvSpPr>
          <p:nvPr>
            <p:ph type="title"/>
          </p:nvPr>
        </p:nvSpPr>
        <p:spPr/>
        <p:txBody>
          <a:bodyPr/>
          <a:lstStyle/>
          <a:p>
            <a:r>
              <a:rPr lang="en-CA" altLang="en-US" sz="3600"/>
              <a:t>The Need For Multiple Design Views</a:t>
            </a:r>
          </a:p>
        </p:txBody>
      </p:sp>
      <p:sp>
        <p:nvSpPr>
          <p:cNvPr id="3075" name="Rectangle 3"/>
          <p:cNvSpPr>
            <a:spLocks noGrp="1" noChangeArrowheads="1"/>
          </p:cNvSpPr>
          <p:nvPr>
            <p:ph type="body" idx="1"/>
          </p:nvPr>
        </p:nvSpPr>
        <p:spPr/>
        <p:txBody>
          <a:bodyPr/>
          <a:lstStyle/>
          <a:p>
            <a:pPr>
              <a:lnSpc>
                <a:spcPct val="90000"/>
              </a:lnSpc>
            </a:pPr>
            <a:r>
              <a:rPr lang="en-CA" altLang="en-US" sz="2400" dirty="0"/>
              <a:t>Design is about system structure</a:t>
            </a:r>
          </a:p>
          <a:p>
            <a:pPr lvl="1">
              <a:lnSpc>
                <a:spcPct val="90000"/>
              </a:lnSpc>
            </a:pPr>
            <a:r>
              <a:rPr lang="en-CA" altLang="en-US" sz="2000" dirty="0"/>
              <a:t>How the system is decomposed into parts</a:t>
            </a:r>
          </a:p>
          <a:p>
            <a:pPr lvl="1">
              <a:lnSpc>
                <a:spcPct val="90000"/>
              </a:lnSpc>
            </a:pPr>
            <a:r>
              <a:rPr lang="en-CA" altLang="en-US" sz="2000" dirty="0"/>
              <a:t>Components and interactions with appropriate properties, enabling appropriate analyses</a:t>
            </a:r>
          </a:p>
          <a:p>
            <a:pPr>
              <a:lnSpc>
                <a:spcPct val="90000"/>
              </a:lnSpc>
            </a:pPr>
            <a:r>
              <a:rPr lang="en-CA" altLang="en-US" sz="2400" dirty="0"/>
              <a:t>But this begs the question: what kinds of structure?</a:t>
            </a:r>
          </a:p>
          <a:p>
            <a:pPr>
              <a:lnSpc>
                <a:spcPct val="90000"/>
              </a:lnSpc>
            </a:pPr>
            <a:r>
              <a:rPr lang="en-CA" altLang="en-US" sz="2400" dirty="0"/>
              <a:t>Many possibilities:</a:t>
            </a:r>
          </a:p>
          <a:p>
            <a:pPr lvl="1">
              <a:lnSpc>
                <a:spcPct val="90000"/>
              </a:lnSpc>
            </a:pPr>
            <a:r>
              <a:rPr lang="en-CA" altLang="en-US" sz="2000" dirty="0"/>
              <a:t>Code structure</a:t>
            </a:r>
          </a:p>
          <a:p>
            <a:pPr lvl="1">
              <a:lnSpc>
                <a:spcPct val="90000"/>
              </a:lnSpc>
            </a:pPr>
            <a:r>
              <a:rPr lang="en-CA" altLang="en-US" sz="2000" dirty="0"/>
              <a:t>Run-time structure</a:t>
            </a:r>
          </a:p>
          <a:p>
            <a:pPr lvl="1">
              <a:lnSpc>
                <a:spcPct val="90000"/>
              </a:lnSpc>
            </a:pPr>
            <a:r>
              <a:rPr lang="en-CA" altLang="en-US" sz="2000" dirty="0"/>
              <a:t>Process structure</a:t>
            </a:r>
          </a:p>
          <a:p>
            <a:pPr lvl="1">
              <a:lnSpc>
                <a:spcPct val="90000"/>
              </a:lnSpc>
            </a:pPr>
            <a:r>
              <a:rPr lang="en-CA" altLang="en-US" sz="2000" dirty="0"/>
              <a:t>Work breakdown structure</a:t>
            </a:r>
          </a:p>
          <a:p>
            <a:pPr>
              <a:lnSpc>
                <a:spcPct val="90000"/>
              </a:lnSpc>
            </a:pPr>
            <a:r>
              <a:rPr lang="en-CA" altLang="en-US" sz="2400" dirty="0"/>
              <a:t>Each of these can be the basis of a Design View (or Architectural View)</a:t>
            </a:r>
          </a:p>
        </p:txBody>
      </p:sp>
    </p:spTree>
    <p:extLst>
      <p:ext uri="{BB962C8B-B14F-4D97-AF65-F5344CB8AC3E}">
        <p14:creationId xmlns:p14="http://schemas.microsoft.com/office/powerpoint/2010/main" val="2697873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ABCA4D6-7193-42EA-8A50-BEEA188C5754}" type="slidenum">
              <a:rPr lang="en-CA" altLang="en-US"/>
              <a:pPr/>
              <a:t>15</a:t>
            </a:fld>
            <a:endParaRPr lang="en-CA" altLang="en-US"/>
          </a:p>
        </p:txBody>
      </p:sp>
      <p:sp>
        <p:nvSpPr>
          <p:cNvPr id="20482" name="Rectangle 2"/>
          <p:cNvSpPr>
            <a:spLocks noGrp="1" noChangeArrowheads="1"/>
          </p:cNvSpPr>
          <p:nvPr>
            <p:ph type="title"/>
          </p:nvPr>
        </p:nvSpPr>
        <p:spPr/>
        <p:txBody>
          <a:bodyPr/>
          <a:lstStyle/>
          <a:p>
            <a:r>
              <a:rPr lang="en-CA" altLang="en-US" sz="3600"/>
              <a:t>Kruchten’s “4+1 View Model” of the Architecture</a:t>
            </a:r>
          </a:p>
        </p:txBody>
      </p:sp>
      <p:sp>
        <p:nvSpPr>
          <p:cNvPr id="20483" name="Rectangle 3"/>
          <p:cNvSpPr>
            <a:spLocks noGrp="1" noChangeArrowheads="1"/>
          </p:cNvSpPr>
          <p:nvPr>
            <p:ph type="body" idx="1"/>
          </p:nvPr>
        </p:nvSpPr>
        <p:spPr/>
        <p:txBody>
          <a:bodyPr/>
          <a:lstStyle/>
          <a:p>
            <a:r>
              <a:rPr lang="de-DE" altLang="en-US" sz="2000">
                <a:cs typeface="Times New Roman" pitchFamily="18" charset="0"/>
              </a:rPr>
              <a:t>P. Kruchten. The 4+1 View Model of Architecture. In </a:t>
            </a:r>
            <a:r>
              <a:rPr lang="de-DE" altLang="en-US" sz="2000" i="1">
                <a:cs typeface="Times New Roman" pitchFamily="18" charset="0"/>
              </a:rPr>
              <a:t>IEEE Software</a:t>
            </a:r>
            <a:r>
              <a:rPr lang="de-DE" altLang="en-US" sz="2000">
                <a:cs typeface="Times New Roman" pitchFamily="18" charset="0"/>
              </a:rPr>
              <a:t>, vol. 12, no. 6, November 1995, pp. 42-50, </a:t>
            </a:r>
            <a:r>
              <a:rPr lang="de-DE" altLang="en-US" sz="2000">
                <a:cs typeface="Times New Roman" pitchFamily="18" charset="0"/>
                <a:sym typeface="Symbol" pitchFamily="18" charset="2"/>
              </a:rPr>
              <a:t></a:t>
            </a:r>
            <a:r>
              <a:rPr lang="de-DE" altLang="en-US" sz="2000">
                <a:cs typeface="Times New Roman" pitchFamily="18" charset="0"/>
              </a:rPr>
              <a:t> IEEE 1995</a:t>
            </a:r>
            <a:r>
              <a:rPr lang="en-CA" altLang="en-US" sz="2000"/>
              <a:t> </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3078163"/>
            <a:ext cx="7045325" cy="3522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709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F9999F83-EB3F-2846-AE27-CAB884BE1FF1}"/>
              </a:ext>
            </a:extLst>
          </p:cNvPr>
          <p:cNvSpPr>
            <a:spLocks noGrp="1" noChangeArrowheads="1"/>
          </p:cNvSpPr>
          <p:nvPr>
            <p:ph type="title"/>
          </p:nvPr>
        </p:nvSpPr>
        <p:spPr/>
        <p:txBody>
          <a:bodyPr/>
          <a:lstStyle/>
          <a:p>
            <a:r>
              <a:rPr lang="en-US" altLang="en-US" dirty="0"/>
              <a:t>Refinement</a:t>
            </a:r>
          </a:p>
        </p:txBody>
      </p:sp>
      <p:sp>
        <p:nvSpPr>
          <p:cNvPr id="20485" name="Rectangle 3">
            <a:extLst>
              <a:ext uri="{FF2B5EF4-FFF2-40B4-BE49-F238E27FC236}">
                <a16:creationId xmlns:a16="http://schemas.microsoft.com/office/drawing/2014/main" id="{0874B46A-D5A1-3C46-82A1-DD74DD46C7C0}"/>
              </a:ext>
            </a:extLst>
          </p:cNvPr>
          <p:cNvSpPr>
            <a:spLocks noGrp="1" noChangeArrowheads="1"/>
          </p:cNvSpPr>
          <p:nvPr>
            <p:ph type="body" idx="1"/>
          </p:nvPr>
        </p:nvSpPr>
        <p:spPr/>
        <p:txBody>
          <a:bodyPr/>
          <a:lstStyle/>
          <a:p>
            <a:r>
              <a:rPr lang="en-US" altLang="en-US" sz="2000" dirty="0"/>
              <a:t>Stepwise refinement is a top-down design strategy originally proposed by Niklaus Wirth</a:t>
            </a:r>
          </a:p>
          <a:p>
            <a:pPr lvl="1"/>
            <a:r>
              <a:rPr lang="en-US" altLang="en-US" sz="1800" dirty="0"/>
              <a:t>An application is developed by successively refining levels of procedural detail</a:t>
            </a:r>
          </a:p>
          <a:p>
            <a:pPr lvl="1"/>
            <a:r>
              <a:rPr lang="en-US" altLang="en-US" sz="1800" dirty="0"/>
              <a:t>A hierarchy is developed by decomposing a macroscopic statement of a function (a procedural abstraction) in a stepwise fashion until programming language statements are reached</a:t>
            </a:r>
          </a:p>
          <a:p>
            <a:r>
              <a:rPr lang="en-US" altLang="en-US" sz="2000" dirty="0"/>
              <a:t>As such, refinement is a process of elaboration, successively adding more and more detail as it is applied</a:t>
            </a:r>
          </a:p>
        </p:txBody>
      </p:sp>
      <p:sp>
        <p:nvSpPr>
          <p:cNvPr id="7" name="Slide Number Placeholder 6">
            <a:extLst>
              <a:ext uri="{FF2B5EF4-FFF2-40B4-BE49-F238E27FC236}">
                <a16:creationId xmlns:a16="http://schemas.microsoft.com/office/drawing/2014/main" id="{F6A9586D-347C-AD43-B656-301E8F9F2337}"/>
              </a:ext>
            </a:extLst>
          </p:cNvPr>
          <p:cNvSpPr>
            <a:spLocks noGrp="1"/>
          </p:cNvSpPr>
          <p:nvPr>
            <p:ph type="sldNum" sz="quarter" idx="10"/>
          </p:nvPr>
        </p:nvSpPr>
        <p:spPr/>
        <p:txBody>
          <a:bodyPr/>
          <a:lstStyle/>
          <a:p>
            <a:pPr>
              <a:defRPr/>
            </a:pPr>
            <a:fld id="{3E8ADE4A-FE7A-EF46-81C0-DB169D7260F5}" type="slidenum">
              <a:rPr lang="en-US" altLang="x-none" smtClean="0"/>
              <a:pPr>
                <a:defRPr/>
              </a:pPr>
              <a:t>16</a:t>
            </a:fld>
            <a:endParaRPr lang="en-US" altLang="x-none"/>
          </a:p>
        </p:txBody>
      </p:sp>
    </p:spTree>
    <p:extLst>
      <p:ext uri="{BB962C8B-B14F-4D97-AF65-F5344CB8AC3E}">
        <p14:creationId xmlns:p14="http://schemas.microsoft.com/office/powerpoint/2010/main" val="34723605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98DA87FC-A9EF-8B4B-ABFA-0FDE85596DF6}"/>
              </a:ext>
            </a:extLst>
          </p:cNvPr>
          <p:cNvSpPr>
            <a:spLocks noGrp="1" noChangeArrowheads="1"/>
          </p:cNvSpPr>
          <p:nvPr>
            <p:ph type="title"/>
          </p:nvPr>
        </p:nvSpPr>
        <p:spPr/>
        <p:txBody>
          <a:bodyPr/>
          <a:lstStyle/>
          <a:p>
            <a:r>
              <a:rPr lang="en-US" altLang="en-US"/>
              <a:t>Refactoring</a:t>
            </a:r>
          </a:p>
        </p:txBody>
      </p:sp>
      <p:sp>
        <p:nvSpPr>
          <p:cNvPr id="26629" name="Rectangle 3">
            <a:extLst>
              <a:ext uri="{FF2B5EF4-FFF2-40B4-BE49-F238E27FC236}">
                <a16:creationId xmlns:a16="http://schemas.microsoft.com/office/drawing/2014/main" id="{D175E706-4690-084E-A5D1-2F50AF5093AF}"/>
              </a:ext>
            </a:extLst>
          </p:cNvPr>
          <p:cNvSpPr>
            <a:spLocks noGrp="1" noChangeArrowheads="1"/>
          </p:cNvSpPr>
          <p:nvPr>
            <p:ph type="body" idx="1"/>
          </p:nvPr>
        </p:nvSpPr>
        <p:spPr/>
        <p:txBody>
          <a:bodyPr/>
          <a:lstStyle/>
          <a:p>
            <a:r>
              <a:rPr lang="en-US" altLang="en-US" sz="2000" dirty="0"/>
              <a:t>Refactoring is a reorganization technique that simplifies the design (or code) of a component without changing its function or behavior</a:t>
            </a:r>
          </a:p>
          <a:p>
            <a:endParaRPr lang="en-US" altLang="en-US" sz="2000" dirty="0"/>
          </a:p>
          <a:p>
            <a:r>
              <a:rPr lang="en-US" altLang="en-US" sz="2000" dirty="0"/>
              <a:t>Martin Fowler defines refactoring in the following manner: </a:t>
            </a:r>
          </a:p>
          <a:p>
            <a:pPr lvl="1"/>
            <a:r>
              <a:rPr lang="en-US" altLang="en-US" sz="1800" dirty="0"/>
              <a:t>“Refactoring is the process of changing a software system in such a way that it does not alter the external behavior of the code [design] yet improves its internal structure.”</a:t>
            </a:r>
          </a:p>
          <a:p>
            <a:pPr lvl="1"/>
            <a:endParaRPr lang="en-US" altLang="en-US" sz="1800" dirty="0"/>
          </a:p>
          <a:p>
            <a:r>
              <a:rPr lang="en-US" altLang="en-US" sz="2000" dirty="0"/>
              <a:t>Refactoring can be an important design activity for many agile methods to ensure a sound design despite frequent additions, modifications, and evolutions</a:t>
            </a:r>
          </a:p>
        </p:txBody>
      </p:sp>
      <p:sp>
        <p:nvSpPr>
          <p:cNvPr id="7" name="Slide Number Placeholder 6">
            <a:extLst>
              <a:ext uri="{FF2B5EF4-FFF2-40B4-BE49-F238E27FC236}">
                <a16:creationId xmlns:a16="http://schemas.microsoft.com/office/drawing/2014/main" id="{B188912A-B46E-3147-95E9-E2FD675E0FAA}"/>
              </a:ext>
            </a:extLst>
          </p:cNvPr>
          <p:cNvSpPr>
            <a:spLocks noGrp="1"/>
          </p:cNvSpPr>
          <p:nvPr>
            <p:ph type="sldNum" sz="quarter" idx="10"/>
          </p:nvPr>
        </p:nvSpPr>
        <p:spPr/>
        <p:txBody>
          <a:bodyPr/>
          <a:lstStyle/>
          <a:p>
            <a:pPr>
              <a:defRPr/>
            </a:pPr>
            <a:fld id="{3E8ADE4A-FE7A-EF46-81C0-DB169D7260F5}" type="slidenum">
              <a:rPr lang="en-US" altLang="x-none" smtClean="0"/>
              <a:pPr>
                <a:defRPr/>
              </a:pPr>
              <a:t>17</a:t>
            </a:fld>
            <a:endParaRPr lang="en-US" altLang="x-none"/>
          </a:p>
        </p:txBody>
      </p:sp>
    </p:spTree>
    <p:extLst>
      <p:ext uri="{BB962C8B-B14F-4D97-AF65-F5344CB8AC3E}">
        <p14:creationId xmlns:p14="http://schemas.microsoft.com/office/powerpoint/2010/main" val="975679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27</a:t>
            </a:r>
          </a:p>
        </p:txBody>
      </p:sp>
      <p:sp>
        <p:nvSpPr>
          <p:cNvPr id="3" name="Text Placeholder 2"/>
          <p:cNvSpPr>
            <a:spLocks noGrp="1"/>
          </p:cNvSpPr>
          <p:nvPr>
            <p:ph type="body" idx="1"/>
          </p:nvPr>
        </p:nvSpPr>
        <p:spPr/>
        <p:txBody>
          <a:bodyPr/>
          <a:lstStyle/>
          <a:p>
            <a:r>
              <a:rPr lang="en-US" dirty="0"/>
              <a:t>Software Architecture Style – Definitions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57200" y="37338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One of my most productive days was throwing away 1000 lines of code. </a:t>
            </a:r>
          </a:p>
          <a:p>
            <a:r>
              <a:rPr lang="en-US" sz="2000" i="1" dirty="0"/>
              <a:t>― </a:t>
            </a:r>
            <a:r>
              <a:rPr lang="en-US" sz="2000" dirty="0"/>
              <a:t>Ken Thompson.</a:t>
            </a:r>
          </a:p>
          <a:p>
            <a:endParaRPr lang="en-US" sz="2000" dirty="0"/>
          </a:p>
          <a:p>
            <a:endParaRPr lang="en-US" sz="2000" i="1" dirty="0"/>
          </a:p>
        </p:txBody>
      </p:sp>
    </p:spTree>
    <p:extLst>
      <p:ext uri="{BB962C8B-B14F-4D97-AF65-F5344CB8AC3E}">
        <p14:creationId xmlns:p14="http://schemas.microsoft.com/office/powerpoint/2010/main" val="3115180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19</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a:t>
            </a:r>
            <a:r>
              <a:rPr lang="en-CA" altLang="en-US" sz="4000"/>
              <a:t>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marL="0" indent="0">
              <a:buNone/>
            </a:pPr>
            <a:r>
              <a:rPr lang="en-CA" altLang="en-US" sz="1800" dirty="0"/>
              <a:t>To learn about the concept of architectural styles </a:t>
            </a:r>
          </a:p>
          <a:p>
            <a:pPr>
              <a:buFont typeface="+mj-lt"/>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2220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CA" altLang="en-US" sz="3600" dirty="0"/>
              <a:t>Architectural Style</a:t>
            </a:r>
          </a:p>
        </p:txBody>
      </p:sp>
      <p:sp>
        <p:nvSpPr>
          <p:cNvPr id="7171" name="Rectangle 3"/>
          <p:cNvSpPr>
            <a:spLocks noGrp="1" noChangeArrowheads="1"/>
          </p:cNvSpPr>
          <p:nvPr>
            <p:ph type="body" idx="1"/>
          </p:nvPr>
        </p:nvSpPr>
        <p:spPr>
          <a:xfrm>
            <a:off x="457200" y="2071688"/>
            <a:ext cx="8229600" cy="4525962"/>
          </a:xfrm>
        </p:spPr>
        <p:txBody>
          <a:bodyPr/>
          <a:lstStyle/>
          <a:p>
            <a:pPr eaLnBrk="1" hangingPunct="1">
              <a:lnSpc>
                <a:spcPct val="90000"/>
              </a:lnSpc>
            </a:pPr>
            <a:r>
              <a:rPr lang="en-CA" altLang="en-US" sz="2400" dirty="0"/>
              <a:t>A system’s architecture is composed of</a:t>
            </a:r>
          </a:p>
          <a:p>
            <a:pPr lvl="1" eaLnBrk="1" hangingPunct="1">
              <a:lnSpc>
                <a:spcPct val="90000"/>
              </a:lnSpc>
            </a:pPr>
            <a:r>
              <a:rPr lang="en-CA" altLang="en-US" sz="2000" dirty="0"/>
              <a:t>Components: package and implement the system’s functions</a:t>
            </a:r>
          </a:p>
          <a:p>
            <a:pPr lvl="1" eaLnBrk="1" hangingPunct="1">
              <a:lnSpc>
                <a:spcPct val="90000"/>
              </a:lnSpc>
            </a:pPr>
            <a:r>
              <a:rPr lang="en-CA" altLang="en-US" sz="2000" dirty="0"/>
              <a:t>Connectors: implement the interconnections between the Components</a:t>
            </a:r>
            <a:endParaRPr lang="el-GR" altLang="en-US" sz="2000" dirty="0"/>
          </a:p>
          <a:p>
            <a:pPr lvl="1" eaLnBrk="1" hangingPunct="1">
              <a:lnSpc>
                <a:spcPct val="90000"/>
              </a:lnSpc>
            </a:pPr>
            <a:endParaRPr lang="en-CA" altLang="en-US" sz="2000" dirty="0"/>
          </a:p>
          <a:p>
            <a:pPr eaLnBrk="1" hangingPunct="1">
              <a:lnSpc>
                <a:spcPct val="90000"/>
              </a:lnSpc>
            </a:pPr>
            <a:r>
              <a:rPr lang="en-CA" altLang="en-US" sz="2400" dirty="0"/>
              <a:t>An </a:t>
            </a:r>
            <a:r>
              <a:rPr lang="en-CA" altLang="en-US" sz="2400" i="1" dirty="0"/>
              <a:t>architectural style</a:t>
            </a:r>
            <a:r>
              <a:rPr lang="el-GR" altLang="en-US" sz="2400" i="1" dirty="0"/>
              <a:t> </a:t>
            </a:r>
            <a:r>
              <a:rPr lang="en-CA" altLang="en-US" sz="2400" dirty="0"/>
              <a:t>defines a family of architectures which have: </a:t>
            </a:r>
          </a:p>
          <a:p>
            <a:pPr lvl="1" eaLnBrk="1" hangingPunct="1">
              <a:lnSpc>
                <a:spcPct val="90000"/>
              </a:lnSpc>
            </a:pPr>
            <a:r>
              <a:rPr lang="en-CA" altLang="en-US" sz="2000" dirty="0"/>
              <a:t>Common topologies (how components are interconnected) </a:t>
            </a:r>
            <a:endParaRPr lang="el-GR" altLang="en-US" sz="2000" dirty="0"/>
          </a:p>
          <a:p>
            <a:pPr lvl="1" eaLnBrk="1" hangingPunct="1">
              <a:lnSpc>
                <a:spcPct val="90000"/>
              </a:lnSpc>
            </a:pPr>
            <a:r>
              <a:rPr lang="en-CA" altLang="en-US" sz="2000" dirty="0"/>
              <a:t>Semantic constraints </a:t>
            </a:r>
            <a:r>
              <a:rPr lang="el-GR" altLang="en-US" sz="2000" dirty="0"/>
              <a:t> </a:t>
            </a:r>
          </a:p>
          <a:p>
            <a:pPr lvl="1" eaLnBrk="1" hangingPunct="1">
              <a:lnSpc>
                <a:spcPct val="90000"/>
              </a:lnSpc>
            </a:pPr>
            <a:r>
              <a:rPr lang="en-CA" altLang="en-US" sz="2000" dirty="0"/>
              <a:t>Common vocabulary for their component</a:t>
            </a:r>
            <a:r>
              <a:rPr lang="en-US" altLang="en-US" sz="2000" dirty="0"/>
              <a:t>s </a:t>
            </a:r>
            <a:r>
              <a:rPr lang="en-CA" altLang="en-US" sz="2000" dirty="0"/>
              <a:t>and their connectors</a:t>
            </a:r>
            <a:endParaRPr lang="en-CA" altLang="en-US" dirty="0"/>
          </a:p>
        </p:txBody>
      </p:sp>
    </p:spTree>
    <p:extLst>
      <p:ext uri="{BB962C8B-B14F-4D97-AF65-F5344CB8AC3E}">
        <p14:creationId xmlns:p14="http://schemas.microsoft.com/office/powerpoint/2010/main" val="364488706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381000" y="609600"/>
            <a:ext cx="8458200" cy="1143000"/>
          </a:xfrm>
        </p:spPr>
        <p:txBody>
          <a:bodyPr/>
          <a:lstStyle/>
          <a:p>
            <a:r>
              <a:rPr lang="de-DE" altLang="en-US" sz="3600" dirty="0" err="1"/>
              <a:t>Good</a:t>
            </a:r>
            <a:r>
              <a:rPr lang="de-DE" altLang="en-US" sz="3600" dirty="0"/>
              <a:t> Properties </a:t>
            </a:r>
            <a:r>
              <a:rPr lang="de-DE" altLang="en-US" sz="3600" dirty="0" err="1"/>
              <a:t>of</a:t>
            </a:r>
            <a:r>
              <a:rPr lang="de-DE" altLang="en-US" sz="3600" dirty="0"/>
              <a:t> an </a:t>
            </a:r>
            <a:r>
              <a:rPr lang="de-DE" altLang="en-US" sz="3600" dirty="0" err="1"/>
              <a:t>Architecture</a:t>
            </a:r>
            <a:endParaRPr lang="en-CA" altLang="en-US" sz="3600" dirty="0"/>
          </a:p>
        </p:txBody>
      </p:sp>
      <p:sp>
        <p:nvSpPr>
          <p:cNvPr id="229379" name="Rectangle 3"/>
          <p:cNvSpPr>
            <a:spLocks noGrp="1" noChangeArrowheads="1"/>
          </p:cNvSpPr>
          <p:nvPr>
            <p:ph type="body" idx="1"/>
          </p:nvPr>
        </p:nvSpPr>
        <p:spPr/>
        <p:txBody>
          <a:bodyPr/>
          <a:lstStyle/>
          <a:p>
            <a:pPr marL="342900" indent="-342900"/>
            <a:r>
              <a:rPr lang="en-CA" altLang="en-US" sz="2400" dirty="0"/>
              <a:t>Good architecture (like much good design):</a:t>
            </a:r>
          </a:p>
          <a:p>
            <a:pPr marL="742950" lvl="1" indent="-285750"/>
            <a:r>
              <a:rPr lang="en-CA" altLang="en-US" sz="2000" dirty="0"/>
              <a:t>Result of a consistent set of principles and techniques, applied consistently through all phases of a project</a:t>
            </a:r>
          </a:p>
          <a:p>
            <a:pPr marL="742950" lvl="1" indent="-285750"/>
            <a:endParaRPr lang="en-CA" altLang="en-US" sz="2000" dirty="0"/>
          </a:p>
          <a:p>
            <a:pPr marL="742950" lvl="1" indent="-285750"/>
            <a:r>
              <a:rPr lang="en-CA" altLang="en-US" sz="2000" dirty="0"/>
              <a:t>Resilient in the face of (inevitable) changes</a:t>
            </a:r>
          </a:p>
          <a:p>
            <a:pPr marL="742950" lvl="1" indent="-285750"/>
            <a:endParaRPr lang="en-CA" altLang="en-US" sz="2000" dirty="0"/>
          </a:p>
          <a:p>
            <a:pPr marL="742950" lvl="1" indent="-285750"/>
            <a:r>
              <a:rPr lang="en-CA" altLang="en-US" sz="2000" dirty="0"/>
              <a:t>Source of guidance throughout the product lifetime</a:t>
            </a:r>
          </a:p>
          <a:p>
            <a:pPr marL="742950" lvl="1" indent="-285750"/>
            <a:endParaRPr lang="en-CA" altLang="en-US" dirty="0"/>
          </a:p>
          <a:p>
            <a:pPr marL="742950" lvl="1" indent="-285750"/>
            <a:r>
              <a:rPr lang="en-CA" altLang="en-US" sz="2000" dirty="0"/>
              <a:t>Reuse of established engineering knowledge</a:t>
            </a:r>
          </a:p>
        </p:txBody>
      </p:sp>
    </p:spTree>
    <p:extLst>
      <p:ext uri="{BB962C8B-B14F-4D97-AF65-F5344CB8AC3E}">
        <p14:creationId xmlns:p14="http://schemas.microsoft.com/office/powerpoint/2010/main" val="1163135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CA" altLang="en-US" sz="3600" dirty="0"/>
              <a:t>Catalogues of Architectural Styles and Patterns</a:t>
            </a:r>
          </a:p>
        </p:txBody>
      </p:sp>
      <p:sp>
        <p:nvSpPr>
          <p:cNvPr id="233475" name="Rectangle 3"/>
          <p:cNvSpPr>
            <a:spLocks noGrp="1" noChangeArrowheads="1"/>
          </p:cNvSpPr>
          <p:nvPr>
            <p:ph type="body" idx="1"/>
          </p:nvPr>
        </p:nvSpPr>
        <p:spPr>
          <a:xfrm>
            <a:off x="685800" y="2438400"/>
            <a:ext cx="7772400" cy="4114800"/>
          </a:xfrm>
        </p:spPr>
        <p:txBody>
          <a:bodyPr/>
          <a:lstStyle/>
          <a:p>
            <a:pPr marL="342900" indent="-342900"/>
            <a:r>
              <a:rPr lang="en-US" altLang="en-US" sz="2000" dirty="0"/>
              <a:t>Architectural styles</a:t>
            </a:r>
          </a:p>
          <a:p>
            <a:pPr marL="742950" lvl="1" indent="-285750"/>
            <a:r>
              <a:rPr lang="en-US" altLang="en-US" sz="1800" dirty="0"/>
              <a:t>[</a:t>
            </a:r>
            <a:r>
              <a:rPr lang="en-US" altLang="en-US" sz="1800" dirty="0" err="1"/>
              <a:t>Garlan&amp;Shaw</a:t>
            </a:r>
            <a:r>
              <a:rPr lang="en-US" altLang="en-US" sz="1800" dirty="0"/>
              <a:t>] </a:t>
            </a:r>
            <a:r>
              <a:rPr lang="de-DE" altLang="en-US" sz="1800" dirty="0">
                <a:cs typeface="Times New Roman" pitchFamily="18" charset="0"/>
              </a:rPr>
              <a:t>M. Shaw </a:t>
            </a:r>
            <a:r>
              <a:rPr lang="de-DE" altLang="en-US" sz="1800" dirty="0" err="1">
                <a:cs typeface="Times New Roman" pitchFamily="18" charset="0"/>
              </a:rPr>
              <a:t>and</a:t>
            </a:r>
            <a:r>
              <a:rPr lang="de-DE" altLang="en-US" sz="1800" dirty="0">
                <a:cs typeface="Times New Roman" pitchFamily="18" charset="0"/>
              </a:rPr>
              <a:t> D. </a:t>
            </a:r>
            <a:r>
              <a:rPr lang="de-DE" altLang="en-US" sz="1800" dirty="0" err="1">
                <a:cs typeface="Times New Roman" pitchFamily="18" charset="0"/>
              </a:rPr>
              <a:t>Garlan</a:t>
            </a:r>
            <a:r>
              <a:rPr lang="de-DE" altLang="en-US" sz="1800" dirty="0">
                <a:cs typeface="Times New Roman" pitchFamily="18" charset="0"/>
              </a:rPr>
              <a:t>. </a:t>
            </a:r>
            <a:r>
              <a:rPr lang="de-DE" altLang="en-US" sz="1800" i="1" dirty="0">
                <a:cs typeface="Times New Roman" pitchFamily="18" charset="0"/>
              </a:rPr>
              <a:t>Software </a:t>
            </a:r>
            <a:r>
              <a:rPr lang="de-DE" altLang="en-US" sz="1800" i="1" dirty="0" err="1">
                <a:cs typeface="Times New Roman" pitchFamily="18" charset="0"/>
              </a:rPr>
              <a:t>Architecture</a:t>
            </a:r>
            <a:r>
              <a:rPr lang="de-DE" altLang="en-US" sz="1800" i="1" dirty="0">
                <a:cs typeface="Times New Roman" pitchFamily="18" charset="0"/>
              </a:rPr>
              <a:t>: </a:t>
            </a:r>
            <a:r>
              <a:rPr lang="de-DE" altLang="en-US" sz="1800" i="1" dirty="0" err="1">
                <a:cs typeface="Times New Roman" pitchFamily="18" charset="0"/>
              </a:rPr>
              <a:t>Perspectives</a:t>
            </a:r>
            <a:r>
              <a:rPr lang="de-DE" altLang="en-US" sz="1800" i="1" dirty="0">
                <a:cs typeface="Times New Roman" pitchFamily="18" charset="0"/>
              </a:rPr>
              <a:t> on a Emerging </a:t>
            </a:r>
            <a:r>
              <a:rPr lang="de-DE" altLang="en-US" sz="1800" i="1" dirty="0" err="1">
                <a:cs typeface="Times New Roman" pitchFamily="18" charset="0"/>
              </a:rPr>
              <a:t>Discipline</a:t>
            </a:r>
            <a:r>
              <a:rPr lang="de-DE" altLang="en-US" sz="1800" dirty="0">
                <a:cs typeface="Times New Roman" pitchFamily="18" charset="0"/>
              </a:rPr>
              <a:t>. Prentice Hall, </a:t>
            </a:r>
            <a:r>
              <a:rPr lang="de-DE" altLang="en-US" sz="1800" dirty="0" err="1">
                <a:cs typeface="Times New Roman" pitchFamily="18" charset="0"/>
              </a:rPr>
              <a:t>Englewood</a:t>
            </a:r>
            <a:r>
              <a:rPr lang="de-DE" altLang="en-US" sz="1800" dirty="0">
                <a:cs typeface="Times New Roman" pitchFamily="18" charset="0"/>
              </a:rPr>
              <a:t> Cliffs, NJ, 1996</a:t>
            </a:r>
            <a:r>
              <a:rPr lang="en-CA" altLang="en-US" sz="1800" dirty="0"/>
              <a:t> </a:t>
            </a:r>
          </a:p>
          <a:p>
            <a:pPr marL="457200" lvl="1" indent="0">
              <a:buNone/>
            </a:pPr>
            <a:endParaRPr lang="en-US" altLang="en-US" sz="1800" dirty="0"/>
          </a:p>
          <a:p>
            <a:pPr marL="342900" indent="-342900"/>
            <a:r>
              <a:rPr lang="en-US" altLang="en-US" sz="2000" dirty="0"/>
              <a:t>Architectural Patterns</a:t>
            </a:r>
          </a:p>
          <a:p>
            <a:pPr marL="742950" lvl="1" indent="-285750"/>
            <a:r>
              <a:rPr lang="en-US" altLang="en-US" sz="1800" dirty="0"/>
              <a:t>[POSA] </a:t>
            </a:r>
            <a:r>
              <a:rPr lang="de-DE" altLang="en-US" sz="1800" dirty="0">
                <a:cs typeface="Times New Roman" pitchFamily="18" charset="0"/>
              </a:rPr>
              <a:t>F. Buschmann, R. </a:t>
            </a:r>
            <a:r>
              <a:rPr lang="de-DE" altLang="en-US" sz="1800" dirty="0" err="1">
                <a:cs typeface="Times New Roman" pitchFamily="18" charset="0"/>
              </a:rPr>
              <a:t>Meunier</a:t>
            </a:r>
            <a:r>
              <a:rPr lang="de-DE" altLang="en-US" sz="1800" dirty="0">
                <a:cs typeface="Times New Roman" pitchFamily="18" charset="0"/>
              </a:rPr>
              <a:t>, H. </a:t>
            </a:r>
            <a:r>
              <a:rPr lang="de-DE" altLang="en-US" sz="1800" dirty="0" err="1">
                <a:cs typeface="Times New Roman" pitchFamily="18" charset="0"/>
              </a:rPr>
              <a:t>Rohnert</a:t>
            </a:r>
            <a:r>
              <a:rPr lang="de-DE" altLang="en-US" sz="1800" dirty="0">
                <a:cs typeface="Times New Roman" pitchFamily="18" charset="0"/>
              </a:rPr>
              <a:t>, P. Sommerlad, </a:t>
            </a:r>
            <a:r>
              <a:rPr lang="de-DE" altLang="en-US" sz="1800" dirty="0" err="1">
                <a:cs typeface="Times New Roman" pitchFamily="18" charset="0"/>
              </a:rPr>
              <a:t>and</a:t>
            </a:r>
            <a:r>
              <a:rPr lang="de-DE" altLang="en-US" sz="1800" dirty="0">
                <a:cs typeface="Times New Roman" pitchFamily="18" charset="0"/>
              </a:rPr>
              <a:t> M. </a:t>
            </a:r>
            <a:r>
              <a:rPr lang="de-DE" altLang="en-US" sz="1800" dirty="0" err="1">
                <a:cs typeface="Times New Roman" pitchFamily="18" charset="0"/>
              </a:rPr>
              <a:t>Stal</a:t>
            </a:r>
            <a:r>
              <a:rPr lang="de-DE" altLang="en-US" sz="1800" dirty="0">
                <a:cs typeface="Times New Roman" pitchFamily="18" charset="0"/>
              </a:rPr>
              <a:t>. </a:t>
            </a:r>
            <a:r>
              <a:rPr lang="de-DE" altLang="en-US" sz="1800" i="1" dirty="0">
                <a:cs typeface="Times New Roman" pitchFamily="18" charset="0"/>
              </a:rPr>
              <a:t>Pattern-</a:t>
            </a:r>
            <a:r>
              <a:rPr lang="de-DE" altLang="en-US" sz="1800" i="1" dirty="0" err="1">
                <a:cs typeface="Times New Roman" pitchFamily="18" charset="0"/>
              </a:rPr>
              <a:t>Oriented</a:t>
            </a:r>
            <a:r>
              <a:rPr lang="de-DE" altLang="en-US" sz="1800" i="1" dirty="0">
                <a:cs typeface="Times New Roman" pitchFamily="18" charset="0"/>
              </a:rPr>
              <a:t> Software </a:t>
            </a:r>
            <a:r>
              <a:rPr lang="de-DE" altLang="en-US" sz="1800" i="1" dirty="0" err="1">
                <a:cs typeface="Times New Roman" pitchFamily="18" charset="0"/>
              </a:rPr>
              <a:t>Architecture</a:t>
            </a:r>
            <a:r>
              <a:rPr lang="de-DE" altLang="en-US" sz="1800" i="1" dirty="0">
                <a:cs typeface="Times New Roman" pitchFamily="18" charset="0"/>
              </a:rPr>
              <a:t>. A System </a:t>
            </a:r>
            <a:r>
              <a:rPr lang="de-DE" altLang="en-US" sz="1800" i="1" dirty="0" err="1">
                <a:cs typeface="Times New Roman" pitchFamily="18" charset="0"/>
              </a:rPr>
              <a:t>of</a:t>
            </a:r>
            <a:r>
              <a:rPr lang="de-DE" altLang="en-US" sz="1800" i="1" dirty="0">
                <a:cs typeface="Times New Roman" pitchFamily="18" charset="0"/>
              </a:rPr>
              <a:t> Patterns</a:t>
            </a:r>
            <a:r>
              <a:rPr lang="de-DE" altLang="en-US" sz="1800" dirty="0">
                <a:cs typeface="Times New Roman" pitchFamily="18" charset="0"/>
              </a:rPr>
              <a:t>. John </a:t>
            </a:r>
            <a:r>
              <a:rPr lang="de-DE" altLang="en-US" sz="1800" dirty="0" err="1">
                <a:cs typeface="Times New Roman" pitchFamily="18" charset="0"/>
              </a:rPr>
              <a:t>Wiley</a:t>
            </a:r>
            <a:r>
              <a:rPr lang="de-DE" altLang="en-US" sz="1800" dirty="0">
                <a:cs typeface="Times New Roman" pitchFamily="18" charset="0"/>
              </a:rPr>
              <a:t> &amp; </a:t>
            </a:r>
            <a:r>
              <a:rPr lang="de-DE" altLang="en-US" sz="1800" dirty="0" err="1">
                <a:cs typeface="Times New Roman" pitchFamily="18" charset="0"/>
              </a:rPr>
              <a:t>Sons</a:t>
            </a:r>
            <a:r>
              <a:rPr lang="de-DE" altLang="en-US" sz="1800" dirty="0">
                <a:cs typeface="Times New Roman" pitchFamily="18" charset="0"/>
              </a:rPr>
              <a:t> Ltd., </a:t>
            </a:r>
            <a:r>
              <a:rPr lang="de-DE" altLang="en-US" sz="1800" dirty="0" err="1">
                <a:cs typeface="Times New Roman" pitchFamily="18" charset="0"/>
              </a:rPr>
              <a:t>Chichester</a:t>
            </a:r>
            <a:r>
              <a:rPr lang="de-DE" altLang="en-US" sz="1800" dirty="0">
                <a:cs typeface="Times New Roman" pitchFamily="18" charset="0"/>
              </a:rPr>
              <a:t>, UK, 1996</a:t>
            </a:r>
            <a:r>
              <a:rPr lang="en-CA" altLang="en-US" sz="1800" dirty="0"/>
              <a:t> </a:t>
            </a:r>
          </a:p>
        </p:txBody>
      </p:sp>
    </p:spTree>
    <p:extLst>
      <p:ext uri="{BB962C8B-B14F-4D97-AF65-F5344CB8AC3E}">
        <p14:creationId xmlns:p14="http://schemas.microsoft.com/office/powerpoint/2010/main" val="4149933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1DDFAAE-9AF8-4C66-B62F-22C7D0CDA1E9}" type="slidenum">
              <a:rPr lang="en-CA" altLang="en-US"/>
              <a:pPr/>
              <a:t>23</a:t>
            </a:fld>
            <a:endParaRPr lang="en-CA" altLang="en-US"/>
          </a:p>
        </p:txBody>
      </p:sp>
      <p:sp>
        <p:nvSpPr>
          <p:cNvPr id="130050" name="Rectangle 2"/>
          <p:cNvSpPr>
            <a:spLocks noGrp="1" noChangeArrowheads="1"/>
          </p:cNvSpPr>
          <p:nvPr>
            <p:ph type="title"/>
          </p:nvPr>
        </p:nvSpPr>
        <p:spPr>
          <a:xfrm>
            <a:off x="685800" y="365125"/>
            <a:ext cx="7772400" cy="1143000"/>
          </a:xfrm>
        </p:spPr>
        <p:txBody>
          <a:bodyPr/>
          <a:lstStyle/>
          <a:p>
            <a:r>
              <a:rPr lang="en-US" altLang="en-US" dirty="0"/>
              <a:t>Overview of Styles</a:t>
            </a:r>
            <a:endParaRPr lang="de-DE" altLang="en-US" dirty="0"/>
          </a:p>
        </p:txBody>
      </p:sp>
      <p:sp>
        <p:nvSpPr>
          <p:cNvPr id="130051" name="Rectangle 3"/>
          <p:cNvSpPr>
            <a:spLocks noGrp="1" noChangeArrowheads="1"/>
          </p:cNvSpPr>
          <p:nvPr>
            <p:ph type="body" idx="1"/>
          </p:nvPr>
        </p:nvSpPr>
        <p:spPr>
          <a:xfrm>
            <a:off x="609600" y="1371600"/>
            <a:ext cx="7772400" cy="4114800"/>
          </a:xfrm>
        </p:spPr>
        <p:txBody>
          <a:bodyPr/>
          <a:lstStyle/>
          <a:p>
            <a:pPr>
              <a:lnSpc>
                <a:spcPct val="90000"/>
              </a:lnSpc>
            </a:pPr>
            <a:r>
              <a:rPr lang="en-US" altLang="en-US" sz="2400" dirty="0"/>
              <a:t>Architectural styles</a:t>
            </a:r>
          </a:p>
          <a:p>
            <a:pPr lvl="1">
              <a:lnSpc>
                <a:spcPct val="90000"/>
              </a:lnSpc>
            </a:pPr>
            <a:r>
              <a:rPr lang="en-CA" altLang="en-US" sz="2000" dirty="0"/>
              <a:t>Data Flow</a:t>
            </a:r>
          </a:p>
          <a:p>
            <a:pPr lvl="2">
              <a:lnSpc>
                <a:spcPct val="90000"/>
              </a:lnSpc>
            </a:pPr>
            <a:r>
              <a:rPr lang="en-CA" altLang="en-US" sz="1600" dirty="0"/>
              <a:t>Batch Sequential</a:t>
            </a:r>
          </a:p>
          <a:p>
            <a:pPr lvl="2">
              <a:lnSpc>
                <a:spcPct val="90000"/>
              </a:lnSpc>
            </a:pPr>
            <a:r>
              <a:rPr lang="en-CA" altLang="en-US" sz="1600" dirty="0"/>
              <a:t>Pipes and Filters</a:t>
            </a:r>
          </a:p>
          <a:p>
            <a:pPr lvl="1">
              <a:lnSpc>
                <a:spcPct val="90000"/>
              </a:lnSpc>
            </a:pPr>
            <a:r>
              <a:rPr lang="en-CA" altLang="en-US" sz="2000" dirty="0"/>
              <a:t>Call-and-return</a:t>
            </a:r>
          </a:p>
          <a:p>
            <a:pPr lvl="2">
              <a:lnSpc>
                <a:spcPct val="90000"/>
              </a:lnSpc>
            </a:pPr>
            <a:r>
              <a:rPr lang="en-CA" altLang="en-US" sz="1600" dirty="0"/>
              <a:t>Main Program / Subroutine</a:t>
            </a:r>
          </a:p>
          <a:p>
            <a:pPr lvl="2">
              <a:lnSpc>
                <a:spcPct val="90000"/>
              </a:lnSpc>
            </a:pPr>
            <a:r>
              <a:rPr lang="en-CA" altLang="en-US" sz="1600" dirty="0"/>
              <a:t>Data Abstraction </a:t>
            </a:r>
          </a:p>
          <a:p>
            <a:pPr lvl="2">
              <a:lnSpc>
                <a:spcPct val="90000"/>
              </a:lnSpc>
            </a:pPr>
            <a:r>
              <a:rPr lang="en-CA" altLang="en-US" sz="1600" dirty="0"/>
              <a:t>Object Oriented </a:t>
            </a:r>
          </a:p>
          <a:p>
            <a:pPr lvl="1">
              <a:lnSpc>
                <a:spcPct val="90000"/>
              </a:lnSpc>
            </a:pPr>
            <a:r>
              <a:rPr lang="en-CA" altLang="en-US" sz="2000" dirty="0"/>
              <a:t>Interacting processes</a:t>
            </a:r>
          </a:p>
          <a:p>
            <a:pPr lvl="2">
              <a:lnSpc>
                <a:spcPct val="90000"/>
              </a:lnSpc>
            </a:pPr>
            <a:r>
              <a:rPr lang="en-CA" altLang="en-US" sz="1600" dirty="0"/>
              <a:t>Implicit Invocation </a:t>
            </a:r>
          </a:p>
          <a:p>
            <a:pPr lvl="2">
              <a:lnSpc>
                <a:spcPct val="90000"/>
              </a:lnSpc>
            </a:pPr>
            <a:r>
              <a:rPr lang="en-CA" altLang="en-US" sz="1600" dirty="0"/>
              <a:t>MVC</a:t>
            </a:r>
          </a:p>
          <a:p>
            <a:pPr lvl="1">
              <a:lnSpc>
                <a:spcPct val="90000"/>
              </a:lnSpc>
            </a:pPr>
            <a:r>
              <a:rPr lang="en-CA" altLang="en-US" sz="2000" dirty="0"/>
              <a:t>Data-oriented repository</a:t>
            </a:r>
          </a:p>
          <a:p>
            <a:pPr lvl="2">
              <a:lnSpc>
                <a:spcPct val="90000"/>
              </a:lnSpc>
            </a:pPr>
            <a:r>
              <a:rPr lang="en-CA" altLang="en-US" sz="1600" dirty="0"/>
              <a:t>Transactional Data Bases</a:t>
            </a:r>
          </a:p>
          <a:p>
            <a:pPr lvl="2">
              <a:lnSpc>
                <a:spcPct val="90000"/>
              </a:lnSpc>
            </a:pPr>
            <a:r>
              <a:rPr lang="en-CA" altLang="en-US" sz="1600" dirty="0"/>
              <a:t>Blackboard</a:t>
            </a:r>
          </a:p>
          <a:p>
            <a:pPr lvl="1">
              <a:lnSpc>
                <a:spcPct val="90000"/>
              </a:lnSpc>
            </a:pPr>
            <a:r>
              <a:rPr lang="en-CA" altLang="en-US" sz="2000" dirty="0"/>
              <a:t>Hierarchical</a:t>
            </a:r>
          </a:p>
          <a:p>
            <a:pPr lvl="2">
              <a:lnSpc>
                <a:spcPct val="90000"/>
              </a:lnSpc>
            </a:pPr>
            <a:r>
              <a:rPr lang="en-CA" altLang="en-US" sz="1600" dirty="0"/>
              <a:t>Layered</a:t>
            </a:r>
          </a:p>
          <a:p>
            <a:pPr lvl="2">
              <a:lnSpc>
                <a:spcPct val="90000"/>
              </a:lnSpc>
            </a:pPr>
            <a:r>
              <a:rPr lang="en-CA" altLang="en-US" sz="1600" dirty="0"/>
              <a:t>Tiered</a:t>
            </a:r>
          </a:p>
          <a:p>
            <a:pPr lvl="1">
              <a:lnSpc>
                <a:spcPct val="90000"/>
              </a:lnSpc>
            </a:pPr>
            <a:r>
              <a:rPr lang="en-US" altLang="en-US" sz="2000" dirty="0"/>
              <a:t>Heterogeneous architectures</a:t>
            </a:r>
          </a:p>
        </p:txBody>
      </p:sp>
    </p:spTree>
    <p:extLst>
      <p:ext uri="{BB962C8B-B14F-4D97-AF65-F5344CB8AC3E}">
        <p14:creationId xmlns:p14="http://schemas.microsoft.com/office/powerpoint/2010/main" val="3538485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CA" altLang="en-US" sz="4000" dirty="0"/>
              <a:t>“Pure” Form of Styles</a:t>
            </a:r>
          </a:p>
        </p:txBody>
      </p:sp>
      <p:sp>
        <p:nvSpPr>
          <p:cNvPr id="9219" name="Rectangle 3"/>
          <p:cNvSpPr>
            <a:spLocks noGrp="1" noChangeArrowheads="1"/>
          </p:cNvSpPr>
          <p:nvPr>
            <p:ph type="body" idx="1"/>
          </p:nvPr>
        </p:nvSpPr>
        <p:spPr/>
        <p:txBody>
          <a:bodyPr/>
          <a:lstStyle/>
          <a:p>
            <a:pPr eaLnBrk="1" hangingPunct="1"/>
            <a:r>
              <a:rPr lang="en-CA" altLang="en-US" sz="2000" dirty="0"/>
              <a:t>When we define a software architecture style we usually present its simple form</a:t>
            </a:r>
          </a:p>
          <a:p>
            <a:pPr eaLnBrk="1" hangingPunct="1"/>
            <a:endParaRPr lang="en-CA" altLang="en-US" sz="2000" dirty="0"/>
          </a:p>
          <a:p>
            <a:pPr lvl="1" eaLnBrk="1" hangingPunct="1"/>
            <a:r>
              <a:rPr lang="en-CA" altLang="en-US" sz="1800" dirty="0"/>
              <a:t>In practice, we rarely use a software architecture style in its simple form. What we do is we combine appropriate architectural styles to design a new system.</a:t>
            </a:r>
          </a:p>
          <a:p>
            <a:pPr lvl="1" eaLnBrk="1" hangingPunct="1"/>
            <a:endParaRPr lang="en-CA" altLang="en-US" dirty="0"/>
          </a:p>
          <a:p>
            <a:pPr lvl="1" eaLnBrk="1" hangingPunct="1"/>
            <a:r>
              <a:rPr lang="en-CA" altLang="en-US" sz="1800" dirty="0"/>
              <a:t>As software architects we should have a good understanding of the different styles in their simple form, know the pros and cons of each style, and understand what is the impact of changes or modifications on an architecture style</a:t>
            </a:r>
          </a:p>
        </p:txBody>
      </p:sp>
    </p:spTree>
    <p:extLst>
      <p:ext uri="{BB962C8B-B14F-4D97-AF65-F5344CB8AC3E}">
        <p14:creationId xmlns:p14="http://schemas.microsoft.com/office/powerpoint/2010/main" val="70735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533400" y="1066800"/>
            <a:ext cx="7772400" cy="4114800"/>
          </a:xfrm>
        </p:spPr>
        <p:txBody>
          <a:bodyPr/>
          <a:lstStyle/>
          <a:p>
            <a:endParaRPr lang="en-US" altLang="en-US" sz="1800" dirty="0"/>
          </a:p>
          <a:p>
            <a:r>
              <a:rPr lang="en-US" altLang="en-US" sz="1800" dirty="0"/>
              <a:t>What is the purpose of architectural views?</a:t>
            </a:r>
          </a:p>
          <a:p>
            <a:endParaRPr lang="en-US" altLang="en-US" sz="1800" dirty="0"/>
          </a:p>
          <a:p>
            <a:r>
              <a:rPr lang="en-US" altLang="en-US" sz="1800" dirty="0"/>
              <a:t>What is an architectural style?</a:t>
            </a:r>
          </a:p>
          <a:p>
            <a:endParaRPr lang="en-US" altLang="en-US" sz="1800" dirty="0"/>
          </a:p>
          <a:p>
            <a:r>
              <a:rPr lang="en-US" altLang="en-US" sz="1800" dirty="0"/>
              <a:t>What is the difference between a component element and a deployment element?</a:t>
            </a:r>
          </a:p>
          <a:p>
            <a:endParaRPr lang="en-US" altLang="en-US" sz="1800" dirty="0"/>
          </a:p>
          <a:p>
            <a:r>
              <a:rPr lang="en-US" altLang="en-US" sz="1800" dirty="0"/>
              <a:t>Check-out the content of the following sites:</a:t>
            </a:r>
          </a:p>
          <a:p>
            <a:pPr lvl="1"/>
            <a:r>
              <a:rPr lang="en-CA" sz="1600" dirty="0">
                <a:hlinkClick r:id="rId3"/>
              </a:rPr>
              <a:t>https://en.wikipedia.org/wiki/4+1_architectural_view_model</a:t>
            </a:r>
            <a:endParaRPr lang="en-CA" sz="1600" dirty="0"/>
          </a:p>
          <a:p>
            <a:pPr lvl="1"/>
            <a:r>
              <a:rPr lang="en-CA" sz="1600" dirty="0">
                <a:hlinkClick r:id="rId4"/>
              </a:rPr>
              <a:t>https://en.wikipedia.org/wiki/Software_architectural_style</a:t>
            </a:r>
            <a:endParaRPr lang="en-CA" sz="1600" dirty="0"/>
          </a:p>
          <a:p>
            <a:pPr lvl="1"/>
            <a:r>
              <a:rPr lang="en-CA" sz="1600" dirty="0">
                <a:hlinkClick r:id="rId5"/>
              </a:rPr>
              <a:t>https://www.tutorialspoint.com/software_architecture_design/architecture_models.htm</a:t>
            </a:r>
            <a:endParaRPr lang="en-CA" sz="1600" dirty="0"/>
          </a:p>
          <a:p>
            <a:pPr lvl="1"/>
            <a:r>
              <a:rPr lang="en-CA" sz="1600" dirty="0">
                <a:hlinkClick r:id="rId6"/>
              </a:rPr>
              <a:t>https://herbertograca.com/2017/07/28/architectural-styles-vs-architectural-patterns-vs-design-patterns/</a:t>
            </a:r>
            <a:endParaRPr lang="en-CA" sz="1600" dirty="0"/>
          </a:p>
          <a:p>
            <a:pPr lvl="1"/>
            <a:r>
              <a:rPr lang="en-CA" sz="1600" dirty="0">
                <a:hlinkClick r:id="rId7"/>
              </a:rPr>
              <a:t>https://www.sciencedirect.com/science/article/pii/S187705091503183X</a:t>
            </a:r>
            <a:r>
              <a:rPr lang="en-CA" sz="1600" dirty="0"/>
              <a:t> (software architecture survey paper)</a:t>
            </a:r>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25</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26</a:t>
            </a:r>
          </a:p>
        </p:txBody>
      </p:sp>
      <p:sp>
        <p:nvSpPr>
          <p:cNvPr id="3" name="Text Placeholder 2"/>
          <p:cNvSpPr>
            <a:spLocks noGrp="1"/>
          </p:cNvSpPr>
          <p:nvPr>
            <p:ph type="body" idx="1"/>
          </p:nvPr>
        </p:nvSpPr>
        <p:spPr/>
        <p:txBody>
          <a:bodyPr/>
          <a:lstStyle/>
          <a:p>
            <a:r>
              <a:rPr lang="en-US" dirty="0"/>
              <a:t>Software Architecture – Definitions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57200" y="37338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The purpose of computing is insight, not numbers. </a:t>
            </a:r>
          </a:p>
          <a:p>
            <a:r>
              <a:rPr lang="en-US" sz="2000" i="1" dirty="0"/>
              <a:t>― </a:t>
            </a:r>
            <a:r>
              <a:rPr lang="en-US" sz="2000" dirty="0"/>
              <a:t>Richard Hamming.</a:t>
            </a:r>
          </a:p>
          <a:p>
            <a:r>
              <a:rPr lang="en-US" sz="2000" dirty="0"/>
              <a:t> </a:t>
            </a:r>
          </a:p>
          <a:p>
            <a:endParaRPr lang="en-US" sz="2000" i="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B9023D1-169A-4AC9-BDA5-5C8C50C99EE6}"/>
                  </a:ext>
                </a:extLst>
              </p14:cNvPr>
              <p14:cNvContentPartPr/>
              <p14:nvPr/>
            </p14:nvContentPartPr>
            <p14:xfrm>
              <a:off x="-3271795" y="3374607"/>
              <a:ext cx="52200" cy="24120"/>
            </p14:xfrm>
          </p:contentPart>
        </mc:Choice>
        <mc:Fallback xmlns="">
          <p:pic>
            <p:nvPicPr>
              <p:cNvPr id="4" name="Ink 3">
                <a:extLst>
                  <a:ext uri="{FF2B5EF4-FFF2-40B4-BE49-F238E27FC236}">
                    <a16:creationId xmlns:a16="http://schemas.microsoft.com/office/drawing/2014/main" id="{7B9023D1-169A-4AC9-BDA5-5C8C50C99EE6}"/>
                  </a:ext>
                </a:extLst>
              </p:cNvPr>
              <p:cNvPicPr/>
              <p:nvPr/>
            </p:nvPicPr>
            <p:blipFill>
              <a:blip r:embed="rId4"/>
              <a:stretch>
                <a:fillRect/>
              </a:stretch>
            </p:blipFill>
            <p:spPr>
              <a:xfrm>
                <a:off x="-3280795" y="3365967"/>
                <a:ext cx="69840" cy="41760"/>
              </a:xfrm>
              <a:prstGeom prst="rect">
                <a:avLst/>
              </a:prstGeom>
            </p:spPr>
          </p:pic>
        </mc:Fallback>
      </mc:AlternateContent>
    </p:spTree>
    <p:extLst>
      <p:ext uri="{BB962C8B-B14F-4D97-AF65-F5344CB8AC3E}">
        <p14:creationId xmlns:p14="http://schemas.microsoft.com/office/powerpoint/2010/main" val="178400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marL="0" indent="0">
              <a:buNone/>
            </a:pPr>
            <a:r>
              <a:rPr lang="en-CA" altLang="en-US" sz="1800" dirty="0"/>
              <a:t>To understand the concept of software architecture and architectural views </a:t>
            </a:r>
          </a:p>
          <a:p>
            <a:pPr>
              <a:buFont typeface="+mj-lt"/>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CA" altLang="en-US" sz="3600" dirty="0"/>
              <a:t>Software Architecture</a:t>
            </a:r>
          </a:p>
        </p:txBody>
      </p:sp>
      <p:sp>
        <p:nvSpPr>
          <p:cNvPr id="3075" name="Rectangle 3"/>
          <p:cNvSpPr>
            <a:spLocks noGrp="1" noChangeArrowheads="1"/>
          </p:cNvSpPr>
          <p:nvPr>
            <p:ph type="body" idx="1"/>
          </p:nvPr>
        </p:nvSpPr>
        <p:spPr/>
        <p:txBody>
          <a:bodyPr/>
          <a:lstStyle/>
          <a:p>
            <a:pPr eaLnBrk="1" hangingPunct="1"/>
            <a:r>
              <a:rPr lang="en-CA" altLang="en-US" sz="2000" dirty="0"/>
              <a:t>Software Architecture pertains to the specification of the overall structure of the system. This structure entails the system’s components, the basic characteristics of these components, and the interaction between components</a:t>
            </a:r>
            <a:r>
              <a:rPr lang="el-GR" altLang="en-US" sz="2000" dirty="0"/>
              <a:t>. </a:t>
            </a:r>
          </a:p>
          <a:p>
            <a:pPr eaLnBrk="1" hangingPunct="1"/>
            <a:endParaRPr lang="en-CA" altLang="en-US" sz="2000" dirty="0"/>
          </a:p>
          <a:p>
            <a:pPr eaLnBrk="1" hangingPunct="1"/>
            <a:r>
              <a:rPr lang="en-CA" altLang="en-US" sz="2000" dirty="0"/>
              <a:t>As we have already discussed software architecture provides a way to analyze and specify the system at a higher level of abstraction.</a:t>
            </a:r>
            <a:r>
              <a:rPr lang="el-GR" altLang="en-US" sz="2000" dirty="0"/>
              <a:t> </a:t>
            </a:r>
          </a:p>
          <a:p>
            <a:pPr eaLnBrk="1" hangingPunct="1"/>
            <a:endParaRPr lang="en-CA" altLang="en-US" sz="2000" dirty="0"/>
          </a:p>
          <a:p>
            <a:pPr eaLnBrk="1" hangingPunct="1"/>
            <a:r>
              <a:rPr lang="en-CA" altLang="en-US" sz="2000" dirty="0"/>
              <a:t>Software architecture specifications focus on the fundamental design decisions we take for a system</a:t>
            </a:r>
          </a:p>
        </p:txBody>
      </p:sp>
    </p:spTree>
    <p:extLst>
      <p:ext uri="{BB962C8B-B14F-4D97-AF65-F5344CB8AC3E}">
        <p14:creationId xmlns:p14="http://schemas.microsoft.com/office/powerpoint/2010/main" val="196186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70F60B9-7C72-4943-82F7-B7C54FA90DD0}" type="slidenum">
              <a:rPr lang="en-CA" altLang="en-US"/>
              <a:pPr/>
              <a:t>6</a:t>
            </a:fld>
            <a:endParaRPr lang="en-CA" altLang="en-US"/>
          </a:p>
        </p:txBody>
      </p:sp>
      <p:sp>
        <p:nvSpPr>
          <p:cNvPr id="4098" name="Rectangle 2"/>
          <p:cNvSpPr>
            <a:spLocks noGrp="1" noChangeArrowheads="1"/>
          </p:cNvSpPr>
          <p:nvPr>
            <p:ph type="title"/>
          </p:nvPr>
        </p:nvSpPr>
        <p:spPr/>
        <p:txBody>
          <a:bodyPr/>
          <a:lstStyle/>
          <a:p>
            <a:r>
              <a:rPr lang="de-DE" altLang="en-US"/>
              <a:t>Definition by Shaw and Garlan</a:t>
            </a:r>
            <a:endParaRPr lang="en-CA" altLang="en-US"/>
          </a:p>
        </p:txBody>
      </p:sp>
      <p:sp>
        <p:nvSpPr>
          <p:cNvPr id="4099" name="Rectangle 3"/>
          <p:cNvSpPr>
            <a:spLocks noGrp="1" noChangeArrowheads="1"/>
          </p:cNvSpPr>
          <p:nvPr>
            <p:ph type="body" idx="1"/>
          </p:nvPr>
        </p:nvSpPr>
        <p:spPr/>
        <p:txBody>
          <a:bodyPr/>
          <a:lstStyle/>
          <a:p>
            <a:r>
              <a:rPr lang="en-CA" altLang="en-US" sz="2000" dirty="0"/>
              <a:t>Abstractly, software architecture involves the description of elements from which systems are built, interactions among those elements, patterns that guide their composition, and constraints on these patterns. In general, a particular system is defined in terms of a collection of components and interactions among these components. Such a system may in turn be used as a (composite) element in a larger system design. </a:t>
            </a:r>
            <a:r>
              <a:rPr lang="de-DE" altLang="en-US" sz="2000" dirty="0">
                <a:cs typeface="Times New Roman" pitchFamily="18" charset="0"/>
              </a:rPr>
              <a:t>[</a:t>
            </a:r>
            <a:r>
              <a:rPr lang="de-DE" altLang="en-US" sz="2000" dirty="0" err="1">
                <a:cs typeface="Times New Roman" pitchFamily="18" charset="0"/>
              </a:rPr>
              <a:t>Garlan&amp;Shaw</a:t>
            </a:r>
            <a:r>
              <a:rPr lang="de-DE" altLang="en-US" sz="2000" dirty="0">
                <a:cs typeface="Times New Roman" pitchFamily="18" charset="0"/>
              </a:rPr>
              <a:t>]</a:t>
            </a:r>
            <a:endParaRPr lang="en-CA" altLang="en-US" sz="2000" dirty="0"/>
          </a:p>
        </p:txBody>
      </p:sp>
    </p:spTree>
    <p:extLst>
      <p:ext uri="{BB962C8B-B14F-4D97-AF65-F5344CB8AC3E}">
        <p14:creationId xmlns:p14="http://schemas.microsoft.com/office/powerpoint/2010/main" val="3766884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1D011F6-E8D3-4B55-8E24-83F44DB9F062}" type="slidenum">
              <a:rPr lang="en-CA" altLang="en-US"/>
              <a:pPr/>
              <a:t>7</a:t>
            </a:fld>
            <a:endParaRPr lang="en-CA" altLang="en-US"/>
          </a:p>
        </p:txBody>
      </p:sp>
      <p:sp>
        <p:nvSpPr>
          <p:cNvPr id="14338" name="Rectangle 1026"/>
          <p:cNvSpPr>
            <a:spLocks noGrp="1" noChangeArrowheads="1"/>
          </p:cNvSpPr>
          <p:nvPr>
            <p:ph type="title"/>
          </p:nvPr>
        </p:nvSpPr>
        <p:spPr/>
        <p:txBody>
          <a:bodyPr/>
          <a:lstStyle/>
          <a:p>
            <a:r>
              <a:rPr lang="de-DE" altLang="en-US"/>
              <a:t>Definition by Buschmann et al.</a:t>
            </a:r>
            <a:endParaRPr lang="en-CA" altLang="en-US"/>
          </a:p>
        </p:txBody>
      </p:sp>
      <p:sp>
        <p:nvSpPr>
          <p:cNvPr id="14339" name="Rectangle 1027"/>
          <p:cNvSpPr>
            <a:spLocks noGrp="1" noChangeArrowheads="1"/>
          </p:cNvSpPr>
          <p:nvPr>
            <p:ph type="body" idx="1"/>
          </p:nvPr>
        </p:nvSpPr>
        <p:spPr/>
        <p:txBody>
          <a:bodyPr/>
          <a:lstStyle/>
          <a:p>
            <a:pPr>
              <a:lnSpc>
                <a:spcPct val="90000"/>
              </a:lnSpc>
            </a:pPr>
            <a:r>
              <a:rPr lang="en-CA" altLang="en-US" sz="2000" dirty="0"/>
              <a:t>A software architecture is a description of the subsystems and components of a software system and the relationships between them. Subsystems and components are typically specified in different views to show the relevant functional and non-functional properties of a software system. The software architecture of a system is an artifact. It is the result of the software development activity. </a:t>
            </a:r>
            <a:r>
              <a:rPr lang="de-DE" altLang="en-US" sz="2000" dirty="0">
                <a:cs typeface="Times New Roman" pitchFamily="18" charset="0"/>
              </a:rPr>
              <a:t>[</a:t>
            </a:r>
            <a:r>
              <a:rPr lang="en-US" altLang="en-US" sz="2000" dirty="0"/>
              <a:t>POSA</a:t>
            </a:r>
            <a:r>
              <a:rPr lang="de-DE" altLang="en-US" sz="2000" dirty="0">
                <a:cs typeface="Times New Roman" pitchFamily="18" charset="0"/>
              </a:rPr>
              <a:t>]</a:t>
            </a:r>
            <a:r>
              <a:rPr lang="en-CA" altLang="en-US" sz="2000" dirty="0"/>
              <a:t> </a:t>
            </a:r>
          </a:p>
          <a:p>
            <a:pPr>
              <a:lnSpc>
                <a:spcPct val="90000"/>
              </a:lnSpc>
            </a:pPr>
            <a:endParaRPr lang="en-CA" altLang="en-US" sz="2000" dirty="0"/>
          </a:p>
          <a:p>
            <a:pPr>
              <a:lnSpc>
                <a:spcPct val="90000"/>
              </a:lnSpc>
            </a:pPr>
            <a:r>
              <a:rPr lang="en-CA" altLang="en-US" sz="2000" dirty="0"/>
              <a:t>See </a:t>
            </a:r>
            <a:r>
              <a:rPr lang="en-CA" altLang="en-US" sz="1600" dirty="0">
                <a:hlinkClick r:id="rId2"/>
              </a:rPr>
              <a:t>http://www.sei.cmu.edu/architecture/definitions.html</a:t>
            </a:r>
            <a:r>
              <a:rPr lang="en-CA" altLang="en-US" sz="1600" dirty="0"/>
              <a:t> </a:t>
            </a:r>
            <a:r>
              <a:rPr lang="en-CA" altLang="en-US" sz="2000" dirty="0"/>
              <a:t>for 60+ other definitions…</a:t>
            </a:r>
          </a:p>
        </p:txBody>
      </p:sp>
    </p:spTree>
    <p:extLst>
      <p:ext uri="{BB962C8B-B14F-4D97-AF65-F5344CB8AC3E}">
        <p14:creationId xmlns:p14="http://schemas.microsoft.com/office/powerpoint/2010/main" val="155173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AD17-CD49-409D-B7EF-AFE79EBCD4E1}"/>
              </a:ext>
            </a:extLst>
          </p:cNvPr>
          <p:cNvSpPr>
            <a:spLocks noGrp="1"/>
          </p:cNvSpPr>
          <p:nvPr>
            <p:ph type="title"/>
          </p:nvPr>
        </p:nvSpPr>
        <p:spPr/>
        <p:txBody>
          <a:bodyPr/>
          <a:lstStyle/>
          <a:p>
            <a:r>
              <a:rPr lang="en-CA" dirty="0"/>
              <a:t>Importance of Architecture </a:t>
            </a:r>
          </a:p>
        </p:txBody>
      </p:sp>
      <p:sp>
        <p:nvSpPr>
          <p:cNvPr id="3" name="Content Placeholder 2">
            <a:extLst>
              <a:ext uri="{FF2B5EF4-FFF2-40B4-BE49-F238E27FC236}">
                <a16:creationId xmlns:a16="http://schemas.microsoft.com/office/drawing/2014/main" id="{6ED0450D-83CC-42D1-AFF8-B70C123BF916}"/>
              </a:ext>
            </a:extLst>
          </p:cNvPr>
          <p:cNvSpPr>
            <a:spLocks noGrp="1"/>
          </p:cNvSpPr>
          <p:nvPr>
            <p:ph idx="1"/>
          </p:nvPr>
        </p:nvSpPr>
        <p:spPr/>
        <p:txBody>
          <a:bodyPr/>
          <a:lstStyle/>
          <a:p>
            <a:r>
              <a:rPr lang="en-US" sz="1800" dirty="0"/>
              <a:t>Software architecture provides a representation that facilitates communication among all stakeholders.</a:t>
            </a:r>
          </a:p>
          <a:p>
            <a:endParaRPr lang="en-US" sz="1800" dirty="0"/>
          </a:p>
          <a:p>
            <a:r>
              <a:rPr lang="en-US" sz="1800" dirty="0"/>
              <a:t>The architecture highlights early design decisions that will have a profound impact on all software engineering work that follows.</a:t>
            </a:r>
          </a:p>
          <a:p>
            <a:endParaRPr lang="en-US" sz="1800" dirty="0"/>
          </a:p>
          <a:p>
            <a:r>
              <a:rPr lang="en-US" sz="1800" dirty="0"/>
              <a:t>The architecture constitutes a relatively small model of how the system components are structured and work together.</a:t>
            </a:r>
          </a:p>
          <a:p>
            <a:endParaRPr lang="en-CA" dirty="0"/>
          </a:p>
        </p:txBody>
      </p:sp>
    </p:spTree>
    <p:extLst>
      <p:ext uri="{BB962C8B-B14F-4D97-AF65-F5344CB8AC3E}">
        <p14:creationId xmlns:p14="http://schemas.microsoft.com/office/powerpoint/2010/main" val="250618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CA" altLang="en-US" sz="3600" dirty="0"/>
              <a:t>Issues Addressed by an Architectural Design</a:t>
            </a:r>
          </a:p>
        </p:txBody>
      </p:sp>
      <p:sp>
        <p:nvSpPr>
          <p:cNvPr id="228355" name="Rectangle 3"/>
          <p:cNvSpPr>
            <a:spLocks noGrp="1" noChangeArrowheads="1"/>
          </p:cNvSpPr>
          <p:nvPr>
            <p:ph type="body" idx="1"/>
          </p:nvPr>
        </p:nvSpPr>
        <p:spPr>
          <a:xfrm>
            <a:off x="355600" y="1838325"/>
            <a:ext cx="8255000" cy="4921250"/>
          </a:xfrm>
        </p:spPr>
        <p:txBody>
          <a:bodyPr/>
          <a:lstStyle/>
          <a:p>
            <a:pPr marL="342900" indent="-342900"/>
            <a:r>
              <a:rPr lang="en-CA" altLang="en-US" sz="1800"/>
              <a:t>Gross decomposition of a system into interacting components</a:t>
            </a:r>
          </a:p>
          <a:p>
            <a:pPr marL="742950" lvl="1" indent="-285750"/>
            <a:r>
              <a:rPr lang="en-CA" altLang="en-US" sz="1600"/>
              <a:t>Typically hierarchical</a:t>
            </a:r>
          </a:p>
          <a:p>
            <a:pPr marL="742950" lvl="1" indent="-285750"/>
            <a:r>
              <a:rPr lang="en-CA" altLang="en-US" sz="1600"/>
              <a:t>Using rich abstractions for “glue”</a:t>
            </a:r>
          </a:p>
          <a:p>
            <a:pPr marL="742950" lvl="1" indent="-285750"/>
            <a:r>
              <a:rPr lang="en-CA" altLang="en-US" sz="1600"/>
              <a:t>Often using common design idioms/styles</a:t>
            </a:r>
          </a:p>
          <a:p>
            <a:pPr marL="742950" lvl="1" indent="-285750"/>
            <a:endParaRPr lang="en-CA" altLang="en-US" sz="1600"/>
          </a:p>
          <a:p>
            <a:pPr marL="342900" indent="-342900"/>
            <a:r>
              <a:rPr lang="en-CA" altLang="en-US" sz="1800"/>
              <a:t>Emergent system properties</a:t>
            </a:r>
          </a:p>
          <a:p>
            <a:pPr marL="742950" lvl="1" indent="-285750"/>
            <a:r>
              <a:rPr lang="en-CA" altLang="en-US" sz="1600"/>
              <a:t>Performance, throughput, latencies</a:t>
            </a:r>
          </a:p>
          <a:p>
            <a:pPr marL="742950" lvl="1" indent="-285750"/>
            <a:r>
              <a:rPr lang="en-CA" altLang="en-US" sz="1600"/>
              <a:t>Reliability, security, fault tolerance, evolvability</a:t>
            </a:r>
          </a:p>
          <a:p>
            <a:pPr marL="742950" lvl="1" indent="-285750"/>
            <a:endParaRPr lang="en-CA" altLang="en-US" sz="1600"/>
          </a:p>
          <a:p>
            <a:pPr marL="342900" indent="-342900"/>
            <a:r>
              <a:rPr lang="en-CA" altLang="en-US" sz="1800"/>
              <a:t>Rationale</a:t>
            </a:r>
          </a:p>
          <a:p>
            <a:pPr marL="742950" lvl="1" indent="-285750"/>
            <a:r>
              <a:rPr lang="en-CA" altLang="en-US" sz="1600"/>
              <a:t>Relates requirements and implementations</a:t>
            </a:r>
          </a:p>
          <a:p>
            <a:pPr marL="742950" lvl="1" indent="-285750"/>
            <a:endParaRPr lang="en-CA" altLang="en-US" sz="1600"/>
          </a:p>
          <a:p>
            <a:pPr marL="342900" indent="-342900"/>
            <a:r>
              <a:rPr lang="en-CA" altLang="en-US" sz="1800"/>
              <a:t>Envelope of allowed change</a:t>
            </a:r>
          </a:p>
          <a:p>
            <a:pPr marL="742950" lvl="1" indent="-285750"/>
            <a:r>
              <a:rPr lang="en-CA" altLang="en-US" sz="1600"/>
              <a:t>“Load-bearing walls”</a:t>
            </a:r>
          </a:p>
          <a:p>
            <a:pPr marL="742950" lvl="1" indent="-285750"/>
            <a:r>
              <a:rPr lang="en-CA" altLang="en-US" sz="1600"/>
              <a:t>Design idioms and styles</a:t>
            </a:r>
          </a:p>
        </p:txBody>
      </p:sp>
    </p:spTree>
    <p:extLst>
      <p:ext uri="{BB962C8B-B14F-4D97-AF65-F5344CB8AC3E}">
        <p14:creationId xmlns:p14="http://schemas.microsoft.com/office/powerpoint/2010/main" val="471470650"/>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1293</TotalTime>
  <Words>1539</Words>
  <Application>Microsoft Office PowerPoint</Application>
  <PresentationFormat>On-screen Show (4:3)</PresentationFormat>
  <Paragraphs>201</Paragraphs>
  <Slides>25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Helvetica</vt:lpstr>
      <vt:lpstr>Segoe UI</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26</vt:lpstr>
      <vt:lpstr>Learning Objectives in this Part</vt:lpstr>
      <vt:lpstr>Software Architecture</vt:lpstr>
      <vt:lpstr>Definition by Shaw and Garlan</vt:lpstr>
      <vt:lpstr>Definition by Buschmann et al.</vt:lpstr>
      <vt:lpstr>Importance of Architecture </vt:lpstr>
      <vt:lpstr>Issues Addressed by an Architectural Design</vt:lpstr>
      <vt:lpstr>Good Properties of an Architecture</vt:lpstr>
      <vt:lpstr>Agility and Architecture </vt:lpstr>
      <vt:lpstr>Example Architecture Specification  (Component Diagram)</vt:lpstr>
      <vt:lpstr>Example Architecture Specification  (Component Diagram)</vt:lpstr>
      <vt:lpstr>The Need For Multiple Design Views</vt:lpstr>
      <vt:lpstr>Kruchten’s “4+1 View Model” of the Architecture</vt:lpstr>
      <vt:lpstr>Refinement</vt:lpstr>
      <vt:lpstr>Refactoring</vt:lpstr>
      <vt:lpstr>Part 27</vt:lpstr>
      <vt:lpstr>Learning Objectives in this Part</vt:lpstr>
      <vt:lpstr>Architectural Style</vt:lpstr>
      <vt:lpstr>Good Properties of an Architecture</vt:lpstr>
      <vt:lpstr>Catalogues of Architectural Styles and Patterns</vt:lpstr>
      <vt:lpstr>Overview of Styles</vt:lpstr>
      <vt:lpstr>“Pure” Form of Styles</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209</cp:revision>
  <dcterms:created xsi:type="dcterms:W3CDTF">2015-03-16T16:55:38Z</dcterms:created>
  <dcterms:modified xsi:type="dcterms:W3CDTF">2020-09-07T22:37:11Z</dcterms:modified>
</cp:coreProperties>
</file>