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2.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530" r:id="rId2"/>
    <p:sldId id="507" r:id="rId3"/>
    <p:sldId id="531" r:id="rId4"/>
    <p:sldId id="516" r:id="rId5"/>
    <p:sldId id="415" r:id="rId6"/>
    <p:sldId id="416" r:id="rId7"/>
    <p:sldId id="279" r:id="rId8"/>
    <p:sldId id="419" r:id="rId9"/>
    <p:sldId id="418" r:id="rId10"/>
    <p:sldId id="517" r:id="rId11"/>
    <p:sldId id="420" r:id="rId12"/>
    <p:sldId id="548" r:id="rId13"/>
    <p:sldId id="549" r:id="rId14"/>
    <p:sldId id="535" r:id="rId15"/>
    <p:sldId id="550" r:id="rId16"/>
    <p:sldId id="503" r:id="rId17"/>
    <p:sldId id="504" r:id="rId18"/>
    <p:sldId id="505" r:id="rId19"/>
    <p:sldId id="426" r:id="rId20"/>
    <p:sldId id="541" r:id="rId21"/>
    <p:sldId id="542" r:id="rId22"/>
    <p:sldId id="545" r:id="rId23"/>
    <p:sldId id="544" r:id="rId24"/>
    <p:sldId id="543" r:id="rId25"/>
    <p:sldId id="546" r:id="rId26"/>
    <p:sldId id="547" r:id="rId27"/>
    <p:sldId id="536" r:id="rId28"/>
    <p:sldId id="551" r:id="rId29"/>
    <p:sldId id="427" r:id="rId30"/>
    <p:sldId id="532" r:id="rId31"/>
    <p:sldId id="428" r:id="rId32"/>
    <p:sldId id="429" r:id="rId33"/>
    <p:sldId id="533" r:id="rId34"/>
    <p:sldId id="432" r:id="rId35"/>
    <p:sldId id="433" r:id="rId36"/>
    <p:sldId id="534" r:id="rId37"/>
    <p:sldId id="506"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420" autoAdjust="0"/>
  </p:normalViewPr>
  <p:slideViewPr>
    <p:cSldViewPr>
      <p:cViewPr varScale="1">
        <p:scale>
          <a:sx n="74" d="100"/>
          <a:sy n="74" d="100"/>
        </p:scale>
        <p:origin x="171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19:16:29.641"/>
    </inkml:context>
    <inkml:brush xml:id="br0">
      <inkml:brushProperty name="width" value="0.05" units="cm"/>
      <inkml:brushProperty name="height" value="0.05" units="cm"/>
    </inkml:brush>
  </inkml:definitions>
  <inkml:trace contextRef="#ctx0" brushRef="#br0">14 0 216,'-1'1'86,"0"1"0,0-1 1,0 0-1,-1 0 0,1 1 0,1-1 0,-1 1 0,0-1 1,0 0-1,0 1 0,1 0 0,-1-1 0,1 1 0,-1-1 0,1 1 1,0 0-1,0 0-86,0-2 72,0 0 5,0 0-7,16-9 140,-22 6-1190,4 3 550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1:54.475"/>
    </inkml:context>
    <inkml:brush xml:id="br0">
      <inkml:brushProperty name="width" value="0.05" units="cm"/>
      <inkml:brushProperty name="height" value="0.05" units="cm"/>
      <inkml:brushProperty name="color" value="#E71224"/>
    </inkml:brush>
  </inkml:definitions>
  <inkml:trace contextRef="#ctx0" brushRef="#br0">36 16 1988,'-36'14'8,"36"-16"-8,0 2 0,0-3-8,3 1-8,0-1-8,0 1-16,2 0-16,-2-3-36,2 2-48,1-2-108,-4 3-124,-2 2-200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EEA18FB-1C0E-4530-8CC5-3EADB913B705}" type="datetimeFigureOut">
              <a:rPr lang="en-US"/>
              <a:pPr>
                <a:defRPr/>
              </a:pPr>
              <a:t>9/7/2020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7D173CC-E796-4683-BC3D-9729E0EAFA5D}" type="slidenum">
              <a:rPr lang="en-US"/>
              <a:pPr>
                <a:defRPr/>
              </a:pPr>
              <a:t>‹#›</a:t>
            </a:fld>
            <a:endParaRPr lang="en-US"/>
          </a:p>
        </p:txBody>
      </p:sp>
    </p:spTree>
    <p:extLst>
      <p:ext uri="{BB962C8B-B14F-4D97-AF65-F5344CB8AC3E}">
        <p14:creationId xmlns:p14="http://schemas.microsoft.com/office/powerpoint/2010/main" val="14719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3</a:t>
            </a:fld>
            <a:endParaRPr lang="en-US"/>
          </a:p>
        </p:txBody>
      </p:sp>
    </p:spTree>
    <p:extLst>
      <p:ext uri="{BB962C8B-B14F-4D97-AF65-F5344CB8AC3E}">
        <p14:creationId xmlns:p14="http://schemas.microsoft.com/office/powerpoint/2010/main" val="2642653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14</a:t>
            </a:fld>
            <a:endParaRPr lang="en-US"/>
          </a:p>
        </p:txBody>
      </p:sp>
    </p:spTree>
    <p:extLst>
      <p:ext uri="{BB962C8B-B14F-4D97-AF65-F5344CB8AC3E}">
        <p14:creationId xmlns:p14="http://schemas.microsoft.com/office/powerpoint/2010/main" val="459049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15</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423853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544297-FA7A-4C72-961B-009EF1B08BF9}" type="slidenum">
              <a:rPr lang="en-US" altLang="en-US"/>
              <a:pPr/>
              <a:t>16</a:t>
            </a:fld>
            <a:endParaRPr lang="en-US" altLang="en-US"/>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37215F-9DB7-4932-A31C-51B9B5F74209}" type="slidenum">
              <a:rPr lang="en-US" altLang="en-US"/>
              <a:pPr/>
              <a:t>17</a:t>
            </a:fld>
            <a:endParaRPr lang="en-US" altLang="en-US"/>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EB134B-5BE6-48D5-ADBD-6BB8B54FA2C8}" type="slidenum">
              <a:rPr lang="en-US" altLang="en-US"/>
              <a:pPr/>
              <a:t>18</a:t>
            </a:fld>
            <a:endParaRPr lang="en-US" altLang="en-US"/>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6116EB-30E3-4A1A-B0C3-A78178CD5A6E}" type="slidenum">
              <a:rPr lang="en-US" altLang="en-US"/>
              <a:pPr/>
              <a:t>19</a:t>
            </a:fld>
            <a:endParaRPr lang="en-US" altLang="en-US"/>
          </a:p>
        </p:txBody>
      </p:sp>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27</a:t>
            </a:fld>
            <a:endParaRPr lang="en-US"/>
          </a:p>
        </p:txBody>
      </p:sp>
    </p:spTree>
    <p:extLst>
      <p:ext uri="{BB962C8B-B14F-4D97-AF65-F5344CB8AC3E}">
        <p14:creationId xmlns:p14="http://schemas.microsoft.com/office/powerpoint/2010/main" val="60938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28</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8595519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F50D49-EAD0-44D5-8F04-5FACDF80A4DF}" type="slidenum">
              <a:rPr lang="en-US" altLang="en-US"/>
              <a:pPr/>
              <a:t>29</a:t>
            </a:fld>
            <a:endParaRPr lang="en-US" altLang="en-US"/>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3A3C14-0AA1-442F-8E03-7148AC417B48}" type="slidenum">
              <a:rPr lang="en-US" altLang="en-US"/>
              <a:pPr/>
              <a:t>31</a:t>
            </a:fld>
            <a:endParaRPr lang="en-US" altLang="en-US"/>
          </a:p>
        </p:txBody>
      </p:sp>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4</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5892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42A9F-6AF8-4459-A744-1E0565FB9B0F}" type="slidenum">
              <a:rPr lang="en-US" altLang="en-US"/>
              <a:pPr/>
              <a:t>32</a:t>
            </a:fld>
            <a:endParaRPr lang="en-US" altLang="en-US"/>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829C97-2289-490B-BBDE-E11977777FF6}" type="slidenum">
              <a:rPr lang="en-US" altLang="en-US"/>
              <a:pPr/>
              <a:t>34</a:t>
            </a:fld>
            <a:endParaRPr lang="en-US" altLang="en-US"/>
          </a:p>
        </p:txBody>
      </p:sp>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3396CB-3237-4022-8B88-21D402E1529C}" type="slidenum">
              <a:rPr lang="en-US" altLang="en-US"/>
              <a:pPr/>
              <a:t>35</a:t>
            </a:fld>
            <a:endParaRPr lang="en-US" altLang="en-US"/>
          </a:p>
        </p:txBody>
      </p:sp>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22F2E37-9BBA-224A-B7D9-9E1471092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6F39EF-A3D7-EC47-B2F8-011C5381E9A9}" type="slidenum">
              <a:rPr lang="en-US" altLang="en-US" sz="1200"/>
              <a:pPr/>
              <a:t>37</a:t>
            </a:fld>
            <a:endParaRPr lang="en-US" altLang="en-US" sz="1200"/>
          </a:p>
        </p:txBody>
      </p:sp>
      <p:sp>
        <p:nvSpPr>
          <p:cNvPr id="21507" name="Rectangle 2">
            <a:extLst>
              <a:ext uri="{FF2B5EF4-FFF2-40B4-BE49-F238E27FC236}">
                <a16:creationId xmlns:a16="http://schemas.microsoft.com/office/drawing/2014/main" id="{63DF0E86-A8F1-5E42-8E51-A2B423C13B0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3E3A115-9C22-DB47-A34D-90BC9E0BB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48954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7923CA-BAE5-45A2-A8F5-9FFB0E1C294D}" type="slidenum">
              <a:rPr lang="en-US" altLang="en-US"/>
              <a:pPr/>
              <a:t>5</a:t>
            </a:fld>
            <a:endParaRPr lang="en-US" altLang="en-US"/>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3B0929-9DBC-4B68-89C6-78875D6486C0}" type="slidenum">
              <a:rPr lang="en-US" altLang="en-US"/>
              <a:pPr/>
              <a:t>6</a:t>
            </a:fld>
            <a:endParaRPr lang="en-US" alt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989A9E-3921-48AE-BE98-9F8C34D3E822}" type="slidenum">
              <a:rPr lang="en-US" altLang="en-US"/>
              <a:pPr/>
              <a:t>8</a:t>
            </a:fld>
            <a:endParaRPr lang="en-US" altLang="en-US"/>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04F1EA-AE55-4325-ABED-F2A54E09405A}" type="slidenum">
              <a:rPr lang="en-US" altLang="en-US"/>
              <a:pPr/>
              <a:t>9</a:t>
            </a:fld>
            <a:endParaRPr lang="en-US" altLang="en-US"/>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ACF2AB-F0FA-4DD1-8F02-DA5F845C282C}" type="slidenum">
              <a:rPr lang="en-US" altLang="en-US"/>
              <a:pPr/>
              <a:t>11</a:t>
            </a:fld>
            <a:endParaRPr lang="en-US" altLang="en-US"/>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6116EB-30E3-4A1A-B0C3-A78178CD5A6E}" type="slidenum">
              <a:rPr lang="en-US" altLang="en-US"/>
              <a:pPr/>
              <a:t>12</a:t>
            </a:fld>
            <a:endParaRPr lang="en-US" altLang="en-US"/>
          </a:p>
        </p:txBody>
      </p:sp>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79036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6116EB-30E3-4A1A-B0C3-A78178CD5A6E}" type="slidenum">
              <a:rPr lang="en-US" altLang="en-US"/>
              <a:pPr/>
              <a:t>13</a:t>
            </a:fld>
            <a:endParaRPr lang="en-US" altLang="en-US"/>
          </a:p>
        </p:txBody>
      </p:sp>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79279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lvl1pPr>
              <a:defRPr/>
            </a:lvl1pPr>
          </a:lstStyle>
          <a:p>
            <a:pPr>
              <a:defRPr/>
            </a:pPr>
            <a:fld id="{78CD04A1-3AF4-40D0-A278-B798474CC9F4}"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22A2B1-C851-45BA-9B90-CF18442A1356}" type="slidenum">
              <a:rPr lang="en-US"/>
              <a:pPr>
                <a:defRPr/>
              </a:pPr>
              <a:t>‹#›</a:t>
            </a:fld>
            <a:endParaRPr lang="en-US"/>
          </a:p>
        </p:txBody>
      </p:sp>
    </p:spTree>
    <p:extLst>
      <p:ext uri="{BB962C8B-B14F-4D97-AF65-F5344CB8AC3E}">
        <p14:creationId xmlns:p14="http://schemas.microsoft.com/office/powerpoint/2010/main" val="259103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ABAE5E9-0783-472E-BA6E-3C49E24626FB}"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16E0FD-127E-4CCB-BB04-515C98654DCB}" type="slidenum">
              <a:rPr lang="en-US"/>
              <a:pPr>
                <a:defRPr/>
              </a:pPr>
              <a:t>‹#›</a:t>
            </a:fld>
            <a:endParaRPr lang="en-US"/>
          </a:p>
        </p:txBody>
      </p:sp>
    </p:spTree>
    <p:extLst>
      <p:ext uri="{BB962C8B-B14F-4D97-AF65-F5344CB8AC3E}">
        <p14:creationId xmlns:p14="http://schemas.microsoft.com/office/powerpoint/2010/main" val="335681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6A67E29-1932-4CCE-9A53-47CAB86FFE2A}"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D41AF4-E102-49BC-A850-271A47F9227A}" type="slidenum">
              <a:rPr lang="en-US"/>
              <a:pPr>
                <a:defRPr/>
              </a:pPr>
              <a:t>‹#›</a:t>
            </a:fld>
            <a:endParaRPr lang="en-US"/>
          </a:p>
        </p:txBody>
      </p:sp>
    </p:spTree>
    <p:extLst>
      <p:ext uri="{BB962C8B-B14F-4D97-AF65-F5344CB8AC3E}">
        <p14:creationId xmlns:p14="http://schemas.microsoft.com/office/powerpoint/2010/main" val="45858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endParaRPr lang="en-CA"/>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9452438-700B-47C7-B66F-B9FD0D879271}" type="slidenum">
              <a:rPr lang="en-US" altLang="en-US"/>
              <a:pPr/>
              <a:t>‹#›</a:t>
            </a:fld>
            <a:endParaRPr lang="en-US" altLang="en-US"/>
          </a:p>
        </p:txBody>
      </p:sp>
    </p:spTree>
    <p:extLst>
      <p:ext uri="{BB962C8B-B14F-4D97-AF65-F5344CB8AC3E}">
        <p14:creationId xmlns:p14="http://schemas.microsoft.com/office/powerpoint/2010/main" val="3000974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endParaRPr lang="en-CA"/>
          </a:p>
        </p:txBody>
      </p:sp>
      <p:sp>
        <p:nvSpPr>
          <p:cNvPr id="3" name="Text Placeholder 2"/>
          <p:cNvSpPr>
            <a:spLocks noGrp="1"/>
          </p:cNvSpPr>
          <p:nvPr>
            <p:ph type="body" sz="half" idx="1"/>
          </p:nvPr>
        </p:nvSpPr>
        <p:spPr>
          <a:xfrm>
            <a:off x="685800" y="1981200"/>
            <a:ext cx="38100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981200"/>
            <a:ext cx="38100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E2FF6E54-3DE2-4BD5-899C-A43BEFB56A9E}" type="slidenum">
              <a:rPr lang="en-US" altLang="en-US"/>
              <a:pPr/>
              <a:t>‹#›</a:t>
            </a:fld>
            <a:endParaRPr lang="en-US" altLang="en-US"/>
          </a:p>
        </p:txBody>
      </p:sp>
    </p:spTree>
    <p:extLst>
      <p:ext uri="{BB962C8B-B14F-4D97-AF65-F5344CB8AC3E}">
        <p14:creationId xmlns:p14="http://schemas.microsoft.com/office/powerpoint/2010/main" val="3767846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315200" cy="4525963"/>
          </a:xfrm>
          <a:prstGeom prst="rect">
            <a:avLst/>
          </a:prstGeom>
        </p:spPr>
        <p:txBody>
          <a:bodyPr/>
          <a:lstStyle>
            <a:lvl1pPr>
              <a:defRPr>
                <a:solidFill>
                  <a:srgbClr val="0070C0"/>
                </a:solidFill>
              </a:defRPr>
            </a:lvl1pPr>
            <a:lvl2pP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D51259-A3D5-4284-8B16-27621D968E02}"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19DB33-55D3-4713-B728-07F189041F9E}" type="slidenum">
              <a:rPr lang="en-US"/>
              <a:pPr>
                <a:defRPr/>
              </a:pPr>
              <a:t>‹#›</a:t>
            </a:fld>
            <a:endParaRPr lang="en-US"/>
          </a:p>
        </p:txBody>
      </p:sp>
    </p:spTree>
    <p:extLst>
      <p:ext uri="{BB962C8B-B14F-4D97-AF65-F5344CB8AC3E}">
        <p14:creationId xmlns:p14="http://schemas.microsoft.com/office/powerpoint/2010/main" val="396906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pPr>
              <a:defRPr/>
            </a:pPr>
            <a:fld id="{121449F5-0AF4-4D87-8900-0BBF62F1A151}"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9706DB-4B8F-436C-A405-2CF749C1AE82}" type="slidenum">
              <a:rPr lang="en-US"/>
              <a:pPr>
                <a:defRPr/>
              </a:pPr>
              <a:t>‹#›</a:t>
            </a:fld>
            <a:endParaRPr lang="en-US"/>
          </a:p>
        </p:txBody>
      </p:sp>
      <p:sp>
        <p:nvSpPr>
          <p:cNvPr id="7" name="Title 1"/>
          <p:cNvSpPr>
            <a:spLocks noGrp="1"/>
          </p:cNvSpPr>
          <p:nvPr>
            <p:ph type="title" hasCustomPrompt="1"/>
          </p:nvPr>
        </p:nvSpPr>
        <p:spPr>
          <a:xfrm>
            <a:off x="685800" y="1981201"/>
            <a:ext cx="7772400" cy="762000"/>
          </a:xfrm>
          <a:prstGeom prst="rect">
            <a:avLst/>
          </a:prstGeom>
        </p:spPr>
        <p:txBody>
          <a:bodyPr/>
          <a:lstStyle>
            <a:lvl1pPr algn="l">
              <a:defRPr b="1" cap="small" baseline="0"/>
            </a:lvl1pPr>
          </a:lstStyle>
          <a:p>
            <a:r>
              <a:rPr lang="en-US" dirty="0"/>
              <a:t>Title</a:t>
            </a:r>
          </a:p>
        </p:txBody>
      </p:sp>
      <p:sp>
        <p:nvSpPr>
          <p:cNvPr id="8" name="Text Placeholder 2"/>
          <p:cNvSpPr>
            <a:spLocks noGrp="1"/>
          </p:cNvSpPr>
          <p:nvPr>
            <p:ph type="body" idx="1"/>
          </p:nvPr>
        </p:nvSpPr>
        <p:spPr>
          <a:xfrm>
            <a:off x="685800" y="2819400"/>
            <a:ext cx="7772400" cy="1500187"/>
          </a:xfrm>
          <a:prstGeom prst="rect">
            <a:avLst/>
          </a:prstGeom>
        </p:spPr>
        <p:txBody>
          <a:bodyPr anchor="t" anchorCtr="0"/>
          <a:lstStyle>
            <a:lvl1pPr marL="0" indent="0">
              <a:buNone/>
              <a:defRPr/>
            </a:lvl1pPr>
          </a:lstStyle>
          <a:p>
            <a:pPr lvl="0"/>
            <a:r>
              <a:rPr lang="en-US" sz="2400"/>
              <a:t>Click to edit Master text styles</a:t>
            </a:r>
          </a:p>
        </p:txBody>
      </p:sp>
    </p:spTree>
    <p:extLst>
      <p:ext uri="{BB962C8B-B14F-4D97-AF65-F5344CB8AC3E}">
        <p14:creationId xmlns:p14="http://schemas.microsoft.com/office/powerpoint/2010/main" val="51812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F0D12D8-DA29-4F3F-B804-F7322D9BB90E}"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F45A77-BA55-4C03-99EA-F3AE68D73449}" type="slidenum">
              <a:rPr lang="en-US"/>
              <a:pPr>
                <a:defRPr/>
              </a:pPr>
              <a:t>‹#›</a:t>
            </a:fld>
            <a:endParaRPr lang="en-US"/>
          </a:p>
        </p:txBody>
      </p:sp>
    </p:spTree>
    <p:extLst>
      <p:ext uri="{BB962C8B-B14F-4D97-AF65-F5344CB8AC3E}">
        <p14:creationId xmlns:p14="http://schemas.microsoft.com/office/powerpoint/2010/main" val="93446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9862327-661E-4F29-9334-E72557A2986D}" type="datetimeFigureOut">
              <a:rPr lang="en-US"/>
              <a:pPr>
                <a:defRPr/>
              </a:pPr>
              <a:t>9/7/2020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E379140-09B2-4A1F-82D1-8932F6B8B11F}" type="slidenum">
              <a:rPr lang="en-US"/>
              <a:pPr>
                <a:defRPr/>
              </a:pPr>
              <a:t>‹#›</a:t>
            </a:fld>
            <a:endParaRPr lang="en-US"/>
          </a:p>
        </p:txBody>
      </p:sp>
    </p:spTree>
    <p:extLst>
      <p:ext uri="{BB962C8B-B14F-4D97-AF65-F5344CB8AC3E}">
        <p14:creationId xmlns:p14="http://schemas.microsoft.com/office/powerpoint/2010/main" val="260898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160DF41-25F8-4AF5-817B-336DDFED29B0}" type="datetimeFigureOut">
              <a:rPr lang="en-US"/>
              <a:pPr>
                <a:defRPr/>
              </a:pPr>
              <a:t>9/7/2020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A0833B0-D7CE-4DA2-9BCD-99D454B2F062}" type="slidenum">
              <a:rPr lang="en-US"/>
              <a:pPr>
                <a:defRPr/>
              </a:pPr>
              <a:t>‹#›</a:t>
            </a:fld>
            <a:endParaRPr lang="en-US"/>
          </a:p>
        </p:txBody>
      </p:sp>
    </p:spTree>
    <p:extLst>
      <p:ext uri="{BB962C8B-B14F-4D97-AF65-F5344CB8AC3E}">
        <p14:creationId xmlns:p14="http://schemas.microsoft.com/office/powerpoint/2010/main" val="104471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94BACC-2316-4404-B45B-56A46FD87DB1}" type="datetimeFigureOut">
              <a:rPr lang="en-US"/>
              <a:pPr>
                <a:defRPr/>
              </a:pPr>
              <a:t>9/7/2020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6CA2B76-065C-4643-9415-BCEF3F3F52B4}" type="slidenum">
              <a:rPr lang="en-US"/>
              <a:pPr>
                <a:defRPr/>
              </a:pPr>
              <a:t>‹#›</a:t>
            </a:fld>
            <a:endParaRPr lang="en-US"/>
          </a:p>
        </p:txBody>
      </p:sp>
    </p:spTree>
    <p:extLst>
      <p:ext uri="{BB962C8B-B14F-4D97-AF65-F5344CB8AC3E}">
        <p14:creationId xmlns:p14="http://schemas.microsoft.com/office/powerpoint/2010/main" val="307260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860138B-92EA-46FB-8F47-B333F923F12C}"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661C1E0-4351-4FCA-9574-2E7354AD3B3B}" type="slidenum">
              <a:rPr lang="en-US"/>
              <a:pPr>
                <a:defRPr/>
              </a:pPr>
              <a:t>‹#›</a:t>
            </a:fld>
            <a:endParaRPr lang="en-US"/>
          </a:p>
        </p:txBody>
      </p:sp>
    </p:spTree>
    <p:extLst>
      <p:ext uri="{BB962C8B-B14F-4D97-AF65-F5344CB8AC3E}">
        <p14:creationId xmlns:p14="http://schemas.microsoft.com/office/powerpoint/2010/main" val="165193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976E93C-AA0A-4A46-BCDF-67703AA396C0}"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142D40-930D-4F71-9DD1-4EF0E09B8F11}" type="slidenum">
              <a:rPr lang="en-US"/>
              <a:pPr>
                <a:defRPr/>
              </a:pPr>
              <a:t>‹#›</a:t>
            </a:fld>
            <a:endParaRPr lang="en-US"/>
          </a:p>
        </p:txBody>
      </p:sp>
    </p:spTree>
    <p:extLst>
      <p:ext uri="{BB962C8B-B14F-4D97-AF65-F5344CB8AC3E}">
        <p14:creationId xmlns:p14="http://schemas.microsoft.com/office/powerpoint/2010/main" val="157557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3E15B8A-FF29-464D-BE39-860BA0CC4514}" type="datetimeFigureOut">
              <a:rPr lang="en-US"/>
              <a:pPr>
                <a:defRPr/>
              </a:pPr>
              <a:t>9/7/2020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7ECB4D6-C3C5-449D-89FE-4DAAFB2C62FE}" type="slidenum">
              <a:rPr lang="en-US"/>
              <a:pPr>
                <a:defRPr/>
              </a:pPr>
              <a:t>‹#›</a:t>
            </a:fld>
            <a:endParaRPr lang="en-US"/>
          </a:p>
        </p:txBody>
      </p:sp>
      <p:pic>
        <p:nvPicPr>
          <p:cNvPr id="7" name="Picture 6" descr="TotleBar.png"/>
          <p:cNvPicPr>
            <a:picLocks noChangeAspect="1"/>
          </p:cNvPicPr>
          <p:nvPr/>
        </p:nvPicPr>
        <p:blipFill>
          <a:blip r:embed="rId15"/>
          <a:stretch>
            <a:fillRect/>
          </a:stretch>
        </p:blipFill>
        <p:spPr>
          <a:xfrm>
            <a:off x="0" y="0"/>
            <a:ext cx="9144000" cy="381000"/>
          </a:xfrm>
          <a:prstGeom prst="rect">
            <a:avLst/>
          </a:prstGeom>
          <a:effectLst>
            <a:outerShdw blurRad="50800" dist="38100" dir="5400000" algn="t" rotWithShape="0">
              <a:prstClr val="black">
                <a:alpha val="40000"/>
              </a:prstClr>
            </a:outerShdw>
          </a:effectLst>
        </p:spPr>
      </p:pic>
      <p:sp>
        <p:nvSpPr>
          <p:cNvPr id="8" name="Title 1"/>
          <p:cNvSpPr txBox="1">
            <a:spLocks/>
          </p:cNvSpPr>
          <p:nvPr/>
        </p:nvSpPr>
        <p:spPr>
          <a:xfrm>
            <a:off x="4419600" y="0"/>
            <a:ext cx="4724400" cy="495300"/>
          </a:xfrm>
          <a:prstGeom prst="rect">
            <a:avLst/>
          </a:prstGeom>
        </p:spPr>
        <p:txBody>
          <a:bodyPr/>
          <a:lstStyle/>
          <a:p>
            <a:pPr algn="l" fontAlgn="auto">
              <a:spcAft>
                <a:spcPts val="0"/>
              </a:spcAft>
              <a:defRPr/>
            </a:pPr>
            <a:r>
              <a:rPr lang="en-US" sz="1600" b="1" dirty="0">
                <a:solidFill>
                  <a:schemeClr val="bg1"/>
                </a:solidFill>
              </a:rPr>
              <a:t>CS2212 Introduction to Software Engineering </a:t>
            </a:r>
            <a:endParaRPr lang="en-US" sz="1600" b="1" dirty="0">
              <a:solidFill>
                <a:schemeClr val="bg1"/>
              </a:solidFill>
              <a:latin typeface="Segoe UI" pitchFamily="34" charset="0"/>
              <a:ea typeface="Segoe UI" pitchFamily="34" charset="0"/>
              <a:cs typeface="Segoe UI" pitchFamily="34" charset="0"/>
            </a:endParaRPr>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0" r:id="rId12"/>
    <p:sldLayoutId id="2147483721" r:id="rId13"/>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Component-based_software_engineering#/media/File:Component-based-Software-Engineering-example2.png"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agilemodeling.com/artifacts/componentDiagram.htm"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hyperlink" Target="https://www.uml-diagrams.org/component-diagrams-examples.html" TargetMode="External"/><Relationship Id="rId2" Type="http://schemas.openxmlformats.org/officeDocument/2006/relationships/hyperlink" Target="https://www.uml-diagrams.org/component.html#subsystem" TargetMode="Externa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8" Type="http://schemas.openxmlformats.org/officeDocument/2006/relationships/hyperlink" Target="https://www.uml-diagrams.org/deployment-diagrams.html#communication-path" TargetMode="External"/><Relationship Id="rId3" Type="http://schemas.openxmlformats.org/officeDocument/2006/relationships/hyperlink" Target="https://www.uml-diagrams.org/deployment-diagrams-overview.html" TargetMode="External"/><Relationship Id="rId7" Type="http://schemas.openxmlformats.org/officeDocument/2006/relationships/hyperlink" Target="https://www.uml-diagrams.org/deployment-diagrams.html#device" TargetMode="External"/><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hyperlink" Target="https://www.uml-diagrams.org/component.html" TargetMode="External"/><Relationship Id="rId5" Type="http://schemas.openxmlformats.org/officeDocument/2006/relationships/hyperlink" Target="https://www.uml-diagrams.org/deployment-diagrams.html#manifestation" TargetMode="External"/><Relationship Id="rId4" Type="http://schemas.openxmlformats.org/officeDocument/2006/relationships/hyperlink" Target="https://www.uml-diagrams.org/artifact.html"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hyperlink" Target="http://elearning.uml.ac.at/"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hyperlink" Target="https://www.infoq.com/articles/crafting-architectural-diagrams/" TargetMode="External"/><Relationship Id="rId5" Type="http://schemas.openxmlformats.org/officeDocument/2006/relationships/hyperlink" Target="https://en.wikipedia.org/wiki/Component_diagram" TargetMode="External"/><Relationship Id="rId4" Type="http://schemas.openxmlformats.org/officeDocument/2006/relationships/hyperlink" Target="http://agilemodeling.com/artifacts/componentDiagram.ht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 2212</a:t>
            </a:r>
          </a:p>
        </p:txBody>
      </p:sp>
      <p:sp>
        <p:nvSpPr>
          <p:cNvPr id="3" name="Text Placeholder 2"/>
          <p:cNvSpPr>
            <a:spLocks noGrp="1"/>
          </p:cNvSpPr>
          <p:nvPr>
            <p:ph type="body" idx="1"/>
          </p:nvPr>
        </p:nvSpPr>
        <p:spPr>
          <a:xfrm>
            <a:off x="685800" y="2819401"/>
            <a:ext cx="7772400" cy="990600"/>
          </a:xfrm>
        </p:spPr>
        <p:txBody>
          <a:bodyPr/>
          <a:lstStyle/>
          <a:p>
            <a:r>
              <a:rPr lang="en-CA" dirty="0"/>
              <a:t>Introduction to Software Engineering</a:t>
            </a:r>
          </a:p>
        </p:txBody>
      </p:sp>
      <p:sp>
        <p:nvSpPr>
          <p:cNvPr id="4" name="Text Placeholder 2"/>
          <p:cNvSpPr txBox="1">
            <a:spLocks/>
          </p:cNvSpPr>
          <p:nvPr/>
        </p:nvSpPr>
        <p:spPr>
          <a:xfrm>
            <a:off x="609600" y="388620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p:txBody>
      </p:sp>
      <p:sp>
        <p:nvSpPr>
          <p:cNvPr id="5" name="Text Placeholder 2"/>
          <p:cNvSpPr txBox="1">
            <a:spLocks/>
          </p:cNvSpPr>
          <p:nvPr/>
        </p:nvSpPr>
        <p:spPr>
          <a:xfrm>
            <a:off x="533400" y="5257800"/>
            <a:ext cx="7772400" cy="990600"/>
          </a:xfrm>
          <a:prstGeom prst="rect">
            <a:avLst/>
          </a:prstGeom>
        </p:spPr>
        <p:txBody>
          <a:bodyPr anchor="t" anchorCtr="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CA" sz="1800" dirty="0"/>
          </a:p>
        </p:txBody>
      </p:sp>
      <p:sp>
        <p:nvSpPr>
          <p:cNvPr id="6" name="Rectangle 5">
            <a:extLst>
              <a:ext uri="{FF2B5EF4-FFF2-40B4-BE49-F238E27FC236}">
                <a16:creationId xmlns:a16="http://schemas.microsoft.com/office/drawing/2014/main" id="{8EB62B91-3EEA-415E-9B93-7C5401DC538C}"/>
              </a:ext>
            </a:extLst>
          </p:cNvPr>
          <p:cNvSpPr/>
          <p:nvPr/>
        </p:nvSpPr>
        <p:spPr>
          <a:xfrm>
            <a:off x="762000" y="4467136"/>
            <a:ext cx="7391400" cy="1200329"/>
          </a:xfrm>
          <a:prstGeom prst="rect">
            <a:avLst/>
          </a:prstGeom>
        </p:spPr>
        <p:txBody>
          <a:bodyPr wrap="square">
            <a:spAutoFit/>
          </a:bodyPr>
          <a:lstStyle/>
          <a:p>
            <a:r>
              <a:rPr lang="en-US" sz="4400" b="1" cap="small" dirty="0">
                <a:solidFill>
                  <a:prstClr val="black"/>
                </a:solidFill>
                <a:latin typeface="Calibri"/>
                <a:ea typeface="+mj-ea"/>
                <a:cs typeface="+mj-cs"/>
              </a:rPr>
              <a:t>Chapter 11</a:t>
            </a:r>
            <a:br>
              <a:rPr lang="en-US" sz="4400" b="1" cap="small" dirty="0">
                <a:solidFill>
                  <a:prstClr val="black"/>
                </a:solidFill>
                <a:latin typeface="Calibri"/>
                <a:ea typeface="+mj-ea"/>
                <a:cs typeface="+mj-cs"/>
              </a:rPr>
            </a:br>
            <a:r>
              <a:rPr lang="en-US" sz="2800" b="1" cap="small" dirty="0">
                <a:solidFill>
                  <a:prstClr val="black"/>
                </a:solidFill>
                <a:latin typeface="Calibri"/>
                <a:ea typeface="+mj-ea"/>
                <a:cs typeface="+mj-cs"/>
              </a:rPr>
              <a:t>Component Level Design</a:t>
            </a:r>
            <a:endParaRPr lang="en-CA" dirty="0"/>
          </a:p>
        </p:txBody>
      </p:sp>
    </p:spTree>
    <p:extLst>
      <p:ext uri="{BB962C8B-B14F-4D97-AF65-F5344CB8AC3E}">
        <p14:creationId xmlns:p14="http://schemas.microsoft.com/office/powerpoint/2010/main" val="334385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E6EE8-247C-4C21-9A47-AB650E1C73D3}"/>
              </a:ext>
            </a:extLst>
          </p:cNvPr>
          <p:cNvSpPr>
            <a:spLocks noGrp="1"/>
          </p:cNvSpPr>
          <p:nvPr>
            <p:ph type="title"/>
          </p:nvPr>
        </p:nvSpPr>
        <p:spPr/>
        <p:txBody>
          <a:bodyPr/>
          <a:lstStyle/>
          <a:p>
            <a:r>
              <a:rPr lang="en-CA" dirty="0"/>
              <a:t>UML Component Diagram Notation </a:t>
            </a:r>
          </a:p>
        </p:txBody>
      </p:sp>
      <p:pic>
        <p:nvPicPr>
          <p:cNvPr id="3" name="Picture 2">
            <a:extLst>
              <a:ext uri="{FF2B5EF4-FFF2-40B4-BE49-F238E27FC236}">
                <a16:creationId xmlns:a16="http://schemas.microsoft.com/office/drawing/2014/main" id="{5D46CDBE-C9E6-4FF7-93D3-A0D9A124BC61}"/>
              </a:ext>
            </a:extLst>
          </p:cNvPr>
          <p:cNvPicPr>
            <a:picLocks noChangeAspect="1"/>
          </p:cNvPicPr>
          <p:nvPr/>
        </p:nvPicPr>
        <p:blipFill>
          <a:blip r:embed="rId2"/>
          <a:stretch>
            <a:fillRect/>
          </a:stretch>
        </p:blipFill>
        <p:spPr>
          <a:xfrm>
            <a:off x="488373" y="1645439"/>
            <a:ext cx="8458200" cy="5000268"/>
          </a:xfrm>
          <a:prstGeom prst="rect">
            <a:avLst/>
          </a:prstGeom>
        </p:spPr>
      </p:pic>
    </p:spTree>
    <p:extLst>
      <p:ext uri="{BB962C8B-B14F-4D97-AF65-F5344CB8AC3E}">
        <p14:creationId xmlns:p14="http://schemas.microsoft.com/office/powerpoint/2010/main" val="1042416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1074" name="Object 2"/>
          <p:cNvGraphicFramePr>
            <a:graphicFrameLocks noChangeAspect="1"/>
          </p:cNvGraphicFramePr>
          <p:nvPr>
            <p:extLst>
              <p:ext uri="{D42A27DB-BD31-4B8C-83A1-F6EECF244321}">
                <p14:modId xmlns:p14="http://schemas.microsoft.com/office/powerpoint/2010/main" val="1961928439"/>
              </p:ext>
            </p:extLst>
          </p:nvPr>
        </p:nvGraphicFramePr>
        <p:xfrm>
          <a:off x="228600" y="1530350"/>
          <a:ext cx="8550275" cy="4976813"/>
        </p:xfrm>
        <a:graphic>
          <a:graphicData uri="http://schemas.openxmlformats.org/presentationml/2006/ole">
            <mc:AlternateContent xmlns:mc="http://schemas.openxmlformats.org/markup-compatibility/2006">
              <mc:Choice xmlns:v="urn:schemas-microsoft-com:vml" Requires="v">
                <p:oleObj spid="_x0000_s1059" name="VISIO" r:id="rId4" imgW="8449920" imgH="4918320" progId="Visio.Drawing.5">
                  <p:embed/>
                </p:oleObj>
              </mc:Choice>
              <mc:Fallback>
                <p:oleObj name="VISIO" r:id="rId4" imgW="8449920" imgH="4918320" progId="Visio.Drawing.5">
                  <p:embed/>
                  <p:pic>
                    <p:nvPicPr>
                      <p:cNvPr id="1310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530350"/>
                        <a:ext cx="8550275" cy="497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1075" name="Rectangle 3"/>
          <p:cNvSpPr>
            <a:spLocks noGrp="1" noChangeArrowheads="1"/>
          </p:cNvSpPr>
          <p:nvPr>
            <p:ph type="title"/>
          </p:nvPr>
        </p:nvSpPr>
        <p:spPr>
          <a:xfrm>
            <a:off x="76200" y="387350"/>
            <a:ext cx="8839200" cy="1143000"/>
          </a:xfrm>
        </p:spPr>
        <p:txBody>
          <a:bodyPr/>
          <a:lstStyle/>
          <a:p>
            <a:r>
              <a:rPr lang="en-CA" altLang="en-US" sz="4000" dirty="0"/>
              <a:t>Component Diagram Example in UML 1.x</a:t>
            </a:r>
            <a:endParaRPr lang="en-US" altLang="en-US" sz="4000" dirty="0"/>
          </a:p>
        </p:txBody>
      </p:sp>
    </p:spTree>
    <p:extLst>
      <p:ext uri="{BB962C8B-B14F-4D97-AF65-F5344CB8AC3E}">
        <p14:creationId xmlns:p14="http://schemas.microsoft.com/office/powerpoint/2010/main" val="2518322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3" name="Rectangle 5"/>
          <p:cNvSpPr>
            <a:spLocks noGrp="1" noChangeArrowheads="1"/>
          </p:cNvSpPr>
          <p:nvPr>
            <p:ph type="title"/>
          </p:nvPr>
        </p:nvSpPr>
        <p:spPr>
          <a:xfrm>
            <a:off x="152400" y="376238"/>
            <a:ext cx="8839200" cy="1143000"/>
          </a:xfrm>
        </p:spPr>
        <p:txBody>
          <a:bodyPr/>
          <a:lstStyle/>
          <a:p>
            <a:r>
              <a:rPr lang="en-CA" altLang="en-US" sz="4000" dirty="0"/>
              <a:t>Component Diagram Example in UML 1.x</a:t>
            </a:r>
            <a:endParaRPr lang="en-US" altLang="en-US" sz="4000" dirty="0"/>
          </a:p>
        </p:txBody>
      </p:sp>
      <p:pic>
        <p:nvPicPr>
          <p:cNvPr id="135172" name="Picture 4" descr="componentDiagramUML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265238" y="2263775"/>
            <a:ext cx="7315200" cy="3668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5175" name="Text Box 7"/>
          <p:cNvSpPr txBox="1">
            <a:spLocks noChangeArrowheads="1"/>
          </p:cNvSpPr>
          <p:nvPr/>
        </p:nvSpPr>
        <p:spPr bwMode="auto">
          <a:xfrm>
            <a:off x="547688" y="6451600"/>
            <a:ext cx="4165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t>http://www.agilemodeling.com/artifacts/componentDiagram.htm</a:t>
            </a:r>
          </a:p>
        </p:txBody>
      </p:sp>
    </p:spTree>
    <p:extLst>
      <p:ext uri="{BB962C8B-B14F-4D97-AF65-F5344CB8AC3E}">
        <p14:creationId xmlns:p14="http://schemas.microsoft.com/office/powerpoint/2010/main" val="2965468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3" name="Rectangle 5"/>
          <p:cNvSpPr>
            <a:spLocks noGrp="1" noChangeArrowheads="1"/>
          </p:cNvSpPr>
          <p:nvPr>
            <p:ph type="title"/>
          </p:nvPr>
        </p:nvSpPr>
        <p:spPr>
          <a:xfrm>
            <a:off x="152400" y="376238"/>
            <a:ext cx="8839200" cy="1143000"/>
          </a:xfrm>
        </p:spPr>
        <p:txBody>
          <a:bodyPr/>
          <a:lstStyle/>
          <a:p>
            <a:r>
              <a:rPr lang="en-CA" altLang="en-US" sz="4000" dirty="0"/>
              <a:t>Component Diagram Example in UML 1.x</a:t>
            </a:r>
            <a:endParaRPr lang="en-US" altLang="en-US" sz="4000" dirty="0"/>
          </a:p>
        </p:txBody>
      </p:sp>
      <p:sp>
        <p:nvSpPr>
          <p:cNvPr id="135175" name="Text Box 7"/>
          <p:cNvSpPr txBox="1">
            <a:spLocks noChangeArrowheads="1"/>
          </p:cNvSpPr>
          <p:nvPr/>
        </p:nvSpPr>
        <p:spPr bwMode="auto">
          <a:xfrm>
            <a:off x="152400" y="6500379"/>
            <a:ext cx="8470589"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sz="1050" dirty="0">
                <a:hlinkClick r:id="rId3"/>
              </a:rPr>
              <a:t>https://en.wikipedia.org/wiki/Component-based_software_engineering#/media/File:Component-based-Software-Engineering-example2.png</a:t>
            </a:r>
            <a:endParaRPr lang="en-US" altLang="en-US" sz="1050" dirty="0"/>
          </a:p>
        </p:txBody>
      </p:sp>
      <p:pic>
        <p:nvPicPr>
          <p:cNvPr id="2050" name="Picture 2">
            <a:extLst>
              <a:ext uri="{FF2B5EF4-FFF2-40B4-BE49-F238E27FC236}">
                <a16:creationId xmlns:a16="http://schemas.microsoft.com/office/drawing/2014/main" id="{942EF687-E634-46B2-B940-4F8CA42AFF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752600"/>
            <a:ext cx="6858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836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29</a:t>
            </a:r>
          </a:p>
        </p:txBody>
      </p:sp>
      <p:sp>
        <p:nvSpPr>
          <p:cNvPr id="3" name="Text Placeholder 2"/>
          <p:cNvSpPr>
            <a:spLocks noGrp="1"/>
          </p:cNvSpPr>
          <p:nvPr>
            <p:ph type="body" idx="1"/>
          </p:nvPr>
        </p:nvSpPr>
        <p:spPr/>
        <p:txBody>
          <a:bodyPr/>
          <a:lstStyle/>
          <a:p>
            <a:r>
              <a:rPr lang="en-US" dirty="0"/>
              <a:t>Identifying and Designing Components  </a:t>
            </a:r>
          </a:p>
        </p:txBody>
      </p:sp>
      <p:sp>
        <p:nvSpPr>
          <p:cNvPr id="6" name="Text Placeholder 2">
            <a:extLst>
              <a:ext uri="{FF2B5EF4-FFF2-40B4-BE49-F238E27FC236}">
                <a16:creationId xmlns:a16="http://schemas.microsoft.com/office/drawing/2014/main" id="{06826789-2828-43CF-B167-1D200378A9B4}"/>
              </a:ext>
            </a:extLst>
          </p:cNvPr>
          <p:cNvSpPr txBox="1">
            <a:spLocks/>
          </p:cNvSpPr>
          <p:nvPr/>
        </p:nvSpPr>
        <p:spPr>
          <a:xfrm>
            <a:off x="457200" y="3733800"/>
            <a:ext cx="8311056"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i="1" dirty="0"/>
          </a:p>
          <a:p>
            <a:r>
              <a:rPr lang="en-US" sz="2000" i="1" dirty="0"/>
              <a:t>A designer knows that he has achieved perfection not when there is nothing left to add, but when there is nothing left to take away. </a:t>
            </a:r>
          </a:p>
          <a:p>
            <a:r>
              <a:rPr lang="en-US" sz="2000" i="1" dirty="0"/>
              <a:t>― </a:t>
            </a:r>
            <a:r>
              <a:rPr lang="en-US" sz="2000" dirty="0"/>
              <a:t>de Saint-Exupery's Law of Design.</a:t>
            </a:r>
          </a:p>
          <a:p>
            <a:endParaRPr lang="en-US" sz="2000" i="1"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AC34120-3974-49D9-9353-77D9C973C559}"/>
                  </a:ext>
                </a:extLst>
              </p14:cNvPr>
              <p14:cNvContentPartPr/>
              <p14:nvPr/>
            </p14:nvContentPartPr>
            <p14:xfrm>
              <a:off x="292925" y="4145007"/>
              <a:ext cx="12960" cy="10800"/>
            </p14:xfrm>
          </p:contentPart>
        </mc:Choice>
        <mc:Fallback xmlns="">
          <p:pic>
            <p:nvPicPr>
              <p:cNvPr id="4" name="Ink 3">
                <a:extLst>
                  <a:ext uri="{FF2B5EF4-FFF2-40B4-BE49-F238E27FC236}">
                    <a16:creationId xmlns:a16="http://schemas.microsoft.com/office/drawing/2014/main" id="{4AC34120-3974-49D9-9353-77D9C973C559}"/>
                  </a:ext>
                </a:extLst>
              </p:cNvPr>
              <p:cNvPicPr/>
              <p:nvPr/>
            </p:nvPicPr>
            <p:blipFill>
              <a:blip r:embed="rId4"/>
              <a:stretch>
                <a:fillRect/>
              </a:stretch>
            </p:blipFill>
            <p:spPr>
              <a:xfrm>
                <a:off x="283925" y="4136367"/>
                <a:ext cx="30600" cy="28440"/>
              </a:xfrm>
              <a:prstGeom prst="rect">
                <a:avLst/>
              </a:prstGeom>
            </p:spPr>
          </p:pic>
        </mc:Fallback>
      </mc:AlternateContent>
    </p:spTree>
    <p:extLst>
      <p:ext uri="{BB962C8B-B14F-4D97-AF65-F5344CB8AC3E}">
        <p14:creationId xmlns:p14="http://schemas.microsoft.com/office/powerpoint/2010/main" val="2819631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15</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this Part</a:t>
            </a:r>
            <a:endParaRPr lang="en-US" altLang="en-US" sz="4000" dirty="0"/>
          </a:p>
        </p:txBody>
      </p:sp>
      <p:sp>
        <p:nvSpPr>
          <p:cNvPr id="23556" name="Rectangle 3"/>
          <p:cNvSpPr>
            <a:spLocks noGrp="1" noChangeArrowheads="1"/>
          </p:cNvSpPr>
          <p:nvPr>
            <p:ph type="body" idx="1"/>
          </p:nvPr>
        </p:nvSpPr>
        <p:spPr>
          <a:xfrm>
            <a:off x="685800" y="1828800"/>
            <a:ext cx="7772400" cy="5181600"/>
          </a:xfrm>
        </p:spPr>
        <p:txBody>
          <a:bodyPr/>
          <a:lstStyle/>
          <a:p>
            <a:pPr marL="0" indent="0" algn="ctr">
              <a:lnSpc>
                <a:spcPct val="80000"/>
              </a:lnSpc>
              <a:buNone/>
            </a:pPr>
            <a:r>
              <a:rPr lang="el-GR" altLang="en-US" sz="2800" dirty="0"/>
              <a:t>   </a:t>
            </a:r>
          </a:p>
          <a:p>
            <a:pPr>
              <a:buFont typeface="+mj-lt"/>
              <a:buAutoNum type="arabicPeriod"/>
            </a:pPr>
            <a:endParaRPr lang="en-CA" altLang="en-US" sz="1800" dirty="0"/>
          </a:p>
          <a:p>
            <a:pPr marL="0" indent="0">
              <a:buNone/>
            </a:pPr>
            <a:r>
              <a:rPr lang="en-CA" altLang="en-US" sz="1800" dirty="0"/>
              <a:t>To understand the process of identifying and forming Components</a:t>
            </a:r>
          </a:p>
          <a:p>
            <a:pPr>
              <a:buFont typeface="+mj-lt"/>
              <a:buAutoNum type="arabicPeriod"/>
            </a:pPr>
            <a:endParaRPr lang="en-CA" altLang="en-US" sz="1800" dirty="0"/>
          </a:p>
          <a:p>
            <a:pPr>
              <a:buFont typeface="+mj-lt"/>
              <a:buAutoNum type="arabicPeriod"/>
            </a:pPr>
            <a:endParaRPr lang="en-CA" altLang="en-US" sz="1800" dirty="0"/>
          </a:p>
          <a:p>
            <a:pPr>
              <a:buFont typeface="+mj-lt"/>
              <a:buAutoNum type="arabicPeriod"/>
            </a:pPr>
            <a:endParaRPr lang="en-CA" altLang="en-US" sz="1800" dirty="0"/>
          </a:p>
          <a:p>
            <a:pPr marL="0" indent="0">
              <a:buNone/>
            </a:pPr>
            <a:endParaRPr lang="en-CA" altLang="en-US" sz="1800" dirty="0"/>
          </a:p>
          <a:p>
            <a:pPr>
              <a:buFont typeface="+mj-lt"/>
              <a:buAutoNum type="arabicPeriod"/>
            </a:pPr>
            <a:endParaRPr lang="en-CA" altLang="en-US" sz="1800" dirty="0"/>
          </a:p>
        </p:txBody>
      </p:sp>
    </p:spTree>
    <p:extLst>
      <p:ext uri="{BB962C8B-B14F-4D97-AF65-F5344CB8AC3E}">
        <p14:creationId xmlns:p14="http://schemas.microsoft.com/office/powerpoint/2010/main" val="3464447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396875" y="365125"/>
            <a:ext cx="8191500" cy="1143000"/>
          </a:xfrm>
        </p:spPr>
        <p:txBody>
          <a:bodyPr/>
          <a:lstStyle/>
          <a:p>
            <a:r>
              <a:rPr lang="en-CA" altLang="en-US" sz="4000" dirty="0"/>
              <a:t>How Do We Identify Components?</a:t>
            </a:r>
            <a:endParaRPr lang="en-US" altLang="en-US" sz="4000" dirty="0"/>
          </a:p>
        </p:txBody>
      </p:sp>
      <p:sp>
        <p:nvSpPr>
          <p:cNvPr id="139267" name="Rectangle 3"/>
          <p:cNvSpPr>
            <a:spLocks noGrp="1" noChangeArrowheads="1"/>
          </p:cNvSpPr>
          <p:nvPr>
            <p:ph type="body" idx="1"/>
          </p:nvPr>
        </p:nvSpPr>
        <p:spPr>
          <a:xfrm>
            <a:off x="685800" y="1676400"/>
            <a:ext cx="7772400" cy="4511675"/>
          </a:xfrm>
        </p:spPr>
        <p:txBody>
          <a:bodyPr/>
          <a:lstStyle/>
          <a:p>
            <a:pPr marL="381000" indent="-381000">
              <a:lnSpc>
                <a:spcPct val="80000"/>
              </a:lnSpc>
              <a:buFontTx/>
              <a:buNone/>
            </a:pPr>
            <a:r>
              <a:rPr lang="en-CA" altLang="en-US" sz="2000" b="1" dirty="0"/>
              <a:t>Step</a:t>
            </a:r>
            <a:r>
              <a:rPr lang="el-GR" altLang="en-US" sz="2000" b="1" dirty="0"/>
              <a:t> 1. </a:t>
            </a:r>
            <a:r>
              <a:rPr lang="en-CA" altLang="en-US" sz="2000" dirty="0"/>
              <a:t>Start from classes identified in the domain model and extend/ define </a:t>
            </a:r>
            <a:r>
              <a:rPr lang="en-CA" altLang="en-US" sz="2000" b="1" dirty="0"/>
              <a:t>design-level classes </a:t>
            </a:r>
            <a:r>
              <a:rPr lang="en-CA" altLang="en-US" sz="2000" dirty="0"/>
              <a:t>which are relevant to the application domain. These are referred to as </a:t>
            </a:r>
            <a:r>
              <a:rPr lang="en-CA" altLang="en-US" sz="2000" b="1" dirty="0"/>
              <a:t>domain-specific classes. </a:t>
            </a:r>
          </a:p>
          <a:p>
            <a:pPr marL="381000" indent="-381000">
              <a:lnSpc>
                <a:spcPct val="80000"/>
              </a:lnSpc>
              <a:buFontTx/>
              <a:buNone/>
            </a:pPr>
            <a:endParaRPr lang="el-GR" altLang="en-US" sz="2000" b="1" dirty="0"/>
          </a:p>
          <a:p>
            <a:pPr marL="381000" indent="-381000">
              <a:lnSpc>
                <a:spcPct val="80000"/>
              </a:lnSpc>
              <a:buFontTx/>
              <a:buNone/>
            </a:pPr>
            <a:r>
              <a:rPr lang="en-CA" altLang="en-US" sz="2000" b="1" dirty="0"/>
              <a:t>Step </a:t>
            </a:r>
            <a:r>
              <a:rPr lang="el-GR" altLang="en-US" sz="2000" b="1" dirty="0"/>
              <a:t>2. </a:t>
            </a:r>
            <a:r>
              <a:rPr lang="en-CA" altLang="en-US" sz="2000" dirty="0"/>
              <a:t>Grouping of domain-specific classes into </a:t>
            </a:r>
            <a:r>
              <a:rPr lang="en-CA" altLang="en-US" sz="2000" i="1" dirty="0"/>
              <a:t>cohesive</a:t>
            </a:r>
            <a:r>
              <a:rPr lang="en-CA" altLang="en-US" sz="2000" dirty="0"/>
              <a:t> components referred to as </a:t>
            </a:r>
            <a:r>
              <a:rPr lang="en-CA" altLang="en-US" sz="2000" b="1" dirty="0"/>
              <a:t>domain components </a:t>
            </a:r>
            <a:r>
              <a:rPr lang="en-CA" altLang="en-US" sz="2000" dirty="0"/>
              <a:t>stereotyped as &lt;&lt;</a:t>
            </a:r>
            <a:r>
              <a:rPr lang="en-CA" altLang="en-US" sz="2000" dirty="0">
                <a:highlight>
                  <a:srgbClr val="FFFF00"/>
                </a:highlight>
              </a:rPr>
              <a:t>domain</a:t>
            </a:r>
            <a:r>
              <a:rPr lang="en-CA" altLang="en-US" sz="2000" dirty="0"/>
              <a:t>&gt;&gt;. The grouping is based on the concept that the methods of the classes being grouped should be relevant with each other so that high cohesion is maintained</a:t>
            </a:r>
          </a:p>
          <a:p>
            <a:pPr marL="381000" indent="-381000">
              <a:lnSpc>
                <a:spcPct val="80000"/>
              </a:lnSpc>
              <a:buFontTx/>
              <a:buNone/>
            </a:pPr>
            <a:endParaRPr lang="en-CA" altLang="en-US" sz="2000" dirty="0"/>
          </a:p>
          <a:p>
            <a:pPr marL="381000" indent="-381000">
              <a:lnSpc>
                <a:spcPct val="80000"/>
              </a:lnSpc>
              <a:buNone/>
            </a:pPr>
            <a:r>
              <a:rPr lang="en-CA" altLang="en-US" sz="2000" b="1" dirty="0"/>
              <a:t>Step</a:t>
            </a:r>
            <a:r>
              <a:rPr lang="el-GR" altLang="en-US" sz="2000" b="1" dirty="0"/>
              <a:t> </a:t>
            </a:r>
            <a:r>
              <a:rPr lang="en-CA" altLang="en-US" sz="2000" b="1" dirty="0"/>
              <a:t>3</a:t>
            </a:r>
            <a:r>
              <a:rPr lang="el-GR" altLang="en-US" sz="2000" b="1" dirty="0"/>
              <a:t>. </a:t>
            </a:r>
            <a:r>
              <a:rPr lang="en-CA" altLang="en-US" sz="2000" dirty="0"/>
              <a:t>Classes which generate requests are referred to as </a:t>
            </a:r>
            <a:r>
              <a:rPr lang="en-CA" altLang="en-US" sz="2000" b="1" dirty="0"/>
              <a:t>client classes</a:t>
            </a:r>
            <a:endParaRPr lang="en-CA" altLang="en-US" sz="2000" dirty="0"/>
          </a:p>
          <a:p>
            <a:pPr marL="381000" indent="-381000">
              <a:lnSpc>
                <a:spcPct val="80000"/>
              </a:lnSpc>
              <a:buNone/>
            </a:pPr>
            <a:endParaRPr lang="en-CA" altLang="en-US" sz="2000" dirty="0"/>
          </a:p>
          <a:p>
            <a:pPr marL="381000" indent="-381000">
              <a:lnSpc>
                <a:spcPct val="80000"/>
              </a:lnSpc>
              <a:buNone/>
            </a:pPr>
            <a:r>
              <a:rPr lang="en-CA" altLang="en-US" sz="2000" b="1" dirty="0"/>
              <a:t>Step</a:t>
            </a:r>
            <a:r>
              <a:rPr lang="el-GR" altLang="en-US" sz="2000" b="1" dirty="0"/>
              <a:t> </a:t>
            </a:r>
            <a:r>
              <a:rPr lang="en-CA" altLang="en-US" sz="2000" b="1" dirty="0"/>
              <a:t>4</a:t>
            </a:r>
            <a:r>
              <a:rPr lang="el-GR" altLang="en-US" sz="2000" b="1" dirty="0"/>
              <a:t>. </a:t>
            </a:r>
            <a:r>
              <a:rPr lang="en-CA" altLang="en-US" sz="2000" dirty="0"/>
              <a:t>Classes that only offer specific types of services are referred to as </a:t>
            </a:r>
            <a:r>
              <a:rPr lang="en-US" altLang="en-US" sz="2000" b="1" dirty="0"/>
              <a:t>server classes</a:t>
            </a:r>
            <a:endParaRPr lang="el-GR" altLang="en-US" sz="2000" b="1" dirty="0"/>
          </a:p>
          <a:p>
            <a:pPr marL="381000" indent="-381000">
              <a:lnSpc>
                <a:spcPct val="80000"/>
              </a:lnSpc>
              <a:buNone/>
            </a:pPr>
            <a:endParaRPr lang="en-CA" altLang="en-US" sz="2000" dirty="0"/>
          </a:p>
          <a:p>
            <a:pPr marL="381000" indent="-381000">
              <a:lnSpc>
                <a:spcPct val="80000"/>
              </a:lnSpc>
              <a:buFontTx/>
              <a:buNone/>
            </a:pPr>
            <a:endParaRPr lang="en-CA" altLang="en-US" sz="2000" dirty="0"/>
          </a:p>
        </p:txBody>
      </p:sp>
      <p:sp>
        <p:nvSpPr>
          <p:cNvPr id="2" name="TextBox 1">
            <a:extLst>
              <a:ext uri="{FF2B5EF4-FFF2-40B4-BE49-F238E27FC236}">
                <a16:creationId xmlns:a16="http://schemas.microsoft.com/office/drawing/2014/main" id="{50C0582E-B9CB-4AFC-9FA8-F2214FB9DA6B}"/>
              </a:ext>
            </a:extLst>
          </p:cNvPr>
          <p:cNvSpPr txBox="1"/>
          <p:nvPr/>
        </p:nvSpPr>
        <p:spPr>
          <a:xfrm>
            <a:off x="228600" y="6477000"/>
            <a:ext cx="4152099" cy="276999"/>
          </a:xfrm>
          <a:prstGeom prst="rect">
            <a:avLst/>
          </a:prstGeom>
          <a:noFill/>
        </p:spPr>
        <p:txBody>
          <a:bodyPr wrap="none" rtlCol="0">
            <a:spAutoFit/>
          </a:bodyPr>
          <a:lstStyle/>
          <a:p>
            <a:r>
              <a:rPr lang="en-CA" sz="1200" dirty="0">
                <a:hlinkClick r:id="rId3"/>
              </a:rPr>
              <a:t>http://agilemodeling.com/artifacts/componentDiagram.htm</a:t>
            </a:r>
            <a:r>
              <a:rPr lang="en-CA" sz="1200" dirty="0"/>
              <a:t> </a:t>
            </a:r>
          </a:p>
        </p:txBody>
      </p:sp>
    </p:spTree>
    <p:extLst>
      <p:ext uri="{BB962C8B-B14F-4D97-AF65-F5344CB8AC3E}">
        <p14:creationId xmlns:p14="http://schemas.microsoft.com/office/powerpoint/2010/main" val="1565625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CA" altLang="en-US" sz="4000" dirty="0"/>
              <a:t>How Do We Identify Components?</a:t>
            </a:r>
            <a:endParaRPr lang="en-US" altLang="en-US" sz="4000" dirty="0"/>
          </a:p>
        </p:txBody>
      </p:sp>
      <p:sp>
        <p:nvSpPr>
          <p:cNvPr id="150531" name="Rectangle 3"/>
          <p:cNvSpPr>
            <a:spLocks noGrp="1" noChangeArrowheads="1"/>
          </p:cNvSpPr>
          <p:nvPr>
            <p:ph type="body" idx="1"/>
          </p:nvPr>
        </p:nvSpPr>
        <p:spPr>
          <a:xfrm>
            <a:off x="609600" y="1524000"/>
            <a:ext cx="7772400" cy="4114800"/>
          </a:xfrm>
        </p:spPr>
        <p:txBody>
          <a:bodyPr/>
          <a:lstStyle/>
          <a:p>
            <a:pPr marL="609600" indent="-609600">
              <a:lnSpc>
                <a:spcPct val="80000"/>
              </a:lnSpc>
              <a:buNone/>
            </a:pPr>
            <a:r>
              <a:rPr lang="en-CA" altLang="en-US" sz="2000" b="1" dirty="0"/>
              <a:t>Step</a:t>
            </a:r>
            <a:r>
              <a:rPr lang="el-GR" altLang="en-US" sz="2000" b="1" dirty="0"/>
              <a:t> </a:t>
            </a:r>
            <a:r>
              <a:rPr lang="en-CA" altLang="en-US" sz="2000" b="1" dirty="0"/>
              <a:t>5</a:t>
            </a:r>
            <a:r>
              <a:rPr lang="el-GR" altLang="en-US" sz="2000" b="1" dirty="0"/>
              <a:t>. </a:t>
            </a:r>
            <a:r>
              <a:rPr lang="en-CA" altLang="en-US" sz="2000" dirty="0"/>
              <a:t>Identification and grouping of client classes that invoke the functionality that is specific to the system’s requirements. These components are signified by the stereotype </a:t>
            </a:r>
            <a:r>
              <a:rPr lang="el-GR" altLang="en-US" sz="2000" dirty="0"/>
              <a:t>&lt;&lt;</a:t>
            </a:r>
            <a:r>
              <a:rPr lang="en-CA" altLang="en-US" sz="2000" dirty="0">
                <a:highlight>
                  <a:srgbClr val="FFFF00"/>
                </a:highlight>
              </a:rPr>
              <a:t>application</a:t>
            </a:r>
            <a:r>
              <a:rPr lang="el-GR" altLang="en-US" sz="2000" dirty="0"/>
              <a:t>&gt;&gt;</a:t>
            </a:r>
            <a:r>
              <a:rPr lang="en-CA" altLang="en-US" sz="2000" dirty="0"/>
              <a:t>. </a:t>
            </a:r>
          </a:p>
          <a:p>
            <a:pPr marL="609600" indent="-609600">
              <a:lnSpc>
                <a:spcPct val="80000"/>
              </a:lnSpc>
              <a:buNone/>
            </a:pPr>
            <a:endParaRPr lang="en-CA" altLang="en-US" sz="2000" dirty="0"/>
          </a:p>
          <a:p>
            <a:pPr marL="609600" indent="-609600">
              <a:lnSpc>
                <a:spcPct val="80000"/>
              </a:lnSpc>
              <a:buNone/>
            </a:pPr>
            <a:r>
              <a:rPr lang="en-CA" altLang="en-US" sz="2000" dirty="0"/>
              <a:t>          Note that </a:t>
            </a:r>
            <a:r>
              <a:rPr lang="en-CA" altLang="en-US" sz="2000" b="1" dirty="0"/>
              <a:t>client classes </a:t>
            </a:r>
            <a:r>
              <a:rPr lang="en-CA" altLang="en-US" sz="2000" dirty="0"/>
              <a:t>most probably belong to &lt;&lt;</a:t>
            </a:r>
            <a:r>
              <a:rPr lang="en-CA" altLang="en-US" sz="2000" dirty="0">
                <a:highlight>
                  <a:srgbClr val="FFFF00"/>
                </a:highlight>
              </a:rPr>
              <a:t>application</a:t>
            </a:r>
            <a:r>
              <a:rPr lang="en-CA" altLang="en-US" sz="2000" dirty="0"/>
              <a:t>&gt;&gt; components and not in &lt;&lt;</a:t>
            </a:r>
            <a:r>
              <a:rPr lang="en-CA" altLang="en-US" sz="2000" dirty="0">
                <a:highlight>
                  <a:srgbClr val="FFFF00"/>
                </a:highlight>
              </a:rPr>
              <a:t>domain</a:t>
            </a:r>
            <a:r>
              <a:rPr lang="en-CA" altLang="en-US" sz="2000" dirty="0"/>
              <a:t>&gt;&gt; components. The classes in the domain components they usually receive messages and initiate processes and services (i.e. are </a:t>
            </a:r>
            <a:r>
              <a:rPr lang="en-CA" altLang="en-US" sz="2000" i="1" dirty="0"/>
              <a:t>server classes</a:t>
            </a:r>
            <a:r>
              <a:rPr lang="en-CA" altLang="en-US" sz="2000" dirty="0"/>
              <a:t>)</a:t>
            </a:r>
          </a:p>
          <a:p>
            <a:pPr marL="609600" indent="-609600">
              <a:lnSpc>
                <a:spcPct val="80000"/>
              </a:lnSpc>
              <a:buFontTx/>
              <a:buNone/>
            </a:pPr>
            <a:endParaRPr lang="en-CA" altLang="en-US" sz="2000" dirty="0"/>
          </a:p>
          <a:p>
            <a:pPr marL="609600" indent="-609600">
              <a:lnSpc>
                <a:spcPct val="80000"/>
              </a:lnSpc>
              <a:buNone/>
            </a:pPr>
            <a:r>
              <a:rPr lang="en-CA" altLang="en-US" sz="2000" b="1" dirty="0"/>
              <a:t>Step</a:t>
            </a:r>
            <a:r>
              <a:rPr lang="el-GR" altLang="en-US" sz="2000" b="1" dirty="0"/>
              <a:t> </a:t>
            </a:r>
            <a:r>
              <a:rPr lang="en-CA" altLang="en-US" sz="2000" b="1" dirty="0"/>
              <a:t>6</a:t>
            </a:r>
            <a:r>
              <a:rPr lang="el-GR" altLang="en-US" sz="2000" b="1" dirty="0"/>
              <a:t>.</a:t>
            </a:r>
            <a:r>
              <a:rPr lang="el-GR" altLang="en-US" sz="2000" dirty="0"/>
              <a:t> </a:t>
            </a:r>
            <a:r>
              <a:rPr lang="en-CA" altLang="en-US" sz="2000" dirty="0"/>
              <a:t>Identification and grouping of classes that implement low level system operations (e.g. security services, interoperability services, middleware services). These components are signified by the stereotype </a:t>
            </a:r>
            <a:r>
              <a:rPr lang="el-GR" altLang="en-US" sz="2000" dirty="0"/>
              <a:t>&lt;&lt;</a:t>
            </a:r>
            <a:r>
              <a:rPr lang="en-CA" altLang="en-US" sz="2000" dirty="0">
                <a:highlight>
                  <a:srgbClr val="FFFF00"/>
                </a:highlight>
              </a:rPr>
              <a:t>infrastructure</a:t>
            </a:r>
            <a:r>
              <a:rPr lang="el-GR" altLang="en-US" sz="2000" dirty="0"/>
              <a:t>&gt;&gt; </a:t>
            </a:r>
            <a:endParaRPr lang="en-CA" altLang="en-US" sz="2000" dirty="0"/>
          </a:p>
          <a:p>
            <a:pPr marL="609600" indent="-609600">
              <a:lnSpc>
                <a:spcPct val="80000"/>
              </a:lnSpc>
              <a:buFontTx/>
              <a:buNone/>
            </a:pPr>
            <a:endParaRPr lang="en-CA" altLang="en-US" sz="2000" dirty="0"/>
          </a:p>
          <a:p>
            <a:pPr marL="609600" indent="-609600">
              <a:lnSpc>
                <a:spcPct val="80000"/>
              </a:lnSpc>
              <a:buNone/>
            </a:pPr>
            <a:r>
              <a:rPr lang="en-CA" altLang="en-US" sz="2000" b="1" dirty="0"/>
              <a:t>Step 7</a:t>
            </a:r>
            <a:r>
              <a:rPr lang="el-GR" altLang="en-US" sz="2000" b="1" dirty="0"/>
              <a:t>. </a:t>
            </a:r>
            <a:r>
              <a:rPr lang="en-CA" altLang="en-US" sz="2000" dirty="0"/>
              <a:t>Grouping of classes that have a generalization/specialization relation or a composition/aggregation relation, to the same component</a:t>
            </a:r>
          </a:p>
          <a:p>
            <a:pPr marL="609600" indent="-609600">
              <a:lnSpc>
                <a:spcPct val="80000"/>
              </a:lnSpc>
              <a:buFontTx/>
              <a:buNone/>
            </a:pPr>
            <a:endParaRPr lang="en-CA" altLang="en-US" sz="2000" b="1" dirty="0"/>
          </a:p>
          <a:p>
            <a:pPr marL="609600" indent="-609600">
              <a:lnSpc>
                <a:spcPct val="80000"/>
              </a:lnSpc>
              <a:buNone/>
            </a:pPr>
            <a:endParaRPr lang="en-CA" altLang="en-US" sz="2000" dirty="0"/>
          </a:p>
          <a:p>
            <a:pPr marL="609600" indent="-609600">
              <a:lnSpc>
                <a:spcPct val="80000"/>
              </a:lnSpc>
              <a:buNone/>
            </a:pPr>
            <a:endParaRPr lang="en-CA" altLang="en-US" sz="1800" dirty="0"/>
          </a:p>
          <a:p>
            <a:pPr marL="609600" indent="-609600">
              <a:lnSpc>
                <a:spcPct val="80000"/>
              </a:lnSpc>
              <a:buFontTx/>
              <a:buNone/>
            </a:pPr>
            <a:endParaRPr lang="en-US" altLang="en-US" sz="1800" dirty="0"/>
          </a:p>
        </p:txBody>
      </p:sp>
    </p:spTree>
    <p:extLst>
      <p:ext uri="{BB962C8B-B14F-4D97-AF65-F5344CB8AC3E}">
        <p14:creationId xmlns:p14="http://schemas.microsoft.com/office/powerpoint/2010/main" val="265274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685800" y="254000"/>
            <a:ext cx="7772400" cy="1143000"/>
          </a:xfrm>
        </p:spPr>
        <p:txBody>
          <a:bodyPr/>
          <a:lstStyle/>
          <a:p>
            <a:r>
              <a:rPr lang="en-CA" altLang="en-US" sz="4000" dirty="0"/>
              <a:t>How Do We Identify Components?</a:t>
            </a:r>
            <a:endParaRPr lang="en-US" altLang="en-US" sz="4000" dirty="0"/>
          </a:p>
        </p:txBody>
      </p:sp>
      <p:sp>
        <p:nvSpPr>
          <p:cNvPr id="140291" name="Rectangle 3"/>
          <p:cNvSpPr>
            <a:spLocks noGrp="1" noChangeArrowheads="1"/>
          </p:cNvSpPr>
          <p:nvPr>
            <p:ph type="body" idx="1"/>
          </p:nvPr>
        </p:nvSpPr>
        <p:spPr>
          <a:xfrm>
            <a:off x="678873" y="1295400"/>
            <a:ext cx="7772400" cy="4578350"/>
          </a:xfrm>
        </p:spPr>
        <p:txBody>
          <a:bodyPr/>
          <a:lstStyle/>
          <a:p>
            <a:pPr marL="609600" indent="-609600">
              <a:lnSpc>
                <a:spcPct val="80000"/>
              </a:lnSpc>
              <a:buFontTx/>
              <a:buAutoNum type="arabicPeriod" startAt="6"/>
            </a:pPr>
            <a:endParaRPr lang="el-GR" altLang="en-US" sz="1600" b="1" dirty="0"/>
          </a:p>
          <a:p>
            <a:pPr marL="609600" indent="-609600">
              <a:lnSpc>
                <a:spcPct val="80000"/>
              </a:lnSpc>
              <a:buFontTx/>
              <a:buNone/>
            </a:pPr>
            <a:r>
              <a:rPr lang="en-CA" altLang="en-US" sz="2000" b="1" dirty="0"/>
              <a:t>Step 8. </a:t>
            </a:r>
            <a:r>
              <a:rPr lang="en-CA" altLang="en-US" sz="2000" dirty="0"/>
              <a:t>Association of </a:t>
            </a:r>
            <a:r>
              <a:rPr lang="en-CA" altLang="en-US" sz="2000" b="1" dirty="0"/>
              <a:t>user interface </a:t>
            </a:r>
            <a:r>
              <a:rPr lang="en-CA" altLang="en-US" sz="2000" dirty="0"/>
              <a:t>classes (or cohesive groups thereof) which implement input/output operations with application components. These are most probably &lt;&lt;application&gt;&gt; type components  </a:t>
            </a:r>
            <a:r>
              <a:rPr lang="en-US" altLang="en-US" sz="2000" dirty="0"/>
              <a:t>  </a:t>
            </a:r>
            <a:endParaRPr lang="en-CA" altLang="en-US" sz="2000" b="1" dirty="0"/>
          </a:p>
          <a:p>
            <a:pPr marL="609600" indent="-609600">
              <a:lnSpc>
                <a:spcPct val="80000"/>
              </a:lnSpc>
              <a:buNone/>
            </a:pPr>
            <a:endParaRPr lang="en-CA" altLang="en-US" sz="2000" b="1" dirty="0"/>
          </a:p>
          <a:p>
            <a:pPr marL="609600" indent="-609600">
              <a:lnSpc>
                <a:spcPct val="80000"/>
              </a:lnSpc>
              <a:buNone/>
            </a:pPr>
            <a:r>
              <a:rPr lang="en-CA" altLang="en-US" sz="2000" b="1" dirty="0"/>
              <a:t>Step 9</a:t>
            </a:r>
            <a:r>
              <a:rPr lang="el-GR" altLang="en-US" sz="2000" b="1" dirty="0"/>
              <a:t>. </a:t>
            </a:r>
            <a:r>
              <a:rPr lang="en-CA" altLang="en-US" sz="2000" dirty="0"/>
              <a:t>Identification of interfaces between components (i.e. component interfaces)</a:t>
            </a:r>
            <a:endParaRPr lang="el-GR" altLang="en-US" sz="2000" dirty="0"/>
          </a:p>
          <a:p>
            <a:pPr marL="609600" indent="-609600">
              <a:lnSpc>
                <a:spcPct val="80000"/>
              </a:lnSpc>
              <a:buFontTx/>
              <a:buNone/>
            </a:pPr>
            <a:endParaRPr lang="en-CA" altLang="en-US" sz="2000" dirty="0"/>
          </a:p>
          <a:p>
            <a:pPr marL="609600" indent="-609600">
              <a:lnSpc>
                <a:spcPct val="80000"/>
              </a:lnSpc>
              <a:buFontTx/>
              <a:buNone/>
            </a:pPr>
            <a:r>
              <a:rPr lang="en-CA" altLang="en-US" sz="2000" b="1" dirty="0"/>
              <a:t>Step 10</a:t>
            </a:r>
            <a:r>
              <a:rPr lang="el-GR" altLang="en-US" sz="2000" b="1" dirty="0"/>
              <a:t>. </a:t>
            </a:r>
            <a:r>
              <a:rPr lang="en-CA" altLang="en-US" sz="2000" dirty="0"/>
              <a:t>Classes with high cohesion or classes that exchange many messages belong to the same component</a:t>
            </a:r>
          </a:p>
          <a:p>
            <a:pPr marL="609600" indent="-609600">
              <a:lnSpc>
                <a:spcPct val="80000"/>
              </a:lnSpc>
              <a:buFontTx/>
              <a:buNone/>
            </a:pPr>
            <a:endParaRPr lang="el-GR" altLang="en-US" sz="2000" b="1" dirty="0"/>
          </a:p>
          <a:p>
            <a:pPr marL="609600" indent="-609600">
              <a:lnSpc>
                <a:spcPct val="80000"/>
              </a:lnSpc>
              <a:buFontTx/>
              <a:buNone/>
            </a:pPr>
            <a:r>
              <a:rPr lang="en-CA" altLang="en-US" sz="2000" b="1" dirty="0"/>
              <a:t>Step</a:t>
            </a:r>
            <a:r>
              <a:rPr lang="el-GR" altLang="en-US" sz="2000" b="1" dirty="0"/>
              <a:t> 1</a:t>
            </a:r>
            <a:r>
              <a:rPr lang="en-CA" altLang="en-US" sz="2000" b="1" dirty="0"/>
              <a:t>1</a:t>
            </a:r>
            <a:r>
              <a:rPr lang="el-GR" altLang="en-US" sz="2000" b="1" dirty="0"/>
              <a:t>. </a:t>
            </a:r>
            <a:r>
              <a:rPr lang="en-CA" altLang="en-US" sz="2000" dirty="0"/>
              <a:t>Regrouping and fine tuning of the design to achieve the minimization of messages exchanged between components </a:t>
            </a:r>
          </a:p>
          <a:p>
            <a:pPr marL="609600" indent="-609600">
              <a:lnSpc>
                <a:spcPct val="80000"/>
              </a:lnSpc>
              <a:buFontTx/>
              <a:buNone/>
            </a:pPr>
            <a:endParaRPr lang="el-GR" altLang="en-US" sz="2000" dirty="0"/>
          </a:p>
        </p:txBody>
      </p:sp>
    </p:spTree>
    <p:extLst>
      <p:ext uri="{BB962C8B-B14F-4D97-AF65-F5344CB8AC3E}">
        <p14:creationId xmlns:p14="http://schemas.microsoft.com/office/powerpoint/2010/main" val="1800138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3" name="Rectangle 5"/>
          <p:cNvSpPr>
            <a:spLocks noGrp="1" noChangeArrowheads="1"/>
          </p:cNvSpPr>
          <p:nvPr>
            <p:ph type="title"/>
          </p:nvPr>
        </p:nvSpPr>
        <p:spPr>
          <a:xfrm>
            <a:off x="152400" y="376238"/>
            <a:ext cx="8839200" cy="1143000"/>
          </a:xfrm>
        </p:spPr>
        <p:txBody>
          <a:bodyPr/>
          <a:lstStyle/>
          <a:p>
            <a:r>
              <a:rPr lang="en-CA" altLang="en-US" sz="4000" dirty="0"/>
              <a:t>Component Diagram Example in UML 1.x</a:t>
            </a:r>
            <a:endParaRPr lang="en-US" altLang="en-US" sz="4000" dirty="0"/>
          </a:p>
        </p:txBody>
      </p:sp>
      <p:pic>
        <p:nvPicPr>
          <p:cNvPr id="135172" name="Picture 4" descr="componentDiagramUML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265238" y="2263775"/>
            <a:ext cx="7315200" cy="3668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5175" name="Text Box 7"/>
          <p:cNvSpPr txBox="1">
            <a:spLocks noChangeArrowheads="1"/>
          </p:cNvSpPr>
          <p:nvPr/>
        </p:nvSpPr>
        <p:spPr bwMode="auto">
          <a:xfrm>
            <a:off x="547688" y="6451600"/>
            <a:ext cx="4165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t>http://www.agilemodeling.com/artifacts/componentDiagram.htm</a:t>
            </a:r>
          </a:p>
        </p:txBody>
      </p:sp>
    </p:spTree>
    <p:extLst>
      <p:ext uri="{BB962C8B-B14F-4D97-AF65-F5344CB8AC3E}">
        <p14:creationId xmlns:p14="http://schemas.microsoft.com/office/powerpoint/2010/main" val="4272368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CD51-C51A-498B-899D-C675C3973DE9}"/>
              </a:ext>
            </a:extLst>
          </p:cNvPr>
          <p:cNvSpPr>
            <a:spLocks noGrp="1"/>
          </p:cNvSpPr>
          <p:nvPr>
            <p:ph type="title"/>
          </p:nvPr>
        </p:nvSpPr>
        <p:spPr>
          <a:xfrm>
            <a:off x="609600" y="1066800"/>
            <a:ext cx="7772400" cy="5410199"/>
          </a:xfrm>
        </p:spPr>
        <p:txBody>
          <a:bodyPr/>
          <a:lstStyle/>
          <a:p>
            <a:r>
              <a:rPr lang="en-CA" dirty="0"/>
              <a:t>Copyright Notice</a:t>
            </a:r>
            <a:br>
              <a:rPr lang="en-CA" dirty="0"/>
            </a:br>
            <a:br>
              <a:rPr lang="en-CA" dirty="0"/>
            </a:br>
            <a:r>
              <a:rPr lang="en-CA" sz="2400" dirty="0"/>
              <a:t>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a:t>
            </a:r>
            <a:br>
              <a:rPr lang="en-CA" sz="2400" dirty="0"/>
            </a:br>
            <a:endParaRPr lang="en-CA" dirty="0"/>
          </a:p>
        </p:txBody>
      </p:sp>
    </p:spTree>
    <p:extLst>
      <p:ext uri="{BB962C8B-B14F-4D97-AF65-F5344CB8AC3E}">
        <p14:creationId xmlns:p14="http://schemas.microsoft.com/office/powerpoint/2010/main" val="1102551225"/>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D15D22A8-8557-4C4D-B2B2-9DB96FCB3A4C}"/>
              </a:ext>
            </a:extLst>
          </p:cNvPr>
          <p:cNvSpPr>
            <a:spLocks noGrp="1" noChangeArrowheads="1"/>
          </p:cNvSpPr>
          <p:nvPr>
            <p:ph type="title"/>
          </p:nvPr>
        </p:nvSpPr>
        <p:spPr>
          <a:xfrm>
            <a:off x="0" y="609600"/>
            <a:ext cx="9144000" cy="1143000"/>
          </a:xfrm>
        </p:spPr>
        <p:txBody>
          <a:bodyPr/>
          <a:lstStyle/>
          <a:p>
            <a:r>
              <a:rPr lang="en-US" altLang="en-US" dirty="0"/>
              <a:t>Elaboration of Components: Example</a:t>
            </a:r>
          </a:p>
        </p:txBody>
      </p:sp>
      <p:sp>
        <p:nvSpPr>
          <p:cNvPr id="7" name="Slide Number Placeholder 6">
            <a:extLst>
              <a:ext uri="{FF2B5EF4-FFF2-40B4-BE49-F238E27FC236}">
                <a16:creationId xmlns:a16="http://schemas.microsoft.com/office/drawing/2014/main" id="{93F97223-A8AA-EC4B-8E1A-5BD1E93A1925}"/>
              </a:ext>
            </a:extLst>
          </p:cNvPr>
          <p:cNvSpPr>
            <a:spLocks noGrp="1"/>
          </p:cNvSpPr>
          <p:nvPr>
            <p:ph type="sldNum" sz="quarter" idx="10"/>
          </p:nvPr>
        </p:nvSpPr>
        <p:spPr/>
        <p:txBody>
          <a:bodyPr/>
          <a:lstStyle/>
          <a:p>
            <a:pPr>
              <a:defRPr/>
            </a:pPr>
            <a:fld id="{3E8ADE4A-FE7A-EF46-81C0-DB169D7260F5}" type="slidenum">
              <a:rPr lang="en-US" altLang="x-none" smtClean="0"/>
              <a:pPr>
                <a:defRPr/>
              </a:pPr>
              <a:t>20</a:t>
            </a:fld>
            <a:endParaRPr lang="en-US" altLang="x-none"/>
          </a:p>
        </p:txBody>
      </p:sp>
      <p:pic>
        <p:nvPicPr>
          <p:cNvPr id="5" name="Picture 4">
            <a:extLst>
              <a:ext uri="{FF2B5EF4-FFF2-40B4-BE49-F238E27FC236}">
                <a16:creationId xmlns:a16="http://schemas.microsoft.com/office/drawing/2014/main" id="{3DE8E096-09C8-0246-B907-00D3954B5F78}"/>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409982" y="1970838"/>
            <a:ext cx="3956949" cy="3231771"/>
          </a:xfrm>
          <a:prstGeom prst="rect">
            <a:avLst/>
          </a:prstGeom>
        </p:spPr>
      </p:pic>
      <p:sp>
        <p:nvSpPr>
          <p:cNvPr id="9" name="TextBox 8">
            <a:extLst>
              <a:ext uri="{FF2B5EF4-FFF2-40B4-BE49-F238E27FC236}">
                <a16:creationId xmlns:a16="http://schemas.microsoft.com/office/drawing/2014/main" id="{0B5DC31B-9DEC-6F48-81F1-2EE31A094A5E}"/>
              </a:ext>
            </a:extLst>
          </p:cNvPr>
          <p:cNvSpPr txBox="1"/>
          <p:nvPr/>
        </p:nvSpPr>
        <p:spPr>
          <a:xfrm>
            <a:off x="628650" y="2513353"/>
            <a:ext cx="3910045" cy="2169825"/>
          </a:xfrm>
          <a:prstGeom prst="rect">
            <a:avLst/>
          </a:prstGeom>
          <a:noFill/>
        </p:spPr>
        <p:txBody>
          <a:bodyPr wrap="none" rtlCol="0">
            <a:spAutoFit/>
          </a:bodyPr>
          <a:lstStyle/>
          <a:p>
            <a:r>
              <a:rPr lang="en-US" sz="1500" dirty="0">
                <a:latin typeface="+mn-lt"/>
              </a:rPr>
              <a:t>Consider a structural diagram for a printing </a:t>
            </a:r>
            <a:br>
              <a:rPr lang="en-US" sz="1500" dirty="0">
                <a:latin typeface="+mn-lt"/>
              </a:rPr>
            </a:br>
            <a:r>
              <a:rPr lang="en-US" sz="1500" dirty="0">
                <a:latin typeface="+mn-lt"/>
              </a:rPr>
              <a:t>system following a call and return architectural</a:t>
            </a:r>
            <a:br>
              <a:rPr lang="en-US" sz="1500" dirty="0">
                <a:latin typeface="+mn-lt"/>
              </a:rPr>
            </a:br>
            <a:r>
              <a:rPr lang="en-US" sz="1500" dirty="0">
                <a:latin typeface="+mn-lt"/>
              </a:rPr>
              <a:t>style.  Several components have been identified</a:t>
            </a:r>
            <a:br>
              <a:rPr lang="en-US" sz="1500" dirty="0">
                <a:latin typeface="+mn-lt"/>
              </a:rPr>
            </a:br>
            <a:r>
              <a:rPr lang="en-US" sz="1500" dirty="0">
                <a:latin typeface="+mn-lt"/>
              </a:rPr>
              <a:t>and we can get a feeling for the overall flow</a:t>
            </a:r>
            <a:br>
              <a:rPr lang="en-US" sz="1500" dirty="0">
                <a:latin typeface="+mn-lt"/>
              </a:rPr>
            </a:br>
            <a:r>
              <a:rPr lang="en-US" sz="1500" dirty="0">
                <a:latin typeface="+mn-lt"/>
              </a:rPr>
              <a:t>and functioning of the system.</a:t>
            </a:r>
            <a:br>
              <a:rPr lang="en-US" sz="1500" dirty="0">
                <a:latin typeface="+mn-lt"/>
              </a:rPr>
            </a:br>
            <a:br>
              <a:rPr lang="en-US" sz="1500" dirty="0">
                <a:latin typeface="+mn-lt"/>
              </a:rPr>
            </a:br>
            <a:r>
              <a:rPr lang="en-US" sz="1500" dirty="0">
                <a:latin typeface="+mn-lt"/>
              </a:rPr>
              <a:t>That said, we are missing detail essential to</a:t>
            </a:r>
            <a:br>
              <a:rPr lang="en-US" sz="1500" dirty="0">
                <a:latin typeface="+mn-lt"/>
              </a:rPr>
            </a:br>
            <a:r>
              <a:rPr lang="en-US" sz="1500" dirty="0">
                <a:latin typeface="+mn-lt"/>
              </a:rPr>
              <a:t>implementation and so elaboration of the </a:t>
            </a:r>
            <a:br>
              <a:rPr lang="en-US" sz="1500" dirty="0">
                <a:latin typeface="+mn-lt"/>
              </a:rPr>
            </a:br>
            <a:r>
              <a:rPr lang="en-US" sz="1500" dirty="0">
                <a:latin typeface="+mn-lt"/>
              </a:rPr>
              <a:t>various components is necessary.</a:t>
            </a:r>
          </a:p>
        </p:txBody>
      </p:sp>
    </p:spTree>
    <p:extLst>
      <p:ext uri="{BB962C8B-B14F-4D97-AF65-F5344CB8AC3E}">
        <p14:creationId xmlns:p14="http://schemas.microsoft.com/office/powerpoint/2010/main" val="425111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a:extLst>
              <a:ext uri="{FF2B5EF4-FFF2-40B4-BE49-F238E27FC236}">
                <a16:creationId xmlns:a16="http://schemas.microsoft.com/office/drawing/2014/main" id="{05E160EE-A284-CD4E-AF62-FC6AFC996A61}"/>
              </a:ext>
            </a:extLst>
          </p:cNvPr>
          <p:cNvSpPr>
            <a:spLocks noGrp="1" noChangeArrowheads="1"/>
          </p:cNvSpPr>
          <p:nvPr>
            <p:ph type="title"/>
          </p:nvPr>
        </p:nvSpPr>
        <p:spPr>
          <a:xfrm>
            <a:off x="0" y="458269"/>
            <a:ext cx="9144000" cy="1143000"/>
          </a:xfrm>
        </p:spPr>
        <p:txBody>
          <a:bodyPr/>
          <a:lstStyle/>
          <a:p>
            <a:r>
              <a:rPr lang="en-US" altLang="en-US" dirty="0"/>
              <a:t>Elaboration of Components: Example</a:t>
            </a:r>
          </a:p>
        </p:txBody>
      </p:sp>
      <p:sp>
        <p:nvSpPr>
          <p:cNvPr id="7" name="Slide Number Placeholder 6">
            <a:extLst>
              <a:ext uri="{FF2B5EF4-FFF2-40B4-BE49-F238E27FC236}">
                <a16:creationId xmlns:a16="http://schemas.microsoft.com/office/drawing/2014/main" id="{7B275A74-0123-2A44-926D-74D19D0250E9}"/>
              </a:ext>
            </a:extLst>
          </p:cNvPr>
          <p:cNvSpPr>
            <a:spLocks noGrp="1"/>
          </p:cNvSpPr>
          <p:nvPr>
            <p:ph type="sldNum" sz="quarter" idx="10"/>
          </p:nvPr>
        </p:nvSpPr>
        <p:spPr/>
        <p:txBody>
          <a:bodyPr/>
          <a:lstStyle/>
          <a:p>
            <a:pPr>
              <a:defRPr/>
            </a:pPr>
            <a:fld id="{3E8ADE4A-FE7A-EF46-81C0-DB169D7260F5}" type="slidenum">
              <a:rPr lang="en-US" altLang="x-none" smtClean="0"/>
              <a:pPr>
                <a:defRPr/>
              </a:pPr>
              <a:t>21</a:t>
            </a:fld>
            <a:endParaRPr lang="en-US" altLang="x-none"/>
          </a:p>
        </p:txBody>
      </p:sp>
      <p:sp>
        <p:nvSpPr>
          <p:cNvPr id="4" name="Rectangle 3">
            <a:extLst>
              <a:ext uri="{FF2B5EF4-FFF2-40B4-BE49-F238E27FC236}">
                <a16:creationId xmlns:a16="http://schemas.microsoft.com/office/drawing/2014/main" id="{C64BE408-35FA-5848-AA5B-D8D003E7F874}"/>
              </a:ext>
            </a:extLst>
          </p:cNvPr>
          <p:cNvSpPr/>
          <p:nvPr/>
        </p:nvSpPr>
        <p:spPr>
          <a:xfrm>
            <a:off x="0" y="4941168"/>
            <a:ext cx="9144000" cy="10595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4CEEE4F-DD3E-4F4C-9275-CBE44D5D205E}"/>
              </a:ext>
            </a:extLst>
          </p:cNvPr>
          <p:cNvPicPr>
            <a:picLocks noChangeAspect="1"/>
          </p:cNvPicPr>
          <p:nvPr/>
        </p:nvPicPr>
        <p:blipFill>
          <a:blip r:embed="rId2"/>
          <a:stretch>
            <a:fillRect/>
          </a:stretch>
        </p:blipFill>
        <p:spPr>
          <a:xfrm>
            <a:off x="5728293" y="1697674"/>
            <a:ext cx="2806107" cy="4779326"/>
          </a:xfrm>
          <a:prstGeom prst="rect">
            <a:avLst/>
          </a:prstGeom>
        </p:spPr>
      </p:pic>
      <p:sp>
        <p:nvSpPr>
          <p:cNvPr id="5" name="TextBox 4">
            <a:extLst>
              <a:ext uri="{FF2B5EF4-FFF2-40B4-BE49-F238E27FC236}">
                <a16:creationId xmlns:a16="http://schemas.microsoft.com/office/drawing/2014/main" id="{9A853C35-FAAE-8945-9E2C-038BA8902DBA}"/>
              </a:ext>
            </a:extLst>
          </p:cNvPr>
          <p:cNvSpPr txBox="1"/>
          <p:nvPr/>
        </p:nvSpPr>
        <p:spPr>
          <a:xfrm>
            <a:off x="899592" y="2078851"/>
            <a:ext cx="4330673" cy="3554819"/>
          </a:xfrm>
          <a:prstGeom prst="rect">
            <a:avLst/>
          </a:prstGeom>
          <a:noFill/>
        </p:spPr>
        <p:txBody>
          <a:bodyPr wrap="none" rtlCol="0">
            <a:spAutoFit/>
          </a:bodyPr>
          <a:lstStyle/>
          <a:p>
            <a:r>
              <a:rPr lang="en-US" sz="1500" dirty="0">
                <a:latin typeface="+mn-lt"/>
              </a:rPr>
              <a:t>An elaborated component for a print job.  We</a:t>
            </a:r>
            <a:br>
              <a:rPr lang="en-US" sz="1500" dirty="0">
                <a:latin typeface="+mn-lt"/>
              </a:rPr>
            </a:br>
            <a:r>
              <a:rPr lang="en-US" sz="1500" dirty="0">
                <a:latin typeface="+mn-lt"/>
              </a:rPr>
              <a:t>start with the analysis class from requirements</a:t>
            </a:r>
            <a:br>
              <a:rPr lang="en-US" sz="1500" dirty="0">
                <a:latin typeface="+mn-lt"/>
              </a:rPr>
            </a:br>
            <a:r>
              <a:rPr lang="en-US" sz="1500" dirty="0">
                <a:latin typeface="+mn-lt"/>
              </a:rPr>
              <a:t>engineering and define that as a design </a:t>
            </a:r>
            <a:br>
              <a:rPr lang="en-US" sz="1500" dirty="0">
                <a:latin typeface="+mn-lt"/>
              </a:rPr>
            </a:br>
            <a:r>
              <a:rPr lang="en-US" sz="1500" dirty="0">
                <a:latin typeface="+mn-lt"/>
              </a:rPr>
              <a:t>component using the UML shorthand in the diagram.</a:t>
            </a:r>
            <a:br>
              <a:rPr lang="en-US" sz="1500" dirty="0">
                <a:latin typeface="+mn-lt"/>
              </a:rPr>
            </a:br>
            <a:r>
              <a:rPr lang="en-US" sz="1500" dirty="0">
                <a:latin typeface="+mn-lt"/>
              </a:rPr>
              <a:t>In doing so, we identify two interfaces that must be </a:t>
            </a:r>
            <a:br>
              <a:rPr lang="en-US" sz="1500" dirty="0">
                <a:latin typeface="+mn-lt"/>
              </a:rPr>
            </a:br>
            <a:r>
              <a:rPr lang="en-US" sz="1500" dirty="0">
                <a:latin typeface="+mn-lt"/>
              </a:rPr>
              <a:t>supported, </a:t>
            </a:r>
            <a:r>
              <a:rPr lang="en-US" sz="1500" dirty="0" err="1">
                <a:latin typeface="+mn-lt"/>
              </a:rPr>
              <a:t>computeJob</a:t>
            </a:r>
            <a:r>
              <a:rPr lang="en-US" sz="1500" dirty="0">
                <a:latin typeface="+mn-lt"/>
              </a:rPr>
              <a:t> and </a:t>
            </a:r>
            <a:r>
              <a:rPr lang="en-US" sz="1500" dirty="0" err="1">
                <a:latin typeface="+mn-lt"/>
              </a:rPr>
              <a:t>initiateJob</a:t>
            </a:r>
            <a:r>
              <a:rPr lang="en-US" sz="1500" dirty="0">
                <a:latin typeface="+mn-lt"/>
              </a:rPr>
              <a:t> to cost out</a:t>
            </a:r>
            <a:br>
              <a:rPr lang="en-US" sz="1500" dirty="0">
                <a:latin typeface="+mn-lt"/>
              </a:rPr>
            </a:br>
            <a:r>
              <a:rPr lang="en-US" sz="1500" dirty="0">
                <a:latin typeface="+mn-lt"/>
              </a:rPr>
              <a:t>printing and send the job to production.  (We use the</a:t>
            </a:r>
          </a:p>
          <a:p>
            <a:r>
              <a:rPr lang="en-US" sz="1500" dirty="0">
                <a:latin typeface="+mn-lt"/>
              </a:rPr>
              <a:t>“lollipop” symbols to denote the interfaces.)</a:t>
            </a:r>
            <a:br>
              <a:rPr lang="en-US" sz="1500" dirty="0">
                <a:latin typeface="+mn-lt"/>
              </a:rPr>
            </a:br>
            <a:endParaRPr lang="en-US" sz="1500" dirty="0">
              <a:latin typeface="+mn-lt"/>
            </a:endParaRPr>
          </a:p>
          <a:p>
            <a:r>
              <a:rPr lang="en-US" sz="1500" dirty="0">
                <a:latin typeface="+mn-lt"/>
              </a:rPr>
              <a:t>We then elaborate on this design, adding additional </a:t>
            </a:r>
            <a:br>
              <a:rPr lang="en-US" sz="1500" dirty="0">
                <a:latin typeface="+mn-lt"/>
              </a:rPr>
            </a:br>
            <a:r>
              <a:rPr lang="en-US" sz="1500" dirty="0">
                <a:latin typeface="+mn-lt"/>
              </a:rPr>
              <a:t>attributes and operations to provide sufficient </a:t>
            </a:r>
            <a:br>
              <a:rPr lang="en-US" sz="1500" dirty="0">
                <a:latin typeface="+mn-lt"/>
              </a:rPr>
            </a:br>
            <a:r>
              <a:rPr lang="en-US" sz="1500" dirty="0">
                <a:latin typeface="+mn-lt"/>
              </a:rPr>
              <a:t>information for implementation.  This includes</a:t>
            </a:r>
            <a:br>
              <a:rPr lang="en-US" sz="1500" dirty="0">
                <a:latin typeface="+mn-lt"/>
              </a:rPr>
            </a:br>
            <a:r>
              <a:rPr lang="en-US" sz="1500" dirty="0">
                <a:latin typeface="+mn-lt"/>
              </a:rPr>
              <a:t>adding details to the interfaces, and may include</a:t>
            </a:r>
            <a:br>
              <a:rPr lang="en-US" sz="1500" dirty="0">
                <a:latin typeface="+mn-lt"/>
              </a:rPr>
            </a:br>
            <a:r>
              <a:rPr lang="en-US" sz="1500" dirty="0">
                <a:latin typeface="+mn-lt"/>
              </a:rPr>
              <a:t>adding support classes like a </a:t>
            </a:r>
            <a:r>
              <a:rPr lang="en-US" sz="1500" dirty="0" err="1">
                <a:latin typeface="+mn-lt"/>
              </a:rPr>
              <a:t>JobQueue</a:t>
            </a:r>
            <a:r>
              <a:rPr lang="en-US" sz="1500" dirty="0">
                <a:latin typeface="+mn-lt"/>
              </a:rPr>
              <a:t> (not shown)</a:t>
            </a:r>
          </a:p>
          <a:p>
            <a:r>
              <a:rPr lang="en-US" sz="1500" dirty="0">
                <a:latin typeface="+mn-lt"/>
              </a:rPr>
              <a:t>to queue up jobs sent to production.</a:t>
            </a:r>
          </a:p>
        </p:txBody>
      </p:sp>
    </p:spTree>
    <p:extLst>
      <p:ext uri="{BB962C8B-B14F-4D97-AF65-F5344CB8AC3E}">
        <p14:creationId xmlns:p14="http://schemas.microsoft.com/office/powerpoint/2010/main" val="1173441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a:extLst>
              <a:ext uri="{FF2B5EF4-FFF2-40B4-BE49-F238E27FC236}">
                <a16:creationId xmlns:a16="http://schemas.microsoft.com/office/drawing/2014/main" id="{7BE76E08-D29E-274E-9E3C-A4BB81BEE669}"/>
              </a:ext>
            </a:extLst>
          </p:cNvPr>
          <p:cNvSpPr>
            <a:spLocks noGrp="1" noChangeArrowheads="1"/>
          </p:cNvSpPr>
          <p:nvPr>
            <p:ph type="title"/>
          </p:nvPr>
        </p:nvSpPr>
        <p:spPr/>
        <p:txBody>
          <a:bodyPr/>
          <a:lstStyle/>
          <a:p>
            <a:r>
              <a:rPr lang="en-US" altLang="en-US" dirty="0"/>
              <a:t>Component-Level Design</a:t>
            </a:r>
          </a:p>
        </p:txBody>
      </p:sp>
      <p:sp>
        <p:nvSpPr>
          <p:cNvPr id="7" name="Slide Number Placeholder 6">
            <a:extLst>
              <a:ext uri="{FF2B5EF4-FFF2-40B4-BE49-F238E27FC236}">
                <a16:creationId xmlns:a16="http://schemas.microsoft.com/office/drawing/2014/main" id="{FF6A7DBD-4CF3-0B4C-99B8-B693EF728085}"/>
              </a:ext>
            </a:extLst>
          </p:cNvPr>
          <p:cNvSpPr>
            <a:spLocks noGrp="1"/>
          </p:cNvSpPr>
          <p:nvPr>
            <p:ph type="sldNum" sz="quarter" idx="10"/>
          </p:nvPr>
        </p:nvSpPr>
        <p:spPr/>
        <p:txBody>
          <a:bodyPr/>
          <a:lstStyle/>
          <a:p>
            <a:pPr>
              <a:defRPr/>
            </a:pPr>
            <a:fld id="{3E8ADE4A-FE7A-EF46-81C0-DB169D7260F5}" type="slidenum">
              <a:rPr lang="en-US" altLang="x-none" smtClean="0"/>
              <a:pPr>
                <a:defRPr/>
              </a:pPr>
              <a:t>22</a:t>
            </a:fld>
            <a:endParaRPr lang="en-US" altLang="x-none"/>
          </a:p>
        </p:txBody>
      </p:sp>
      <p:pic>
        <p:nvPicPr>
          <p:cNvPr id="3" name="Picture 2">
            <a:extLst>
              <a:ext uri="{FF2B5EF4-FFF2-40B4-BE49-F238E27FC236}">
                <a16:creationId xmlns:a16="http://schemas.microsoft.com/office/drawing/2014/main" id="{07896664-181B-684B-BD37-BEB010124409}"/>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329862" y="2402886"/>
            <a:ext cx="5253093" cy="2291688"/>
          </a:xfrm>
          <a:prstGeom prst="rect">
            <a:avLst/>
          </a:prstGeom>
        </p:spPr>
      </p:pic>
      <p:sp>
        <p:nvSpPr>
          <p:cNvPr id="5" name="TextBox 4">
            <a:extLst>
              <a:ext uri="{FF2B5EF4-FFF2-40B4-BE49-F238E27FC236}">
                <a16:creationId xmlns:a16="http://schemas.microsoft.com/office/drawing/2014/main" id="{CF98F5D5-ABAD-AD44-BE50-CF2DF0C5B8F5}"/>
              </a:ext>
            </a:extLst>
          </p:cNvPr>
          <p:cNvSpPr txBox="1"/>
          <p:nvPr/>
        </p:nvSpPr>
        <p:spPr>
          <a:xfrm>
            <a:off x="683568" y="2244526"/>
            <a:ext cx="2811282" cy="2631490"/>
          </a:xfrm>
          <a:prstGeom prst="rect">
            <a:avLst/>
          </a:prstGeom>
          <a:noFill/>
        </p:spPr>
        <p:txBody>
          <a:bodyPr wrap="none" rtlCol="0">
            <a:spAutoFit/>
          </a:bodyPr>
          <a:lstStyle/>
          <a:p>
            <a:r>
              <a:rPr lang="en-US" sz="1500" dirty="0">
                <a:latin typeface="+mn-lt"/>
              </a:rPr>
              <a:t>A refactored set of interfaces</a:t>
            </a:r>
            <a:br>
              <a:rPr lang="en-US" sz="1500" dirty="0">
                <a:latin typeface="+mn-lt"/>
              </a:rPr>
            </a:br>
            <a:r>
              <a:rPr lang="en-US" sz="1500" dirty="0">
                <a:latin typeface="+mn-lt"/>
              </a:rPr>
              <a:t>and classes for </a:t>
            </a:r>
            <a:r>
              <a:rPr lang="en-US" sz="1500" dirty="0" err="1">
                <a:latin typeface="+mn-lt"/>
              </a:rPr>
              <a:t>PrintJob</a:t>
            </a:r>
            <a:r>
              <a:rPr lang="en-US" sz="1500" dirty="0">
                <a:latin typeface="+mn-lt"/>
              </a:rPr>
              <a:t>.  On</a:t>
            </a:r>
          </a:p>
          <a:p>
            <a:r>
              <a:rPr lang="en-US" sz="1500" dirty="0">
                <a:latin typeface="+mn-lt"/>
              </a:rPr>
              <a:t>closer inspection, the </a:t>
            </a:r>
            <a:br>
              <a:rPr lang="en-US" sz="1500" dirty="0">
                <a:latin typeface="+mn-lt"/>
              </a:rPr>
            </a:br>
            <a:r>
              <a:rPr lang="en-US" sz="1500" dirty="0">
                <a:latin typeface="+mn-lt"/>
              </a:rPr>
              <a:t>interface for </a:t>
            </a:r>
            <a:r>
              <a:rPr lang="en-US" sz="1500" dirty="0" err="1">
                <a:latin typeface="+mn-lt"/>
              </a:rPr>
              <a:t>initiateJob</a:t>
            </a:r>
            <a:r>
              <a:rPr lang="en-US" sz="1500" dirty="0">
                <a:latin typeface="+mn-lt"/>
              </a:rPr>
              <a:t> </a:t>
            </a:r>
            <a:br>
              <a:rPr lang="en-US" sz="1500" dirty="0">
                <a:latin typeface="+mn-lt"/>
              </a:rPr>
            </a:br>
            <a:r>
              <a:rPr lang="en-US" sz="1500" dirty="0">
                <a:latin typeface="+mn-lt"/>
              </a:rPr>
              <a:t>introduced earlier did</a:t>
            </a:r>
            <a:br>
              <a:rPr lang="en-US" sz="1500" dirty="0">
                <a:latin typeface="+mn-lt"/>
              </a:rPr>
            </a:br>
            <a:r>
              <a:rPr lang="en-US" sz="1500" dirty="0">
                <a:latin typeface="+mn-lt"/>
              </a:rPr>
              <a:t>not seem cohesive as it</a:t>
            </a:r>
            <a:br>
              <a:rPr lang="en-US" sz="1500" dirty="0">
                <a:latin typeface="+mn-lt"/>
              </a:rPr>
            </a:br>
            <a:r>
              <a:rPr lang="en-US" sz="1500" dirty="0">
                <a:latin typeface="+mn-lt"/>
              </a:rPr>
              <a:t>performed three different</a:t>
            </a:r>
            <a:br>
              <a:rPr lang="en-US" sz="1500" dirty="0">
                <a:latin typeface="+mn-lt"/>
              </a:rPr>
            </a:br>
            <a:r>
              <a:rPr lang="en-US" sz="1500" dirty="0">
                <a:latin typeface="+mn-lt"/>
              </a:rPr>
              <a:t>subfunctions. So, new </a:t>
            </a:r>
            <a:r>
              <a:rPr lang="en-US" sz="1500" dirty="0" err="1">
                <a:latin typeface="+mn-lt"/>
              </a:rPr>
              <a:t>WorkOrder</a:t>
            </a:r>
            <a:br>
              <a:rPr lang="en-US" sz="1500" dirty="0">
                <a:latin typeface="+mn-lt"/>
              </a:rPr>
            </a:br>
            <a:r>
              <a:rPr lang="en-US" sz="1500" dirty="0">
                <a:latin typeface="+mn-lt"/>
              </a:rPr>
              <a:t>and </a:t>
            </a:r>
            <a:r>
              <a:rPr lang="en-US" sz="1500" dirty="0" err="1">
                <a:latin typeface="+mn-lt"/>
              </a:rPr>
              <a:t>JobQueue</a:t>
            </a:r>
            <a:r>
              <a:rPr lang="en-US" sz="1500" dirty="0">
                <a:latin typeface="+mn-lt"/>
              </a:rPr>
              <a:t> classes were</a:t>
            </a:r>
            <a:br>
              <a:rPr lang="en-US" sz="1500" dirty="0">
                <a:latin typeface="+mn-lt"/>
              </a:rPr>
            </a:br>
            <a:r>
              <a:rPr lang="en-US" sz="1500" dirty="0">
                <a:latin typeface="+mn-lt"/>
              </a:rPr>
              <a:t>added to refactor the code and</a:t>
            </a:r>
            <a:br>
              <a:rPr lang="en-US" sz="1500" dirty="0">
                <a:latin typeface="+mn-lt"/>
              </a:rPr>
            </a:br>
            <a:r>
              <a:rPr lang="en-US" sz="1500" dirty="0">
                <a:latin typeface="+mn-lt"/>
              </a:rPr>
              <a:t>bring focus to </a:t>
            </a:r>
            <a:r>
              <a:rPr lang="en-US" sz="1500" dirty="0" err="1">
                <a:latin typeface="+mn-lt"/>
              </a:rPr>
              <a:t>initiateJob</a:t>
            </a:r>
            <a:r>
              <a:rPr lang="en-US" sz="1500" dirty="0">
                <a:latin typeface="+mn-lt"/>
              </a:rPr>
              <a:t>. </a:t>
            </a:r>
          </a:p>
        </p:txBody>
      </p:sp>
    </p:spTree>
    <p:extLst>
      <p:ext uri="{BB962C8B-B14F-4D97-AF65-F5344CB8AC3E}">
        <p14:creationId xmlns:p14="http://schemas.microsoft.com/office/powerpoint/2010/main" val="3962551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a:extLst>
              <a:ext uri="{FF2B5EF4-FFF2-40B4-BE49-F238E27FC236}">
                <a16:creationId xmlns:a16="http://schemas.microsoft.com/office/drawing/2014/main" id="{71360D37-BC98-5243-9E4C-55909F2E4479}"/>
              </a:ext>
            </a:extLst>
          </p:cNvPr>
          <p:cNvSpPr>
            <a:spLocks noGrp="1" noChangeArrowheads="1"/>
          </p:cNvSpPr>
          <p:nvPr>
            <p:ph type="title"/>
          </p:nvPr>
        </p:nvSpPr>
        <p:spPr/>
        <p:txBody>
          <a:bodyPr/>
          <a:lstStyle/>
          <a:p>
            <a:r>
              <a:rPr lang="en-US" altLang="en-US" dirty="0"/>
              <a:t>Component-Level Design</a:t>
            </a:r>
          </a:p>
        </p:txBody>
      </p:sp>
      <p:sp>
        <p:nvSpPr>
          <p:cNvPr id="7" name="Slide Number Placeholder 6">
            <a:extLst>
              <a:ext uri="{FF2B5EF4-FFF2-40B4-BE49-F238E27FC236}">
                <a16:creationId xmlns:a16="http://schemas.microsoft.com/office/drawing/2014/main" id="{892804C1-AF22-FD41-861A-FE081AB06539}"/>
              </a:ext>
            </a:extLst>
          </p:cNvPr>
          <p:cNvSpPr>
            <a:spLocks noGrp="1"/>
          </p:cNvSpPr>
          <p:nvPr>
            <p:ph type="sldNum" sz="quarter" idx="10"/>
          </p:nvPr>
        </p:nvSpPr>
        <p:spPr/>
        <p:txBody>
          <a:bodyPr/>
          <a:lstStyle/>
          <a:p>
            <a:pPr>
              <a:defRPr/>
            </a:pPr>
            <a:fld id="{3E8ADE4A-FE7A-EF46-81C0-DB169D7260F5}" type="slidenum">
              <a:rPr lang="en-US" altLang="x-none" smtClean="0"/>
              <a:pPr>
                <a:defRPr/>
              </a:pPr>
              <a:t>23</a:t>
            </a:fld>
            <a:endParaRPr lang="en-US" altLang="x-none"/>
          </a:p>
        </p:txBody>
      </p:sp>
      <p:pic>
        <p:nvPicPr>
          <p:cNvPr id="3" name="Picture 2">
            <a:extLst>
              <a:ext uri="{FF2B5EF4-FFF2-40B4-BE49-F238E27FC236}">
                <a16:creationId xmlns:a16="http://schemas.microsoft.com/office/drawing/2014/main" id="{92134470-A030-FE43-B95C-C4D1BE2F466E}"/>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977934" y="2240868"/>
            <a:ext cx="3714750" cy="2657475"/>
          </a:xfrm>
          <a:prstGeom prst="rect">
            <a:avLst/>
          </a:prstGeom>
        </p:spPr>
      </p:pic>
      <p:sp>
        <p:nvSpPr>
          <p:cNvPr id="8" name="TextBox 7">
            <a:extLst>
              <a:ext uri="{FF2B5EF4-FFF2-40B4-BE49-F238E27FC236}">
                <a16:creationId xmlns:a16="http://schemas.microsoft.com/office/drawing/2014/main" id="{4F918711-4789-624F-BEE6-CA8AE20B50CC}"/>
              </a:ext>
            </a:extLst>
          </p:cNvPr>
          <p:cNvSpPr txBox="1"/>
          <p:nvPr/>
        </p:nvSpPr>
        <p:spPr>
          <a:xfrm>
            <a:off x="845586" y="2611651"/>
            <a:ext cx="2870722" cy="1938992"/>
          </a:xfrm>
          <a:prstGeom prst="rect">
            <a:avLst/>
          </a:prstGeom>
          <a:noFill/>
        </p:spPr>
        <p:txBody>
          <a:bodyPr wrap="none" rtlCol="0">
            <a:spAutoFit/>
          </a:bodyPr>
          <a:lstStyle/>
          <a:p>
            <a:r>
              <a:rPr lang="en-US" sz="1500" dirty="0">
                <a:latin typeface="+mn-lt"/>
              </a:rPr>
              <a:t>Collaboration diagram from our</a:t>
            </a:r>
            <a:br>
              <a:rPr lang="en-US" sz="1500" dirty="0">
                <a:latin typeface="+mn-lt"/>
              </a:rPr>
            </a:br>
            <a:r>
              <a:rPr lang="en-US" sz="1500" dirty="0">
                <a:latin typeface="+mn-lt"/>
              </a:rPr>
              <a:t>earlier printing example, with</a:t>
            </a:r>
            <a:br>
              <a:rPr lang="en-US" sz="1500" dirty="0">
                <a:latin typeface="+mn-lt"/>
              </a:rPr>
            </a:br>
            <a:r>
              <a:rPr lang="en-US" sz="1500" dirty="0">
                <a:latin typeface="+mn-lt"/>
              </a:rPr>
              <a:t>messaging details shown.  In this</a:t>
            </a:r>
            <a:br>
              <a:rPr lang="en-US" sz="1500" dirty="0">
                <a:latin typeface="+mn-lt"/>
              </a:rPr>
            </a:br>
            <a:r>
              <a:rPr lang="en-US" sz="1500" dirty="0">
                <a:latin typeface="+mn-lt"/>
              </a:rPr>
              <a:t>case, sequence numbers show the</a:t>
            </a:r>
            <a:br>
              <a:rPr lang="en-US" sz="1500" dirty="0">
                <a:latin typeface="+mn-lt"/>
              </a:rPr>
            </a:br>
            <a:r>
              <a:rPr lang="en-US" sz="1500" dirty="0">
                <a:latin typeface="+mn-lt"/>
              </a:rPr>
              <a:t>order of messages, names of</a:t>
            </a:r>
            <a:br>
              <a:rPr lang="en-US" sz="1500" dirty="0">
                <a:latin typeface="+mn-lt"/>
              </a:rPr>
            </a:br>
            <a:r>
              <a:rPr lang="en-US" sz="1500" dirty="0">
                <a:latin typeface="+mn-lt"/>
              </a:rPr>
              <a:t>operations are given (</a:t>
            </a:r>
            <a:r>
              <a:rPr lang="en-US" sz="1500" dirty="0" err="1">
                <a:latin typeface="+mn-lt"/>
              </a:rPr>
              <a:t>buildJob</a:t>
            </a:r>
            <a:r>
              <a:rPr lang="en-US" sz="1500" dirty="0">
                <a:latin typeface="+mn-lt"/>
              </a:rPr>
              <a:t> and</a:t>
            </a:r>
            <a:br>
              <a:rPr lang="en-US" sz="1500" dirty="0">
                <a:latin typeface="+mn-lt"/>
              </a:rPr>
            </a:br>
            <a:r>
              <a:rPr lang="en-US" sz="1500" dirty="0" err="1">
                <a:latin typeface="+mn-lt"/>
              </a:rPr>
              <a:t>submitJob</a:t>
            </a:r>
            <a:r>
              <a:rPr lang="en-US" sz="1500" dirty="0">
                <a:latin typeface="+mn-lt"/>
              </a:rPr>
              <a:t>) and an argument list</a:t>
            </a:r>
            <a:br>
              <a:rPr lang="en-US" sz="1500" dirty="0">
                <a:latin typeface="+mn-lt"/>
              </a:rPr>
            </a:br>
            <a:r>
              <a:rPr lang="en-US" sz="1500" dirty="0">
                <a:latin typeface="+mn-lt"/>
              </a:rPr>
              <a:t>is given (a </a:t>
            </a:r>
            <a:r>
              <a:rPr lang="en-US" sz="1500" dirty="0" err="1">
                <a:latin typeface="+mn-lt"/>
              </a:rPr>
              <a:t>WOnumber</a:t>
            </a:r>
            <a:r>
              <a:rPr lang="en-US" sz="1500" dirty="0">
                <a:latin typeface="+mn-lt"/>
              </a:rPr>
              <a:t>).</a:t>
            </a:r>
          </a:p>
        </p:txBody>
      </p:sp>
    </p:spTree>
    <p:extLst>
      <p:ext uri="{BB962C8B-B14F-4D97-AF65-F5344CB8AC3E}">
        <p14:creationId xmlns:p14="http://schemas.microsoft.com/office/powerpoint/2010/main" val="2306872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D15D22A8-8557-4C4D-B2B2-9DB96FCB3A4C}"/>
              </a:ext>
            </a:extLst>
          </p:cNvPr>
          <p:cNvSpPr>
            <a:spLocks noGrp="1" noChangeArrowheads="1"/>
          </p:cNvSpPr>
          <p:nvPr>
            <p:ph type="title"/>
          </p:nvPr>
        </p:nvSpPr>
        <p:spPr>
          <a:xfrm>
            <a:off x="0" y="609600"/>
            <a:ext cx="9144000" cy="1143000"/>
          </a:xfrm>
        </p:spPr>
        <p:txBody>
          <a:bodyPr/>
          <a:lstStyle/>
          <a:p>
            <a:r>
              <a:rPr lang="en-US" altLang="en-US" dirty="0"/>
              <a:t>Elaboration of Components: Example</a:t>
            </a:r>
          </a:p>
        </p:txBody>
      </p:sp>
      <p:sp>
        <p:nvSpPr>
          <p:cNvPr id="7" name="Slide Number Placeholder 6">
            <a:extLst>
              <a:ext uri="{FF2B5EF4-FFF2-40B4-BE49-F238E27FC236}">
                <a16:creationId xmlns:a16="http://schemas.microsoft.com/office/drawing/2014/main" id="{93F97223-A8AA-EC4B-8E1A-5BD1E93A1925}"/>
              </a:ext>
            </a:extLst>
          </p:cNvPr>
          <p:cNvSpPr>
            <a:spLocks noGrp="1"/>
          </p:cNvSpPr>
          <p:nvPr>
            <p:ph type="sldNum" sz="quarter" idx="10"/>
          </p:nvPr>
        </p:nvSpPr>
        <p:spPr/>
        <p:txBody>
          <a:bodyPr/>
          <a:lstStyle/>
          <a:p>
            <a:pPr>
              <a:defRPr/>
            </a:pPr>
            <a:fld id="{3E8ADE4A-FE7A-EF46-81C0-DB169D7260F5}" type="slidenum">
              <a:rPr lang="en-US" altLang="x-none" smtClean="0"/>
              <a:pPr>
                <a:defRPr/>
              </a:pPr>
              <a:t>24</a:t>
            </a:fld>
            <a:endParaRPr lang="en-US" altLang="x-none"/>
          </a:p>
        </p:txBody>
      </p:sp>
      <p:pic>
        <p:nvPicPr>
          <p:cNvPr id="3" name="Picture 2">
            <a:extLst>
              <a:ext uri="{FF2B5EF4-FFF2-40B4-BE49-F238E27FC236}">
                <a16:creationId xmlns:a16="http://schemas.microsoft.com/office/drawing/2014/main" id="{176B9EDB-A7CB-1147-8A6E-89CDE62DE59A}"/>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004907" y="2024844"/>
            <a:ext cx="4533066" cy="3404315"/>
          </a:xfrm>
          <a:prstGeom prst="rect">
            <a:avLst/>
          </a:prstGeom>
        </p:spPr>
      </p:pic>
      <p:sp>
        <p:nvSpPr>
          <p:cNvPr id="8" name="TextBox 7">
            <a:extLst>
              <a:ext uri="{FF2B5EF4-FFF2-40B4-BE49-F238E27FC236}">
                <a16:creationId xmlns:a16="http://schemas.microsoft.com/office/drawing/2014/main" id="{B7DD37EC-0AED-8B4C-8651-C2D0DED55551}"/>
              </a:ext>
            </a:extLst>
          </p:cNvPr>
          <p:cNvSpPr txBox="1"/>
          <p:nvPr/>
        </p:nvSpPr>
        <p:spPr>
          <a:xfrm>
            <a:off x="628650" y="2513353"/>
            <a:ext cx="2937856" cy="2400657"/>
          </a:xfrm>
          <a:prstGeom prst="rect">
            <a:avLst/>
          </a:prstGeom>
          <a:noFill/>
        </p:spPr>
        <p:txBody>
          <a:bodyPr wrap="none" rtlCol="0">
            <a:spAutoFit/>
          </a:bodyPr>
          <a:lstStyle/>
          <a:p>
            <a:r>
              <a:rPr lang="en-US" sz="1500" dirty="0">
                <a:latin typeface="+mn-lt"/>
              </a:rPr>
              <a:t>Taking things further, lets consider</a:t>
            </a:r>
            <a:br>
              <a:rPr lang="en-US" sz="1500" dirty="0">
                <a:latin typeface="+mn-lt"/>
              </a:rPr>
            </a:br>
            <a:r>
              <a:rPr lang="en-US" sz="1500" dirty="0">
                <a:latin typeface="+mn-lt"/>
              </a:rPr>
              <a:t>the elaboration of the component</a:t>
            </a:r>
            <a:br>
              <a:rPr lang="en-US" sz="1500" dirty="0">
                <a:latin typeface="+mn-lt"/>
              </a:rPr>
            </a:br>
            <a:r>
              <a:rPr lang="en-US" sz="1500" dirty="0">
                <a:latin typeface="+mn-lt"/>
              </a:rPr>
              <a:t>that computes page cost.  We can</a:t>
            </a:r>
            <a:br>
              <a:rPr lang="en-US" sz="1500" dirty="0">
                <a:latin typeface="+mn-lt"/>
              </a:rPr>
            </a:br>
            <a:r>
              <a:rPr lang="en-US" sz="1500" dirty="0">
                <a:latin typeface="+mn-lt"/>
              </a:rPr>
              <a:t>drill down further into more details</a:t>
            </a:r>
            <a:br>
              <a:rPr lang="en-US" sz="1500" dirty="0">
                <a:latin typeface="+mn-lt"/>
              </a:rPr>
            </a:br>
            <a:r>
              <a:rPr lang="en-US" sz="1500" dirty="0">
                <a:latin typeface="+mn-lt"/>
              </a:rPr>
              <a:t>of attributes and operations, </a:t>
            </a:r>
            <a:br>
              <a:rPr lang="en-US" sz="1500" dirty="0">
                <a:latin typeface="+mn-lt"/>
              </a:rPr>
            </a:br>
            <a:r>
              <a:rPr lang="en-US" sz="1500" dirty="0">
                <a:latin typeface="+mn-lt"/>
              </a:rPr>
              <a:t>eventually arriving to the point</a:t>
            </a:r>
            <a:br>
              <a:rPr lang="en-US" sz="1500" dirty="0">
                <a:latin typeface="+mn-lt"/>
              </a:rPr>
            </a:br>
            <a:r>
              <a:rPr lang="en-US" sz="1500" dirty="0">
                <a:latin typeface="+mn-lt"/>
              </a:rPr>
              <a:t>where pseudocode is defined for</a:t>
            </a:r>
            <a:br>
              <a:rPr lang="en-US" sz="1500" dirty="0">
                <a:latin typeface="+mn-lt"/>
              </a:rPr>
            </a:br>
            <a:r>
              <a:rPr lang="en-US" sz="1500" dirty="0">
                <a:latin typeface="+mn-lt"/>
              </a:rPr>
              <a:t>operations.  (We could also use a</a:t>
            </a:r>
            <a:br>
              <a:rPr lang="en-US" sz="1500" dirty="0">
                <a:latin typeface="+mn-lt"/>
              </a:rPr>
            </a:br>
            <a:r>
              <a:rPr lang="en-US" sz="1500" dirty="0">
                <a:latin typeface="+mn-lt"/>
              </a:rPr>
              <a:t>UML activity diagram or flowchart</a:t>
            </a:r>
            <a:br>
              <a:rPr lang="en-US" sz="1500" dirty="0">
                <a:latin typeface="+mn-lt"/>
              </a:rPr>
            </a:br>
            <a:r>
              <a:rPr lang="en-US" sz="1500" dirty="0">
                <a:latin typeface="+mn-lt"/>
              </a:rPr>
              <a:t>for this instead.) </a:t>
            </a:r>
          </a:p>
        </p:txBody>
      </p:sp>
    </p:spTree>
    <p:extLst>
      <p:ext uri="{BB962C8B-B14F-4D97-AF65-F5344CB8AC3E}">
        <p14:creationId xmlns:p14="http://schemas.microsoft.com/office/powerpoint/2010/main" val="218761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a:extLst>
              <a:ext uri="{FF2B5EF4-FFF2-40B4-BE49-F238E27FC236}">
                <a16:creationId xmlns:a16="http://schemas.microsoft.com/office/drawing/2014/main" id="{E5282518-769B-BC47-9A7A-BE7A58245163}"/>
              </a:ext>
            </a:extLst>
          </p:cNvPr>
          <p:cNvSpPr>
            <a:spLocks noGrp="1" noChangeArrowheads="1"/>
          </p:cNvSpPr>
          <p:nvPr>
            <p:ph type="title"/>
          </p:nvPr>
        </p:nvSpPr>
        <p:spPr/>
        <p:txBody>
          <a:bodyPr/>
          <a:lstStyle/>
          <a:p>
            <a:r>
              <a:rPr lang="en-US" altLang="en-US" dirty="0"/>
              <a:t>Component-Level Design</a:t>
            </a:r>
          </a:p>
        </p:txBody>
      </p:sp>
      <p:sp>
        <p:nvSpPr>
          <p:cNvPr id="7" name="Slide Number Placeholder 6">
            <a:extLst>
              <a:ext uri="{FF2B5EF4-FFF2-40B4-BE49-F238E27FC236}">
                <a16:creationId xmlns:a16="http://schemas.microsoft.com/office/drawing/2014/main" id="{8356ADFD-D46D-A348-ADA0-4FB0D50B6400}"/>
              </a:ext>
            </a:extLst>
          </p:cNvPr>
          <p:cNvSpPr>
            <a:spLocks noGrp="1"/>
          </p:cNvSpPr>
          <p:nvPr>
            <p:ph type="sldNum" sz="quarter" idx="10"/>
          </p:nvPr>
        </p:nvSpPr>
        <p:spPr/>
        <p:txBody>
          <a:bodyPr/>
          <a:lstStyle/>
          <a:p>
            <a:pPr>
              <a:defRPr/>
            </a:pPr>
            <a:fld id="{3E8ADE4A-FE7A-EF46-81C0-DB169D7260F5}" type="slidenum">
              <a:rPr lang="en-US" altLang="x-none" smtClean="0"/>
              <a:pPr>
                <a:defRPr/>
              </a:pPr>
              <a:t>25</a:t>
            </a:fld>
            <a:endParaRPr lang="en-US" altLang="x-none"/>
          </a:p>
        </p:txBody>
      </p:sp>
      <p:pic>
        <p:nvPicPr>
          <p:cNvPr id="3" name="Picture 2">
            <a:extLst>
              <a:ext uri="{FF2B5EF4-FFF2-40B4-BE49-F238E27FC236}">
                <a16:creationId xmlns:a16="http://schemas.microsoft.com/office/drawing/2014/main" id="{4969FEB8-9CAE-9D4A-AA57-460F6249165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058054" y="1408910"/>
            <a:ext cx="3204062" cy="4040181"/>
          </a:xfrm>
          <a:prstGeom prst="rect">
            <a:avLst/>
          </a:prstGeom>
        </p:spPr>
      </p:pic>
      <p:sp>
        <p:nvSpPr>
          <p:cNvPr id="5" name="TextBox 4">
            <a:extLst>
              <a:ext uri="{FF2B5EF4-FFF2-40B4-BE49-F238E27FC236}">
                <a16:creationId xmlns:a16="http://schemas.microsoft.com/office/drawing/2014/main" id="{307AB5E4-C6FD-E740-98B6-CC52928CC2D7}"/>
              </a:ext>
            </a:extLst>
          </p:cNvPr>
          <p:cNvSpPr txBox="1"/>
          <p:nvPr/>
        </p:nvSpPr>
        <p:spPr>
          <a:xfrm>
            <a:off x="881885" y="2471045"/>
            <a:ext cx="3787191" cy="1938992"/>
          </a:xfrm>
          <a:prstGeom prst="rect">
            <a:avLst/>
          </a:prstGeom>
          <a:noFill/>
        </p:spPr>
        <p:txBody>
          <a:bodyPr wrap="none" rtlCol="0">
            <a:spAutoFit/>
          </a:bodyPr>
          <a:lstStyle/>
          <a:p>
            <a:r>
              <a:rPr lang="en-US" sz="1500" dirty="0">
                <a:latin typeface="+mn-lt"/>
              </a:rPr>
              <a:t>Activity diagram representing the algorithm</a:t>
            </a:r>
            <a:br>
              <a:rPr lang="en-US" sz="1500" dirty="0">
                <a:latin typeface="+mn-lt"/>
              </a:rPr>
            </a:br>
            <a:r>
              <a:rPr lang="en-US" sz="1500" dirty="0">
                <a:latin typeface="+mn-lt"/>
              </a:rPr>
              <a:t>behind </a:t>
            </a:r>
            <a:r>
              <a:rPr lang="en-US" sz="1500" dirty="0" err="1">
                <a:latin typeface="+mn-lt"/>
              </a:rPr>
              <a:t>computePaperCost</a:t>
            </a:r>
            <a:r>
              <a:rPr lang="en-US" sz="1500" dirty="0">
                <a:latin typeface="+mn-lt"/>
              </a:rPr>
              <a:t>().  If an algorithm</a:t>
            </a:r>
            <a:br>
              <a:rPr lang="en-US" sz="1500" dirty="0">
                <a:latin typeface="+mn-lt"/>
              </a:rPr>
            </a:br>
            <a:r>
              <a:rPr lang="en-US" sz="1500" dirty="0">
                <a:latin typeface="+mn-lt"/>
              </a:rPr>
              <a:t>behind an operation is simple and well</a:t>
            </a:r>
            <a:br>
              <a:rPr lang="en-US" sz="1500" dirty="0">
                <a:latin typeface="+mn-lt"/>
              </a:rPr>
            </a:br>
            <a:r>
              <a:rPr lang="en-US" sz="1500" dirty="0">
                <a:latin typeface="+mn-lt"/>
              </a:rPr>
              <a:t>understood, elaboration in an activity diagram</a:t>
            </a:r>
            <a:br>
              <a:rPr lang="en-US" sz="1500" dirty="0">
                <a:latin typeface="+mn-lt"/>
              </a:rPr>
            </a:br>
            <a:r>
              <a:rPr lang="en-US" sz="1500" dirty="0">
                <a:latin typeface="+mn-lt"/>
              </a:rPr>
              <a:t>might not be necessary.  Since some custom</a:t>
            </a:r>
            <a:br>
              <a:rPr lang="en-US" sz="1500" dirty="0">
                <a:latin typeface="+mn-lt"/>
              </a:rPr>
            </a:br>
            <a:r>
              <a:rPr lang="en-US" sz="1500" dirty="0">
                <a:latin typeface="+mn-lt"/>
              </a:rPr>
              <a:t>processing based on paper size and color is</a:t>
            </a:r>
            <a:br>
              <a:rPr lang="en-US" sz="1500" dirty="0">
                <a:latin typeface="+mn-lt"/>
              </a:rPr>
            </a:br>
            <a:r>
              <a:rPr lang="en-US" sz="1500" dirty="0">
                <a:latin typeface="+mn-lt"/>
              </a:rPr>
              <a:t>needed here, it’s best to present the logic in</a:t>
            </a:r>
            <a:br>
              <a:rPr lang="en-US" sz="1500" dirty="0">
                <a:latin typeface="+mn-lt"/>
              </a:rPr>
            </a:br>
            <a:r>
              <a:rPr lang="en-US" sz="1500" dirty="0">
                <a:latin typeface="+mn-lt"/>
              </a:rPr>
              <a:t>more detail in a separate diagram.</a:t>
            </a:r>
          </a:p>
        </p:txBody>
      </p:sp>
    </p:spTree>
    <p:extLst>
      <p:ext uri="{BB962C8B-B14F-4D97-AF65-F5344CB8AC3E}">
        <p14:creationId xmlns:p14="http://schemas.microsoft.com/office/powerpoint/2010/main" val="1136552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a:extLst>
              <a:ext uri="{FF2B5EF4-FFF2-40B4-BE49-F238E27FC236}">
                <a16:creationId xmlns:a16="http://schemas.microsoft.com/office/drawing/2014/main" id="{A8EE7D86-BA66-CC44-A447-C4483B218593}"/>
              </a:ext>
            </a:extLst>
          </p:cNvPr>
          <p:cNvSpPr>
            <a:spLocks noGrp="1" noChangeArrowheads="1"/>
          </p:cNvSpPr>
          <p:nvPr>
            <p:ph type="title"/>
          </p:nvPr>
        </p:nvSpPr>
        <p:spPr/>
        <p:txBody>
          <a:bodyPr/>
          <a:lstStyle/>
          <a:p>
            <a:r>
              <a:rPr lang="en-US" altLang="en-US" dirty="0"/>
              <a:t>Component-Level Design</a:t>
            </a:r>
          </a:p>
        </p:txBody>
      </p:sp>
      <p:sp>
        <p:nvSpPr>
          <p:cNvPr id="7" name="Slide Number Placeholder 6">
            <a:extLst>
              <a:ext uri="{FF2B5EF4-FFF2-40B4-BE49-F238E27FC236}">
                <a16:creationId xmlns:a16="http://schemas.microsoft.com/office/drawing/2014/main" id="{50FE82A4-2EC1-DF40-A1E2-D1EAB450AD4C}"/>
              </a:ext>
            </a:extLst>
          </p:cNvPr>
          <p:cNvSpPr>
            <a:spLocks noGrp="1"/>
          </p:cNvSpPr>
          <p:nvPr>
            <p:ph type="sldNum" sz="quarter" idx="10"/>
          </p:nvPr>
        </p:nvSpPr>
        <p:spPr/>
        <p:txBody>
          <a:bodyPr/>
          <a:lstStyle/>
          <a:p>
            <a:pPr>
              <a:defRPr/>
            </a:pPr>
            <a:fld id="{3E8ADE4A-FE7A-EF46-81C0-DB169D7260F5}" type="slidenum">
              <a:rPr lang="en-US" altLang="x-none" smtClean="0"/>
              <a:pPr>
                <a:defRPr/>
              </a:pPr>
              <a:t>26</a:t>
            </a:fld>
            <a:endParaRPr lang="en-US" altLang="x-none"/>
          </a:p>
        </p:txBody>
      </p:sp>
      <p:pic>
        <p:nvPicPr>
          <p:cNvPr id="3" name="Picture 2">
            <a:extLst>
              <a:ext uri="{FF2B5EF4-FFF2-40B4-BE49-F238E27FC236}">
                <a16:creationId xmlns:a16="http://schemas.microsoft.com/office/drawing/2014/main" id="{6CF49F35-340C-6043-9D7D-11A1171D778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734018" y="1446572"/>
            <a:ext cx="3864772" cy="3964856"/>
          </a:xfrm>
          <a:prstGeom prst="rect">
            <a:avLst/>
          </a:prstGeom>
        </p:spPr>
      </p:pic>
      <p:sp>
        <p:nvSpPr>
          <p:cNvPr id="5" name="TextBox 4">
            <a:extLst>
              <a:ext uri="{FF2B5EF4-FFF2-40B4-BE49-F238E27FC236}">
                <a16:creationId xmlns:a16="http://schemas.microsoft.com/office/drawing/2014/main" id="{C17B9D95-DFB3-4844-9E3F-CEEAFB3949EC}"/>
              </a:ext>
            </a:extLst>
          </p:cNvPr>
          <p:cNvSpPr txBox="1"/>
          <p:nvPr/>
        </p:nvSpPr>
        <p:spPr>
          <a:xfrm>
            <a:off x="881884" y="1970838"/>
            <a:ext cx="3086294" cy="3093154"/>
          </a:xfrm>
          <a:prstGeom prst="rect">
            <a:avLst/>
          </a:prstGeom>
          <a:noFill/>
        </p:spPr>
        <p:txBody>
          <a:bodyPr wrap="none" rtlCol="0">
            <a:spAutoFit/>
          </a:bodyPr>
          <a:lstStyle/>
          <a:p>
            <a:r>
              <a:rPr lang="en-US" sz="1500" dirty="0">
                <a:latin typeface="+mn-lt"/>
              </a:rPr>
              <a:t>Partial state diagram for the </a:t>
            </a:r>
            <a:r>
              <a:rPr lang="en-US" sz="1500" dirty="0" err="1">
                <a:latin typeface="+mn-lt"/>
              </a:rPr>
              <a:t>PrintJob</a:t>
            </a:r>
            <a:br>
              <a:rPr lang="en-US" sz="1500" dirty="0">
                <a:latin typeface="+mn-lt"/>
              </a:rPr>
            </a:br>
            <a:r>
              <a:rPr lang="en-US" sz="1500" dirty="0">
                <a:latin typeface="+mn-lt"/>
              </a:rPr>
              <a:t>class.  Here, we have identified the</a:t>
            </a:r>
            <a:br>
              <a:rPr lang="en-US" sz="1500" dirty="0">
                <a:latin typeface="+mn-lt"/>
              </a:rPr>
            </a:br>
            <a:r>
              <a:rPr lang="en-US" sz="1500" dirty="0">
                <a:latin typeface="+mn-lt"/>
              </a:rPr>
              <a:t>various states, the events that trigger</a:t>
            </a:r>
            <a:br>
              <a:rPr lang="en-US" sz="1500" dirty="0">
                <a:latin typeface="+mn-lt"/>
              </a:rPr>
            </a:br>
            <a:r>
              <a:rPr lang="en-US" sz="1500" dirty="0">
                <a:latin typeface="+mn-lt"/>
              </a:rPr>
              <a:t>transitions, and guards that dictate</a:t>
            </a:r>
            <a:br>
              <a:rPr lang="en-US" sz="1500" dirty="0">
                <a:latin typeface="+mn-lt"/>
              </a:rPr>
            </a:br>
            <a:r>
              <a:rPr lang="en-US" sz="1500" dirty="0">
                <a:latin typeface="+mn-lt"/>
              </a:rPr>
              <a:t>conditions that must be met for the</a:t>
            </a:r>
            <a:br>
              <a:rPr lang="en-US" sz="1500" dirty="0">
                <a:latin typeface="+mn-lt"/>
              </a:rPr>
            </a:br>
            <a:r>
              <a:rPr lang="en-US" sz="1500" dirty="0">
                <a:latin typeface="+mn-lt"/>
              </a:rPr>
              <a:t>transitions to occur.  We have also </a:t>
            </a:r>
            <a:br>
              <a:rPr lang="en-US" sz="1500" dirty="0">
                <a:latin typeface="+mn-lt"/>
              </a:rPr>
            </a:br>
            <a:r>
              <a:rPr lang="en-US" sz="1500" dirty="0">
                <a:latin typeface="+mn-lt"/>
              </a:rPr>
              <a:t>specified “entry” and “exit” actions </a:t>
            </a:r>
            <a:br>
              <a:rPr lang="en-US" sz="1500" dirty="0">
                <a:latin typeface="+mn-lt"/>
              </a:rPr>
            </a:br>
            <a:r>
              <a:rPr lang="en-US" sz="1500" dirty="0">
                <a:latin typeface="+mn-lt"/>
              </a:rPr>
              <a:t>that occur as flow transitions in or </a:t>
            </a:r>
            <a:br>
              <a:rPr lang="en-US" sz="1500" dirty="0">
                <a:latin typeface="+mn-lt"/>
              </a:rPr>
            </a:br>
            <a:r>
              <a:rPr lang="en-US" sz="1500" dirty="0">
                <a:latin typeface="+mn-lt"/>
              </a:rPr>
              <a:t>out of a state, as well as “do” actions</a:t>
            </a:r>
            <a:br>
              <a:rPr lang="en-US" sz="1500" dirty="0">
                <a:latin typeface="+mn-lt"/>
              </a:rPr>
            </a:br>
            <a:r>
              <a:rPr lang="en-US" sz="1500" dirty="0">
                <a:latin typeface="+mn-lt"/>
              </a:rPr>
              <a:t>that occur while in the state. We can</a:t>
            </a:r>
            <a:br>
              <a:rPr lang="en-US" sz="1500" dirty="0">
                <a:latin typeface="+mn-lt"/>
              </a:rPr>
            </a:br>
            <a:r>
              <a:rPr lang="en-US" sz="1500" dirty="0">
                <a:latin typeface="+mn-lt"/>
              </a:rPr>
              <a:t>also use an “include” indicator to</a:t>
            </a:r>
            <a:br>
              <a:rPr lang="en-US" sz="1500" dirty="0">
                <a:latin typeface="+mn-lt"/>
              </a:rPr>
            </a:br>
            <a:r>
              <a:rPr lang="en-US" sz="1500" dirty="0">
                <a:latin typeface="+mn-lt"/>
              </a:rPr>
              <a:t>elaborate behavior by embedding</a:t>
            </a:r>
            <a:br>
              <a:rPr lang="en-US" sz="1500" dirty="0">
                <a:latin typeface="+mn-lt"/>
              </a:rPr>
            </a:br>
            <a:r>
              <a:rPr lang="en-US" sz="1500" dirty="0">
                <a:latin typeface="+mn-lt"/>
              </a:rPr>
              <a:t>more detail within a state.</a:t>
            </a:r>
          </a:p>
        </p:txBody>
      </p:sp>
    </p:spTree>
    <p:extLst>
      <p:ext uri="{BB962C8B-B14F-4D97-AF65-F5344CB8AC3E}">
        <p14:creationId xmlns:p14="http://schemas.microsoft.com/office/powerpoint/2010/main" val="2658036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30</a:t>
            </a:r>
          </a:p>
        </p:txBody>
      </p:sp>
      <p:sp>
        <p:nvSpPr>
          <p:cNvPr id="3" name="Text Placeholder 2"/>
          <p:cNvSpPr>
            <a:spLocks noGrp="1"/>
          </p:cNvSpPr>
          <p:nvPr>
            <p:ph type="body" idx="1"/>
          </p:nvPr>
        </p:nvSpPr>
        <p:spPr/>
        <p:txBody>
          <a:bodyPr/>
          <a:lstStyle/>
          <a:p>
            <a:r>
              <a:rPr lang="en-US" dirty="0"/>
              <a:t>Component, Deployment and Package Diagram Examples</a:t>
            </a:r>
          </a:p>
        </p:txBody>
      </p:sp>
      <p:sp>
        <p:nvSpPr>
          <p:cNvPr id="6" name="Text Placeholder 2">
            <a:extLst>
              <a:ext uri="{FF2B5EF4-FFF2-40B4-BE49-F238E27FC236}">
                <a16:creationId xmlns:a16="http://schemas.microsoft.com/office/drawing/2014/main" id="{06826789-2828-43CF-B167-1D200378A9B4}"/>
              </a:ext>
            </a:extLst>
          </p:cNvPr>
          <p:cNvSpPr txBox="1">
            <a:spLocks/>
          </p:cNvSpPr>
          <p:nvPr/>
        </p:nvSpPr>
        <p:spPr>
          <a:xfrm>
            <a:off x="533400" y="3962400"/>
            <a:ext cx="8311056"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i="1" dirty="0"/>
          </a:p>
          <a:p>
            <a:r>
              <a:rPr lang="en-US" sz="2000" i="1" dirty="0"/>
              <a:t>So much complexity in software comes from trying to make one thing do two things. </a:t>
            </a:r>
          </a:p>
          <a:p>
            <a:r>
              <a:rPr lang="en-US" sz="2000" i="1" dirty="0"/>
              <a:t>― </a:t>
            </a:r>
            <a:r>
              <a:rPr lang="en-US" sz="2000" dirty="0"/>
              <a:t>Ryan Singer.</a:t>
            </a:r>
          </a:p>
          <a:p>
            <a:endParaRPr lang="en-US" sz="2000" i="1" dirty="0"/>
          </a:p>
        </p:txBody>
      </p:sp>
    </p:spTree>
    <p:extLst>
      <p:ext uri="{BB962C8B-B14F-4D97-AF65-F5344CB8AC3E}">
        <p14:creationId xmlns:p14="http://schemas.microsoft.com/office/powerpoint/2010/main" val="4068841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28</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this Part</a:t>
            </a:r>
            <a:endParaRPr lang="en-US" altLang="en-US" sz="4000" dirty="0"/>
          </a:p>
        </p:txBody>
      </p:sp>
      <p:sp>
        <p:nvSpPr>
          <p:cNvPr id="23556" name="Rectangle 3"/>
          <p:cNvSpPr>
            <a:spLocks noGrp="1" noChangeArrowheads="1"/>
          </p:cNvSpPr>
          <p:nvPr>
            <p:ph type="body" idx="1"/>
          </p:nvPr>
        </p:nvSpPr>
        <p:spPr>
          <a:xfrm>
            <a:off x="685800" y="1828800"/>
            <a:ext cx="7772400" cy="5181600"/>
          </a:xfrm>
        </p:spPr>
        <p:txBody>
          <a:bodyPr/>
          <a:lstStyle/>
          <a:p>
            <a:pPr marL="0" indent="0" algn="ctr">
              <a:lnSpc>
                <a:spcPct val="80000"/>
              </a:lnSpc>
              <a:buNone/>
            </a:pPr>
            <a:r>
              <a:rPr lang="el-GR" altLang="en-US" sz="2800" dirty="0"/>
              <a:t>   </a:t>
            </a:r>
          </a:p>
          <a:p>
            <a:pPr>
              <a:buFont typeface="+mj-lt"/>
              <a:buAutoNum type="arabicPeriod"/>
            </a:pPr>
            <a:endParaRPr lang="en-CA" altLang="en-US" sz="1800" dirty="0"/>
          </a:p>
          <a:p>
            <a:pPr marL="0" indent="0">
              <a:buNone/>
            </a:pPr>
            <a:r>
              <a:rPr lang="en-CA" altLang="en-US" sz="1800" dirty="0"/>
              <a:t>To go over and discuss examples of Component Diagrams, Deployment Diagrams, and Package Diagrams</a:t>
            </a:r>
          </a:p>
          <a:p>
            <a:pPr>
              <a:buFont typeface="+mj-lt"/>
              <a:buAutoNum type="arabicPeriod"/>
            </a:pPr>
            <a:endParaRPr lang="en-CA" altLang="en-US" sz="1800" dirty="0"/>
          </a:p>
          <a:p>
            <a:pPr>
              <a:buFont typeface="+mj-lt"/>
              <a:buAutoNum type="arabicPeriod"/>
            </a:pPr>
            <a:endParaRPr lang="en-CA" altLang="en-US" sz="1800" dirty="0"/>
          </a:p>
          <a:p>
            <a:pPr marL="0" indent="0">
              <a:buNone/>
            </a:pPr>
            <a:endParaRPr lang="en-CA" altLang="en-US" sz="1800" dirty="0"/>
          </a:p>
          <a:p>
            <a:pPr>
              <a:buFont typeface="+mj-lt"/>
              <a:buAutoNum type="arabicPeriod"/>
            </a:pPr>
            <a:endParaRPr lang="en-CA" altLang="en-US" sz="1800" dirty="0"/>
          </a:p>
        </p:txBody>
      </p:sp>
    </p:spTree>
    <p:extLst>
      <p:ext uri="{BB962C8B-B14F-4D97-AF65-F5344CB8AC3E}">
        <p14:creationId xmlns:p14="http://schemas.microsoft.com/office/powerpoint/2010/main" val="2820551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2" name="Rectangle 6"/>
          <p:cNvSpPr>
            <a:spLocks noGrp="1" noChangeArrowheads="1"/>
          </p:cNvSpPr>
          <p:nvPr>
            <p:ph type="title"/>
          </p:nvPr>
        </p:nvSpPr>
        <p:spPr>
          <a:xfrm>
            <a:off x="152400" y="609600"/>
            <a:ext cx="8839200" cy="1143000"/>
          </a:xfrm>
        </p:spPr>
        <p:txBody>
          <a:bodyPr/>
          <a:lstStyle/>
          <a:p>
            <a:r>
              <a:rPr lang="en-CA" altLang="en-US" sz="4000" dirty="0"/>
              <a:t>Component Diagram Example in UML  2.x</a:t>
            </a:r>
            <a:endParaRPr lang="en-US" altLang="en-US" sz="4000" dirty="0"/>
          </a:p>
        </p:txBody>
      </p:sp>
      <p:sp>
        <p:nvSpPr>
          <p:cNvPr id="137220" name="Rectangle 4"/>
          <p:cNvSpPr>
            <a:spLocks noChangeArrowheads="1"/>
          </p:cNvSpPr>
          <p:nvPr/>
        </p:nvSpPr>
        <p:spPr bwMode="auto">
          <a:xfrm>
            <a:off x="431800" y="6337300"/>
            <a:ext cx="4165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t>http://www.agilemodeling.com/artifacts/componentDiagram.htm</a:t>
            </a:r>
          </a:p>
        </p:txBody>
      </p:sp>
      <p:pic>
        <p:nvPicPr>
          <p:cNvPr id="137221" name="Picture 5" descr="componentDiagramUML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063625" y="2347913"/>
            <a:ext cx="7078663" cy="35702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33174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28</a:t>
            </a:r>
          </a:p>
        </p:txBody>
      </p:sp>
      <p:sp>
        <p:nvSpPr>
          <p:cNvPr id="3" name="Text Placeholder 2"/>
          <p:cNvSpPr>
            <a:spLocks noGrp="1"/>
          </p:cNvSpPr>
          <p:nvPr>
            <p:ph type="body" idx="1"/>
          </p:nvPr>
        </p:nvSpPr>
        <p:spPr/>
        <p:txBody>
          <a:bodyPr/>
          <a:lstStyle/>
          <a:p>
            <a:r>
              <a:rPr lang="en-US" dirty="0"/>
              <a:t>UML Component Diagrams </a:t>
            </a:r>
          </a:p>
        </p:txBody>
      </p:sp>
      <p:sp>
        <p:nvSpPr>
          <p:cNvPr id="6" name="Text Placeholder 2">
            <a:extLst>
              <a:ext uri="{FF2B5EF4-FFF2-40B4-BE49-F238E27FC236}">
                <a16:creationId xmlns:a16="http://schemas.microsoft.com/office/drawing/2014/main" id="{06826789-2828-43CF-B167-1D200378A9B4}"/>
              </a:ext>
            </a:extLst>
          </p:cNvPr>
          <p:cNvSpPr txBox="1">
            <a:spLocks/>
          </p:cNvSpPr>
          <p:nvPr/>
        </p:nvSpPr>
        <p:spPr>
          <a:xfrm>
            <a:off x="416472" y="3886200"/>
            <a:ext cx="8311056"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i="1" dirty="0"/>
          </a:p>
          <a:p>
            <a:r>
              <a:rPr lang="en-US" sz="2000" i="1" dirty="0"/>
              <a:t>Simplicity is the ultimate sophistication. </a:t>
            </a:r>
          </a:p>
          <a:p>
            <a:r>
              <a:rPr lang="en-US" sz="2000" i="1" dirty="0"/>
              <a:t>― </a:t>
            </a:r>
            <a:r>
              <a:rPr lang="en-US" sz="2000" dirty="0"/>
              <a:t>Leonardo da Vinci.</a:t>
            </a:r>
          </a:p>
          <a:p>
            <a:r>
              <a:rPr lang="en-US" sz="2000" dirty="0"/>
              <a:t> </a:t>
            </a:r>
          </a:p>
          <a:p>
            <a:endParaRPr lang="en-US" sz="2000" i="1"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565A3D3-D012-46C5-BE05-166B8A64A551}"/>
                  </a:ext>
                </a:extLst>
              </p14:cNvPr>
              <p14:cNvContentPartPr/>
              <p14:nvPr/>
            </p14:nvContentPartPr>
            <p14:xfrm>
              <a:off x="3019205" y="5334447"/>
              <a:ext cx="6120" cy="10080"/>
            </p14:xfrm>
          </p:contentPart>
        </mc:Choice>
        <mc:Fallback xmlns="">
          <p:pic>
            <p:nvPicPr>
              <p:cNvPr id="4" name="Ink 3">
                <a:extLst>
                  <a:ext uri="{FF2B5EF4-FFF2-40B4-BE49-F238E27FC236}">
                    <a16:creationId xmlns:a16="http://schemas.microsoft.com/office/drawing/2014/main" id="{2565A3D3-D012-46C5-BE05-166B8A64A551}"/>
                  </a:ext>
                </a:extLst>
              </p:cNvPr>
              <p:cNvPicPr/>
              <p:nvPr/>
            </p:nvPicPr>
            <p:blipFill>
              <a:blip r:embed="rId4"/>
              <a:stretch>
                <a:fillRect/>
              </a:stretch>
            </p:blipFill>
            <p:spPr>
              <a:xfrm>
                <a:off x="3010565" y="5325447"/>
                <a:ext cx="23760" cy="27720"/>
              </a:xfrm>
              <a:prstGeom prst="rect">
                <a:avLst/>
              </a:prstGeom>
            </p:spPr>
          </p:pic>
        </mc:Fallback>
      </mc:AlternateContent>
    </p:spTree>
    <p:extLst>
      <p:ext uri="{BB962C8B-B14F-4D97-AF65-F5344CB8AC3E}">
        <p14:creationId xmlns:p14="http://schemas.microsoft.com/office/powerpoint/2010/main" val="1784001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C3E4C-F809-4753-8444-F42C5FE5D570}"/>
              </a:ext>
            </a:extLst>
          </p:cNvPr>
          <p:cNvSpPr>
            <a:spLocks noGrp="1"/>
          </p:cNvSpPr>
          <p:nvPr>
            <p:ph type="title"/>
          </p:nvPr>
        </p:nvSpPr>
        <p:spPr>
          <a:xfrm>
            <a:off x="0" y="609600"/>
            <a:ext cx="9753600" cy="1143000"/>
          </a:xfrm>
        </p:spPr>
        <p:txBody>
          <a:bodyPr/>
          <a:lstStyle/>
          <a:p>
            <a:r>
              <a:rPr lang="en-CA" altLang="en-US" dirty="0"/>
              <a:t>Component Diagram Example</a:t>
            </a:r>
            <a:endParaRPr lang="en-CA" dirty="0"/>
          </a:p>
        </p:txBody>
      </p:sp>
      <p:sp>
        <p:nvSpPr>
          <p:cNvPr id="5" name="TextBox 4">
            <a:extLst>
              <a:ext uri="{FF2B5EF4-FFF2-40B4-BE49-F238E27FC236}">
                <a16:creationId xmlns:a16="http://schemas.microsoft.com/office/drawing/2014/main" id="{986BB582-B396-4A7B-867C-AC5CDBF1C7ED}"/>
              </a:ext>
            </a:extLst>
          </p:cNvPr>
          <p:cNvSpPr txBox="1"/>
          <p:nvPr/>
        </p:nvSpPr>
        <p:spPr>
          <a:xfrm>
            <a:off x="391391" y="1319541"/>
            <a:ext cx="7563289" cy="2092881"/>
          </a:xfrm>
          <a:prstGeom prst="rect">
            <a:avLst/>
          </a:prstGeom>
          <a:noFill/>
        </p:spPr>
        <p:txBody>
          <a:bodyPr wrap="none" rtlCol="0">
            <a:spAutoFit/>
          </a:bodyPr>
          <a:lstStyle/>
          <a:p>
            <a:r>
              <a:rPr lang="en-US" sz="1400" b="1" i="1" dirty="0"/>
              <a:t>Purpose</a:t>
            </a:r>
            <a:r>
              <a:rPr lang="en-US" sz="1400" i="1" dirty="0"/>
              <a:t>: 	An example of a component diagram for online shopping.</a:t>
            </a:r>
          </a:p>
          <a:p>
            <a:r>
              <a:rPr lang="en-US" sz="1400" b="1" i="1" dirty="0"/>
              <a:t>Summary</a:t>
            </a:r>
            <a:r>
              <a:rPr lang="en-US" sz="1400" i="1" dirty="0"/>
              <a:t>: The diagram shows "white-box" view of the internal structure of three </a:t>
            </a:r>
          </a:p>
          <a:p>
            <a:r>
              <a:rPr lang="en-US" sz="1400" i="1" dirty="0"/>
              <a:t>                   related </a:t>
            </a:r>
            <a:r>
              <a:rPr lang="en-US" sz="1400" b="1" i="1" dirty="0">
                <a:hlinkClick r:id="rId2"/>
              </a:rPr>
              <a:t>subsystems</a:t>
            </a:r>
            <a:r>
              <a:rPr lang="en-US" sz="1400" i="1" dirty="0"/>
              <a:t> </a:t>
            </a:r>
            <a:r>
              <a:rPr lang="en-US" sz="1400" i="1" dirty="0">
                <a:solidFill>
                  <a:srgbClr val="FF0000"/>
                </a:solidFill>
              </a:rPr>
              <a:t>- </a:t>
            </a:r>
            <a:r>
              <a:rPr lang="en-US" sz="1400" b="1" i="1" dirty="0" err="1">
                <a:solidFill>
                  <a:srgbClr val="FF0000"/>
                </a:solidFill>
              </a:rPr>
              <a:t>WebStore</a:t>
            </a:r>
            <a:r>
              <a:rPr lang="en-US" sz="1400" i="1" dirty="0"/>
              <a:t>, </a:t>
            </a:r>
            <a:r>
              <a:rPr lang="en-US" sz="1400" b="1" i="1" dirty="0">
                <a:solidFill>
                  <a:srgbClr val="FF0000"/>
                </a:solidFill>
              </a:rPr>
              <a:t>Warehouses</a:t>
            </a:r>
            <a:r>
              <a:rPr lang="en-US" sz="1400" i="1" dirty="0"/>
              <a:t>, and </a:t>
            </a:r>
            <a:r>
              <a:rPr lang="en-US" sz="1400" b="1" i="1" dirty="0">
                <a:solidFill>
                  <a:srgbClr val="FF0000"/>
                </a:solidFill>
              </a:rPr>
              <a:t>Accounting</a:t>
            </a:r>
            <a:r>
              <a:rPr lang="en-US" sz="1400" i="1" dirty="0"/>
              <a:t>. </a:t>
            </a:r>
          </a:p>
          <a:p>
            <a:r>
              <a:rPr lang="en-US" sz="1400" b="1" i="1" dirty="0" err="1"/>
              <a:t>WebStore</a:t>
            </a:r>
            <a:r>
              <a:rPr lang="en-US" sz="1400" i="1" dirty="0"/>
              <a:t> 	subsystem contains three components related to online shopping - </a:t>
            </a:r>
          </a:p>
          <a:p>
            <a:r>
              <a:rPr lang="en-US" sz="1400" b="1" i="1" dirty="0"/>
              <a:t>                	Search Engine</a:t>
            </a:r>
            <a:r>
              <a:rPr lang="en-US" sz="1400" i="1" dirty="0"/>
              <a:t>, </a:t>
            </a:r>
            <a:r>
              <a:rPr lang="en-US" sz="1400" b="1" i="1" dirty="0"/>
              <a:t>Shopping Cart</a:t>
            </a:r>
            <a:r>
              <a:rPr lang="en-US" sz="1400" i="1" dirty="0"/>
              <a:t>, and </a:t>
            </a:r>
            <a:r>
              <a:rPr lang="en-US" sz="1400" b="1" i="1" dirty="0"/>
              <a:t>Authentication</a:t>
            </a:r>
            <a:r>
              <a:rPr lang="en-US" sz="1400" i="1" dirty="0"/>
              <a:t>. </a:t>
            </a:r>
          </a:p>
          <a:p>
            <a:r>
              <a:rPr lang="en-US" sz="1400" b="1" i="1" dirty="0"/>
              <a:t>Accounting</a:t>
            </a:r>
            <a:r>
              <a:rPr lang="en-US" sz="1400" i="1" dirty="0"/>
              <a:t> subsystem provides two interfaces - </a:t>
            </a:r>
            <a:r>
              <a:rPr lang="en-US" sz="1400" b="1" i="1" dirty="0"/>
              <a:t>Manage Orders</a:t>
            </a:r>
            <a:r>
              <a:rPr lang="en-US" sz="1400" i="1" dirty="0"/>
              <a:t> and </a:t>
            </a:r>
            <a:r>
              <a:rPr lang="en-US" sz="1400" b="1" i="1" dirty="0"/>
              <a:t>Manage Customers</a:t>
            </a:r>
            <a:r>
              <a:rPr lang="en-US" sz="1400" i="1" dirty="0"/>
              <a:t>. </a:t>
            </a:r>
          </a:p>
          <a:p>
            <a:r>
              <a:rPr lang="en-US" sz="1400" b="1" i="1" dirty="0"/>
              <a:t>Warehouses</a:t>
            </a:r>
            <a:r>
              <a:rPr lang="en-US" sz="1400" i="1" dirty="0"/>
              <a:t> subsystem provides two interfaces </a:t>
            </a:r>
            <a:r>
              <a:rPr lang="en-US" sz="1400" b="1" i="1" dirty="0"/>
              <a:t>Search Inventory</a:t>
            </a:r>
            <a:r>
              <a:rPr lang="en-US" sz="1400" i="1" dirty="0"/>
              <a:t> and </a:t>
            </a:r>
          </a:p>
          <a:p>
            <a:r>
              <a:rPr lang="en-US" sz="1400" b="1" i="1" dirty="0"/>
              <a:t>                  	    Manage Inventory</a:t>
            </a:r>
            <a:r>
              <a:rPr lang="en-US" sz="1400" i="1" dirty="0"/>
              <a:t> used by other subsystems.</a:t>
            </a:r>
          </a:p>
          <a:p>
            <a:endParaRPr lang="en-CA" dirty="0"/>
          </a:p>
        </p:txBody>
      </p:sp>
      <p:sp>
        <p:nvSpPr>
          <p:cNvPr id="6" name="TextBox 5">
            <a:extLst>
              <a:ext uri="{FF2B5EF4-FFF2-40B4-BE49-F238E27FC236}">
                <a16:creationId xmlns:a16="http://schemas.microsoft.com/office/drawing/2014/main" id="{A1ECAB18-A281-47D0-952A-CC0978BA2C60}"/>
              </a:ext>
            </a:extLst>
          </p:cNvPr>
          <p:cNvSpPr txBox="1"/>
          <p:nvPr/>
        </p:nvSpPr>
        <p:spPr>
          <a:xfrm>
            <a:off x="381000" y="6553200"/>
            <a:ext cx="3977371" cy="246221"/>
          </a:xfrm>
          <a:prstGeom prst="rect">
            <a:avLst/>
          </a:prstGeom>
          <a:noFill/>
        </p:spPr>
        <p:txBody>
          <a:bodyPr wrap="none" rtlCol="0">
            <a:spAutoFit/>
          </a:bodyPr>
          <a:lstStyle/>
          <a:p>
            <a:r>
              <a:rPr lang="en-CA" sz="1000" dirty="0">
                <a:hlinkClick r:id="rId3"/>
              </a:rPr>
              <a:t>https://www.uml-diagrams.org/component-diagrams-examples.html</a:t>
            </a:r>
            <a:endParaRPr lang="en-CA" sz="1000" dirty="0"/>
          </a:p>
        </p:txBody>
      </p:sp>
      <p:pic>
        <p:nvPicPr>
          <p:cNvPr id="2052" name="Picture 4" descr="Online shopping UML component diagram example with three related subsystems - WebStore, Warehouses, and Accounting.">
            <a:extLst>
              <a:ext uri="{FF2B5EF4-FFF2-40B4-BE49-F238E27FC236}">
                <a16:creationId xmlns:a16="http://schemas.microsoft.com/office/drawing/2014/main" id="{C602ABB7-FCFA-426A-8FD7-A7F0117199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098285"/>
            <a:ext cx="5334000" cy="3708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9604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CA" altLang="en-US" dirty="0"/>
              <a:t>Deployment Diagrams</a:t>
            </a:r>
            <a:endParaRPr lang="en-US" altLang="en-US" dirty="0"/>
          </a:p>
        </p:txBody>
      </p:sp>
      <p:sp>
        <p:nvSpPr>
          <p:cNvPr id="133123" name="Rectangle 3"/>
          <p:cNvSpPr>
            <a:spLocks noGrp="1" noChangeArrowheads="1"/>
          </p:cNvSpPr>
          <p:nvPr>
            <p:ph type="body" idx="1"/>
          </p:nvPr>
        </p:nvSpPr>
        <p:spPr/>
        <p:txBody>
          <a:bodyPr/>
          <a:lstStyle/>
          <a:p>
            <a:pPr>
              <a:lnSpc>
                <a:spcPct val="90000"/>
              </a:lnSpc>
            </a:pPr>
            <a:r>
              <a:rPr lang="en-CA" altLang="en-US" sz="2000" dirty="0"/>
              <a:t>They denote and specify how the components will be physically deployed</a:t>
            </a:r>
          </a:p>
          <a:p>
            <a:pPr>
              <a:lnSpc>
                <a:spcPct val="90000"/>
              </a:lnSpc>
            </a:pPr>
            <a:endParaRPr lang="el-GR" altLang="en-US" sz="2000" dirty="0"/>
          </a:p>
          <a:p>
            <a:pPr>
              <a:lnSpc>
                <a:spcPct val="90000"/>
              </a:lnSpc>
            </a:pPr>
            <a:r>
              <a:rPr lang="en-CA" altLang="en-US" sz="2000" dirty="0"/>
              <a:t>Deployment diagrams show in which computational nodes (i.e. servers, data centers etc.) the different components or subsystems run and execute </a:t>
            </a:r>
            <a:endParaRPr lang="el-GR" altLang="en-US" sz="2000" dirty="0"/>
          </a:p>
          <a:p>
            <a:pPr>
              <a:lnSpc>
                <a:spcPct val="90000"/>
              </a:lnSpc>
            </a:pPr>
            <a:endParaRPr lang="el-GR" altLang="en-US" sz="2000" dirty="0"/>
          </a:p>
          <a:p>
            <a:pPr>
              <a:lnSpc>
                <a:spcPct val="90000"/>
              </a:lnSpc>
            </a:pPr>
            <a:r>
              <a:rPr lang="en-CA" altLang="en-US" sz="2000" dirty="0"/>
              <a:t>In other words, these diagrams show how the system will have to be deployed in a specific hardware infrastructure </a:t>
            </a:r>
            <a:endParaRPr lang="el-GR" altLang="en-US" sz="2000" dirty="0"/>
          </a:p>
        </p:txBody>
      </p:sp>
    </p:spTree>
    <p:extLst>
      <p:ext uri="{BB962C8B-B14F-4D97-AF65-F5344CB8AC3E}">
        <p14:creationId xmlns:p14="http://schemas.microsoft.com/office/powerpoint/2010/main" val="231404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CA" altLang="en-US" sz="4000" dirty="0"/>
              <a:t>Example of Deployment Diagram</a:t>
            </a:r>
            <a:endParaRPr lang="en-US" altLang="en-US" sz="4000" dirty="0"/>
          </a:p>
        </p:txBody>
      </p:sp>
      <p:sp>
        <p:nvSpPr>
          <p:cNvPr id="134149" name="AutoShape 5"/>
          <p:cNvSpPr>
            <a:spLocks noChangeAspect="1" noChangeArrowheads="1" noTextEdit="1"/>
          </p:cNvSpPr>
          <p:nvPr/>
        </p:nvSpPr>
        <p:spPr bwMode="auto">
          <a:xfrm>
            <a:off x="785813" y="2195513"/>
            <a:ext cx="7713662"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134151" name="Freeform 7"/>
          <p:cNvSpPr>
            <a:spLocks noEditPoints="1"/>
          </p:cNvSpPr>
          <p:nvPr/>
        </p:nvSpPr>
        <p:spPr bwMode="auto">
          <a:xfrm>
            <a:off x="790575" y="5497513"/>
            <a:ext cx="1787525" cy="1155700"/>
          </a:xfrm>
          <a:custGeom>
            <a:avLst/>
            <a:gdLst>
              <a:gd name="T0" fmla="*/ 0 w 2252"/>
              <a:gd name="T1" fmla="*/ 64 h 1457"/>
              <a:gd name="T2" fmla="*/ 0 w 2252"/>
              <a:gd name="T3" fmla="*/ 1457 h 1457"/>
              <a:gd name="T4" fmla="*/ 2188 w 2252"/>
              <a:gd name="T5" fmla="*/ 1457 h 1457"/>
              <a:gd name="T6" fmla="*/ 2188 w 2252"/>
              <a:gd name="T7" fmla="*/ 64 h 1457"/>
              <a:gd name="T8" fmla="*/ 0 w 2252"/>
              <a:gd name="T9" fmla="*/ 64 h 1457"/>
              <a:gd name="T10" fmla="*/ 0 w 2252"/>
              <a:gd name="T11" fmla="*/ 64 h 1457"/>
              <a:gd name="T12" fmla="*/ 64 w 2252"/>
              <a:gd name="T13" fmla="*/ 0 h 1457"/>
              <a:gd name="T14" fmla="*/ 2252 w 2252"/>
              <a:gd name="T15" fmla="*/ 0 h 1457"/>
              <a:gd name="T16" fmla="*/ 2188 w 2252"/>
              <a:gd name="T17" fmla="*/ 64 h 1457"/>
              <a:gd name="T18" fmla="*/ 0 w 2252"/>
              <a:gd name="T19" fmla="*/ 64 h 1457"/>
              <a:gd name="T20" fmla="*/ 2252 w 2252"/>
              <a:gd name="T21" fmla="*/ 0 h 1457"/>
              <a:gd name="T22" fmla="*/ 2252 w 2252"/>
              <a:gd name="T23" fmla="*/ 1393 h 1457"/>
              <a:gd name="T24" fmla="*/ 2188 w 2252"/>
              <a:gd name="T25" fmla="*/ 1457 h 1457"/>
              <a:gd name="T26" fmla="*/ 2188 w 2252"/>
              <a:gd name="T27" fmla="*/ 64 h 1457"/>
              <a:gd name="T28" fmla="*/ 2252 w 2252"/>
              <a:gd name="T29" fmla="*/ 0 h 1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52" h="1457">
                <a:moveTo>
                  <a:pt x="0" y="64"/>
                </a:moveTo>
                <a:lnTo>
                  <a:pt x="0" y="1457"/>
                </a:lnTo>
                <a:lnTo>
                  <a:pt x="2188" y="1457"/>
                </a:lnTo>
                <a:lnTo>
                  <a:pt x="2188" y="64"/>
                </a:lnTo>
                <a:lnTo>
                  <a:pt x="0" y="64"/>
                </a:lnTo>
                <a:close/>
                <a:moveTo>
                  <a:pt x="0" y="64"/>
                </a:moveTo>
                <a:lnTo>
                  <a:pt x="64" y="0"/>
                </a:lnTo>
                <a:lnTo>
                  <a:pt x="2252" y="0"/>
                </a:lnTo>
                <a:lnTo>
                  <a:pt x="2188" y="64"/>
                </a:lnTo>
                <a:lnTo>
                  <a:pt x="0" y="64"/>
                </a:lnTo>
                <a:close/>
                <a:moveTo>
                  <a:pt x="2252" y="0"/>
                </a:moveTo>
                <a:lnTo>
                  <a:pt x="2252" y="1393"/>
                </a:lnTo>
                <a:lnTo>
                  <a:pt x="2188" y="1457"/>
                </a:lnTo>
                <a:lnTo>
                  <a:pt x="2188" y="64"/>
                </a:lnTo>
                <a:lnTo>
                  <a:pt x="2252" y="0"/>
                </a:lnTo>
                <a:close/>
              </a:path>
            </a:pathLst>
          </a:custGeom>
          <a:solidFill>
            <a:srgbClr val="FFFFFF"/>
          </a:solidFill>
          <a:ln w="3175">
            <a:solidFill>
              <a:srgbClr val="000000"/>
            </a:solidFill>
            <a:prstDash val="solid"/>
            <a:round/>
            <a:headEnd/>
            <a:tailEnd/>
          </a:ln>
        </p:spPr>
        <p:txBody>
          <a:bodyPr/>
          <a:lstStyle/>
          <a:p>
            <a:endParaRPr lang="en-CA"/>
          </a:p>
        </p:txBody>
      </p:sp>
      <p:sp>
        <p:nvSpPr>
          <p:cNvPr id="134152" name="Rectangle 8"/>
          <p:cNvSpPr>
            <a:spLocks noChangeArrowheads="1"/>
          </p:cNvSpPr>
          <p:nvPr/>
        </p:nvSpPr>
        <p:spPr bwMode="auto">
          <a:xfrm>
            <a:off x="831850" y="5586413"/>
            <a:ext cx="74136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b="1" u="sng">
                <a:solidFill>
                  <a:srgbClr val="000000"/>
                </a:solidFill>
                <a:latin typeface="Arial" charset="0"/>
              </a:rPr>
              <a:t>:DBServer</a:t>
            </a:r>
            <a:endParaRPr lang="en-US" altLang="en-US"/>
          </a:p>
        </p:txBody>
      </p:sp>
      <p:sp>
        <p:nvSpPr>
          <p:cNvPr id="134153" name="Freeform 9"/>
          <p:cNvSpPr>
            <a:spLocks noEditPoints="1"/>
          </p:cNvSpPr>
          <p:nvPr/>
        </p:nvSpPr>
        <p:spPr bwMode="auto">
          <a:xfrm>
            <a:off x="3006725" y="2514600"/>
            <a:ext cx="5367338" cy="3375025"/>
          </a:xfrm>
          <a:custGeom>
            <a:avLst/>
            <a:gdLst>
              <a:gd name="T0" fmla="*/ 0 w 6761"/>
              <a:gd name="T1" fmla="*/ 64 h 4252"/>
              <a:gd name="T2" fmla="*/ 0 w 6761"/>
              <a:gd name="T3" fmla="*/ 4252 h 4252"/>
              <a:gd name="T4" fmla="*/ 6697 w 6761"/>
              <a:gd name="T5" fmla="*/ 4252 h 4252"/>
              <a:gd name="T6" fmla="*/ 6697 w 6761"/>
              <a:gd name="T7" fmla="*/ 64 h 4252"/>
              <a:gd name="T8" fmla="*/ 0 w 6761"/>
              <a:gd name="T9" fmla="*/ 64 h 4252"/>
              <a:gd name="T10" fmla="*/ 0 w 6761"/>
              <a:gd name="T11" fmla="*/ 64 h 4252"/>
              <a:gd name="T12" fmla="*/ 64 w 6761"/>
              <a:gd name="T13" fmla="*/ 0 h 4252"/>
              <a:gd name="T14" fmla="*/ 6761 w 6761"/>
              <a:gd name="T15" fmla="*/ 0 h 4252"/>
              <a:gd name="T16" fmla="*/ 6697 w 6761"/>
              <a:gd name="T17" fmla="*/ 64 h 4252"/>
              <a:gd name="T18" fmla="*/ 0 w 6761"/>
              <a:gd name="T19" fmla="*/ 64 h 4252"/>
              <a:gd name="T20" fmla="*/ 6761 w 6761"/>
              <a:gd name="T21" fmla="*/ 0 h 4252"/>
              <a:gd name="T22" fmla="*/ 6761 w 6761"/>
              <a:gd name="T23" fmla="*/ 4189 h 4252"/>
              <a:gd name="T24" fmla="*/ 6697 w 6761"/>
              <a:gd name="T25" fmla="*/ 4252 h 4252"/>
              <a:gd name="T26" fmla="*/ 6697 w 6761"/>
              <a:gd name="T27" fmla="*/ 64 h 4252"/>
              <a:gd name="T28" fmla="*/ 6761 w 6761"/>
              <a:gd name="T29" fmla="*/ 0 h 4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61" h="4252">
                <a:moveTo>
                  <a:pt x="0" y="64"/>
                </a:moveTo>
                <a:lnTo>
                  <a:pt x="0" y="4252"/>
                </a:lnTo>
                <a:lnTo>
                  <a:pt x="6697" y="4252"/>
                </a:lnTo>
                <a:lnTo>
                  <a:pt x="6697" y="64"/>
                </a:lnTo>
                <a:lnTo>
                  <a:pt x="0" y="64"/>
                </a:lnTo>
                <a:close/>
                <a:moveTo>
                  <a:pt x="0" y="64"/>
                </a:moveTo>
                <a:lnTo>
                  <a:pt x="64" y="0"/>
                </a:lnTo>
                <a:lnTo>
                  <a:pt x="6761" y="0"/>
                </a:lnTo>
                <a:lnTo>
                  <a:pt x="6697" y="64"/>
                </a:lnTo>
                <a:lnTo>
                  <a:pt x="0" y="64"/>
                </a:lnTo>
                <a:close/>
                <a:moveTo>
                  <a:pt x="6761" y="0"/>
                </a:moveTo>
                <a:lnTo>
                  <a:pt x="6761" y="4189"/>
                </a:lnTo>
                <a:lnTo>
                  <a:pt x="6697" y="4252"/>
                </a:lnTo>
                <a:lnTo>
                  <a:pt x="6697" y="64"/>
                </a:lnTo>
                <a:lnTo>
                  <a:pt x="6761" y="0"/>
                </a:lnTo>
                <a:close/>
              </a:path>
            </a:pathLst>
          </a:custGeom>
          <a:solidFill>
            <a:srgbClr val="FFFFFF"/>
          </a:solidFill>
          <a:ln w="3175">
            <a:solidFill>
              <a:srgbClr val="000000"/>
            </a:solidFill>
            <a:prstDash val="solid"/>
            <a:round/>
            <a:headEnd/>
            <a:tailEnd/>
          </a:ln>
        </p:spPr>
        <p:txBody>
          <a:bodyPr/>
          <a:lstStyle/>
          <a:p>
            <a:endParaRPr lang="en-CA"/>
          </a:p>
        </p:txBody>
      </p:sp>
      <p:sp>
        <p:nvSpPr>
          <p:cNvPr id="134154" name="Rectangle 10"/>
          <p:cNvSpPr>
            <a:spLocks noChangeArrowheads="1"/>
          </p:cNvSpPr>
          <p:nvPr/>
        </p:nvSpPr>
        <p:spPr bwMode="auto">
          <a:xfrm>
            <a:off x="3048000" y="2603500"/>
            <a:ext cx="20780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b="1" u="sng">
                <a:solidFill>
                  <a:srgbClr val="000000"/>
                </a:solidFill>
                <a:latin typeface="Arial" charset="0"/>
              </a:rPr>
              <a:t>videoStoreServer:AppServer</a:t>
            </a:r>
            <a:endParaRPr lang="en-US" altLang="en-US"/>
          </a:p>
        </p:txBody>
      </p:sp>
      <p:sp>
        <p:nvSpPr>
          <p:cNvPr id="134155" name="Rectangle 11"/>
          <p:cNvSpPr>
            <a:spLocks noChangeArrowheads="1"/>
          </p:cNvSpPr>
          <p:nvPr/>
        </p:nvSpPr>
        <p:spPr bwMode="auto">
          <a:xfrm>
            <a:off x="3509963" y="2865438"/>
            <a:ext cx="4564062" cy="2676525"/>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34156" name="Rectangle 12"/>
          <p:cNvSpPr>
            <a:spLocks noChangeArrowheads="1"/>
          </p:cNvSpPr>
          <p:nvPr/>
        </p:nvSpPr>
        <p:spPr bwMode="auto">
          <a:xfrm>
            <a:off x="3416300" y="3484563"/>
            <a:ext cx="188913" cy="73025"/>
          </a:xfrm>
          <a:prstGeom prst="rect">
            <a:avLst/>
          </a:prstGeom>
          <a:solidFill>
            <a:srgbClr val="FFFFFF"/>
          </a:solidFill>
          <a:ln w="3175">
            <a:solidFill>
              <a:srgbClr val="000000"/>
            </a:solidFill>
            <a:miter lim="800000"/>
            <a:headEnd/>
            <a:tailEnd/>
          </a:ln>
        </p:spPr>
        <p:txBody>
          <a:bodyPr/>
          <a:lstStyle/>
          <a:p>
            <a:endParaRPr lang="en-CA"/>
          </a:p>
        </p:txBody>
      </p:sp>
      <p:sp>
        <p:nvSpPr>
          <p:cNvPr id="134157" name="Rectangle 13"/>
          <p:cNvSpPr>
            <a:spLocks noChangeArrowheads="1"/>
          </p:cNvSpPr>
          <p:nvPr/>
        </p:nvSpPr>
        <p:spPr bwMode="auto">
          <a:xfrm>
            <a:off x="3416300" y="3675063"/>
            <a:ext cx="188913" cy="71437"/>
          </a:xfrm>
          <a:prstGeom prst="rect">
            <a:avLst/>
          </a:prstGeom>
          <a:solidFill>
            <a:srgbClr val="FFFFFF"/>
          </a:solidFill>
          <a:ln w="3175">
            <a:solidFill>
              <a:srgbClr val="000000"/>
            </a:solidFill>
            <a:miter lim="800000"/>
            <a:headEnd/>
            <a:tailEnd/>
          </a:ln>
        </p:spPr>
        <p:txBody>
          <a:bodyPr/>
          <a:lstStyle/>
          <a:p>
            <a:endParaRPr lang="en-CA"/>
          </a:p>
        </p:txBody>
      </p:sp>
      <p:sp>
        <p:nvSpPr>
          <p:cNvPr id="134158" name="Rectangle 14"/>
          <p:cNvSpPr>
            <a:spLocks noChangeArrowheads="1"/>
          </p:cNvSpPr>
          <p:nvPr/>
        </p:nvSpPr>
        <p:spPr bwMode="auto">
          <a:xfrm>
            <a:off x="5561013" y="2905125"/>
            <a:ext cx="623887"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700" b="1">
                <a:solidFill>
                  <a:srgbClr val="000000"/>
                </a:solidFill>
                <a:latin typeface="Arial" charset="0"/>
              </a:rPr>
              <a:t>&lt;&lt;Container&gt;&gt;</a:t>
            </a:r>
            <a:endParaRPr lang="en-US" altLang="en-US"/>
          </a:p>
        </p:txBody>
      </p:sp>
      <p:sp>
        <p:nvSpPr>
          <p:cNvPr id="134159" name="Rectangle 15"/>
          <p:cNvSpPr>
            <a:spLocks noChangeArrowheads="1"/>
          </p:cNvSpPr>
          <p:nvPr/>
        </p:nvSpPr>
        <p:spPr bwMode="auto">
          <a:xfrm>
            <a:off x="5181600" y="3006725"/>
            <a:ext cx="123190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700" b="1">
                <a:solidFill>
                  <a:srgbClr val="000000"/>
                </a:solidFill>
                <a:latin typeface="Arial" charset="0"/>
              </a:rPr>
              <a:t>           VideoStoreApplication</a:t>
            </a:r>
            <a:endParaRPr lang="en-US" altLang="en-US"/>
          </a:p>
        </p:txBody>
      </p:sp>
      <p:sp>
        <p:nvSpPr>
          <p:cNvPr id="134160" name="Freeform 16"/>
          <p:cNvSpPr>
            <a:spLocks noEditPoints="1"/>
          </p:cNvSpPr>
          <p:nvPr/>
        </p:nvSpPr>
        <p:spPr bwMode="auto">
          <a:xfrm>
            <a:off x="790575" y="1755775"/>
            <a:ext cx="1787525" cy="1157288"/>
          </a:xfrm>
          <a:custGeom>
            <a:avLst/>
            <a:gdLst>
              <a:gd name="T0" fmla="*/ 0 w 2252"/>
              <a:gd name="T1" fmla="*/ 64 h 1457"/>
              <a:gd name="T2" fmla="*/ 0 w 2252"/>
              <a:gd name="T3" fmla="*/ 1457 h 1457"/>
              <a:gd name="T4" fmla="*/ 2188 w 2252"/>
              <a:gd name="T5" fmla="*/ 1457 h 1457"/>
              <a:gd name="T6" fmla="*/ 2188 w 2252"/>
              <a:gd name="T7" fmla="*/ 64 h 1457"/>
              <a:gd name="T8" fmla="*/ 0 w 2252"/>
              <a:gd name="T9" fmla="*/ 64 h 1457"/>
              <a:gd name="T10" fmla="*/ 0 w 2252"/>
              <a:gd name="T11" fmla="*/ 64 h 1457"/>
              <a:gd name="T12" fmla="*/ 64 w 2252"/>
              <a:gd name="T13" fmla="*/ 0 h 1457"/>
              <a:gd name="T14" fmla="*/ 2252 w 2252"/>
              <a:gd name="T15" fmla="*/ 0 h 1457"/>
              <a:gd name="T16" fmla="*/ 2188 w 2252"/>
              <a:gd name="T17" fmla="*/ 64 h 1457"/>
              <a:gd name="T18" fmla="*/ 0 w 2252"/>
              <a:gd name="T19" fmla="*/ 64 h 1457"/>
              <a:gd name="T20" fmla="*/ 2252 w 2252"/>
              <a:gd name="T21" fmla="*/ 0 h 1457"/>
              <a:gd name="T22" fmla="*/ 2252 w 2252"/>
              <a:gd name="T23" fmla="*/ 1394 h 1457"/>
              <a:gd name="T24" fmla="*/ 2188 w 2252"/>
              <a:gd name="T25" fmla="*/ 1457 h 1457"/>
              <a:gd name="T26" fmla="*/ 2188 w 2252"/>
              <a:gd name="T27" fmla="*/ 64 h 1457"/>
              <a:gd name="T28" fmla="*/ 2252 w 2252"/>
              <a:gd name="T29" fmla="*/ 0 h 1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52" h="1457">
                <a:moveTo>
                  <a:pt x="0" y="64"/>
                </a:moveTo>
                <a:lnTo>
                  <a:pt x="0" y="1457"/>
                </a:lnTo>
                <a:lnTo>
                  <a:pt x="2188" y="1457"/>
                </a:lnTo>
                <a:lnTo>
                  <a:pt x="2188" y="64"/>
                </a:lnTo>
                <a:lnTo>
                  <a:pt x="0" y="64"/>
                </a:lnTo>
                <a:close/>
                <a:moveTo>
                  <a:pt x="0" y="64"/>
                </a:moveTo>
                <a:lnTo>
                  <a:pt x="64" y="0"/>
                </a:lnTo>
                <a:lnTo>
                  <a:pt x="2252" y="0"/>
                </a:lnTo>
                <a:lnTo>
                  <a:pt x="2188" y="64"/>
                </a:lnTo>
                <a:lnTo>
                  <a:pt x="0" y="64"/>
                </a:lnTo>
                <a:close/>
                <a:moveTo>
                  <a:pt x="2252" y="0"/>
                </a:moveTo>
                <a:lnTo>
                  <a:pt x="2252" y="1394"/>
                </a:lnTo>
                <a:lnTo>
                  <a:pt x="2188" y="1457"/>
                </a:lnTo>
                <a:lnTo>
                  <a:pt x="2188" y="64"/>
                </a:lnTo>
                <a:lnTo>
                  <a:pt x="2252" y="0"/>
                </a:lnTo>
                <a:close/>
              </a:path>
            </a:pathLst>
          </a:custGeom>
          <a:solidFill>
            <a:srgbClr val="FFFFFF"/>
          </a:solidFill>
          <a:ln w="3175">
            <a:solidFill>
              <a:srgbClr val="000000"/>
            </a:solidFill>
            <a:prstDash val="solid"/>
            <a:round/>
            <a:headEnd/>
            <a:tailEnd/>
          </a:ln>
        </p:spPr>
        <p:txBody>
          <a:bodyPr/>
          <a:lstStyle/>
          <a:p>
            <a:endParaRPr lang="en-CA"/>
          </a:p>
        </p:txBody>
      </p:sp>
      <p:sp>
        <p:nvSpPr>
          <p:cNvPr id="134161" name="Rectangle 17"/>
          <p:cNvSpPr>
            <a:spLocks noChangeArrowheads="1"/>
          </p:cNvSpPr>
          <p:nvPr/>
        </p:nvSpPr>
        <p:spPr bwMode="auto">
          <a:xfrm>
            <a:off x="831850" y="1844675"/>
            <a:ext cx="4746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b="1" u="sng">
                <a:solidFill>
                  <a:srgbClr val="000000"/>
                </a:solidFill>
                <a:latin typeface="Arial" charset="0"/>
              </a:rPr>
              <a:t>:Client</a:t>
            </a:r>
            <a:endParaRPr lang="en-US" altLang="en-US"/>
          </a:p>
        </p:txBody>
      </p:sp>
      <p:sp>
        <p:nvSpPr>
          <p:cNvPr id="134162" name="Rectangle 18"/>
          <p:cNvSpPr>
            <a:spLocks noChangeArrowheads="1"/>
          </p:cNvSpPr>
          <p:nvPr/>
        </p:nvSpPr>
        <p:spPr bwMode="auto">
          <a:xfrm>
            <a:off x="1101725" y="2178050"/>
            <a:ext cx="1116013" cy="528638"/>
          </a:xfrm>
          <a:prstGeom prst="rect">
            <a:avLst/>
          </a:prstGeom>
          <a:solidFill>
            <a:srgbClr val="FFFFFF"/>
          </a:solidFill>
          <a:ln w="3175">
            <a:solidFill>
              <a:srgbClr val="000000"/>
            </a:solidFill>
            <a:miter lim="800000"/>
            <a:headEnd/>
            <a:tailEnd/>
          </a:ln>
        </p:spPr>
        <p:txBody>
          <a:bodyPr/>
          <a:lstStyle/>
          <a:p>
            <a:endParaRPr lang="en-CA"/>
          </a:p>
        </p:txBody>
      </p:sp>
      <p:sp>
        <p:nvSpPr>
          <p:cNvPr id="134163" name="Rectangle 19"/>
          <p:cNvSpPr>
            <a:spLocks noChangeArrowheads="1"/>
          </p:cNvSpPr>
          <p:nvPr/>
        </p:nvSpPr>
        <p:spPr bwMode="auto">
          <a:xfrm>
            <a:off x="1008063" y="2312988"/>
            <a:ext cx="188912" cy="69850"/>
          </a:xfrm>
          <a:prstGeom prst="rect">
            <a:avLst/>
          </a:prstGeom>
          <a:solidFill>
            <a:srgbClr val="FFFFFF"/>
          </a:solidFill>
          <a:ln w="3175">
            <a:solidFill>
              <a:srgbClr val="000000"/>
            </a:solidFill>
            <a:miter lim="800000"/>
            <a:headEnd/>
            <a:tailEnd/>
          </a:ln>
        </p:spPr>
        <p:txBody>
          <a:bodyPr/>
          <a:lstStyle/>
          <a:p>
            <a:endParaRPr lang="en-CA"/>
          </a:p>
        </p:txBody>
      </p:sp>
      <p:sp>
        <p:nvSpPr>
          <p:cNvPr id="134164" name="Rectangle 20"/>
          <p:cNvSpPr>
            <a:spLocks noChangeArrowheads="1"/>
          </p:cNvSpPr>
          <p:nvPr/>
        </p:nvSpPr>
        <p:spPr bwMode="auto">
          <a:xfrm>
            <a:off x="1008063" y="2501900"/>
            <a:ext cx="188912" cy="71438"/>
          </a:xfrm>
          <a:prstGeom prst="rect">
            <a:avLst/>
          </a:prstGeom>
          <a:solidFill>
            <a:srgbClr val="FFFFFF"/>
          </a:solidFill>
          <a:ln w="3175">
            <a:solidFill>
              <a:srgbClr val="000000"/>
            </a:solidFill>
            <a:miter lim="800000"/>
            <a:headEnd/>
            <a:tailEnd/>
          </a:ln>
        </p:spPr>
        <p:txBody>
          <a:bodyPr/>
          <a:lstStyle/>
          <a:p>
            <a:endParaRPr lang="en-CA"/>
          </a:p>
        </p:txBody>
      </p:sp>
      <p:sp>
        <p:nvSpPr>
          <p:cNvPr id="134165" name="Rectangle 21"/>
          <p:cNvSpPr>
            <a:spLocks noChangeArrowheads="1"/>
          </p:cNvSpPr>
          <p:nvPr/>
        </p:nvSpPr>
        <p:spPr bwMode="auto">
          <a:xfrm>
            <a:off x="1443038" y="2217738"/>
            <a:ext cx="555625"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700" b="1">
                <a:solidFill>
                  <a:srgbClr val="000000"/>
                </a:solidFill>
                <a:latin typeface="Arial" charset="0"/>
              </a:rPr>
              <a:t>&lt;&lt;browser&gt;&gt;</a:t>
            </a:r>
            <a:endParaRPr lang="en-US" altLang="en-US"/>
          </a:p>
        </p:txBody>
      </p:sp>
      <p:sp>
        <p:nvSpPr>
          <p:cNvPr id="134166" name="Rectangle 22"/>
          <p:cNvSpPr>
            <a:spLocks noChangeArrowheads="1"/>
          </p:cNvSpPr>
          <p:nvPr/>
        </p:nvSpPr>
        <p:spPr bwMode="auto">
          <a:xfrm>
            <a:off x="1270000" y="2319338"/>
            <a:ext cx="912813"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700" b="1" u="sng">
                <a:solidFill>
                  <a:srgbClr val="000000"/>
                </a:solidFill>
                <a:latin typeface="Arial" charset="0"/>
              </a:rPr>
              <a:t>:OpenSourceBrowser</a:t>
            </a:r>
            <a:endParaRPr lang="en-US" altLang="en-US"/>
          </a:p>
        </p:txBody>
      </p:sp>
      <p:sp>
        <p:nvSpPr>
          <p:cNvPr id="134167" name="Line 23"/>
          <p:cNvSpPr>
            <a:spLocks noChangeShapeType="1"/>
          </p:cNvSpPr>
          <p:nvPr/>
        </p:nvSpPr>
        <p:spPr bwMode="auto">
          <a:xfrm>
            <a:off x="2217738" y="2443163"/>
            <a:ext cx="34925" cy="190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68" name="Line 24"/>
          <p:cNvSpPr>
            <a:spLocks noChangeShapeType="1"/>
          </p:cNvSpPr>
          <p:nvPr/>
        </p:nvSpPr>
        <p:spPr bwMode="auto">
          <a:xfrm>
            <a:off x="2273300" y="2473325"/>
            <a:ext cx="34925" cy="190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69" name="Line 25"/>
          <p:cNvSpPr>
            <a:spLocks noChangeShapeType="1"/>
          </p:cNvSpPr>
          <p:nvPr/>
        </p:nvSpPr>
        <p:spPr bwMode="auto">
          <a:xfrm>
            <a:off x="2328863" y="2505075"/>
            <a:ext cx="34925" cy="190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70" name="Line 26"/>
          <p:cNvSpPr>
            <a:spLocks noChangeShapeType="1"/>
          </p:cNvSpPr>
          <p:nvPr/>
        </p:nvSpPr>
        <p:spPr bwMode="auto">
          <a:xfrm>
            <a:off x="2384425" y="2535238"/>
            <a:ext cx="34925" cy="206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71" name="Line 27"/>
          <p:cNvSpPr>
            <a:spLocks noChangeShapeType="1"/>
          </p:cNvSpPr>
          <p:nvPr/>
        </p:nvSpPr>
        <p:spPr bwMode="auto">
          <a:xfrm>
            <a:off x="2439988" y="2566988"/>
            <a:ext cx="34925" cy="206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72" name="Line 28"/>
          <p:cNvSpPr>
            <a:spLocks noChangeShapeType="1"/>
          </p:cNvSpPr>
          <p:nvPr/>
        </p:nvSpPr>
        <p:spPr bwMode="auto">
          <a:xfrm>
            <a:off x="2495550" y="2598738"/>
            <a:ext cx="34925" cy="190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73" name="Line 29"/>
          <p:cNvSpPr>
            <a:spLocks noChangeShapeType="1"/>
          </p:cNvSpPr>
          <p:nvPr/>
        </p:nvSpPr>
        <p:spPr bwMode="auto">
          <a:xfrm>
            <a:off x="2551113" y="2628900"/>
            <a:ext cx="34925" cy="206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74" name="Line 30"/>
          <p:cNvSpPr>
            <a:spLocks noChangeShapeType="1"/>
          </p:cNvSpPr>
          <p:nvPr/>
        </p:nvSpPr>
        <p:spPr bwMode="auto">
          <a:xfrm>
            <a:off x="2606675" y="2660650"/>
            <a:ext cx="36513" cy="206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75" name="Line 31"/>
          <p:cNvSpPr>
            <a:spLocks noChangeShapeType="1"/>
          </p:cNvSpPr>
          <p:nvPr/>
        </p:nvSpPr>
        <p:spPr bwMode="auto">
          <a:xfrm>
            <a:off x="2662238" y="2692400"/>
            <a:ext cx="36512" cy="190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76" name="Line 32"/>
          <p:cNvSpPr>
            <a:spLocks noChangeShapeType="1"/>
          </p:cNvSpPr>
          <p:nvPr/>
        </p:nvSpPr>
        <p:spPr bwMode="auto">
          <a:xfrm>
            <a:off x="2717800" y="2722563"/>
            <a:ext cx="34925" cy="206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77" name="Line 33"/>
          <p:cNvSpPr>
            <a:spLocks noChangeShapeType="1"/>
          </p:cNvSpPr>
          <p:nvPr/>
        </p:nvSpPr>
        <p:spPr bwMode="auto">
          <a:xfrm>
            <a:off x="2773363" y="2754313"/>
            <a:ext cx="34925" cy="190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78" name="Line 34"/>
          <p:cNvSpPr>
            <a:spLocks noChangeShapeType="1"/>
          </p:cNvSpPr>
          <p:nvPr/>
        </p:nvSpPr>
        <p:spPr bwMode="auto">
          <a:xfrm>
            <a:off x="2828925" y="2784475"/>
            <a:ext cx="34925" cy="206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79" name="Line 35"/>
          <p:cNvSpPr>
            <a:spLocks noChangeShapeType="1"/>
          </p:cNvSpPr>
          <p:nvPr/>
        </p:nvSpPr>
        <p:spPr bwMode="auto">
          <a:xfrm>
            <a:off x="2884488" y="2816225"/>
            <a:ext cx="34925" cy="206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80" name="Line 36"/>
          <p:cNvSpPr>
            <a:spLocks noChangeShapeType="1"/>
          </p:cNvSpPr>
          <p:nvPr/>
        </p:nvSpPr>
        <p:spPr bwMode="auto">
          <a:xfrm>
            <a:off x="2940050" y="2847975"/>
            <a:ext cx="34925" cy="190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81" name="Line 37"/>
          <p:cNvSpPr>
            <a:spLocks noChangeShapeType="1"/>
          </p:cNvSpPr>
          <p:nvPr/>
        </p:nvSpPr>
        <p:spPr bwMode="auto">
          <a:xfrm>
            <a:off x="2994025" y="2878138"/>
            <a:ext cx="36513" cy="206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82" name="Line 38"/>
          <p:cNvSpPr>
            <a:spLocks noChangeShapeType="1"/>
          </p:cNvSpPr>
          <p:nvPr/>
        </p:nvSpPr>
        <p:spPr bwMode="auto">
          <a:xfrm>
            <a:off x="3049588" y="2909888"/>
            <a:ext cx="36512" cy="190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83" name="Line 39"/>
          <p:cNvSpPr>
            <a:spLocks noChangeShapeType="1"/>
          </p:cNvSpPr>
          <p:nvPr/>
        </p:nvSpPr>
        <p:spPr bwMode="auto">
          <a:xfrm>
            <a:off x="3105150" y="2940050"/>
            <a:ext cx="36513" cy="206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84" name="Line 40"/>
          <p:cNvSpPr>
            <a:spLocks noChangeShapeType="1"/>
          </p:cNvSpPr>
          <p:nvPr/>
        </p:nvSpPr>
        <p:spPr bwMode="auto">
          <a:xfrm>
            <a:off x="3160713" y="2971800"/>
            <a:ext cx="36512" cy="206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85" name="Line 41"/>
          <p:cNvSpPr>
            <a:spLocks noChangeShapeType="1"/>
          </p:cNvSpPr>
          <p:nvPr/>
        </p:nvSpPr>
        <p:spPr bwMode="auto">
          <a:xfrm>
            <a:off x="3217863" y="3003550"/>
            <a:ext cx="34925" cy="206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86" name="Line 42"/>
          <p:cNvSpPr>
            <a:spLocks noChangeShapeType="1"/>
          </p:cNvSpPr>
          <p:nvPr/>
        </p:nvSpPr>
        <p:spPr bwMode="auto">
          <a:xfrm>
            <a:off x="3273425" y="3033713"/>
            <a:ext cx="34925" cy="206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87" name="Line 43"/>
          <p:cNvSpPr>
            <a:spLocks noChangeShapeType="1"/>
          </p:cNvSpPr>
          <p:nvPr/>
        </p:nvSpPr>
        <p:spPr bwMode="auto">
          <a:xfrm>
            <a:off x="3328988" y="3065463"/>
            <a:ext cx="34925" cy="206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88" name="Line 44"/>
          <p:cNvSpPr>
            <a:spLocks noChangeShapeType="1"/>
          </p:cNvSpPr>
          <p:nvPr/>
        </p:nvSpPr>
        <p:spPr bwMode="auto">
          <a:xfrm>
            <a:off x="3384550" y="3097213"/>
            <a:ext cx="34925" cy="206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89" name="Line 45"/>
          <p:cNvSpPr>
            <a:spLocks noChangeShapeType="1"/>
          </p:cNvSpPr>
          <p:nvPr/>
        </p:nvSpPr>
        <p:spPr bwMode="auto">
          <a:xfrm>
            <a:off x="3440113" y="3128963"/>
            <a:ext cx="34925" cy="190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90" name="Line 46"/>
          <p:cNvSpPr>
            <a:spLocks noChangeShapeType="1"/>
          </p:cNvSpPr>
          <p:nvPr/>
        </p:nvSpPr>
        <p:spPr bwMode="auto">
          <a:xfrm>
            <a:off x="3495675" y="3159125"/>
            <a:ext cx="34925" cy="206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91" name="Line 47"/>
          <p:cNvSpPr>
            <a:spLocks noChangeShapeType="1"/>
          </p:cNvSpPr>
          <p:nvPr/>
        </p:nvSpPr>
        <p:spPr bwMode="auto">
          <a:xfrm>
            <a:off x="3551238" y="3190875"/>
            <a:ext cx="34925" cy="206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92" name="Line 48"/>
          <p:cNvSpPr>
            <a:spLocks noChangeShapeType="1"/>
          </p:cNvSpPr>
          <p:nvPr/>
        </p:nvSpPr>
        <p:spPr bwMode="auto">
          <a:xfrm>
            <a:off x="3606800" y="3222625"/>
            <a:ext cx="34925" cy="206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93" name="Line 49"/>
          <p:cNvSpPr>
            <a:spLocks noChangeShapeType="1"/>
          </p:cNvSpPr>
          <p:nvPr/>
        </p:nvSpPr>
        <p:spPr bwMode="auto">
          <a:xfrm>
            <a:off x="3662363" y="3252788"/>
            <a:ext cx="34925" cy="206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94" name="Line 50"/>
          <p:cNvSpPr>
            <a:spLocks noChangeShapeType="1"/>
          </p:cNvSpPr>
          <p:nvPr/>
        </p:nvSpPr>
        <p:spPr bwMode="auto">
          <a:xfrm>
            <a:off x="3717925" y="3284538"/>
            <a:ext cx="36513" cy="206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95" name="Line 51"/>
          <p:cNvSpPr>
            <a:spLocks noChangeShapeType="1"/>
          </p:cNvSpPr>
          <p:nvPr/>
        </p:nvSpPr>
        <p:spPr bwMode="auto">
          <a:xfrm>
            <a:off x="3773488" y="3316288"/>
            <a:ext cx="36512" cy="190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96" name="Line 52"/>
          <p:cNvSpPr>
            <a:spLocks noChangeShapeType="1"/>
          </p:cNvSpPr>
          <p:nvPr/>
        </p:nvSpPr>
        <p:spPr bwMode="auto">
          <a:xfrm>
            <a:off x="3829050" y="3348038"/>
            <a:ext cx="36513" cy="190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97" name="Line 53"/>
          <p:cNvSpPr>
            <a:spLocks noChangeShapeType="1"/>
          </p:cNvSpPr>
          <p:nvPr/>
        </p:nvSpPr>
        <p:spPr bwMode="auto">
          <a:xfrm>
            <a:off x="3884613" y="3378200"/>
            <a:ext cx="36512" cy="190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98" name="Line 54"/>
          <p:cNvSpPr>
            <a:spLocks noChangeShapeType="1"/>
          </p:cNvSpPr>
          <p:nvPr/>
        </p:nvSpPr>
        <p:spPr bwMode="auto">
          <a:xfrm>
            <a:off x="3941763" y="3409950"/>
            <a:ext cx="34925" cy="190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99" name="Line 55"/>
          <p:cNvSpPr>
            <a:spLocks noChangeShapeType="1"/>
          </p:cNvSpPr>
          <p:nvPr/>
        </p:nvSpPr>
        <p:spPr bwMode="auto">
          <a:xfrm>
            <a:off x="3997325" y="3441700"/>
            <a:ext cx="34925" cy="190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00" name="Line 56"/>
          <p:cNvSpPr>
            <a:spLocks noChangeShapeType="1"/>
          </p:cNvSpPr>
          <p:nvPr/>
        </p:nvSpPr>
        <p:spPr bwMode="auto">
          <a:xfrm>
            <a:off x="4052888" y="3471863"/>
            <a:ext cx="34925" cy="190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01" name="Line 57"/>
          <p:cNvSpPr>
            <a:spLocks noChangeShapeType="1"/>
          </p:cNvSpPr>
          <p:nvPr/>
        </p:nvSpPr>
        <p:spPr bwMode="auto">
          <a:xfrm>
            <a:off x="4108450" y="3503613"/>
            <a:ext cx="34925" cy="190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02" name="Line 58"/>
          <p:cNvSpPr>
            <a:spLocks noChangeShapeType="1"/>
          </p:cNvSpPr>
          <p:nvPr/>
        </p:nvSpPr>
        <p:spPr bwMode="auto">
          <a:xfrm>
            <a:off x="4164013" y="3533775"/>
            <a:ext cx="34925" cy="206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03" name="Line 59"/>
          <p:cNvSpPr>
            <a:spLocks noChangeShapeType="1"/>
          </p:cNvSpPr>
          <p:nvPr/>
        </p:nvSpPr>
        <p:spPr bwMode="auto">
          <a:xfrm>
            <a:off x="4219575" y="3565525"/>
            <a:ext cx="34925" cy="190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04" name="Line 60"/>
          <p:cNvSpPr>
            <a:spLocks noChangeShapeType="1"/>
          </p:cNvSpPr>
          <p:nvPr/>
        </p:nvSpPr>
        <p:spPr bwMode="auto">
          <a:xfrm>
            <a:off x="4275138" y="3595688"/>
            <a:ext cx="34925" cy="206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05" name="Line 61"/>
          <p:cNvSpPr>
            <a:spLocks noChangeShapeType="1"/>
          </p:cNvSpPr>
          <p:nvPr/>
        </p:nvSpPr>
        <p:spPr bwMode="auto">
          <a:xfrm>
            <a:off x="4330700" y="3627438"/>
            <a:ext cx="34925" cy="206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06" name="Freeform 62"/>
          <p:cNvSpPr>
            <a:spLocks/>
          </p:cNvSpPr>
          <p:nvPr/>
        </p:nvSpPr>
        <p:spPr bwMode="auto">
          <a:xfrm>
            <a:off x="4278313" y="3581400"/>
            <a:ext cx="90487" cy="68263"/>
          </a:xfrm>
          <a:custGeom>
            <a:avLst/>
            <a:gdLst>
              <a:gd name="T0" fmla="*/ 0 w 113"/>
              <a:gd name="T1" fmla="*/ 63 h 86"/>
              <a:gd name="T2" fmla="*/ 113 w 113"/>
              <a:gd name="T3" fmla="*/ 86 h 86"/>
              <a:gd name="T4" fmla="*/ 36 w 113"/>
              <a:gd name="T5" fmla="*/ 0 h 86"/>
            </a:gdLst>
            <a:ahLst/>
            <a:cxnLst>
              <a:cxn ang="0">
                <a:pos x="T0" y="T1"/>
              </a:cxn>
              <a:cxn ang="0">
                <a:pos x="T2" y="T3"/>
              </a:cxn>
              <a:cxn ang="0">
                <a:pos x="T4" y="T5"/>
              </a:cxn>
            </a:cxnLst>
            <a:rect l="0" t="0" r="r" b="b"/>
            <a:pathLst>
              <a:path w="113" h="86">
                <a:moveTo>
                  <a:pt x="0" y="63"/>
                </a:moveTo>
                <a:lnTo>
                  <a:pt x="113" y="86"/>
                </a:lnTo>
                <a:lnTo>
                  <a:pt x="36"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34207" name="Line 63"/>
          <p:cNvSpPr>
            <a:spLocks noChangeShapeType="1"/>
          </p:cNvSpPr>
          <p:nvPr/>
        </p:nvSpPr>
        <p:spPr bwMode="auto">
          <a:xfrm>
            <a:off x="4749800" y="4040188"/>
            <a:ext cx="25400" cy="317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08" name="Line 64"/>
          <p:cNvSpPr>
            <a:spLocks noChangeShapeType="1"/>
          </p:cNvSpPr>
          <p:nvPr/>
        </p:nvSpPr>
        <p:spPr bwMode="auto">
          <a:xfrm>
            <a:off x="4791075" y="4089400"/>
            <a:ext cx="23813" cy="317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09" name="Line 65"/>
          <p:cNvSpPr>
            <a:spLocks noChangeShapeType="1"/>
          </p:cNvSpPr>
          <p:nvPr/>
        </p:nvSpPr>
        <p:spPr bwMode="auto">
          <a:xfrm>
            <a:off x="4829175" y="4138613"/>
            <a:ext cx="25400" cy="317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10" name="Line 66"/>
          <p:cNvSpPr>
            <a:spLocks noChangeShapeType="1"/>
          </p:cNvSpPr>
          <p:nvPr/>
        </p:nvSpPr>
        <p:spPr bwMode="auto">
          <a:xfrm>
            <a:off x="4870450" y="4187825"/>
            <a:ext cx="25400" cy="317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11" name="Line 67"/>
          <p:cNvSpPr>
            <a:spLocks noChangeShapeType="1"/>
          </p:cNvSpPr>
          <p:nvPr/>
        </p:nvSpPr>
        <p:spPr bwMode="auto">
          <a:xfrm>
            <a:off x="4910138" y="4237038"/>
            <a:ext cx="25400" cy="317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12" name="Line 68"/>
          <p:cNvSpPr>
            <a:spLocks noChangeShapeType="1"/>
          </p:cNvSpPr>
          <p:nvPr/>
        </p:nvSpPr>
        <p:spPr bwMode="auto">
          <a:xfrm>
            <a:off x="4949825" y="4286250"/>
            <a:ext cx="25400" cy="317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13" name="Line 69"/>
          <p:cNvSpPr>
            <a:spLocks noChangeShapeType="1"/>
          </p:cNvSpPr>
          <p:nvPr/>
        </p:nvSpPr>
        <p:spPr bwMode="auto">
          <a:xfrm>
            <a:off x="4989513" y="4335463"/>
            <a:ext cx="25400" cy="317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14" name="Line 70"/>
          <p:cNvSpPr>
            <a:spLocks noChangeShapeType="1"/>
          </p:cNvSpPr>
          <p:nvPr/>
        </p:nvSpPr>
        <p:spPr bwMode="auto">
          <a:xfrm>
            <a:off x="5030788" y="4384675"/>
            <a:ext cx="3175" cy="47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15" name="Freeform 71"/>
          <p:cNvSpPr>
            <a:spLocks/>
          </p:cNvSpPr>
          <p:nvPr/>
        </p:nvSpPr>
        <p:spPr bwMode="auto">
          <a:xfrm>
            <a:off x="4956175" y="4303713"/>
            <a:ext cx="77788" cy="85725"/>
          </a:xfrm>
          <a:custGeom>
            <a:avLst/>
            <a:gdLst>
              <a:gd name="T0" fmla="*/ 0 w 99"/>
              <a:gd name="T1" fmla="*/ 46 h 108"/>
              <a:gd name="T2" fmla="*/ 99 w 99"/>
              <a:gd name="T3" fmla="*/ 108 h 108"/>
              <a:gd name="T4" fmla="*/ 57 w 99"/>
              <a:gd name="T5" fmla="*/ 0 h 108"/>
            </a:gdLst>
            <a:ahLst/>
            <a:cxnLst>
              <a:cxn ang="0">
                <a:pos x="T0" y="T1"/>
              </a:cxn>
              <a:cxn ang="0">
                <a:pos x="T2" y="T3"/>
              </a:cxn>
              <a:cxn ang="0">
                <a:pos x="T4" y="T5"/>
              </a:cxn>
            </a:cxnLst>
            <a:rect l="0" t="0" r="r" b="b"/>
            <a:pathLst>
              <a:path w="99" h="108">
                <a:moveTo>
                  <a:pt x="0" y="46"/>
                </a:moveTo>
                <a:lnTo>
                  <a:pt x="99" y="108"/>
                </a:lnTo>
                <a:lnTo>
                  <a:pt x="57"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34216" name="Line 72"/>
          <p:cNvSpPr>
            <a:spLocks noChangeShapeType="1"/>
          </p:cNvSpPr>
          <p:nvPr/>
        </p:nvSpPr>
        <p:spPr bwMode="auto">
          <a:xfrm flipH="1">
            <a:off x="4391025" y="3651250"/>
            <a:ext cx="168275"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17" name="Freeform 73"/>
          <p:cNvSpPr>
            <a:spLocks/>
          </p:cNvSpPr>
          <p:nvPr/>
        </p:nvSpPr>
        <p:spPr bwMode="auto">
          <a:xfrm>
            <a:off x="4346575" y="3630613"/>
            <a:ext cx="44450" cy="41275"/>
          </a:xfrm>
          <a:custGeom>
            <a:avLst/>
            <a:gdLst>
              <a:gd name="T0" fmla="*/ 56 w 56"/>
              <a:gd name="T1" fmla="*/ 27 h 52"/>
              <a:gd name="T2" fmla="*/ 53 w 56"/>
              <a:gd name="T3" fmla="*/ 14 h 52"/>
              <a:gd name="T4" fmla="*/ 45 w 56"/>
              <a:gd name="T5" fmla="*/ 5 h 52"/>
              <a:gd name="T6" fmla="*/ 35 w 56"/>
              <a:gd name="T7" fmla="*/ 0 h 52"/>
              <a:gd name="T8" fmla="*/ 22 w 56"/>
              <a:gd name="T9" fmla="*/ 0 h 52"/>
              <a:gd name="T10" fmla="*/ 11 w 56"/>
              <a:gd name="T11" fmla="*/ 5 h 52"/>
              <a:gd name="T12" fmla="*/ 3 w 56"/>
              <a:gd name="T13" fmla="*/ 14 h 52"/>
              <a:gd name="T14" fmla="*/ 0 w 56"/>
              <a:gd name="T15" fmla="*/ 27 h 52"/>
              <a:gd name="T16" fmla="*/ 3 w 56"/>
              <a:gd name="T17" fmla="*/ 38 h 52"/>
              <a:gd name="T18" fmla="*/ 11 w 56"/>
              <a:gd name="T19" fmla="*/ 48 h 52"/>
              <a:gd name="T20" fmla="*/ 22 w 56"/>
              <a:gd name="T21" fmla="*/ 52 h 52"/>
              <a:gd name="T22" fmla="*/ 35 w 56"/>
              <a:gd name="T23" fmla="*/ 52 h 52"/>
              <a:gd name="T24" fmla="*/ 45 w 56"/>
              <a:gd name="T25" fmla="*/ 48 h 52"/>
              <a:gd name="T26" fmla="*/ 53 w 56"/>
              <a:gd name="T27" fmla="*/ 38 h 52"/>
              <a:gd name="T28" fmla="*/ 56 w 56"/>
              <a:gd name="T29"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52">
                <a:moveTo>
                  <a:pt x="56" y="27"/>
                </a:moveTo>
                <a:lnTo>
                  <a:pt x="53" y="14"/>
                </a:lnTo>
                <a:lnTo>
                  <a:pt x="45" y="5"/>
                </a:lnTo>
                <a:lnTo>
                  <a:pt x="35" y="0"/>
                </a:lnTo>
                <a:lnTo>
                  <a:pt x="22" y="0"/>
                </a:lnTo>
                <a:lnTo>
                  <a:pt x="11" y="5"/>
                </a:lnTo>
                <a:lnTo>
                  <a:pt x="3" y="14"/>
                </a:lnTo>
                <a:lnTo>
                  <a:pt x="0" y="27"/>
                </a:lnTo>
                <a:lnTo>
                  <a:pt x="3" y="38"/>
                </a:lnTo>
                <a:lnTo>
                  <a:pt x="11" y="48"/>
                </a:lnTo>
                <a:lnTo>
                  <a:pt x="22" y="52"/>
                </a:lnTo>
                <a:lnTo>
                  <a:pt x="35" y="52"/>
                </a:lnTo>
                <a:lnTo>
                  <a:pt x="45" y="48"/>
                </a:lnTo>
                <a:lnTo>
                  <a:pt x="53" y="38"/>
                </a:lnTo>
                <a:lnTo>
                  <a:pt x="56" y="27"/>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34218" name="Line 74"/>
          <p:cNvSpPr>
            <a:spLocks noChangeShapeType="1"/>
          </p:cNvSpPr>
          <p:nvPr/>
        </p:nvSpPr>
        <p:spPr bwMode="auto">
          <a:xfrm flipH="1">
            <a:off x="4391025" y="3917950"/>
            <a:ext cx="168275"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19" name="Freeform 75"/>
          <p:cNvSpPr>
            <a:spLocks/>
          </p:cNvSpPr>
          <p:nvPr/>
        </p:nvSpPr>
        <p:spPr bwMode="auto">
          <a:xfrm>
            <a:off x="4346575" y="3898900"/>
            <a:ext cx="44450" cy="41275"/>
          </a:xfrm>
          <a:custGeom>
            <a:avLst/>
            <a:gdLst>
              <a:gd name="T0" fmla="*/ 56 w 56"/>
              <a:gd name="T1" fmla="*/ 26 h 53"/>
              <a:gd name="T2" fmla="*/ 53 w 56"/>
              <a:gd name="T3" fmla="*/ 15 h 53"/>
              <a:gd name="T4" fmla="*/ 45 w 56"/>
              <a:gd name="T5" fmla="*/ 5 h 53"/>
              <a:gd name="T6" fmla="*/ 35 w 56"/>
              <a:gd name="T7" fmla="*/ 0 h 53"/>
              <a:gd name="T8" fmla="*/ 22 w 56"/>
              <a:gd name="T9" fmla="*/ 0 h 53"/>
              <a:gd name="T10" fmla="*/ 11 w 56"/>
              <a:gd name="T11" fmla="*/ 5 h 53"/>
              <a:gd name="T12" fmla="*/ 3 w 56"/>
              <a:gd name="T13" fmla="*/ 15 h 53"/>
              <a:gd name="T14" fmla="*/ 0 w 56"/>
              <a:gd name="T15" fmla="*/ 26 h 53"/>
              <a:gd name="T16" fmla="*/ 3 w 56"/>
              <a:gd name="T17" fmla="*/ 39 h 53"/>
              <a:gd name="T18" fmla="*/ 11 w 56"/>
              <a:gd name="T19" fmla="*/ 48 h 53"/>
              <a:gd name="T20" fmla="*/ 22 w 56"/>
              <a:gd name="T21" fmla="*/ 53 h 53"/>
              <a:gd name="T22" fmla="*/ 35 w 56"/>
              <a:gd name="T23" fmla="*/ 53 h 53"/>
              <a:gd name="T24" fmla="*/ 45 w 56"/>
              <a:gd name="T25" fmla="*/ 48 h 53"/>
              <a:gd name="T26" fmla="*/ 53 w 56"/>
              <a:gd name="T27" fmla="*/ 39 h 53"/>
              <a:gd name="T28" fmla="*/ 56 w 56"/>
              <a:gd name="T29"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53">
                <a:moveTo>
                  <a:pt x="56" y="26"/>
                </a:moveTo>
                <a:lnTo>
                  <a:pt x="53" y="15"/>
                </a:lnTo>
                <a:lnTo>
                  <a:pt x="45" y="5"/>
                </a:lnTo>
                <a:lnTo>
                  <a:pt x="35" y="0"/>
                </a:lnTo>
                <a:lnTo>
                  <a:pt x="22" y="0"/>
                </a:lnTo>
                <a:lnTo>
                  <a:pt x="11" y="5"/>
                </a:lnTo>
                <a:lnTo>
                  <a:pt x="3" y="15"/>
                </a:lnTo>
                <a:lnTo>
                  <a:pt x="0" y="26"/>
                </a:lnTo>
                <a:lnTo>
                  <a:pt x="3" y="39"/>
                </a:lnTo>
                <a:lnTo>
                  <a:pt x="11" y="48"/>
                </a:lnTo>
                <a:lnTo>
                  <a:pt x="22" y="53"/>
                </a:lnTo>
                <a:lnTo>
                  <a:pt x="35" y="53"/>
                </a:lnTo>
                <a:lnTo>
                  <a:pt x="45" y="48"/>
                </a:lnTo>
                <a:lnTo>
                  <a:pt x="53" y="39"/>
                </a:lnTo>
                <a:lnTo>
                  <a:pt x="56" y="2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34220" name="Rectangle 76"/>
          <p:cNvSpPr>
            <a:spLocks noChangeArrowheads="1"/>
          </p:cNvSpPr>
          <p:nvPr/>
        </p:nvSpPr>
        <p:spPr bwMode="auto">
          <a:xfrm>
            <a:off x="4559300" y="3517900"/>
            <a:ext cx="1190625" cy="534988"/>
          </a:xfrm>
          <a:prstGeom prst="rect">
            <a:avLst/>
          </a:prstGeom>
          <a:solidFill>
            <a:srgbClr val="FFFFFF"/>
          </a:solidFill>
          <a:ln w="3175">
            <a:solidFill>
              <a:srgbClr val="000000"/>
            </a:solidFill>
            <a:miter lim="800000"/>
            <a:headEnd/>
            <a:tailEnd/>
          </a:ln>
        </p:spPr>
        <p:txBody>
          <a:bodyPr/>
          <a:lstStyle/>
          <a:p>
            <a:endParaRPr lang="en-CA"/>
          </a:p>
        </p:txBody>
      </p:sp>
      <p:sp>
        <p:nvSpPr>
          <p:cNvPr id="134221" name="Rectangle 77"/>
          <p:cNvSpPr>
            <a:spLocks noChangeArrowheads="1"/>
          </p:cNvSpPr>
          <p:nvPr/>
        </p:nvSpPr>
        <p:spPr bwMode="auto">
          <a:xfrm>
            <a:off x="4465638" y="3654425"/>
            <a:ext cx="188912" cy="71438"/>
          </a:xfrm>
          <a:prstGeom prst="rect">
            <a:avLst/>
          </a:prstGeom>
          <a:solidFill>
            <a:srgbClr val="FFFFFF"/>
          </a:solidFill>
          <a:ln w="3175">
            <a:solidFill>
              <a:srgbClr val="000000"/>
            </a:solidFill>
            <a:miter lim="800000"/>
            <a:headEnd/>
            <a:tailEnd/>
          </a:ln>
        </p:spPr>
        <p:txBody>
          <a:bodyPr/>
          <a:lstStyle/>
          <a:p>
            <a:endParaRPr lang="en-CA"/>
          </a:p>
        </p:txBody>
      </p:sp>
      <p:sp>
        <p:nvSpPr>
          <p:cNvPr id="134222" name="Rectangle 78"/>
          <p:cNvSpPr>
            <a:spLocks noChangeArrowheads="1"/>
          </p:cNvSpPr>
          <p:nvPr/>
        </p:nvSpPr>
        <p:spPr bwMode="auto">
          <a:xfrm>
            <a:off x="4465638" y="3844925"/>
            <a:ext cx="188912" cy="71438"/>
          </a:xfrm>
          <a:prstGeom prst="rect">
            <a:avLst/>
          </a:prstGeom>
          <a:solidFill>
            <a:srgbClr val="FFFFFF"/>
          </a:solidFill>
          <a:ln w="3175">
            <a:solidFill>
              <a:srgbClr val="000000"/>
            </a:solidFill>
            <a:miter lim="800000"/>
            <a:headEnd/>
            <a:tailEnd/>
          </a:ln>
        </p:spPr>
        <p:txBody>
          <a:bodyPr/>
          <a:lstStyle/>
          <a:p>
            <a:endParaRPr lang="en-CA"/>
          </a:p>
        </p:txBody>
      </p:sp>
      <p:sp>
        <p:nvSpPr>
          <p:cNvPr id="134223" name="Rectangle 79"/>
          <p:cNvSpPr>
            <a:spLocks noChangeArrowheads="1"/>
          </p:cNvSpPr>
          <p:nvPr/>
        </p:nvSpPr>
        <p:spPr bwMode="auto">
          <a:xfrm>
            <a:off x="4940300" y="3557588"/>
            <a:ext cx="549275"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700" b="1">
                <a:solidFill>
                  <a:srgbClr val="000000"/>
                </a:solidFill>
                <a:latin typeface="Arial" charset="0"/>
              </a:rPr>
              <a:t>&lt;&lt;Session&gt;&gt;</a:t>
            </a:r>
            <a:endParaRPr lang="en-US" altLang="en-US"/>
          </a:p>
        </p:txBody>
      </p:sp>
      <p:sp>
        <p:nvSpPr>
          <p:cNvPr id="134224" name="Rectangle 80"/>
          <p:cNvSpPr>
            <a:spLocks noChangeArrowheads="1"/>
          </p:cNvSpPr>
          <p:nvPr/>
        </p:nvSpPr>
        <p:spPr bwMode="auto">
          <a:xfrm>
            <a:off x="4841875" y="3659188"/>
            <a:ext cx="747713"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700" b="1" u="sng">
                <a:solidFill>
                  <a:srgbClr val="000000"/>
                </a:solidFill>
                <a:latin typeface="Arial" charset="0"/>
              </a:rPr>
              <a:t>ShoppingSession</a:t>
            </a:r>
            <a:endParaRPr lang="en-US" altLang="en-US"/>
          </a:p>
        </p:txBody>
      </p:sp>
      <p:sp>
        <p:nvSpPr>
          <p:cNvPr id="134225" name="Freeform 81"/>
          <p:cNvSpPr>
            <a:spLocks/>
          </p:cNvSpPr>
          <p:nvPr/>
        </p:nvSpPr>
        <p:spPr bwMode="auto">
          <a:xfrm>
            <a:off x="4721225" y="3986213"/>
            <a:ext cx="904875" cy="1587"/>
          </a:xfrm>
          <a:custGeom>
            <a:avLst/>
            <a:gdLst>
              <a:gd name="T0" fmla="*/ 0 w 1140"/>
              <a:gd name="T1" fmla="*/ 1140 w 1140"/>
              <a:gd name="T2" fmla="*/ 0 w 1140"/>
            </a:gdLst>
            <a:ahLst/>
            <a:cxnLst>
              <a:cxn ang="0">
                <a:pos x="T0" y="0"/>
              </a:cxn>
              <a:cxn ang="0">
                <a:pos x="T1" y="0"/>
              </a:cxn>
              <a:cxn ang="0">
                <a:pos x="T2" y="0"/>
              </a:cxn>
            </a:cxnLst>
            <a:rect l="0" t="0" r="r" b="b"/>
            <a:pathLst>
              <a:path w="1140">
                <a:moveTo>
                  <a:pt x="0" y="0"/>
                </a:moveTo>
                <a:lnTo>
                  <a:pt x="1140" y="0"/>
                </a:lnTo>
                <a:lnTo>
                  <a:pt x="0" y="0"/>
                </a:lnTo>
                <a:close/>
              </a:path>
            </a:pathLst>
          </a:custGeom>
          <a:solidFill>
            <a:srgbClr val="FFFFFF"/>
          </a:solidFill>
          <a:ln w="3175">
            <a:solidFill>
              <a:srgbClr val="000000"/>
            </a:solidFill>
            <a:prstDash val="solid"/>
            <a:round/>
            <a:headEnd/>
            <a:tailEnd/>
          </a:ln>
        </p:spPr>
        <p:txBody>
          <a:bodyPr/>
          <a:lstStyle/>
          <a:p>
            <a:endParaRPr lang="en-CA"/>
          </a:p>
        </p:txBody>
      </p:sp>
      <p:sp>
        <p:nvSpPr>
          <p:cNvPr id="134226" name="Freeform 82"/>
          <p:cNvSpPr>
            <a:spLocks/>
          </p:cNvSpPr>
          <p:nvPr/>
        </p:nvSpPr>
        <p:spPr bwMode="auto">
          <a:xfrm>
            <a:off x="4721225" y="3986213"/>
            <a:ext cx="904875" cy="1587"/>
          </a:xfrm>
          <a:custGeom>
            <a:avLst/>
            <a:gdLst>
              <a:gd name="T0" fmla="*/ 0 w 1140"/>
              <a:gd name="T1" fmla="*/ 1140 w 1140"/>
              <a:gd name="T2" fmla="*/ 0 w 1140"/>
            </a:gdLst>
            <a:ahLst/>
            <a:cxnLst>
              <a:cxn ang="0">
                <a:pos x="T0" y="0"/>
              </a:cxn>
              <a:cxn ang="0">
                <a:pos x="T1" y="0"/>
              </a:cxn>
              <a:cxn ang="0">
                <a:pos x="T2" y="0"/>
              </a:cxn>
            </a:cxnLst>
            <a:rect l="0" t="0" r="r" b="b"/>
            <a:pathLst>
              <a:path w="1140">
                <a:moveTo>
                  <a:pt x="0" y="0"/>
                </a:moveTo>
                <a:lnTo>
                  <a:pt x="1140" y="0"/>
                </a:lnTo>
                <a:lnTo>
                  <a:pt x="0" y="0"/>
                </a:lnTo>
                <a:close/>
              </a:path>
            </a:pathLst>
          </a:custGeom>
          <a:solidFill>
            <a:srgbClr val="FFFFFF"/>
          </a:solidFill>
          <a:ln w="3175">
            <a:solidFill>
              <a:srgbClr val="000000"/>
            </a:solidFill>
            <a:prstDash val="solid"/>
            <a:round/>
            <a:headEnd/>
            <a:tailEnd/>
          </a:ln>
        </p:spPr>
        <p:txBody>
          <a:bodyPr/>
          <a:lstStyle/>
          <a:p>
            <a:endParaRPr lang="en-CA"/>
          </a:p>
        </p:txBody>
      </p:sp>
      <p:sp>
        <p:nvSpPr>
          <p:cNvPr id="134227" name="Freeform 83"/>
          <p:cNvSpPr>
            <a:spLocks/>
          </p:cNvSpPr>
          <p:nvPr/>
        </p:nvSpPr>
        <p:spPr bwMode="auto">
          <a:xfrm>
            <a:off x="4721225" y="3986213"/>
            <a:ext cx="904875" cy="1587"/>
          </a:xfrm>
          <a:custGeom>
            <a:avLst/>
            <a:gdLst>
              <a:gd name="T0" fmla="*/ 0 w 1140"/>
              <a:gd name="T1" fmla="*/ 1140 w 1140"/>
              <a:gd name="T2" fmla="*/ 0 w 1140"/>
            </a:gdLst>
            <a:ahLst/>
            <a:cxnLst>
              <a:cxn ang="0">
                <a:pos x="T0" y="0"/>
              </a:cxn>
              <a:cxn ang="0">
                <a:pos x="T1" y="0"/>
              </a:cxn>
              <a:cxn ang="0">
                <a:pos x="T2" y="0"/>
              </a:cxn>
            </a:cxnLst>
            <a:rect l="0" t="0" r="r" b="b"/>
            <a:pathLst>
              <a:path w="1140">
                <a:moveTo>
                  <a:pt x="0" y="0"/>
                </a:moveTo>
                <a:lnTo>
                  <a:pt x="1140" y="0"/>
                </a:lnTo>
                <a:lnTo>
                  <a:pt x="0" y="0"/>
                </a:lnTo>
                <a:close/>
              </a:path>
            </a:pathLst>
          </a:custGeom>
          <a:solidFill>
            <a:srgbClr val="FFFFFF"/>
          </a:solidFill>
          <a:ln w="3175">
            <a:solidFill>
              <a:srgbClr val="000000"/>
            </a:solidFill>
            <a:prstDash val="solid"/>
            <a:round/>
            <a:headEnd/>
            <a:tailEnd/>
          </a:ln>
        </p:spPr>
        <p:txBody>
          <a:bodyPr/>
          <a:lstStyle/>
          <a:p>
            <a:endParaRPr lang="en-CA"/>
          </a:p>
        </p:txBody>
      </p:sp>
      <p:sp>
        <p:nvSpPr>
          <p:cNvPr id="134228" name="Freeform 84"/>
          <p:cNvSpPr>
            <a:spLocks noEditPoints="1"/>
          </p:cNvSpPr>
          <p:nvPr/>
        </p:nvSpPr>
        <p:spPr bwMode="auto">
          <a:xfrm>
            <a:off x="4721225" y="3768725"/>
            <a:ext cx="904875" cy="217488"/>
          </a:xfrm>
          <a:custGeom>
            <a:avLst/>
            <a:gdLst>
              <a:gd name="T0" fmla="*/ 0 w 1140"/>
              <a:gd name="T1" fmla="*/ 276 h 276"/>
              <a:gd name="T2" fmla="*/ 1140 w 1140"/>
              <a:gd name="T3" fmla="*/ 276 h 276"/>
              <a:gd name="T4" fmla="*/ 1140 w 1140"/>
              <a:gd name="T5" fmla="*/ 0 h 276"/>
              <a:gd name="T6" fmla="*/ 0 w 1140"/>
              <a:gd name="T7" fmla="*/ 0 h 276"/>
              <a:gd name="T8" fmla="*/ 0 w 1140"/>
              <a:gd name="T9" fmla="*/ 276 h 276"/>
              <a:gd name="T10" fmla="*/ 0 w 1140"/>
              <a:gd name="T11" fmla="*/ 0 h 276"/>
              <a:gd name="T12" fmla="*/ 1140 w 1140"/>
              <a:gd name="T13" fmla="*/ 0 h 276"/>
              <a:gd name="T14" fmla="*/ 1140 w 1140"/>
              <a:gd name="T15" fmla="*/ 276 h 276"/>
              <a:gd name="T16" fmla="*/ 1140 w 1140"/>
              <a:gd name="T17" fmla="*/ 0 h 276"/>
              <a:gd name="T18" fmla="*/ 0 w 1140"/>
              <a:gd name="T19"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0" h="276">
                <a:moveTo>
                  <a:pt x="0" y="276"/>
                </a:moveTo>
                <a:lnTo>
                  <a:pt x="1140" y="276"/>
                </a:lnTo>
                <a:lnTo>
                  <a:pt x="1140" y="0"/>
                </a:lnTo>
                <a:lnTo>
                  <a:pt x="0" y="0"/>
                </a:lnTo>
                <a:lnTo>
                  <a:pt x="0" y="276"/>
                </a:lnTo>
                <a:close/>
                <a:moveTo>
                  <a:pt x="0" y="0"/>
                </a:moveTo>
                <a:lnTo>
                  <a:pt x="1140" y="0"/>
                </a:lnTo>
                <a:lnTo>
                  <a:pt x="1140" y="276"/>
                </a:lnTo>
                <a:lnTo>
                  <a:pt x="1140" y="0"/>
                </a:lnTo>
                <a:lnTo>
                  <a:pt x="0" y="0"/>
                </a:lnTo>
                <a:close/>
              </a:path>
            </a:pathLst>
          </a:custGeom>
          <a:solidFill>
            <a:srgbClr val="FFFFFF"/>
          </a:solidFill>
          <a:ln w="3175">
            <a:solidFill>
              <a:srgbClr val="000000"/>
            </a:solidFill>
            <a:prstDash val="solid"/>
            <a:round/>
            <a:headEnd/>
            <a:tailEnd/>
          </a:ln>
        </p:spPr>
        <p:txBody>
          <a:bodyPr/>
          <a:lstStyle/>
          <a:p>
            <a:endParaRPr lang="en-CA"/>
          </a:p>
        </p:txBody>
      </p:sp>
      <p:sp>
        <p:nvSpPr>
          <p:cNvPr id="134229" name="Rectangle 85"/>
          <p:cNvSpPr>
            <a:spLocks noChangeArrowheads="1"/>
          </p:cNvSpPr>
          <p:nvPr/>
        </p:nvSpPr>
        <p:spPr bwMode="auto">
          <a:xfrm>
            <a:off x="4951413" y="3775075"/>
            <a:ext cx="46990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700" b="1">
                <a:solidFill>
                  <a:srgbClr val="000000"/>
                </a:solidFill>
                <a:latin typeface="Arial" charset="0"/>
              </a:rPr>
              <a:t>&lt;&lt;Focus&gt;&gt;</a:t>
            </a:r>
            <a:endParaRPr lang="en-US" altLang="en-US"/>
          </a:p>
        </p:txBody>
      </p:sp>
      <p:sp>
        <p:nvSpPr>
          <p:cNvPr id="134230" name="Rectangle 86"/>
          <p:cNvSpPr>
            <a:spLocks noChangeArrowheads="1"/>
          </p:cNvSpPr>
          <p:nvPr/>
        </p:nvSpPr>
        <p:spPr bwMode="auto">
          <a:xfrm>
            <a:off x="4814888" y="3876675"/>
            <a:ext cx="747712"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700" b="1" u="sng">
                <a:solidFill>
                  <a:srgbClr val="000000"/>
                </a:solidFill>
                <a:latin typeface="Arial" charset="0"/>
              </a:rPr>
              <a:t>ShoppingSession</a:t>
            </a:r>
            <a:endParaRPr lang="en-US" altLang="en-US"/>
          </a:p>
        </p:txBody>
      </p:sp>
      <p:sp>
        <p:nvSpPr>
          <p:cNvPr id="134231" name="Line 87"/>
          <p:cNvSpPr>
            <a:spLocks noChangeShapeType="1"/>
          </p:cNvSpPr>
          <p:nvPr/>
        </p:nvSpPr>
        <p:spPr bwMode="auto">
          <a:xfrm flipV="1">
            <a:off x="5757863" y="4222750"/>
            <a:ext cx="19050" cy="3651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32" name="Line 88"/>
          <p:cNvSpPr>
            <a:spLocks noChangeShapeType="1"/>
          </p:cNvSpPr>
          <p:nvPr/>
        </p:nvSpPr>
        <p:spPr bwMode="auto">
          <a:xfrm flipV="1">
            <a:off x="5788025" y="4167188"/>
            <a:ext cx="19050" cy="3651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33" name="Line 89"/>
          <p:cNvSpPr>
            <a:spLocks noChangeShapeType="1"/>
          </p:cNvSpPr>
          <p:nvPr/>
        </p:nvSpPr>
        <p:spPr bwMode="auto">
          <a:xfrm flipV="1">
            <a:off x="5816600" y="4111625"/>
            <a:ext cx="19050" cy="349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34" name="Line 90"/>
          <p:cNvSpPr>
            <a:spLocks noChangeShapeType="1"/>
          </p:cNvSpPr>
          <p:nvPr/>
        </p:nvSpPr>
        <p:spPr bwMode="auto">
          <a:xfrm flipV="1">
            <a:off x="5845175" y="4054475"/>
            <a:ext cx="19050" cy="3651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35" name="Line 91"/>
          <p:cNvSpPr>
            <a:spLocks noChangeShapeType="1"/>
          </p:cNvSpPr>
          <p:nvPr/>
        </p:nvSpPr>
        <p:spPr bwMode="auto">
          <a:xfrm flipV="1">
            <a:off x="5875338" y="3998913"/>
            <a:ext cx="17462" cy="3651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36" name="Line 92"/>
          <p:cNvSpPr>
            <a:spLocks noChangeShapeType="1"/>
          </p:cNvSpPr>
          <p:nvPr/>
        </p:nvSpPr>
        <p:spPr bwMode="auto">
          <a:xfrm flipV="1">
            <a:off x="5903913" y="3943350"/>
            <a:ext cx="19050" cy="349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37" name="Freeform 93"/>
          <p:cNvSpPr>
            <a:spLocks/>
          </p:cNvSpPr>
          <p:nvPr/>
        </p:nvSpPr>
        <p:spPr bwMode="auto">
          <a:xfrm>
            <a:off x="5857875" y="3938588"/>
            <a:ext cx="66675" cy="92075"/>
          </a:xfrm>
          <a:custGeom>
            <a:avLst/>
            <a:gdLst>
              <a:gd name="T0" fmla="*/ 65 w 83"/>
              <a:gd name="T1" fmla="*/ 115 h 115"/>
              <a:gd name="T2" fmla="*/ 83 w 83"/>
              <a:gd name="T3" fmla="*/ 0 h 115"/>
              <a:gd name="T4" fmla="*/ 0 w 83"/>
              <a:gd name="T5" fmla="*/ 82 h 115"/>
            </a:gdLst>
            <a:ahLst/>
            <a:cxnLst>
              <a:cxn ang="0">
                <a:pos x="T0" y="T1"/>
              </a:cxn>
              <a:cxn ang="0">
                <a:pos x="T2" y="T3"/>
              </a:cxn>
              <a:cxn ang="0">
                <a:pos x="T4" y="T5"/>
              </a:cxn>
            </a:cxnLst>
            <a:rect l="0" t="0" r="r" b="b"/>
            <a:pathLst>
              <a:path w="83" h="115">
                <a:moveTo>
                  <a:pt x="65" y="115"/>
                </a:moveTo>
                <a:lnTo>
                  <a:pt x="83" y="0"/>
                </a:lnTo>
                <a:lnTo>
                  <a:pt x="0" y="82"/>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34238" name="Line 94"/>
          <p:cNvSpPr>
            <a:spLocks noChangeShapeType="1"/>
          </p:cNvSpPr>
          <p:nvPr/>
        </p:nvSpPr>
        <p:spPr bwMode="auto">
          <a:xfrm flipH="1">
            <a:off x="5967413" y="3651250"/>
            <a:ext cx="168275"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39" name="Freeform 95"/>
          <p:cNvSpPr>
            <a:spLocks/>
          </p:cNvSpPr>
          <p:nvPr/>
        </p:nvSpPr>
        <p:spPr bwMode="auto">
          <a:xfrm>
            <a:off x="5924550" y="3630613"/>
            <a:ext cx="42863" cy="41275"/>
          </a:xfrm>
          <a:custGeom>
            <a:avLst/>
            <a:gdLst>
              <a:gd name="T0" fmla="*/ 54 w 54"/>
              <a:gd name="T1" fmla="*/ 27 h 52"/>
              <a:gd name="T2" fmla="*/ 52 w 54"/>
              <a:gd name="T3" fmla="*/ 14 h 52"/>
              <a:gd name="T4" fmla="*/ 44 w 54"/>
              <a:gd name="T5" fmla="*/ 5 h 52"/>
              <a:gd name="T6" fmla="*/ 33 w 54"/>
              <a:gd name="T7" fmla="*/ 0 h 52"/>
              <a:gd name="T8" fmla="*/ 20 w 54"/>
              <a:gd name="T9" fmla="*/ 0 h 52"/>
              <a:gd name="T10" fmla="*/ 9 w 54"/>
              <a:gd name="T11" fmla="*/ 5 h 52"/>
              <a:gd name="T12" fmla="*/ 3 w 54"/>
              <a:gd name="T13" fmla="*/ 14 h 52"/>
              <a:gd name="T14" fmla="*/ 0 w 54"/>
              <a:gd name="T15" fmla="*/ 27 h 52"/>
              <a:gd name="T16" fmla="*/ 3 w 54"/>
              <a:gd name="T17" fmla="*/ 38 h 52"/>
              <a:gd name="T18" fmla="*/ 9 w 54"/>
              <a:gd name="T19" fmla="*/ 48 h 52"/>
              <a:gd name="T20" fmla="*/ 20 w 54"/>
              <a:gd name="T21" fmla="*/ 52 h 52"/>
              <a:gd name="T22" fmla="*/ 33 w 54"/>
              <a:gd name="T23" fmla="*/ 52 h 52"/>
              <a:gd name="T24" fmla="*/ 44 w 54"/>
              <a:gd name="T25" fmla="*/ 48 h 52"/>
              <a:gd name="T26" fmla="*/ 52 w 54"/>
              <a:gd name="T27" fmla="*/ 38 h 52"/>
              <a:gd name="T28" fmla="*/ 54 w 54"/>
              <a:gd name="T29"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52">
                <a:moveTo>
                  <a:pt x="54" y="27"/>
                </a:moveTo>
                <a:lnTo>
                  <a:pt x="52" y="14"/>
                </a:lnTo>
                <a:lnTo>
                  <a:pt x="44" y="5"/>
                </a:lnTo>
                <a:lnTo>
                  <a:pt x="33" y="0"/>
                </a:lnTo>
                <a:lnTo>
                  <a:pt x="20" y="0"/>
                </a:lnTo>
                <a:lnTo>
                  <a:pt x="9" y="5"/>
                </a:lnTo>
                <a:lnTo>
                  <a:pt x="3" y="14"/>
                </a:lnTo>
                <a:lnTo>
                  <a:pt x="0" y="27"/>
                </a:lnTo>
                <a:lnTo>
                  <a:pt x="3" y="38"/>
                </a:lnTo>
                <a:lnTo>
                  <a:pt x="9" y="48"/>
                </a:lnTo>
                <a:lnTo>
                  <a:pt x="20" y="52"/>
                </a:lnTo>
                <a:lnTo>
                  <a:pt x="33" y="52"/>
                </a:lnTo>
                <a:lnTo>
                  <a:pt x="44" y="48"/>
                </a:lnTo>
                <a:lnTo>
                  <a:pt x="52" y="38"/>
                </a:lnTo>
                <a:lnTo>
                  <a:pt x="54" y="27"/>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34240" name="Line 96"/>
          <p:cNvSpPr>
            <a:spLocks noChangeShapeType="1"/>
          </p:cNvSpPr>
          <p:nvPr/>
        </p:nvSpPr>
        <p:spPr bwMode="auto">
          <a:xfrm flipH="1">
            <a:off x="5967413" y="3917950"/>
            <a:ext cx="168275"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41" name="Freeform 97"/>
          <p:cNvSpPr>
            <a:spLocks/>
          </p:cNvSpPr>
          <p:nvPr/>
        </p:nvSpPr>
        <p:spPr bwMode="auto">
          <a:xfrm>
            <a:off x="5924550" y="3898900"/>
            <a:ext cx="42863" cy="41275"/>
          </a:xfrm>
          <a:custGeom>
            <a:avLst/>
            <a:gdLst>
              <a:gd name="T0" fmla="*/ 54 w 54"/>
              <a:gd name="T1" fmla="*/ 26 h 53"/>
              <a:gd name="T2" fmla="*/ 52 w 54"/>
              <a:gd name="T3" fmla="*/ 15 h 53"/>
              <a:gd name="T4" fmla="*/ 44 w 54"/>
              <a:gd name="T5" fmla="*/ 5 h 53"/>
              <a:gd name="T6" fmla="*/ 33 w 54"/>
              <a:gd name="T7" fmla="*/ 0 h 53"/>
              <a:gd name="T8" fmla="*/ 20 w 54"/>
              <a:gd name="T9" fmla="*/ 0 h 53"/>
              <a:gd name="T10" fmla="*/ 9 w 54"/>
              <a:gd name="T11" fmla="*/ 5 h 53"/>
              <a:gd name="T12" fmla="*/ 3 w 54"/>
              <a:gd name="T13" fmla="*/ 15 h 53"/>
              <a:gd name="T14" fmla="*/ 0 w 54"/>
              <a:gd name="T15" fmla="*/ 26 h 53"/>
              <a:gd name="T16" fmla="*/ 3 w 54"/>
              <a:gd name="T17" fmla="*/ 39 h 53"/>
              <a:gd name="T18" fmla="*/ 9 w 54"/>
              <a:gd name="T19" fmla="*/ 48 h 53"/>
              <a:gd name="T20" fmla="*/ 20 w 54"/>
              <a:gd name="T21" fmla="*/ 53 h 53"/>
              <a:gd name="T22" fmla="*/ 33 w 54"/>
              <a:gd name="T23" fmla="*/ 53 h 53"/>
              <a:gd name="T24" fmla="*/ 44 w 54"/>
              <a:gd name="T25" fmla="*/ 48 h 53"/>
              <a:gd name="T26" fmla="*/ 52 w 54"/>
              <a:gd name="T27" fmla="*/ 39 h 53"/>
              <a:gd name="T28" fmla="*/ 54 w 54"/>
              <a:gd name="T29"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53">
                <a:moveTo>
                  <a:pt x="54" y="26"/>
                </a:moveTo>
                <a:lnTo>
                  <a:pt x="52" y="15"/>
                </a:lnTo>
                <a:lnTo>
                  <a:pt x="44" y="5"/>
                </a:lnTo>
                <a:lnTo>
                  <a:pt x="33" y="0"/>
                </a:lnTo>
                <a:lnTo>
                  <a:pt x="20" y="0"/>
                </a:lnTo>
                <a:lnTo>
                  <a:pt x="9" y="5"/>
                </a:lnTo>
                <a:lnTo>
                  <a:pt x="3" y="15"/>
                </a:lnTo>
                <a:lnTo>
                  <a:pt x="0" y="26"/>
                </a:lnTo>
                <a:lnTo>
                  <a:pt x="3" y="39"/>
                </a:lnTo>
                <a:lnTo>
                  <a:pt x="9" y="48"/>
                </a:lnTo>
                <a:lnTo>
                  <a:pt x="20" y="53"/>
                </a:lnTo>
                <a:lnTo>
                  <a:pt x="33" y="53"/>
                </a:lnTo>
                <a:lnTo>
                  <a:pt x="44" y="48"/>
                </a:lnTo>
                <a:lnTo>
                  <a:pt x="52" y="39"/>
                </a:lnTo>
                <a:lnTo>
                  <a:pt x="54" y="2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34242" name="Rectangle 98"/>
          <p:cNvSpPr>
            <a:spLocks noChangeArrowheads="1"/>
          </p:cNvSpPr>
          <p:nvPr/>
        </p:nvSpPr>
        <p:spPr bwMode="auto">
          <a:xfrm>
            <a:off x="6135688" y="3517900"/>
            <a:ext cx="1111250" cy="534988"/>
          </a:xfrm>
          <a:prstGeom prst="rect">
            <a:avLst/>
          </a:prstGeom>
          <a:solidFill>
            <a:srgbClr val="FFFFFF"/>
          </a:solidFill>
          <a:ln w="3175">
            <a:solidFill>
              <a:srgbClr val="000000"/>
            </a:solidFill>
            <a:miter lim="800000"/>
            <a:headEnd/>
            <a:tailEnd/>
          </a:ln>
        </p:spPr>
        <p:txBody>
          <a:bodyPr/>
          <a:lstStyle/>
          <a:p>
            <a:endParaRPr lang="en-CA"/>
          </a:p>
        </p:txBody>
      </p:sp>
      <p:sp>
        <p:nvSpPr>
          <p:cNvPr id="134243" name="Rectangle 99"/>
          <p:cNvSpPr>
            <a:spLocks noChangeArrowheads="1"/>
          </p:cNvSpPr>
          <p:nvPr/>
        </p:nvSpPr>
        <p:spPr bwMode="auto">
          <a:xfrm>
            <a:off x="6040438" y="3654425"/>
            <a:ext cx="190500" cy="71438"/>
          </a:xfrm>
          <a:prstGeom prst="rect">
            <a:avLst/>
          </a:prstGeom>
          <a:solidFill>
            <a:srgbClr val="FFFFFF"/>
          </a:solidFill>
          <a:ln w="3175">
            <a:solidFill>
              <a:srgbClr val="000000"/>
            </a:solidFill>
            <a:miter lim="800000"/>
            <a:headEnd/>
            <a:tailEnd/>
          </a:ln>
        </p:spPr>
        <p:txBody>
          <a:bodyPr/>
          <a:lstStyle/>
          <a:p>
            <a:endParaRPr lang="en-CA"/>
          </a:p>
        </p:txBody>
      </p:sp>
      <p:sp>
        <p:nvSpPr>
          <p:cNvPr id="134244" name="Rectangle 100"/>
          <p:cNvSpPr>
            <a:spLocks noChangeArrowheads="1"/>
          </p:cNvSpPr>
          <p:nvPr/>
        </p:nvSpPr>
        <p:spPr bwMode="auto">
          <a:xfrm>
            <a:off x="6040438" y="3844925"/>
            <a:ext cx="190500" cy="71438"/>
          </a:xfrm>
          <a:prstGeom prst="rect">
            <a:avLst/>
          </a:prstGeom>
          <a:solidFill>
            <a:srgbClr val="FFFFFF"/>
          </a:solidFill>
          <a:ln w="3175">
            <a:solidFill>
              <a:srgbClr val="000000"/>
            </a:solidFill>
            <a:miter lim="800000"/>
            <a:headEnd/>
            <a:tailEnd/>
          </a:ln>
        </p:spPr>
        <p:txBody>
          <a:bodyPr/>
          <a:lstStyle/>
          <a:p>
            <a:endParaRPr lang="en-CA"/>
          </a:p>
        </p:txBody>
      </p:sp>
      <p:sp>
        <p:nvSpPr>
          <p:cNvPr id="134245" name="Rectangle 101"/>
          <p:cNvSpPr>
            <a:spLocks noChangeArrowheads="1"/>
          </p:cNvSpPr>
          <p:nvPr/>
        </p:nvSpPr>
        <p:spPr bwMode="auto">
          <a:xfrm>
            <a:off x="6524625" y="3557588"/>
            <a:ext cx="457200"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700" b="1">
                <a:solidFill>
                  <a:srgbClr val="000000"/>
                </a:solidFill>
                <a:latin typeface="Arial" charset="0"/>
              </a:rPr>
              <a:t>&lt;&lt;Entity&gt;&gt;</a:t>
            </a:r>
            <a:endParaRPr lang="en-US" altLang="en-US"/>
          </a:p>
        </p:txBody>
      </p:sp>
      <p:sp>
        <p:nvSpPr>
          <p:cNvPr id="134246" name="Rectangle 102"/>
          <p:cNvSpPr>
            <a:spLocks noChangeArrowheads="1"/>
          </p:cNvSpPr>
          <p:nvPr/>
        </p:nvSpPr>
        <p:spPr bwMode="auto">
          <a:xfrm>
            <a:off x="6583363" y="3659188"/>
            <a:ext cx="325437"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700" b="1" u="sng">
                <a:solidFill>
                  <a:srgbClr val="000000"/>
                </a:solidFill>
                <a:latin typeface="Arial" charset="0"/>
              </a:rPr>
              <a:t>Catalog</a:t>
            </a:r>
            <a:endParaRPr lang="en-US" altLang="en-US"/>
          </a:p>
        </p:txBody>
      </p:sp>
      <p:sp>
        <p:nvSpPr>
          <p:cNvPr id="134247" name="Freeform 103"/>
          <p:cNvSpPr>
            <a:spLocks/>
          </p:cNvSpPr>
          <p:nvPr/>
        </p:nvSpPr>
        <p:spPr bwMode="auto">
          <a:xfrm>
            <a:off x="6281738" y="3986213"/>
            <a:ext cx="904875" cy="1587"/>
          </a:xfrm>
          <a:custGeom>
            <a:avLst/>
            <a:gdLst>
              <a:gd name="T0" fmla="*/ 0 w 1140"/>
              <a:gd name="T1" fmla="*/ 1140 w 1140"/>
              <a:gd name="T2" fmla="*/ 0 w 1140"/>
            </a:gdLst>
            <a:ahLst/>
            <a:cxnLst>
              <a:cxn ang="0">
                <a:pos x="T0" y="0"/>
              </a:cxn>
              <a:cxn ang="0">
                <a:pos x="T1" y="0"/>
              </a:cxn>
              <a:cxn ang="0">
                <a:pos x="T2" y="0"/>
              </a:cxn>
            </a:cxnLst>
            <a:rect l="0" t="0" r="r" b="b"/>
            <a:pathLst>
              <a:path w="1140">
                <a:moveTo>
                  <a:pt x="0" y="0"/>
                </a:moveTo>
                <a:lnTo>
                  <a:pt x="1140" y="0"/>
                </a:lnTo>
                <a:lnTo>
                  <a:pt x="0" y="0"/>
                </a:lnTo>
                <a:close/>
              </a:path>
            </a:pathLst>
          </a:custGeom>
          <a:solidFill>
            <a:srgbClr val="FFFFFF"/>
          </a:solidFill>
          <a:ln w="3175">
            <a:solidFill>
              <a:srgbClr val="000000"/>
            </a:solidFill>
            <a:prstDash val="solid"/>
            <a:round/>
            <a:headEnd/>
            <a:tailEnd/>
          </a:ln>
        </p:spPr>
        <p:txBody>
          <a:bodyPr/>
          <a:lstStyle/>
          <a:p>
            <a:endParaRPr lang="en-CA"/>
          </a:p>
        </p:txBody>
      </p:sp>
      <p:sp>
        <p:nvSpPr>
          <p:cNvPr id="134248" name="Freeform 104"/>
          <p:cNvSpPr>
            <a:spLocks/>
          </p:cNvSpPr>
          <p:nvPr/>
        </p:nvSpPr>
        <p:spPr bwMode="auto">
          <a:xfrm>
            <a:off x="6281738" y="3986213"/>
            <a:ext cx="904875" cy="1587"/>
          </a:xfrm>
          <a:custGeom>
            <a:avLst/>
            <a:gdLst>
              <a:gd name="T0" fmla="*/ 0 w 1140"/>
              <a:gd name="T1" fmla="*/ 1140 w 1140"/>
              <a:gd name="T2" fmla="*/ 0 w 1140"/>
            </a:gdLst>
            <a:ahLst/>
            <a:cxnLst>
              <a:cxn ang="0">
                <a:pos x="T0" y="0"/>
              </a:cxn>
              <a:cxn ang="0">
                <a:pos x="T1" y="0"/>
              </a:cxn>
              <a:cxn ang="0">
                <a:pos x="T2" y="0"/>
              </a:cxn>
            </a:cxnLst>
            <a:rect l="0" t="0" r="r" b="b"/>
            <a:pathLst>
              <a:path w="1140">
                <a:moveTo>
                  <a:pt x="0" y="0"/>
                </a:moveTo>
                <a:lnTo>
                  <a:pt x="1140" y="0"/>
                </a:lnTo>
                <a:lnTo>
                  <a:pt x="0" y="0"/>
                </a:lnTo>
                <a:close/>
              </a:path>
            </a:pathLst>
          </a:custGeom>
          <a:solidFill>
            <a:srgbClr val="FFFFFF"/>
          </a:solidFill>
          <a:ln w="3175">
            <a:solidFill>
              <a:srgbClr val="000000"/>
            </a:solidFill>
            <a:prstDash val="solid"/>
            <a:round/>
            <a:headEnd/>
            <a:tailEnd/>
          </a:ln>
        </p:spPr>
        <p:txBody>
          <a:bodyPr/>
          <a:lstStyle/>
          <a:p>
            <a:endParaRPr lang="en-CA"/>
          </a:p>
        </p:txBody>
      </p:sp>
      <p:sp>
        <p:nvSpPr>
          <p:cNvPr id="134249" name="Freeform 105"/>
          <p:cNvSpPr>
            <a:spLocks/>
          </p:cNvSpPr>
          <p:nvPr/>
        </p:nvSpPr>
        <p:spPr bwMode="auto">
          <a:xfrm>
            <a:off x="6281738" y="3986213"/>
            <a:ext cx="904875" cy="1587"/>
          </a:xfrm>
          <a:custGeom>
            <a:avLst/>
            <a:gdLst>
              <a:gd name="T0" fmla="*/ 0 w 1140"/>
              <a:gd name="T1" fmla="*/ 1140 w 1140"/>
              <a:gd name="T2" fmla="*/ 0 w 1140"/>
            </a:gdLst>
            <a:ahLst/>
            <a:cxnLst>
              <a:cxn ang="0">
                <a:pos x="T0" y="0"/>
              </a:cxn>
              <a:cxn ang="0">
                <a:pos x="T1" y="0"/>
              </a:cxn>
              <a:cxn ang="0">
                <a:pos x="T2" y="0"/>
              </a:cxn>
            </a:cxnLst>
            <a:rect l="0" t="0" r="r" b="b"/>
            <a:pathLst>
              <a:path w="1140">
                <a:moveTo>
                  <a:pt x="0" y="0"/>
                </a:moveTo>
                <a:lnTo>
                  <a:pt x="1140" y="0"/>
                </a:lnTo>
                <a:lnTo>
                  <a:pt x="0" y="0"/>
                </a:lnTo>
                <a:close/>
              </a:path>
            </a:pathLst>
          </a:custGeom>
          <a:solidFill>
            <a:srgbClr val="FFFFFF"/>
          </a:solidFill>
          <a:ln w="3175">
            <a:solidFill>
              <a:srgbClr val="000000"/>
            </a:solidFill>
            <a:prstDash val="solid"/>
            <a:round/>
            <a:headEnd/>
            <a:tailEnd/>
          </a:ln>
        </p:spPr>
        <p:txBody>
          <a:bodyPr/>
          <a:lstStyle/>
          <a:p>
            <a:endParaRPr lang="en-CA"/>
          </a:p>
        </p:txBody>
      </p:sp>
      <p:sp>
        <p:nvSpPr>
          <p:cNvPr id="134250" name="Freeform 106"/>
          <p:cNvSpPr>
            <a:spLocks noEditPoints="1"/>
          </p:cNvSpPr>
          <p:nvPr/>
        </p:nvSpPr>
        <p:spPr bwMode="auto">
          <a:xfrm>
            <a:off x="6281738" y="3768725"/>
            <a:ext cx="904875" cy="217488"/>
          </a:xfrm>
          <a:custGeom>
            <a:avLst/>
            <a:gdLst>
              <a:gd name="T0" fmla="*/ 0 w 1140"/>
              <a:gd name="T1" fmla="*/ 276 h 276"/>
              <a:gd name="T2" fmla="*/ 1140 w 1140"/>
              <a:gd name="T3" fmla="*/ 276 h 276"/>
              <a:gd name="T4" fmla="*/ 1140 w 1140"/>
              <a:gd name="T5" fmla="*/ 0 h 276"/>
              <a:gd name="T6" fmla="*/ 0 w 1140"/>
              <a:gd name="T7" fmla="*/ 0 h 276"/>
              <a:gd name="T8" fmla="*/ 0 w 1140"/>
              <a:gd name="T9" fmla="*/ 276 h 276"/>
              <a:gd name="T10" fmla="*/ 0 w 1140"/>
              <a:gd name="T11" fmla="*/ 0 h 276"/>
              <a:gd name="T12" fmla="*/ 1140 w 1140"/>
              <a:gd name="T13" fmla="*/ 0 h 276"/>
              <a:gd name="T14" fmla="*/ 1140 w 1140"/>
              <a:gd name="T15" fmla="*/ 276 h 276"/>
              <a:gd name="T16" fmla="*/ 1140 w 1140"/>
              <a:gd name="T17" fmla="*/ 0 h 276"/>
              <a:gd name="T18" fmla="*/ 0 w 1140"/>
              <a:gd name="T19"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0" h="276">
                <a:moveTo>
                  <a:pt x="0" y="276"/>
                </a:moveTo>
                <a:lnTo>
                  <a:pt x="1140" y="276"/>
                </a:lnTo>
                <a:lnTo>
                  <a:pt x="1140" y="0"/>
                </a:lnTo>
                <a:lnTo>
                  <a:pt x="0" y="0"/>
                </a:lnTo>
                <a:lnTo>
                  <a:pt x="0" y="276"/>
                </a:lnTo>
                <a:close/>
                <a:moveTo>
                  <a:pt x="0" y="0"/>
                </a:moveTo>
                <a:lnTo>
                  <a:pt x="1140" y="0"/>
                </a:lnTo>
                <a:lnTo>
                  <a:pt x="1140" y="276"/>
                </a:lnTo>
                <a:lnTo>
                  <a:pt x="1140" y="0"/>
                </a:lnTo>
                <a:lnTo>
                  <a:pt x="0" y="0"/>
                </a:lnTo>
                <a:close/>
              </a:path>
            </a:pathLst>
          </a:custGeom>
          <a:solidFill>
            <a:srgbClr val="FFFFFF"/>
          </a:solidFill>
          <a:ln w="3175">
            <a:solidFill>
              <a:srgbClr val="000000"/>
            </a:solidFill>
            <a:prstDash val="solid"/>
            <a:round/>
            <a:headEnd/>
            <a:tailEnd/>
          </a:ln>
        </p:spPr>
        <p:txBody>
          <a:bodyPr/>
          <a:lstStyle/>
          <a:p>
            <a:endParaRPr lang="en-CA"/>
          </a:p>
        </p:txBody>
      </p:sp>
      <p:sp>
        <p:nvSpPr>
          <p:cNvPr id="134251" name="Rectangle 107"/>
          <p:cNvSpPr>
            <a:spLocks noChangeArrowheads="1"/>
          </p:cNvSpPr>
          <p:nvPr/>
        </p:nvSpPr>
        <p:spPr bwMode="auto">
          <a:xfrm>
            <a:off x="6511925" y="3775075"/>
            <a:ext cx="46990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700" b="1">
                <a:solidFill>
                  <a:srgbClr val="000000"/>
                </a:solidFill>
                <a:latin typeface="Arial" charset="0"/>
              </a:rPr>
              <a:t>&lt;&lt;Focus&gt;&gt;</a:t>
            </a:r>
            <a:endParaRPr lang="en-US" altLang="en-US"/>
          </a:p>
        </p:txBody>
      </p:sp>
      <p:sp>
        <p:nvSpPr>
          <p:cNvPr id="134252" name="Rectangle 108"/>
          <p:cNvSpPr>
            <a:spLocks noChangeArrowheads="1"/>
          </p:cNvSpPr>
          <p:nvPr/>
        </p:nvSpPr>
        <p:spPr bwMode="auto">
          <a:xfrm>
            <a:off x="6580188" y="3876675"/>
            <a:ext cx="325437"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700" b="1" u="sng">
                <a:solidFill>
                  <a:srgbClr val="000000"/>
                </a:solidFill>
                <a:latin typeface="Arial" charset="0"/>
              </a:rPr>
              <a:t>Catalog</a:t>
            </a:r>
            <a:endParaRPr lang="en-US" altLang="en-US"/>
          </a:p>
        </p:txBody>
      </p:sp>
      <p:sp>
        <p:nvSpPr>
          <p:cNvPr id="134253" name="Line 109"/>
          <p:cNvSpPr>
            <a:spLocks noChangeShapeType="1"/>
          </p:cNvSpPr>
          <p:nvPr/>
        </p:nvSpPr>
        <p:spPr bwMode="auto">
          <a:xfrm flipH="1">
            <a:off x="5056188" y="4410075"/>
            <a:ext cx="168275"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54" name="Freeform 110"/>
          <p:cNvSpPr>
            <a:spLocks/>
          </p:cNvSpPr>
          <p:nvPr/>
        </p:nvSpPr>
        <p:spPr bwMode="auto">
          <a:xfrm>
            <a:off x="5011738" y="4389438"/>
            <a:ext cx="44450" cy="41275"/>
          </a:xfrm>
          <a:custGeom>
            <a:avLst/>
            <a:gdLst>
              <a:gd name="T0" fmla="*/ 56 w 56"/>
              <a:gd name="T1" fmla="*/ 27 h 53"/>
              <a:gd name="T2" fmla="*/ 53 w 56"/>
              <a:gd name="T3" fmla="*/ 15 h 53"/>
              <a:gd name="T4" fmla="*/ 45 w 56"/>
              <a:gd name="T5" fmla="*/ 5 h 53"/>
              <a:gd name="T6" fmla="*/ 35 w 56"/>
              <a:gd name="T7" fmla="*/ 0 h 53"/>
              <a:gd name="T8" fmla="*/ 22 w 56"/>
              <a:gd name="T9" fmla="*/ 0 h 53"/>
              <a:gd name="T10" fmla="*/ 11 w 56"/>
              <a:gd name="T11" fmla="*/ 5 h 53"/>
              <a:gd name="T12" fmla="*/ 3 w 56"/>
              <a:gd name="T13" fmla="*/ 15 h 53"/>
              <a:gd name="T14" fmla="*/ 0 w 56"/>
              <a:gd name="T15" fmla="*/ 27 h 53"/>
              <a:gd name="T16" fmla="*/ 3 w 56"/>
              <a:gd name="T17" fmla="*/ 39 h 53"/>
              <a:gd name="T18" fmla="*/ 11 w 56"/>
              <a:gd name="T19" fmla="*/ 48 h 53"/>
              <a:gd name="T20" fmla="*/ 22 w 56"/>
              <a:gd name="T21" fmla="*/ 53 h 53"/>
              <a:gd name="T22" fmla="*/ 35 w 56"/>
              <a:gd name="T23" fmla="*/ 53 h 53"/>
              <a:gd name="T24" fmla="*/ 45 w 56"/>
              <a:gd name="T25" fmla="*/ 48 h 53"/>
              <a:gd name="T26" fmla="*/ 53 w 56"/>
              <a:gd name="T27" fmla="*/ 39 h 53"/>
              <a:gd name="T28" fmla="*/ 56 w 56"/>
              <a:gd name="T29"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53">
                <a:moveTo>
                  <a:pt x="56" y="27"/>
                </a:moveTo>
                <a:lnTo>
                  <a:pt x="53" y="15"/>
                </a:lnTo>
                <a:lnTo>
                  <a:pt x="45" y="5"/>
                </a:lnTo>
                <a:lnTo>
                  <a:pt x="35" y="0"/>
                </a:lnTo>
                <a:lnTo>
                  <a:pt x="22" y="0"/>
                </a:lnTo>
                <a:lnTo>
                  <a:pt x="11" y="5"/>
                </a:lnTo>
                <a:lnTo>
                  <a:pt x="3" y="15"/>
                </a:lnTo>
                <a:lnTo>
                  <a:pt x="0" y="27"/>
                </a:lnTo>
                <a:lnTo>
                  <a:pt x="3" y="39"/>
                </a:lnTo>
                <a:lnTo>
                  <a:pt x="11" y="48"/>
                </a:lnTo>
                <a:lnTo>
                  <a:pt x="22" y="53"/>
                </a:lnTo>
                <a:lnTo>
                  <a:pt x="35" y="53"/>
                </a:lnTo>
                <a:lnTo>
                  <a:pt x="45" y="48"/>
                </a:lnTo>
                <a:lnTo>
                  <a:pt x="53" y="39"/>
                </a:lnTo>
                <a:lnTo>
                  <a:pt x="56" y="27"/>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34255" name="Line 111"/>
          <p:cNvSpPr>
            <a:spLocks noChangeShapeType="1"/>
          </p:cNvSpPr>
          <p:nvPr/>
        </p:nvSpPr>
        <p:spPr bwMode="auto">
          <a:xfrm flipH="1">
            <a:off x="5056188" y="4676775"/>
            <a:ext cx="168275"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56" name="Freeform 112"/>
          <p:cNvSpPr>
            <a:spLocks/>
          </p:cNvSpPr>
          <p:nvPr/>
        </p:nvSpPr>
        <p:spPr bwMode="auto">
          <a:xfrm>
            <a:off x="5011738" y="4656138"/>
            <a:ext cx="44450" cy="42862"/>
          </a:xfrm>
          <a:custGeom>
            <a:avLst/>
            <a:gdLst>
              <a:gd name="T0" fmla="*/ 56 w 56"/>
              <a:gd name="T1" fmla="*/ 25 h 52"/>
              <a:gd name="T2" fmla="*/ 53 w 56"/>
              <a:gd name="T3" fmla="*/ 14 h 52"/>
              <a:gd name="T4" fmla="*/ 45 w 56"/>
              <a:gd name="T5" fmla="*/ 5 h 52"/>
              <a:gd name="T6" fmla="*/ 35 w 56"/>
              <a:gd name="T7" fmla="*/ 0 h 52"/>
              <a:gd name="T8" fmla="*/ 22 w 56"/>
              <a:gd name="T9" fmla="*/ 0 h 52"/>
              <a:gd name="T10" fmla="*/ 11 w 56"/>
              <a:gd name="T11" fmla="*/ 5 h 52"/>
              <a:gd name="T12" fmla="*/ 3 w 56"/>
              <a:gd name="T13" fmla="*/ 14 h 52"/>
              <a:gd name="T14" fmla="*/ 0 w 56"/>
              <a:gd name="T15" fmla="*/ 25 h 52"/>
              <a:gd name="T16" fmla="*/ 3 w 56"/>
              <a:gd name="T17" fmla="*/ 38 h 52"/>
              <a:gd name="T18" fmla="*/ 11 w 56"/>
              <a:gd name="T19" fmla="*/ 48 h 52"/>
              <a:gd name="T20" fmla="*/ 22 w 56"/>
              <a:gd name="T21" fmla="*/ 52 h 52"/>
              <a:gd name="T22" fmla="*/ 35 w 56"/>
              <a:gd name="T23" fmla="*/ 52 h 52"/>
              <a:gd name="T24" fmla="*/ 45 w 56"/>
              <a:gd name="T25" fmla="*/ 48 h 52"/>
              <a:gd name="T26" fmla="*/ 53 w 56"/>
              <a:gd name="T27" fmla="*/ 38 h 52"/>
              <a:gd name="T28" fmla="*/ 56 w 56"/>
              <a:gd name="T29" fmla="*/ 2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52">
                <a:moveTo>
                  <a:pt x="56" y="25"/>
                </a:moveTo>
                <a:lnTo>
                  <a:pt x="53" y="14"/>
                </a:lnTo>
                <a:lnTo>
                  <a:pt x="45" y="5"/>
                </a:lnTo>
                <a:lnTo>
                  <a:pt x="35" y="0"/>
                </a:lnTo>
                <a:lnTo>
                  <a:pt x="22" y="0"/>
                </a:lnTo>
                <a:lnTo>
                  <a:pt x="11" y="5"/>
                </a:lnTo>
                <a:lnTo>
                  <a:pt x="3" y="14"/>
                </a:lnTo>
                <a:lnTo>
                  <a:pt x="0" y="25"/>
                </a:lnTo>
                <a:lnTo>
                  <a:pt x="3" y="38"/>
                </a:lnTo>
                <a:lnTo>
                  <a:pt x="11" y="48"/>
                </a:lnTo>
                <a:lnTo>
                  <a:pt x="22" y="52"/>
                </a:lnTo>
                <a:lnTo>
                  <a:pt x="35" y="52"/>
                </a:lnTo>
                <a:lnTo>
                  <a:pt x="45" y="48"/>
                </a:lnTo>
                <a:lnTo>
                  <a:pt x="53" y="38"/>
                </a:lnTo>
                <a:lnTo>
                  <a:pt x="56" y="2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34257" name="Rectangle 113"/>
          <p:cNvSpPr>
            <a:spLocks noChangeArrowheads="1"/>
          </p:cNvSpPr>
          <p:nvPr/>
        </p:nvSpPr>
        <p:spPr bwMode="auto">
          <a:xfrm>
            <a:off x="5224463" y="4276725"/>
            <a:ext cx="1179512" cy="534988"/>
          </a:xfrm>
          <a:prstGeom prst="rect">
            <a:avLst/>
          </a:prstGeom>
          <a:solidFill>
            <a:srgbClr val="FFFFFF"/>
          </a:solidFill>
          <a:ln w="3175">
            <a:solidFill>
              <a:srgbClr val="000000"/>
            </a:solidFill>
            <a:miter lim="800000"/>
            <a:headEnd/>
            <a:tailEnd/>
          </a:ln>
        </p:spPr>
        <p:txBody>
          <a:bodyPr/>
          <a:lstStyle/>
          <a:p>
            <a:endParaRPr lang="en-CA"/>
          </a:p>
        </p:txBody>
      </p:sp>
      <p:sp>
        <p:nvSpPr>
          <p:cNvPr id="134258" name="Rectangle 114"/>
          <p:cNvSpPr>
            <a:spLocks noChangeArrowheads="1"/>
          </p:cNvSpPr>
          <p:nvPr/>
        </p:nvSpPr>
        <p:spPr bwMode="auto">
          <a:xfrm>
            <a:off x="5129213" y="4413250"/>
            <a:ext cx="190500" cy="71438"/>
          </a:xfrm>
          <a:prstGeom prst="rect">
            <a:avLst/>
          </a:prstGeom>
          <a:solidFill>
            <a:srgbClr val="FFFFFF"/>
          </a:solidFill>
          <a:ln w="3175">
            <a:solidFill>
              <a:srgbClr val="000000"/>
            </a:solidFill>
            <a:miter lim="800000"/>
            <a:headEnd/>
            <a:tailEnd/>
          </a:ln>
        </p:spPr>
        <p:txBody>
          <a:bodyPr/>
          <a:lstStyle/>
          <a:p>
            <a:endParaRPr lang="en-CA"/>
          </a:p>
        </p:txBody>
      </p:sp>
      <p:sp>
        <p:nvSpPr>
          <p:cNvPr id="134259" name="Rectangle 115"/>
          <p:cNvSpPr>
            <a:spLocks noChangeArrowheads="1"/>
          </p:cNvSpPr>
          <p:nvPr/>
        </p:nvSpPr>
        <p:spPr bwMode="auto">
          <a:xfrm>
            <a:off x="5129213" y="4602163"/>
            <a:ext cx="190500" cy="73025"/>
          </a:xfrm>
          <a:prstGeom prst="rect">
            <a:avLst/>
          </a:prstGeom>
          <a:solidFill>
            <a:srgbClr val="FFFFFF"/>
          </a:solidFill>
          <a:ln w="3175">
            <a:solidFill>
              <a:srgbClr val="000000"/>
            </a:solidFill>
            <a:miter lim="800000"/>
            <a:headEnd/>
            <a:tailEnd/>
          </a:ln>
        </p:spPr>
        <p:txBody>
          <a:bodyPr/>
          <a:lstStyle/>
          <a:p>
            <a:endParaRPr lang="en-CA"/>
          </a:p>
        </p:txBody>
      </p:sp>
      <p:sp>
        <p:nvSpPr>
          <p:cNvPr id="134260" name="Rectangle 116"/>
          <p:cNvSpPr>
            <a:spLocks noChangeArrowheads="1"/>
          </p:cNvSpPr>
          <p:nvPr/>
        </p:nvSpPr>
        <p:spPr bwMode="auto">
          <a:xfrm>
            <a:off x="5646738" y="4316413"/>
            <a:ext cx="457200"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700" b="1">
                <a:solidFill>
                  <a:srgbClr val="000000"/>
                </a:solidFill>
                <a:latin typeface="Arial" charset="0"/>
              </a:rPr>
              <a:t>&lt;&lt;Entity&gt;&gt;</a:t>
            </a:r>
            <a:endParaRPr lang="en-US" altLang="en-US"/>
          </a:p>
        </p:txBody>
      </p:sp>
      <p:sp>
        <p:nvSpPr>
          <p:cNvPr id="134261" name="Rectangle 117"/>
          <p:cNvSpPr>
            <a:spLocks noChangeArrowheads="1"/>
          </p:cNvSpPr>
          <p:nvPr/>
        </p:nvSpPr>
        <p:spPr bwMode="auto">
          <a:xfrm>
            <a:off x="5581650" y="4418013"/>
            <a:ext cx="585788"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700" b="1" u="sng">
                <a:solidFill>
                  <a:srgbClr val="000000"/>
                </a:solidFill>
                <a:latin typeface="Arial" charset="0"/>
              </a:rPr>
              <a:t>ShoppingCart</a:t>
            </a:r>
            <a:endParaRPr lang="en-US" altLang="en-US"/>
          </a:p>
        </p:txBody>
      </p:sp>
      <p:sp>
        <p:nvSpPr>
          <p:cNvPr id="134262" name="Freeform 118"/>
          <p:cNvSpPr>
            <a:spLocks/>
          </p:cNvSpPr>
          <p:nvPr/>
        </p:nvSpPr>
        <p:spPr bwMode="auto">
          <a:xfrm>
            <a:off x="5378450" y="4745038"/>
            <a:ext cx="973138" cy="1587"/>
          </a:xfrm>
          <a:custGeom>
            <a:avLst/>
            <a:gdLst>
              <a:gd name="T0" fmla="*/ 0 w 1225"/>
              <a:gd name="T1" fmla="*/ 1225 w 1225"/>
              <a:gd name="T2" fmla="*/ 0 w 1225"/>
            </a:gdLst>
            <a:ahLst/>
            <a:cxnLst>
              <a:cxn ang="0">
                <a:pos x="T0" y="0"/>
              </a:cxn>
              <a:cxn ang="0">
                <a:pos x="T1" y="0"/>
              </a:cxn>
              <a:cxn ang="0">
                <a:pos x="T2" y="0"/>
              </a:cxn>
            </a:cxnLst>
            <a:rect l="0" t="0" r="r" b="b"/>
            <a:pathLst>
              <a:path w="1225">
                <a:moveTo>
                  <a:pt x="0" y="0"/>
                </a:moveTo>
                <a:lnTo>
                  <a:pt x="1225" y="0"/>
                </a:lnTo>
                <a:lnTo>
                  <a:pt x="0" y="0"/>
                </a:lnTo>
                <a:close/>
              </a:path>
            </a:pathLst>
          </a:custGeom>
          <a:solidFill>
            <a:srgbClr val="FFFFFF"/>
          </a:solidFill>
          <a:ln w="3175">
            <a:solidFill>
              <a:srgbClr val="000000"/>
            </a:solidFill>
            <a:prstDash val="solid"/>
            <a:round/>
            <a:headEnd/>
            <a:tailEnd/>
          </a:ln>
        </p:spPr>
        <p:txBody>
          <a:bodyPr/>
          <a:lstStyle/>
          <a:p>
            <a:endParaRPr lang="en-CA"/>
          </a:p>
        </p:txBody>
      </p:sp>
      <p:sp>
        <p:nvSpPr>
          <p:cNvPr id="134263" name="Freeform 119"/>
          <p:cNvSpPr>
            <a:spLocks/>
          </p:cNvSpPr>
          <p:nvPr/>
        </p:nvSpPr>
        <p:spPr bwMode="auto">
          <a:xfrm>
            <a:off x="5378450" y="4745038"/>
            <a:ext cx="973138" cy="1587"/>
          </a:xfrm>
          <a:custGeom>
            <a:avLst/>
            <a:gdLst>
              <a:gd name="T0" fmla="*/ 0 w 1225"/>
              <a:gd name="T1" fmla="*/ 1225 w 1225"/>
              <a:gd name="T2" fmla="*/ 0 w 1225"/>
            </a:gdLst>
            <a:ahLst/>
            <a:cxnLst>
              <a:cxn ang="0">
                <a:pos x="T0" y="0"/>
              </a:cxn>
              <a:cxn ang="0">
                <a:pos x="T1" y="0"/>
              </a:cxn>
              <a:cxn ang="0">
                <a:pos x="T2" y="0"/>
              </a:cxn>
            </a:cxnLst>
            <a:rect l="0" t="0" r="r" b="b"/>
            <a:pathLst>
              <a:path w="1225">
                <a:moveTo>
                  <a:pt x="0" y="0"/>
                </a:moveTo>
                <a:lnTo>
                  <a:pt x="1225" y="0"/>
                </a:lnTo>
                <a:lnTo>
                  <a:pt x="0" y="0"/>
                </a:lnTo>
                <a:close/>
              </a:path>
            </a:pathLst>
          </a:custGeom>
          <a:solidFill>
            <a:srgbClr val="FFFFFF"/>
          </a:solidFill>
          <a:ln w="3175">
            <a:solidFill>
              <a:srgbClr val="000000"/>
            </a:solidFill>
            <a:prstDash val="solid"/>
            <a:round/>
            <a:headEnd/>
            <a:tailEnd/>
          </a:ln>
        </p:spPr>
        <p:txBody>
          <a:bodyPr/>
          <a:lstStyle/>
          <a:p>
            <a:endParaRPr lang="en-CA"/>
          </a:p>
        </p:txBody>
      </p:sp>
      <p:sp>
        <p:nvSpPr>
          <p:cNvPr id="134264" name="Freeform 120"/>
          <p:cNvSpPr>
            <a:spLocks/>
          </p:cNvSpPr>
          <p:nvPr/>
        </p:nvSpPr>
        <p:spPr bwMode="auto">
          <a:xfrm>
            <a:off x="5378450" y="4745038"/>
            <a:ext cx="973138" cy="1587"/>
          </a:xfrm>
          <a:custGeom>
            <a:avLst/>
            <a:gdLst>
              <a:gd name="T0" fmla="*/ 0 w 1225"/>
              <a:gd name="T1" fmla="*/ 1225 w 1225"/>
              <a:gd name="T2" fmla="*/ 0 w 1225"/>
            </a:gdLst>
            <a:ahLst/>
            <a:cxnLst>
              <a:cxn ang="0">
                <a:pos x="T0" y="0"/>
              </a:cxn>
              <a:cxn ang="0">
                <a:pos x="T1" y="0"/>
              </a:cxn>
              <a:cxn ang="0">
                <a:pos x="T2" y="0"/>
              </a:cxn>
            </a:cxnLst>
            <a:rect l="0" t="0" r="r" b="b"/>
            <a:pathLst>
              <a:path w="1225">
                <a:moveTo>
                  <a:pt x="0" y="0"/>
                </a:moveTo>
                <a:lnTo>
                  <a:pt x="1225" y="0"/>
                </a:lnTo>
                <a:lnTo>
                  <a:pt x="0" y="0"/>
                </a:lnTo>
                <a:close/>
              </a:path>
            </a:pathLst>
          </a:custGeom>
          <a:solidFill>
            <a:srgbClr val="FFFFFF"/>
          </a:solidFill>
          <a:ln w="3175">
            <a:solidFill>
              <a:srgbClr val="000000"/>
            </a:solidFill>
            <a:prstDash val="solid"/>
            <a:round/>
            <a:headEnd/>
            <a:tailEnd/>
          </a:ln>
        </p:spPr>
        <p:txBody>
          <a:bodyPr/>
          <a:lstStyle/>
          <a:p>
            <a:endParaRPr lang="en-CA"/>
          </a:p>
        </p:txBody>
      </p:sp>
      <p:sp>
        <p:nvSpPr>
          <p:cNvPr id="134265" name="Freeform 121"/>
          <p:cNvSpPr>
            <a:spLocks noEditPoints="1"/>
          </p:cNvSpPr>
          <p:nvPr/>
        </p:nvSpPr>
        <p:spPr bwMode="auto">
          <a:xfrm>
            <a:off x="5378450" y="4525963"/>
            <a:ext cx="973138" cy="219075"/>
          </a:xfrm>
          <a:custGeom>
            <a:avLst/>
            <a:gdLst>
              <a:gd name="T0" fmla="*/ 0 w 1225"/>
              <a:gd name="T1" fmla="*/ 275 h 275"/>
              <a:gd name="T2" fmla="*/ 1225 w 1225"/>
              <a:gd name="T3" fmla="*/ 275 h 275"/>
              <a:gd name="T4" fmla="*/ 1225 w 1225"/>
              <a:gd name="T5" fmla="*/ 0 h 275"/>
              <a:gd name="T6" fmla="*/ 0 w 1225"/>
              <a:gd name="T7" fmla="*/ 0 h 275"/>
              <a:gd name="T8" fmla="*/ 0 w 1225"/>
              <a:gd name="T9" fmla="*/ 275 h 275"/>
              <a:gd name="T10" fmla="*/ 0 w 1225"/>
              <a:gd name="T11" fmla="*/ 0 h 275"/>
              <a:gd name="T12" fmla="*/ 1225 w 1225"/>
              <a:gd name="T13" fmla="*/ 0 h 275"/>
              <a:gd name="T14" fmla="*/ 1225 w 1225"/>
              <a:gd name="T15" fmla="*/ 275 h 275"/>
              <a:gd name="T16" fmla="*/ 1225 w 1225"/>
              <a:gd name="T17" fmla="*/ 0 h 275"/>
              <a:gd name="T18" fmla="*/ 0 w 1225"/>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5" h="275">
                <a:moveTo>
                  <a:pt x="0" y="275"/>
                </a:moveTo>
                <a:lnTo>
                  <a:pt x="1225" y="275"/>
                </a:lnTo>
                <a:lnTo>
                  <a:pt x="1225" y="0"/>
                </a:lnTo>
                <a:lnTo>
                  <a:pt x="0" y="0"/>
                </a:lnTo>
                <a:lnTo>
                  <a:pt x="0" y="275"/>
                </a:lnTo>
                <a:close/>
                <a:moveTo>
                  <a:pt x="0" y="0"/>
                </a:moveTo>
                <a:lnTo>
                  <a:pt x="1225" y="0"/>
                </a:lnTo>
                <a:lnTo>
                  <a:pt x="1225" y="275"/>
                </a:lnTo>
                <a:lnTo>
                  <a:pt x="1225" y="0"/>
                </a:lnTo>
                <a:lnTo>
                  <a:pt x="0" y="0"/>
                </a:lnTo>
                <a:close/>
              </a:path>
            </a:pathLst>
          </a:custGeom>
          <a:solidFill>
            <a:srgbClr val="FFFFFF"/>
          </a:solidFill>
          <a:ln w="3175">
            <a:solidFill>
              <a:srgbClr val="000000"/>
            </a:solidFill>
            <a:prstDash val="solid"/>
            <a:round/>
            <a:headEnd/>
            <a:tailEnd/>
          </a:ln>
        </p:spPr>
        <p:txBody>
          <a:bodyPr/>
          <a:lstStyle/>
          <a:p>
            <a:endParaRPr lang="en-CA"/>
          </a:p>
        </p:txBody>
      </p:sp>
      <p:sp>
        <p:nvSpPr>
          <p:cNvPr id="134266" name="Rectangle 122"/>
          <p:cNvSpPr>
            <a:spLocks noChangeArrowheads="1"/>
          </p:cNvSpPr>
          <p:nvPr/>
        </p:nvSpPr>
        <p:spPr bwMode="auto">
          <a:xfrm>
            <a:off x="5640388" y="4533900"/>
            <a:ext cx="46990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700" b="1">
                <a:solidFill>
                  <a:srgbClr val="000000"/>
                </a:solidFill>
                <a:latin typeface="Arial" charset="0"/>
              </a:rPr>
              <a:t>&lt;&lt;Focus&gt;&gt;</a:t>
            </a:r>
            <a:endParaRPr lang="en-US" altLang="en-US"/>
          </a:p>
        </p:txBody>
      </p:sp>
      <p:sp>
        <p:nvSpPr>
          <p:cNvPr id="134267" name="Rectangle 123"/>
          <p:cNvSpPr>
            <a:spLocks noChangeArrowheads="1"/>
          </p:cNvSpPr>
          <p:nvPr/>
        </p:nvSpPr>
        <p:spPr bwMode="auto">
          <a:xfrm>
            <a:off x="5583238" y="4633913"/>
            <a:ext cx="585787"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700" b="1" u="sng">
                <a:solidFill>
                  <a:srgbClr val="000000"/>
                </a:solidFill>
                <a:latin typeface="Arial" charset="0"/>
              </a:rPr>
              <a:t>ShoppingCart</a:t>
            </a:r>
            <a:endParaRPr lang="en-US" altLang="en-US"/>
          </a:p>
        </p:txBody>
      </p:sp>
      <p:sp>
        <p:nvSpPr>
          <p:cNvPr id="134268" name="Line 124"/>
          <p:cNvSpPr>
            <a:spLocks noChangeShapeType="1"/>
          </p:cNvSpPr>
          <p:nvPr/>
        </p:nvSpPr>
        <p:spPr bwMode="auto">
          <a:xfrm>
            <a:off x="2149475" y="6088063"/>
            <a:ext cx="250825"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69" name="Freeform 125"/>
          <p:cNvSpPr>
            <a:spLocks/>
          </p:cNvSpPr>
          <p:nvPr/>
        </p:nvSpPr>
        <p:spPr bwMode="auto">
          <a:xfrm>
            <a:off x="2400300" y="6065838"/>
            <a:ext cx="44450" cy="42862"/>
          </a:xfrm>
          <a:custGeom>
            <a:avLst/>
            <a:gdLst>
              <a:gd name="T0" fmla="*/ 0 w 55"/>
              <a:gd name="T1" fmla="*/ 28 h 53"/>
              <a:gd name="T2" fmla="*/ 3 w 55"/>
              <a:gd name="T3" fmla="*/ 39 h 53"/>
              <a:gd name="T4" fmla="*/ 11 w 55"/>
              <a:gd name="T5" fmla="*/ 48 h 53"/>
              <a:gd name="T6" fmla="*/ 22 w 55"/>
              <a:gd name="T7" fmla="*/ 53 h 53"/>
              <a:gd name="T8" fmla="*/ 33 w 55"/>
              <a:gd name="T9" fmla="*/ 53 h 53"/>
              <a:gd name="T10" fmla="*/ 44 w 55"/>
              <a:gd name="T11" fmla="*/ 48 h 53"/>
              <a:gd name="T12" fmla="*/ 52 w 55"/>
              <a:gd name="T13" fmla="*/ 39 h 53"/>
              <a:gd name="T14" fmla="*/ 55 w 55"/>
              <a:gd name="T15" fmla="*/ 28 h 53"/>
              <a:gd name="T16" fmla="*/ 52 w 55"/>
              <a:gd name="T17" fmla="*/ 15 h 53"/>
              <a:gd name="T18" fmla="*/ 44 w 55"/>
              <a:gd name="T19" fmla="*/ 5 h 53"/>
              <a:gd name="T20" fmla="*/ 33 w 55"/>
              <a:gd name="T21" fmla="*/ 0 h 53"/>
              <a:gd name="T22" fmla="*/ 22 w 55"/>
              <a:gd name="T23" fmla="*/ 0 h 53"/>
              <a:gd name="T24" fmla="*/ 11 w 55"/>
              <a:gd name="T25" fmla="*/ 5 h 53"/>
              <a:gd name="T26" fmla="*/ 3 w 55"/>
              <a:gd name="T27" fmla="*/ 15 h 53"/>
              <a:gd name="T28" fmla="*/ 0 w 55"/>
              <a:gd name="T29" fmla="*/ 2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53">
                <a:moveTo>
                  <a:pt x="0" y="28"/>
                </a:moveTo>
                <a:lnTo>
                  <a:pt x="3" y="39"/>
                </a:lnTo>
                <a:lnTo>
                  <a:pt x="11" y="48"/>
                </a:lnTo>
                <a:lnTo>
                  <a:pt x="22" y="53"/>
                </a:lnTo>
                <a:lnTo>
                  <a:pt x="33" y="53"/>
                </a:lnTo>
                <a:lnTo>
                  <a:pt x="44" y="48"/>
                </a:lnTo>
                <a:lnTo>
                  <a:pt x="52" y="39"/>
                </a:lnTo>
                <a:lnTo>
                  <a:pt x="55" y="28"/>
                </a:lnTo>
                <a:lnTo>
                  <a:pt x="52" y="15"/>
                </a:lnTo>
                <a:lnTo>
                  <a:pt x="44" y="5"/>
                </a:lnTo>
                <a:lnTo>
                  <a:pt x="33" y="0"/>
                </a:lnTo>
                <a:lnTo>
                  <a:pt x="22" y="0"/>
                </a:lnTo>
                <a:lnTo>
                  <a:pt x="11" y="5"/>
                </a:lnTo>
                <a:lnTo>
                  <a:pt x="3" y="15"/>
                </a:lnTo>
                <a:lnTo>
                  <a:pt x="0" y="28"/>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34270" name="Rectangle 126"/>
          <p:cNvSpPr>
            <a:spLocks noChangeArrowheads="1"/>
          </p:cNvSpPr>
          <p:nvPr/>
        </p:nvSpPr>
        <p:spPr bwMode="auto">
          <a:xfrm>
            <a:off x="1101725" y="5891213"/>
            <a:ext cx="1116013" cy="530225"/>
          </a:xfrm>
          <a:prstGeom prst="rect">
            <a:avLst/>
          </a:prstGeom>
          <a:solidFill>
            <a:srgbClr val="FFFFFF"/>
          </a:solidFill>
          <a:ln w="3175">
            <a:solidFill>
              <a:srgbClr val="000000"/>
            </a:solidFill>
            <a:miter lim="800000"/>
            <a:headEnd/>
            <a:tailEnd/>
          </a:ln>
        </p:spPr>
        <p:txBody>
          <a:bodyPr/>
          <a:lstStyle/>
          <a:p>
            <a:endParaRPr lang="en-CA"/>
          </a:p>
        </p:txBody>
      </p:sp>
      <p:sp>
        <p:nvSpPr>
          <p:cNvPr id="134271" name="Rectangle 127"/>
          <p:cNvSpPr>
            <a:spLocks noChangeArrowheads="1"/>
          </p:cNvSpPr>
          <p:nvPr/>
        </p:nvSpPr>
        <p:spPr bwMode="auto">
          <a:xfrm>
            <a:off x="1008063" y="6027738"/>
            <a:ext cx="188912" cy="69850"/>
          </a:xfrm>
          <a:prstGeom prst="rect">
            <a:avLst/>
          </a:prstGeom>
          <a:solidFill>
            <a:srgbClr val="FFFFFF"/>
          </a:solidFill>
          <a:ln w="3175">
            <a:solidFill>
              <a:srgbClr val="000000"/>
            </a:solidFill>
            <a:miter lim="800000"/>
            <a:headEnd/>
            <a:tailEnd/>
          </a:ln>
        </p:spPr>
        <p:txBody>
          <a:bodyPr/>
          <a:lstStyle/>
          <a:p>
            <a:endParaRPr lang="en-CA"/>
          </a:p>
        </p:txBody>
      </p:sp>
      <p:sp>
        <p:nvSpPr>
          <p:cNvPr id="134272" name="Rectangle 128"/>
          <p:cNvSpPr>
            <a:spLocks noChangeArrowheads="1"/>
          </p:cNvSpPr>
          <p:nvPr/>
        </p:nvSpPr>
        <p:spPr bwMode="auto">
          <a:xfrm>
            <a:off x="1008063" y="6216650"/>
            <a:ext cx="188912" cy="71438"/>
          </a:xfrm>
          <a:prstGeom prst="rect">
            <a:avLst/>
          </a:prstGeom>
          <a:solidFill>
            <a:srgbClr val="FFFFFF"/>
          </a:solidFill>
          <a:ln w="3175">
            <a:solidFill>
              <a:srgbClr val="000000"/>
            </a:solidFill>
            <a:miter lim="800000"/>
            <a:headEnd/>
            <a:tailEnd/>
          </a:ln>
        </p:spPr>
        <p:txBody>
          <a:bodyPr/>
          <a:lstStyle/>
          <a:p>
            <a:endParaRPr lang="en-CA"/>
          </a:p>
        </p:txBody>
      </p:sp>
      <p:sp>
        <p:nvSpPr>
          <p:cNvPr id="134273" name="Rectangle 129"/>
          <p:cNvSpPr>
            <a:spLocks noChangeArrowheads="1"/>
          </p:cNvSpPr>
          <p:nvPr/>
        </p:nvSpPr>
        <p:spPr bwMode="auto">
          <a:xfrm>
            <a:off x="1425575" y="5932488"/>
            <a:ext cx="593725"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700" b="1">
                <a:solidFill>
                  <a:srgbClr val="000000"/>
                </a:solidFill>
                <a:latin typeface="Arial" charset="0"/>
              </a:rPr>
              <a:t>&lt;&lt;database&gt;&gt;</a:t>
            </a:r>
            <a:endParaRPr lang="en-US" altLang="en-US"/>
          </a:p>
        </p:txBody>
      </p:sp>
      <p:sp>
        <p:nvSpPr>
          <p:cNvPr id="134274" name="Rectangle 130"/>
          <p:cNvSpPr>
            <a:spLocks noChangeArrowheads="1"/>
          </p:cNvSpPr>
          <p:nvPr/>
        </p:nvSpPr>
        <p:spPr bwMode="auto">
          <a:xfrm>
            <a:off x="1406525" y="6034088"/>
            <a:ext cx="498475"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700" b="1" u="sng">
                <a:solidFill>
                  <a:srgbClr val="000000"/>
                </a:solidFill>
                <a:latin typeface="Arial" charset="0"/>
              </a:rPr>
              <a:t>:VideoStore</a:t>
            </a:r>
            <a:endParaRPr lang="en-US" altLang="en-US"/>
          </a:p>
        </p:txBody>
      </p:sp>
      <p:sp>
        <p:nvSpPr>
          <p:cNvPr id="134275" name="Rectangle 131"/>
          <p:cNvSpPr>
            <a:spLocks noChangeArrowheads="1"/>
          </p:cNvSpPr>
          <p:nvPr/>
        </p:nvSpPr>
        <p:spPr bwMode="auto">
          <a:xfrm>
            <a:off x="1884363" y="6034088"/>
            <a:ext cx="127000"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700" b="1" u="sng">
                <a:solidFill>
                  <a:srgbClr val="000000"/>
                </a:solidFill>
                <a:latin typeface="Arial" charset="0"/>
              </a:rPr>
              <a:t>DB</a:t>
            </a:r>
            <a:endParaRPr lang="en-US" altLang="en-US"/>
          </a:p>
        </p:txBody>
      </p:sp>
      <p:sp>
        <p:nvSpPr>
          <p:cNvPr id="134276" name="Line 132"/>
          <p:cNvSpPr>
            <a:spLocks noChangeShapeType="1"/>
          </p:cNvSpPr>
          <p:nvPr/>
        </p:nvSpPr>
        <p:spPr bwMode="auto">
          <a:xfrm>
            <a:off x="2212975" y="6292850"/>
            <a:ext cx="190500"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77" name="Freeform 133"/>
          <p:cNvSpPr>
            <a:spLocks/>
          </p:cNvSpPr>
          <p:nvPr/>
        </p:nvSpPr>
        <p:spPr bwMode="auto">
          <a:xfrm>
            <a:off x="2403475" y="6270625"/>
            <a:ext cx="44450" cy="42863"/>
          </a:xfrm>
          <a:custGeom>
            <a:avLst/>
            <a:gdLst>
              <a:gd name="T0" fmla="*/ 0 w 56"/>
              <a:gd name="T1" fmla="*/ 28 h 55"/>
              <a:gd name="T2" fmla="*/ 3 w 56"/>
              <a:gd name="T3" fmla="*/ 39 h 55"/>
              <a:gd name="T4" fmla="*/ 11 w 56"/>
              <a:gd name="T5" fmla="*/ 48 h 55"/>
              <a:gd name="T6" fmla="*/ 22 w 56"/>
              <a:gd name="T7" fmla="*/ 55 h 55"/>
              <a:gd name="T8" fmla="*/ 33 w 56"/>
              <a:gd name="T9" fmla="*/ 55 h 55"/>
              <a:gd name="T10" fmla="*/ 44 w 56"/>
              <a:gd name="T11" fmla="*/ 48 h 55"/>
              <a:gd name="T12" fmla="*/ 52 w 56"/>
              <a:gd name="T13" fmla="*/ 39 h 55"/>
              <a:gd name="T14" fmla="*/ 56 w 56"/>
              <a:gd name="T15" fmla="*/ 28 h 55"/>
              <a:gd name="T16" fmla="*/ 52 w 56"/>
              <a:gd name="T17" fmla="*/ 16 h 55"/>
              <a:gd name="T18" fmla="*/ 44 w 56"/>
              <a:gd name="T19" fmla="*/ 7 h 55"/>
              <a:gd name="T20" fmla="*/ 33 w 56"/>
              <a:gd name="T21" fmla="*/ 0 h 55"/>
              <a:gd name="T22" fmla="*/ 22 w 56"/>
              <a:gd name="T23" fmla="*/ 0 h 55"/>
              <a:gd name="T24" fmla="*/ 11 w 56"/>
              <a:gd name="T25" fmla="*/ 7 h 55"/>
              <a:gd name="T26" fmla="*/ 3 w 56"/>
              <a:gd name="T27" fmla="*/ 16 h 55"/>
              <a:gd name="T28" fmla="*/ 0 w 56"/>
              <a:gd name="T2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55">
                <a:moveTo>
                  <a:pt x="0" y="28"/>
                </a:moveTo>
                <a:lnTo>
                  <a:pt x="3" y="39"/>
                </a:lnTo>
                <a:lnTo>
                  <a:pt x="11" y="48"/>
                </a:lnTo>
                <a:lnTo>
                  <a:pt x="22" y="55"/>
                </a:lnTo>
                <a:lnTo>
                  <a:pt x="33" y="55"/>
                </a:lnTo>
                <a:lnTo>
                  <a:pt x="44" y="48"/>
                </a:lnTo>
                <a:lnTo>
                  <a:pt x="52" y="39"/>
                </a:lnTo>
                <a:lnTo>
                  <a:pt x="56" y="28"/>
                </a:lnTo>
                <a:lnTo>
                  <a:pt x="52" y="16"/>
                </a:lnTo>
                <a:lnTo>
                  <a:pt x="44" y="7"/>
                </a:lnTo>
                <a:lnTo>
                  <a:pt x="33" y="0"/>
                </a:lnTo>
                <a:lnTo>
                  <a:pt x="22" y="0"/>
                </a:lnTo>
                <a:lnTo>
                  <a:pt x="11" y="7"/>
                </a:lnTo>
                <a:lnTo>
                  <a:pt x="3" y="16"/>
                </a:lnTo>
                <a:lnTo>
                  <a:pt x="0" y="28"/>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34278" name="Line 134"/>
          <p:cNvSpPr>
            <a:spLocks noChangeShapeType="1"/>
          </p:cNvSpPr>
          <p:nvPr/>
        </p:nvSpPr>
        <p:spPr bwMode="auto">
          <a:xfrm flipH="1">
            <a:off x="5786438" y="4816475"/>
            <a:ext cx="36512"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79" name="Line 135"/>
          <p:cNvSpPr>
            <a:spLocks noChangeShapeType="1"/>
          </p:cNvSpPr>
          <p:nvPr/>
        </p:nvSpPr>
        <p:spPr bwMode="auto">
          <a:xfrm flipH="1">
            <a:off x="5727700" y="4841875"/>
            <a:ext cx="36513"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80" name="Line 136"/>
          <p:cNvSpPr>
            <a:spLocks noChangeShapeType="1"/>
          </p:cNvSpPr>
          <p:nvPr/>
        </p:nvSpPr>
        <p:spPr bwMode="auto">
          <a:xfrm flipH="1">
            <a:off x="5670550" y="4867275"/>
            <a:ext cx="36513"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81" name="Line 137"/>
          <p:cNvSpPr>
            <a:spLocks noChangeShapeType="1"/>
          </p:cNvSpPr>
          <p:nvPr/>
        </p:nvSpPr>
        <p:spPr bwMode="auto">
          <a:xfrm flipH="1">
            <a:off x="5611813" y="4892675"/>
            <a:ext cx="36512"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82" name="Line 138"/>
          <p:cNvSpPr>
            <a:spLocks noChangeShapeType="1"/>
          </p:cNvSpPr>
          <p:nvPr/>
        </p:nvSpPr>
        <p:spPr bwMode="auto">
          <a:xfrm flipH="1">
            <a:off x="5554663" y="4916488"/>
            <a:ext cx="36512" cy="1746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83" name="Line 139"/>
          <p:cNvSpPr>
            <a:spLocks noChangeShapeType="1"/>
          </p:cNvSpPr>
          <p:nvPr/>
        </p:nvSpPr>
        <p:spPr bwMode="auto">
          <a:xfrm flipH="1">
            <a:off x="5495925" y="4941888"/>
            <a:ext cx="36513" cy="1746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84" name="Line 140"/>
          <p:cNvSpPr>
            <a:spLocks noChangeShapeType="1"/>
          </p:cNvSpPr>
          <p:nvPr/>
        </p:nvSpPr>
        <p:spPr bwMode="auto">
          <a:xfrm flipH="1">
            <a:off x="5438775" y="4967288"/>
            <a:ext cx="36513" cy="1746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85" name="Line 141"/>
          <p:cNvSpPr>
            <a:spLocks noChangeShapeType="1"/>
          </p:cNvSpPr>
          <p:nvPr/>
        </p:nvSpPr>
        <p:spPr bwMode="auto">
          <a:xfrm flipH="1">
            <a:off x="5381625" y="4992688"/>
            <a:ext cx="36513" cy="1746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86" name="Line 142"/>
          <p:cNvSpPr>
            <a:spLocks noChangeShapeType="1"/>
          </p:cNvSpPr>
          <p:nvPr/>
        </p:nvSpPr>
        <p:spPr bwMode="auto">
          <a:xfrm flipH="1">
            <a:off x="5322888" y="5018088"/>
            <a:ext cx="36512" cy="1746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87" name="Line 143"/>
          <p:cNvSpPr>
            <a:spLocks noChangeShapeType="1"/>
          </p:cNvSpPr>
          <p:nvPr/>
        </p:nvSpPr>
        <p:spPr bwMode="auto">
          <a:xfrm flipH="1">
            <a:off x="5264150" y="5043488"/>
            <a:ext cx="38100"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88" name="Line 144"/>
          <p:cNvSpPr>
            <a:spLocks noChangeShapeType="1"/>
          </p:cNvSpPr>
          <p:nvPr/>
        </p:nvSpPr>
        <p:spPr bwMode="auto">
          <a:xfrm flipH="1">
            <a:off x="5207000" y="5068888"/>
            <a:ext cx="36513"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89" name="Line 145"/>
          <p:cNvSpPr>
            <a:spLocks noChangeShapeType="1"/>
          </p:cNvSpPr>
          <p:nvPr/>
        </p:nvSpPr>
        <p:spPr bwMode="auto">
          <a:xfrm flipH="1">
            <a:off x="5149850" y="5094288"/>
            <a:ext cx="36513"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90" name="Line 146"/>
          <p:cNvSpPr>
            <a:spLocks noChangeShapeType="1"/>
          </p:cNvSpPr>
          <p:nvPr/>
        </p:nvSpPr>
        <p:spPr bwMode="auto">
          <a:xfrm flipH="1">
            <a:off x="5091113" y="5119688"/>
            <a:ext cx="36512"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91" name="Line 147"/>
          <p:cNvSpPr>
            <a:spLocks noChangeShapeType="1"/>
          </p:cNvSpPr>
          <p:nvPr/>
        </p:nvSpPr>
        <p:spPr bwMode="auto">
          <a:xfrm flipH="1">
            <a:off x="5033963" y="5145088"/>
            <a:ext cx="36512"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92" name="Line 148"/>
          <p:cNvSpPr>
            <a:spLocks noChangeShapeType="1"/>
          </p:cNvSpPr>
          <p:nvPr/>
        </p:nvSpPr>
        <p:spPr bwMode="auto">
          <a:xfrm flipH="1">
            <a:off x="4975225" y="5170488"/>
            <a:ext cx="36513"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93" name="Line 149"/>
          <p:cNvSpPr>
            <a:spLocks noChangeShapeType="1"/>
          </p:cNvSpPr>
          <p:nvPr/>
        </p:nvSpPr>
        <p:spPr bwMode="auto">
          <a:xfrm flipH="1">
            <a:off x="4918075" y="5195888"/>
            <a:ext cx="36513"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94" name="Line 150"/>
          <p:cNvSpPr>
            <a:spLocks noChangeShapeType="1"/>
          </p:cNvSpPr>
          <p:nvPr/>
        </p:nvSpPr>
        <p:spPr bwMode="auto">
          <a:xfrm flipH="1">
            <a:off x="4859338" y="5221288"/>
            <a:ext cx="36512"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95" name="Line 151"/>
          <p:cNvSpPr>
            <a:spLocks noChangeShapeType="1"/>
          </p:cNvSpPr>
          <p:nvPr/>
        </p:nvSpPr>
        <p:spPr bwMode="auto">
          <a:xfrm flipH="1">
            <a:off x="4802188" y="5245100"/>
            <a:ext cx="36512" cy="174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96" name="Line 152"/>
          <p:cNvSpPr>
            <a:spLocks noChangeShapeType="1"/>
          </p:cNvSpPr>
          <p:nvPr/>
        </p:nvSpPr>
        <p:spPr bwMode="auto">
          <a:xfrm flipH="1">
            <a:off x="4745038" y="5270500"/>
            <a:ext cx="36512" cy="174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97" name="Line 153"/>
          <p:cNvSpPr>
            <a:spLocks noChangeShapeType="1"/>
          </p:cNvSpPr>
          <p:nvPr/>
        </p:nvSpPr>
        <p:spPr bwMode="auto">
          <a:xfrm flipH="1">
            <a:off x="4686300" y="5295900"/>
            <a:ext cx="36513" cy="174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98" name="Line 154"/>
          <p:cNvSpPr>
            <a:spLocks noChangeShapeType="1"/>
          </p:cNvSpPr>
          <p:nvPr/>
        </p:nvSpPr>
        <p:spPr bwMode="auto">
          <a:xfrm flipH="1">
            <a:off x="4627563" y="5321300"/>
            <a:ext cx="38100" cy="174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99" name="Line 155"/>
          <p:cNvSpPr>
            <a:spLocks noChangeShapeType="1"/>
          </p:cNvSpPr>
          <p:nvPr/>
        </p:nvSpPr>
        <p:spPr bwMode="auto">
          <a:xfrm flipH="1">
            <a:off x="4570413" y="5346700"/>
            <a:ext cx="36512" cy="174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00" name="Line 156"/>
          <p:cNvSpPr>
            <a:spLocks noChangeShapeType="1"/>
          </p:cNvSpPr>
          <p:nvPr/>
        </p:nvSpPr>
        <p:spPr bwMode="auto">
          <a:xfrm flipH="1">
            <a:off x="4513263" y="5372100"/>
            <a:ext cx="36512"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01" name="Line 157"/>
          <p:cNvSpPr>
            <a:spLocks noChangeShapeType="1"/>
          </p:cNvSpPr>
          <p:nvPr/>
        </p:nvSpPr>
        <p:spPr bwMode="auto">
          <a:xfrm flipH="1">
            <a:off x="4454525" y="5397500"/>
            <a:ext cx="36513"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02" name="Line 158"/>
          <p:cNvSpPr>
            <a:spLocks noChangeShapeType="1"/>
          </p:cNvSpPr>
          <p:nvPr/>
        </p:nvSpPr>
        <p:spPr bwMode="auto">
          <a:xfrm flipH="1">
            <a:off x="4397375" y="5422900"/>
            <a:ext cx="36513"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03" name="Line 159"/>
          <p:cNvSpPr>
            <a:spLocks noChangeShapeType="1"/>
          </p:cNvSpPr>
          <p:nvPr/>
        </p:nvSpPr>
        <p:spPr bwMode="auto">
          <a:xfrm flipH="1">
            <a:off x="4340225" y="5448300"/>
            <a:ext cx="36513"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04" name="Line 160"/>
          <p:cNvSpPr>
            <a:spLocks noChangeShapeType="1"/>
          </p:cNvSpPr>
          <p:nvPr/>
        </p:nvSpPr>
        <p:spPr bwMode="auto">
          <a:xfrm flipH="1">
            <a:off x="4281488" y="5473700"/>
            <a:ext cx="36512"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05" name="Line 161"/>
          <p:cNvSpPr>
            <a:spLocks noChangeShapeType="1"/>
          </p:cNvSpPr>
          <p:nvPr/>
        </p:nvSpPr>
        <p:spPr bwMode="auto">
          <a:xfrm flipH="1">
            <a:off x="4222750" y="5499100"/>
            <a:ext cx="36513"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06" name="Line 162"/>
          <p:cNvSpPr>
            <a:spLocks noChangeShapeType="1"/>
          </p:cNvSpPr>
          <p:nvPr/>
        </p:nvSpPr>
        <p:spPr bwMode="auto">
          <a:xfrm flipH="1">
            <a:off x="4165600" y="5524500"/>
            <a:ext cx="36513"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07" name="Line 163"/>
          <p:cNvSpPr>
            <a:spLocks noChangeShapeType="1"/>
          </p:cNvSpPr>
          <p:nvPr/>
        </p:nvSpPr>
        <p:spPr bwMode="auto">
          <a:xfrm flipH="1">
            <a:off x="4108450" y="5549900"/>
            <a:ext cx="36513"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08" name="Line 164"/>
          <p:cNvSpPr>
            <a:spLocks noChangeShapeType="1"/>
          </p:cNvSpPr>
          <p:nvPr/>
        </p:nvSpPr>
        <p:spPr bwMode="auto">
          <a:xfrm flipH="1">
            <a:off x="4049713" y="5575300"/>
            <a:ext cx="36512"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09" name="Line 165"/>
          <p:cNvSpPr>
            <a:spLocks noChangeShapeType="1"/>
          </p:cNvSpPr>
          <p:nvPr/>
        </p:nvSpPr>
        <p:spPr bwMode="auto">
          <a:xfrm flipH="1">
            <a:off x="3990975" y="5599113"/>
            <a:ext cx="38100" cy="1746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10" name="Line 166"/>
          <p:cNvSpPr>
            <a:spLocks noChangeShapeType="1"/>
          </p:cNvSpPr>
          <p:nvPr/>
        </p:nvSpPr>
        <p:spPr bwMode="auto">
          <a:xfrm flipH="1">
            <a:off x="3935413" y="5624513"/>
            <a:ext cx="36512" cy="1746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11" name="Line 167"/>
          <p:cNvSpPr>
            <a:spLocks noChangeShapeType="1"/>
          </p:cNvSpPr>
          <p:nvPr/>
        </p:nvSpPr>
        <p:spPr bwMode="auto">
          <a:xfrm flipH="1">
            <a:off x="3876675" y="5649913"/>
            <a:ext cx="36513" cy="1746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12" name="Line 168"/>
          <p:cNvSpPr>
            <a:spLocks noChangeShapeType="1"/>
          </p:cNvSpPr>
          <p:nvPr/>
        </p:nvSpPr>
        <p:spPr bwMode="auto">
          <a:xfrm flipH="1">
            <a:off x="3817938" y="5675313"/>
            <a:ext cx="36512" cy="1746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13" name="Line 169"/>
          <p:cNvSpPr>
            <a:spLocks noChangeShapeType="1"/>
          </p:cNvSpPr>
          <p:nvPr/>
        </p:nvSpPr>
        <p:spPr bwMode="auto">
          <a:xfrm flipH="1">
            <a:off x="3760788" y="5700713"/>
            <a:ext cx="36512"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14" name="Line 170"/>
          <p:cNvSpPr>
            <a:spLocks noChangeShapeType="1"/>
          </p:cNvSpPr>
          <p:nvPr/>
        </p:nvSpPr>
        <p:spPr bwMode="auto">
          <a:xfrm flipH="1">
            <a:off x="3703638" y="5726113"/>
            <a:ext cx="36512"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15" name="Line 171"/>
          <p:cNvSpPr>
            <a:spLocks noChangeShapeType="1"/>
          </p:cNvSpPr>
          <p:nvPr/>
        </p:nvSpPr>
        <p:spPr bwMode="auto">
          <a:xfrm flipH="1">
            <a:off x="3644900" y="5751513"/>
            <a:ext cx="36513"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16" name="Line 172"/>
          <p:cNvSpPr>
            <a:spLocks noChangeShapeType="1"/>
          </p:cNvSpPr>
          <p:nvPr/>
        </p:nvSpPr>
        <p:spPr bwMode="auto">
          <a:xfrm flipH="1">
            <a:off x="3586163" y="5776913"/>
            <a:ext cx="36512"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17" name="Line 173"/>
          <p:cNvSpPr>
            <a:spLocks noChangeShapeType="1"/>
          </p:cNvSpPr>
          <p:nvPr/>
        </p:nvSpPr>
        <p:spPr bwMode="auto">
          <a:xfrm flipH="1">
            <a:off x="3529013" y="5802313"/>
            <a:ext cx="38100"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18" name="Line 174"/>
          <p:cNvSpPr>
            <a:spLocks noChangeShapeType="1"/>
          </p:cNvSpPr>
          <p:nvPr/>
        </p:nvSpPr>
        <p:spPr bwMode="auto">
          <a:xfrm flipH="1">
            <a:off x="3471863" y="5827713"/>
            <a:ext cx="36512"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19" name="Line 175"/>
          <p:cNvSpPr>
            <a:spLocks noChangeShapeType="1"/>
          </p:cNvSpPr>
          <p:nvPr/>
        </p:nvSpPr>
        <p:spPr bwMode="auto">
          <a:xfrm flipH="1">
            <a:off x="3413125" y="5853113"/>
            <a:ext cx="36513"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20" name="Line 176"/>
          <p:cNvSpPr>
            <a:spLocks noChangeShapeType="1"/>
          </p:cNvSpPr>
          <p:nvPr/>
        </p:nvSpPr>
        <p:spPr bwMode="auto">
          <a:xfrm flipH="1">
            <a:off x="3354388" y="5878513"/>
            <a:ext cx="38100"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21" name="Line 177"/>
          <p:cNvSpPr>
            <a:spLocks noChangeShapeType="1"/>
          </p:cNvSpPr>
          <p:nvPr/>
        </p:nvSpPr>
        <p:spPr bwMode="auto">
          <a:xfrm flipH="1">
            <a:off x="3298825" y="5903913"/>
            <a:ext cx="36513"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22" name="Line 178"/>
          <p:cNvSpPr>
            <a:spLocks noChangeShapeType="1"/>
          </p:cNvSpPr>
          <p:nvPr/>
        </p:nvSpPr>
        <p:spPr bwMode="auto">
          <a:xfrm flipH="1">
            <a:off x="3240088" y="5927725"/>
            <a:ext cx="36512" cy="174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23" name="Line 179"/>
          <p:cNvSpPr>
            <a:spLocks noChangeShapeType="1"/>
          </p:cNvSpPr>
          <p:nvPr/>
        </p:nvSpPr>
        <p:spPr bwMode="auto">
          <a:xfrm flipH="1">
            <a:off x="3181350" y="5953125"/>
            <a:ext cx="36513" cy="174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24" name="Line 180"/>
          <p:cNvSpPr>
            <a:spLocks noChangeShapeType="1"/>
          </p:cNvSpPr>
          <p:nvPr/>
        </p:nvSpPr>
        <p:spPr bwMode="auto">
          <a:xfrm flipH="1">
            <a:off x="3124200" y="5978525"/>
            <a:ext cx="36513" cy="174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25" name="Line 181"/>
          <p:cNvSpPr>
            <a:spLocks noChangeShapeType="1"/>
          </p:cNvSpPr>
          <p:nvPr/>
        </p:nvSpPr>
        <p:spPr bwMode="auto">
          <a:xfrm flipH="1">
            <a:off x="3067050" y="6003925"/>
            <a:ext cx="36513" cy="174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26" name="Line 182"/>
          <p:cNvSpPr>
            <a:spLocks noChangeShapeType="1"/>
          </p:cNvSpPr>
          <p:nvPr/>
        </p:nvSpPr>
        <p:spPr bwMode="auto">
          <a:xfrm flipH="1">
            <a:off x="3008313" y="6029325"/>
            <a:ext cx="36512"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27" name="Line 183"/>
          <p:cNvSpPr>
            <a:spLocks noChangeShapeType="1"/>
          </p:cNvSpPr>
          <p:nvPr/>
        </p:nvSpPr>
        <p:spPr bwMode="auto">
          <a:xfrm flipH="1">
            <a:off x="2949575" y="6054725"/>
            <a:ext cx="36513"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28" name="Line 184"/>
          <p:cNvSpPr>
            <a:spLocks noChangeShapeType="1"/>
          </p:cNvSpPr>
          <p:nvPr/>
        </p:nvSpPr>
        <p:spPr bwMode="auto">
          <a:xfrm flipH="1">
            <a:off x="2892425" y="6080125"/>
            <a:ext cx="38100"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29" name="Line 185"/>
          <p:cNvSpPr>
            <a:spLocks noChangeShapeType="1"/>
          </p:cNvSpPr>
          <p:nvPr/>
        </p:nvSpPr>
        <p:spPr bwMode="auto">
          <a:xfrm flipH="1">
            <a:off x="2835275" y="6105525"/>
            <a:ext cx="36513"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30" name="Line 186"/>
          <p:cNvSpPr>
            <a:spLocks noChangeShapeType="1"/>
          </p:cNvSpPr>
          <p:nvPr/>
        </p:nvSpPr>
        <p:spPr bwMode="auto">
          <a:xfrm flipH="1">
            <a:off x="2776538" y="6130925"/>
            <a:ext cx="36512"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31" name="Line 187"/>
          <p:cNvSpPr>
            <a:spLocks noChangeShapeType="1"/>
          </p:cNvSpPr>
          <p:nvPr/>
        </p:nvSpPr>
        <p:spPr bwMode="auto">
          <a:xfrm flipH="1">
            <a:off x="2717800" y="6156325"/>
            <a:ext cx="38100"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32" name="Line 188"/>
          <p:cNvSpPr>
            <a:spLocks noChangeShapeType="1"/>
          </p:cNvSpPr>
          <p:nvPr/>
        </p:nvSpPr>
        <p:spPr bwMode="auto">
          <a:xfrm flipH="1">
            <a:off x="2662238" y="6181725"/>
            <a:ext cx="36512"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33" name="Line 189"/>
          <p:cNvSpPr>
            <a:spLocks noChangeShapeType="1"/>
          </p:cNvSpPr>
          <p:nvPr/>
        </p:nvSpPr>
        <p:spPr bwMode="auto">
          <a:xfrm flipH="1">
            <a:off x="2603500" y="6207125"/>
            <a:ext cx="36513"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34" name="Line 190"/>
          <p:cNvSpPr>
            <a:spLocks noChangeShapeType="1"/>
          </p:cNvSpPr>
          <p:nvPr/>
        </p:nvSpPr>
        <p:spPr bwMode="auto">
          <a:xfrm flipH="1">
            <a:off x="2544763" y="6232525"/>
            <a:ext cx="36512"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35" name="Line 191"/>
          <p:cNvSpPr>
            <a:spLocks noChangeShapeType="1"/>
          </p:cNvSpPr>
          <p:nvPr/>
        </p:nvSpPr>
        <p:spPr bwMode="auto">
          <a:xfrm flipH="1">
            <a:off x="2487613" y="6256338"/>
            <a:ext cx="36512" cy="1746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36" name="Line 192"/>
          <p:cNvSpPr>
            <a:spLocks noChangeShapeType="1"/>
          </p:cNvSpPr>
          <p:nvPr/>
        </p:nvSpPr>
        <p:spPr bwMode="auto">
          <a:xfrm flipH="1">
            <a:off x="2443163" y="6281738"/>
            <a:ext cx="23812" cy="1111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37" name="Freeform 193"/>
          <p:cNvSpPr>
            <a:spLocks/>
          </p:cNvSpPr>
          <p:nvPr/>
        </p:nvSpPr>
        <p:spPr bwMode="auto">
          <a:xfrm>
            <a:off x="2443163" y="6230938"/>
            <a:ext cx="92075" cy="61912"/>
          </a:xfrm>
          <a:custGeom>
            <a:avLst/>
            <a:gdLst>
              <a:gd name="T0" fmla="*/ 86 w 115"/>
              <a:gd name="T1" fmla="*/ 0 h 79"/>
              <a:gd name="T2" fmla="*/ 0 w 115"/>
              <a:gd name="T3" fmla="*/ 79 h 79"/>
              <a:gd name="T4" fmla="*/ 115 w 115"/>
              <a:gd name="T5" fmla="*/ 67 h 79"/>
            </a:gdLst>
            <a:ahLst/>
            <a:cxnLst>
              <a:cxn ang="0">
                <a:pos x="T0" y="T1"/>
              </a:cxn>
              <a:cxn ang="0">
                <a:pos x="T2" y="T3"/>
              </a:cxn>
              <a:cxn ang="0">
                <a:pos x="T4" y="T5"/>
              </a:cxn>
            </a:cxnLst>
            <a:rect l="0" t="0" r="r" b="b"/>
            <a:pathLst>
              <a:path w="115" h="79">
                <a:moveTo>
                  <a:pt x="86" y="0"/>
                </a:moveTo>
                <a:lnTo>
                  <a:pt x="0" y="79"/>
                </a:lnTo>
                <a:lnTo>
                  <a:pt x="115" y="67"/>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34338" name="Line 194"/>
          <p:cNvSpPr>
            <a:spLocks noChangeShapeType="1"/>
          </p:cNvSpPr>
          <p:nvPr/>
        </p:nvSpPr>
        <p:spPr bwMode="auto">
          <a:xfrm>
            <a:off x="5745163" y="3627438"/>
            <a:ext cx="23812" cy="333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39" name="Line 195"/>
          <p:cNvSpPr>
            <a:spLocks noChangeShapeType="1"/>
          </p:cNvSpPr>
          <p:nvPr/>
        </p:nvSpPr>
        <p:spPr bwMode="auto">
          <a:xfrm>
            <a:off x="5781675" y="3679825"/>
            <a:ext cx="23813" cy="333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40" name="Line 196"/>
          <p:cNvSpPr>
            <a:spLocks noChangeShapeType="1"/>
          </p:cNvSpPr>
          <p:nvPr/>
        </p:nvSpPr>
        <p:spPr bwMode="auto">
          <a:xfrm>
            <a:off x="5818188" y="3732213"/>
            <a:ext cx="23812" cy="317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41" name="Line 197"/>
          <p:cNvSpPr>
            <a:spLocks noChangeShapeType="1"/>
          </p:cNvSpPr>
          <p:nvPr/>
        </p:nvSpPr>
        <p:spPr bwMode="auto">
          <a:xfrm>
            <a:off x="5854700" y="3783013"/>
            <a:ext cx="23813" cy="333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42" name="Line 198"/>
          <p:cNvSpPr>
            <a:spLocks noChangeShapeType="1"/>
          </p:cNvSpPr>
          <p:nvPr/>
        </p:nvSpPr>
        <p:spPr bwMode="auto">
          <a:xfrm>
            <a:off x="5891213" y="3835400"/>
            <a:ext cx="23812" cy="333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43" name="Line 199"/>
          <p:cNvSpPr>
            <a:spLocks noChangeShapeType="1"/>
          </p:cNvSpPr>
          <p:nvPr/>
        </p:nvSpPr>
        <p:spPr bwMode="auto">
          <a:xfrm>
            <a:off x="5927725" y="3887788"/>
            <a:ext cx="6350"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44" name="Freeform 200"/>
          <p:cNvSpPr>
            <a:spLocks/>
          </p:cNvSpPr>
          <p:nvPr/>
        </p:nvSpPr>
        <p:spPr bwMode="auto">
          <a:xfrm>
            <a:off x="5861050" y="3806825"/>
            <a:ext cx="73025" cy="87313"/>
          </a:xfrm>
          <a:custGeom>
            <a:avLst/>
            <a:gdLst>
              <a:gd name="T0" fmla="*/ 0 w 92"/>
              <a:gd name="T1" fmla="*/ 41 h 110"/>
              <a:gd name="T2" fmla="*/ 92 w 92"/>
              <a:gd name="T3" fmla="*/ 110 h 110"/>
              <a:gd name="T4" fmla="*/ 59 w 92"/>
              <a:gd name="T5" fmla="*/ 0 h 110"/>
            </a:gdLst>
            <a:ahLst/>
            <a:cxnLst>
              <a:cxn ang="0">
                <a:pos x="T0" y="T1"/>
              </a:cxn>
              <a:cxn ang="0">
                <a:pos x="T2" y="T3"/>
              </a:cxn>
              <a:cxn ang="0">
                <a:pos x="T4" y="T5"/>
              </a:cxn>
            </a:cxnLst>
            <a:rect l="0" t="0" r="r" b="b"/>
            <a:pathLst>
              <a:path w="92" h="110">
                <a:moveTo>
                  <a:pt x="0" y="41"/>
                </a:moveTo>
                <a:lnTo>
                  <a:pt x="92" y="110"/>
                </a:lnTo>
                <a:lnTo>
                  <a:pt x="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Tree>
    <p:extLst>
      <p:ext uri="{BB962C8B-B14F-4D97-AF65-F5344CB8AC3E}">
        <p14:creationId xmlns:p14="http://schemas.microsoft.com/office/powerpoint/2010/main" val="34889463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4ADAD-4A15-4E2E-8AF4-225351F8F401}"/>
              </a:ext>
            </a:extLst>
          </p:cNvPr>
          <p:cNvSpPr>
            <a:spLocks noGrp="1"/>
          </p:cNvSpPr>
          <p:nvPr>
            <p:ph type="title"/>
          </p:nvPr>
        </p:nvSpPr>
        <p:spPr/>
        <p:txBody>
          <a:bodyPr/>
          <a:lstStyle/>
          <a:p>
            <a:r>
              <a:rPr lang="en-CA" dirty="0"/>
              <a:t>UML Deployment Diagram</a:t>
            </a:r>
          </a:p>
        </p:txBody>
      </p:sp>
      <p:pic>
        <p:nvPicPr>
          <p:cNvPr id="3" name="Picture 2">
            <a:extLst>
              <a:ext uri="{FF2B5EF4-FFF2-40B4-BE49-F238E27FC236}">
                <a16:creationId xmlns:a16="http://schemas.microsoft.com/office/drawing/2014/main" id="{804C3859-A636-435E-AF44-6110F3433A54}"/>
              </a:ext>
            </a:extLst>
          </p:cNvPr>
          <p:cNvPicPr>
            <a:picLocks noChangeAspect="1"/>
          </p:cNvPicPr>
          <p:nvPr/>
        </p:nvPicPr>
        <p:blipFill>
          <a:blip r:embed="rId2"/>
          <a:stretch>
            <a:fillRect/>
          </a:stretch>
        </p:blipFill>
        <p:spPr>
          <a:xfrm>
            <a:off x="1295400" y="3646738"/>
            <a:ext cx="6477000" cy="3225117"/>
          </a:xfrm>
          <a:prstGeom prst="rect">
            <a:avLst/>
          </a:prstGeom>
        </p:spPr>
      </p:pic>
      <p:sp>
        <p:nvSpPr>
          <p:cNvPr id="4" name="TextBox 3">
            <a:extLst>
              <a:ext uri="{FF2B5EF4-FFF2-40B4-BE49-F238E27FC236}">
                <a16:creationId xmlns:a16="http://schemas.microsoft.com/office/drawing/2014/main" id="{45B17620-6683-44D7-BBFA-EBA510F7A4E2}"/>
              </a:ext>
            </a:extLst>
          </p:cNvPr>
          <p:cNvSpPr txBox="1"/>
          <p:nvPr/>
        </p:nvSpPr>
        <p:spPr>
          <a:xfrm>
            <a:off x="304800" y="1600200"/>
            <a:ext cx="8260531" cy="2308324"/>
          </a:xfrm>
          <a:prstGeom prst="rect">
            <a:avLst/>
          </a:prstGeom>
          <a:noFill/>
        </p:spPr>
        <p:txBody>
          <a:bodyPr wrap="none" rtlCol="0">
            <a:spAutoFit/>
          </a:bodyPr>
          <a:lstStyle/>
          <a:p>
            <a:r>
              <a:rPr lang="en-US" sz="1400" dirty="0"/>
              <a:t>An example of </a:t>
            </a:r>
            <a:r>
              <a:rPr lang="en-US" sz="1400" b="1" dirty="0"/>
              <a:t>web application</a:t>
            </a:r>
            <a:r>
              <a:rPr lang="en-US" sz="1400" dirty="0"/>
              <a:t> UML </a:t>
            </a:r>
            <a:r>
              <a:rPr lang="en-US" sz="1400" b="1" dirty="0">
                <a:hlinkClick r:id="rId3"/>
              </a:rPr>
              <a:t>deployment diagram</a:t>
            </a:r>
            <a:r>
              <a:rPr lang="en-US" sz="1400" dirty="0"/>
              <a:t>. </a:t>
            </a:r>
          </a:p>
          <a:p>
            <a:r>
              <a:rPr lang="en-US" sz="1400" dirty="0"/>
              <a:t>Book club web application </a:t>
            </a:r>
            <a:r>
              <a:rPr lang="en-US" sz="1400" b="1" dirty="0"/>
              <a:t>artifact </a:t>
            </a:r>
            <a:r>
              <a:rPr lang="en-US" sz="1400" b="1" dirty="0" err="1"/>
              <a:t>book_club_app.war</a:t>
            </a:r>
            <a:r>
              <a:rPr lang="en-US" sz="1400" dirty="0"/>
              <a:t> is deployed on Catalina Servlet 2.4 / JSP 2.0 </a:t>
            </a:r>
          </a:p>
          <a:p>
            <a:r>
              <a:rPr lang="en-US" sz="1400" dirty="0"/>
              <a:t>Container which is part of Apache Tomcat 5.5 </a:t>
            </a:r>
            <a:r>
              <a:rPr lang="en-US" sz="1400" b="1" dirty="0"/>
              <a:t>web server</a:t>
            </a:r>
            <a:r>
              <a:rPr lang="en-US" sz="1400" dirty="0"/>
              <a:t>.</a:t>
            </a:r>
          </a:p>
          <a:p>
            <a:endParaRPr lang="en-US" sz="1400" dirty="0"/>
          </a:p>
          <a:p>
            <a:r>
              <a:rPr lang="en-US" sz="1400" dirty="0"/>
              <a:t>The </a:t>
            </a:r>
            <a:r>
              <a:rPr lang="en-US" sz="1400" b="1" dirty="0" err="1"/>
              <a:t>book_club_app.war</a:t>
            </a:r>
            <a:r>
              <a:rPr lang="en-US" sz="1400" dirty="0"/>
              <a:t> </a:t>
            </a:r>
            <a:r>
              <a:rPr lang="en-US" sz="1400" b="1" dirty="0">
                <a:hlinkClick r:id="rId4"/>
              </a:rPr>
              <a:t>artifact</a:t>
            </a:r>
            <a:r>
              <a:rPr lang="en-US" sz="1400" dirty="0"/>
              <a:t> </a:t>
            </a:r>
            <a:r>
              <a:rPr lang="en-US" sz="1400" b="1" dirty="0">
                <a:hlinkClick r:id="rId5"/>
              </a:rPr>
              <a:t>manifests</a:t>
            </a:r>
            <a:r>
              <a:rPr lang="en-US" sz="1400" dirty="0"/>
              <a:t> (embodies) </a:t>
            </a:r>
            <a:r>
              <a:rPr lang="en-US" sz="1400" dirty="0" err="1"/>
              <a:t>OnlineOrders</a:t>
            </a:r>
            <a:r>
              <a:rPr lang="en-US" sz="1400" dirty="0"/>
              <a:t> </a:t>
            </a:r>
            <a:r>
              <a:rPr lang="en-US" sz="1400" b="1" dirty="0">
                <a:hlinkClick r:id="rId6"/>
              </a:rPr>
              <a:t>component</a:t>
            </a:r>
            <a:r>
              <a:rPr lang="en-US" sz="1400" dirty="0"/>
              <a:t>. </a:t>
            </a:r>
          </a:p>
          <a:p>
            <a:r>
              <a:rPr lang="en-US" sz="1400" dirty="0"/>
              <a:t>The artifact contains three other artifacts, one of which </a:t>
            </a:r>
            <a:r>
              <a:rPr lang="en-US" sz="1400" b="1" dirty="0"/>
              <a:t>manifests</a:t>
            </a:r>
            <a:r>
              <a:rPr lang="en-US" sz="1400" dirty="0"/>
              <a:t> </a:t>
            </a:r>
            <a:r>
              <a:rPr lang="en-US" sz="1400" dirty="0" err="1"/>
              <a:t>UserServices</a:t>
            </a:r>
            <a:r>
              <a:rPr lang="en-US" sz="1400" dirty="0"/>
              <a:t> </a:t>
            </a:r>
            <a:r>
              <a:rPr lang="en-US" sz="1400" b="1" dirty="0">
                <a:hlinkClick r:id="rId6"/>
              </a:rPr>
              <a:t>component</a:t>
            </a:r>
            <a:r>
              <a:rPr lang="en-US" sz="1400" dirty="0"/>
              <a:t>.</a:t>
            </a:r>
          </a:p>
          <a:p>
            <a:endParaRPr lang="en-US" sz="1400" dirty="0"/>
          </a:p>
          <a:p>
            <a:r>
              <a:rPr lang="en-US" sz="1400" dirty="0"/>
              <a:t>The Application Server </a:t>
            </a:r>
            <a:r>
              <a:rPr lang="en-US" sz="1400" b="1" dirty="0">
                <a:hlinkClick r:id="rId7"/>
              </a:rPr>
              <a:t>«device»</a:t>
            </a:r>
            <a:r>
              <a:rPr lang="en-US" sz="1400" dirty="0"/>
              <a:t> (computer server) has </a:t>
            </a:r>
            <a:r>
              <a:rPr lang="en-US" sz="1400" b="1" dirty="0">
                <a:hlinkClick r:id="rId8"/>
              </a:rPr>
              <a:t>communication path</a:t>
            </a:r>
            <a:r>
              <a:rPr lang="en-US" sz="1400" dirty="0"/>
              <a:t> to </a:t>
            </a:r>
          </a:p>
          <a:p>
            <a:r>
              <a:rPr lang="en-US" sz="1400" dirty="0"/>
              <a:t>Database Server «device» (another server).</a:t>
            </a:r>
          </a:p>
          <a:p>
            <a:endParaRPr lang="en-CA" dirty="0"/>
          </a:p>
        </p:txBody>
      </p:sp>
    </p:spTree>
    <p:extLst>
      <p:ext uri="{BB962C8B-B14F-4D97-AF65-F5344CB8AC3E}">
        <p14:creationId xmlns:p14="http://schemas.microsoft.com/office/powerpoint/2010/main" val="23925322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CA" altLang="en-US" dirty="0"/>
              <a:t>Package Diagrams</a:t>
            </a:r>
            <a:endParaRPr lang="en-US" altLang="en-US" dirty="0"/>
          </a:p>
        </p:txBody>
      </p:sp>
      <p:sp>
        <p:nvSpPr>
          <p:cNvPr id="144387" name="Rectangle 3"/>
          <p:cNvSpPr>
            <a:spLocks noGrp="1" noChangeArrowheads="1"/>
          </p:cNvSpPr>
          <p:nvPr>
            <p:ph type="body" idx="1"/>
          </p:nvPr>
        </p:nvSpPr>
        <p:spPr/>
        <p:txBody>
          <a:bodyPr/>
          <a:lstStyle/>
          <a:p>
            <a:pPr>
              <a:lnSpc>
                <a:spcPct val="80000"/>
              </a:lnSpc>
            </a:pPr>
            <a:r>
              <a:rPr lang="en-CA" altLang="en-US" sz="2000" dirty="0"/>
              <a:t>They allow for grouping of classifiers in order to facilitate the easier comprehension of the system’s structure</a:t>
            </a:r>
          </a:p>
          <a:p>
            <a:pPr>
              <a:lnSpc>
                <a:spcPct val="80000"/>
              </a:lnSpc>
            </a:pPr>
            <a:endParaRPr lang="el-GR" altLang="en-US" sz="2000" dirty="0"/>
          </a:p>
          <a:p>
            <a:pPr>
              <a:lnSpc>
                <a:spcPct val="80000"/>
              </a:lnSpc>
            </a:pPr>
            <a:r>
              <a:rPr lang="en-CA" altLang="en-US" sz="2000" dirty="0"/>
              <a:t>The packaging is a way to facilitate grouping of related units and many times also reflects basic design decisions</a:t>
            </a:r>
            <a:r>
              <a:rPr lang="el-GR" altLang="en-US" sz="2000" dirty="0"/>
              <a:t>  </a:t>
            </a:r>
          </a:p>
          <a:p>
            <a:pPr>
              <a:lnSpc>
                <a:spcPct val="80000"/>
              </a:lnSpc>
              <a:buFontTx/>
              <a:buNone/>
            </a:pPr>
            <a:r>
              <a:rPr lang="el-GR" altLang="en-US" sz="2800" dirty="0"/>
              <a:t> </a:t>
            </a:r>
            <a:endParaRPr lang="en-US" altLang="en-US" sz="2800" dirty="0"/>
          </a:p>
        </p:txBody>
      </p:sp>
    </p:spTree>
    <p:extLst>
      <p:ext uri="{BB962C8B-B14F-4D97-AF65-F5344CB8AC3E}">
        <p14:creationId xmlns:p14="http://schemas.microsoft.com/office/powerpoint/2010/main" val="41231064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CA" altLang="en-US" sz="4000" dirty="0"/>
              <a:t>Package Diagram Example</a:t>
            </a:r>
            <a:endParaRPr lang="en-US" altLang="en-US" sz="4000" dirty="0"/>
          </a:p>
        </p:txBody>
      </p:sp>
      <p:pic>
        <p:nvPicPr>
          <p:cNvPr id="145412" name="Picture 4" descr="packageDiagramUseCase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689100" y="2236788"/>
            <a:ext cx="57642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5414" name="Text Box 6"/>
          <p:cNvSpPr txBox="1">
            <a:spLocks noChangeArrowheads="1"/>
          </p:cNvSpPr>
          <p:nvPr/>
        </p:nvSpPr>
        <p:spPr bwMode="auto">
          <a:xfrm>
            <a:off x="266700" y="6505575"/>
            <a:ext cx="3987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t>http://www.agilemodeling.com/artifacts/packageDiagram.htm</a:t>
            </a:r>
          </a:p>
        </p:txBody>
      </p:sp>
    </p:spTree>
    <p:extLst>
      <p:ext uri="{BB962C8B-B14F-4D97-AF65-F5344CB8AC3E}">
        <p14:creationId xmlns:p14="http://schemas.microsoft.com/office/powerpoint/2010/main" val="13014263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9E507-1FCE-4048-A23F-AA80E8D72310}"/>
              </a:ext>
            </a:extLst>
          </p:cNvPr>
          <p:cNvSpPr>
            <a:spLocks noGrp="1"/>
          </p:cNvSpPr>
          <p:nvPr>
            <p:ph type="title"/>
          </p:nvPr>
        </p:nvSpPr>
        <p:spPr/>
        <p:txBody>
          <a:bodyPr/>
          <a:lstStyle/>
          <a:p>
            <a:r>
              <a:rPr lang="en-CA" dirty="0"/>
              <a:t>UML Package Diagram Example</a:t>
            </a:r>
          </a:p>
        </p:txBody>
      </p:sp>
      <p:pic>
        <p:nvPicPr>
          <p:cNvPr id="3074" name="Picture 2" descr="UML package diagram of Java Platform Standard Edition 7 API.">
            <a:extLst>
              <a:ext uri="{FF2B5EF4-FFF2-40B4-BE49-F238E27FC236}">
                <a16:creationId xmlns:a16="http://schemas.microsoft.com/office/drawing/2014/main" id="{85C41BC6-BC32-49B2-BECC-A65B3469DD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752600"/>
            <a:ext cx="390144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4626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0A638C8-8170-DC44-A482-0C6E7460FB0B}"/>
              </a:ext>
            </a:extLst>
          </p:cNvPr>
          <p:cNvSpPr>
            <a:spLocks noGrp="1" noChangeArrowheads="1"/>
          </p:cNvSpPr>
          <p:nvPr>
            <p:ph type="title"/>
          </p:nvPr>
        </p:nvSpPr>
        <p:spPr>
          <a:xfrm>
            <a:off x="637309" y="304800"/>
            <a:ext cx="7772400" cy="1143000"/>
          </a:xfrm>
        </p:spPr>
        <p:txBody>
          <a:bodyPr/>
          <a:lstStyle/>
          <a:p>
            <a:r>
              <a:rPr lang="en-US" altLang="en-US" dirty="0"/>
              <a:t>Your Turn</a:t>
            </a:r>
          </a:p>
        </p:txBody>
      </p:sp>
      <p:sp>
        <p:nvSpPr>
          <p:cNvPr id="17413" name="Rectangle 3">
            <a:extLst>
              <a:ext uri="{FF2B5EF4-FFF2-40B4-BE49-F238E27FC236}">
                <a16:creationId xmlns:a16="http://schemas.microsoft.com/office/drawing/2014/main" id="{FFBF4316-C90C-D546-9855-6477D01C3F66}"/>
              </a:ext>
            </a:extLst>
          </p:cNvPr>
          <p:cNvSpPr>
            <a:spLocks noGrp="1" noChangeArrowheads="1"/>
          </p:cNvSpPr>
          <p:nvPr>
            <p:ph type="body" idx="1"/>
          </p:nvPr>
        </p:nvSpPr>
        <p:spPr>
          <a:xfrm>
            <a:off x="609600" y="1066800"/>
            <a:ext cx="7772400" cy="4114800"/>
          </a:xfrm>
        </p:spPr>
        <p:txBody>
          <a:bodyPr/>
          <a:lstStyle/>
          <a:p>
            <a:endParaRPr lang="en-US" altLang="en-US" sz="1800" dirty="0"/>
          </a:p>
          <a:p>
            <a:r>
              <a:rPr lang="en-US" altLang="en-US" sz="1800" dirty="0"/>
              <a:t>Draft a Component Diagram of the </a:t>
            </a:r>
            <a:r>
              <a:rPr lang="en-US" altLang="en-US" sz="1800" dirty="0" err="1"/>
              <a:t>SafeHome</a:t>
            </a:r>
            <a:r>
              <a:rPr lang="en-US" altLang="en-US" sz="1800" dirty="0"/>
              <a:t> application depicting the exposed interfaces for each component you define. Make sure you comply with the cohesion and coupling design principles. Provide a list of the operations exposed by each interface (remember an </a:t>
            </a:r>
            <a:r>
              <a:rPr lang="en-US" altLang="en-US" sz="1800" b="1" dirty="0"/>
              <a:t>interface</a:t>
            </a:r>
            <a:r>
              <a:rPr lang="en-US" altLang="en-US" sz="1800" dirty="0"/>
              <a:t> is a collection of cohesive </a:t>
            </a:r>
            <a:r>
              <a:rPr lang="en-US" altLang="en-US" sz="1800" b="1" dirty="0"/>
              <a:t>operations</a:t>
            </a:r>
            <a:r>
              <a:rPr lang="en-US" altLang="en-US" sz="1800" dirty="0"/>
              <a:t>).  </a:t>
            </a:r>
          </a:p>
          <a:p>
            <a:pPr marL="0" indent="0">
              <a:buNone/>
            </a:pPr>
            <a:r>
              <a:rPr lang="en-US" altLang="en-US" sz="1800" dirty="0"/>
              <a:t> </a:t>
            </a:r>
          </a:p>
          <a:p>
            <a:r>
              <a:rPr lang="en-US" altLang="en-US" sz="1800" dirty="0"/>
              <a:t>Check-out the content of the following sites:</a:t>
            </a:r>
          </a:p>
          <a:p>
            <a:pPr lvl="1"/>
            <a:r>
              <a:rPr lang="en-CA" sz="2000" dirty="0">
                <a:hlinkClick r:id="rId3"/>
              </a:rPr>
              <a:t>https://www.uml-diagrams.org/component-diagrams.html</a:t>
            </a:r>
          </a:p>
          <a:p>
            <a:pPr lvl="1"/>
            <a:r>
              <a:rPr lang="en-CA" sz="2000" dirty="0">
                <a:hlinkClick r:id="rId4"/>
              </a:rPr>
              <a:t>http://agilemodeling.com/artifacts/componentDiagram.htm</a:t>
            </a:r>
            <a:r>
              <a:rPr lang="en-CA" sz="2000" dirty="0"/>
              <a:t> </a:t>
            </a:r>
          </a:p>
          <a:p>
            <a:pPr lvl="1"/>
            <a:r>
              <a:rPr lang="en-CA" sz="2000" dirty="0">
                <a:hlinkClick r:id="rId5"/>
              </a:rPr>
              <a:t>https://en.wikipedia.org/wiki/Component_diagram</a:t>
            </a:r>
            <a:r>
              <a:rPr lang="en-CA" sz="2000" dirty="0"/>
              <a:t> </a:t>
            </a:r>
          </a:p>
          <a:p>
            <a:pPr lvl="1"/>
            <a:r>
              <a:rPr lang="en-CA" sz="2000" dirty="0">
                <a:hlinkClick r:id="rId6"/>
              </a:rPr>
              <a:t>https://www.infoq.com/articles/crafting-architectural-diagrams/</a:t>
            </a:r>
            <a:endParaRPr lang="en-CA" sz="2000" dirty="0"/>
          </a:p>
          <a:p>
            <a:pPr lvl="1"/>
            <a:endParaRPr lang="en-CA" sz="2000" dirty="0"/>
          </a:p>
          <a:p>
            <a:pPr lvl="1"/>
            <a:endParaRPr lang="en-US" altLang="en-US" sz="2000" dirty="0"/>
          </a:p>
          <a:p>
            <a:endParaRPr lang="en-US" altLang="en-US" sz="2400" dirty="0"/>
          </a:p>
          <a:p>
            <a:endParaRPr lang="en-US" altLang="en-US" sz="2400" dirty="0"/>
          </a:p>
        </p:txBody>
      </p:sp>
      <p:sp>
        <p:nvSpPr>
          <p:cNvPr id="5" name="Slide Number Placeholder 4">
            <a:extLst>
              <a:ext uri="{FF2B5EF4-FFF2-40B4-BE49-F238E27FC236}">
                <a16:creationId xmlns:a16="http://schemas.microsoft.com/office/drawing/2014/main" id="{6E03A2DA-4EDC-2E4A-A04A-D8E30D94F54A}"/>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F4423324-B18C-6E48-8D7E-6751697E71D1}" type="slidenum">
              <a:rPr lang="en-US" altLang="en-US" sz="750">
                <a:solidFill>
                  <a:schemeClr val="bg1"/>
                </a:solidFill>
                <a:latin typeface="Helvetica" pitchFamily="2" charset="0"/>
              </a:rPr>
              <a:pPr/>
              <a:t>37</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3202729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4</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this Part</a:t>
            </a:r>
            <a:endParaRPr lang="en-US" altLang="en-US" sz="4000" dirty="0"/>
          </a:p>
        </p:txBody>
      </p:sp>
      <p:sp>
        <p:nvSpPr>
          <p:cNvPr id="23556" name="Rectangle 3"/>
          <p:cNvSpPr>
            <a:spLocks noGrp="1" noChangeArrowheads="1"/>
          </p:cNvSpPr>
          <p:nvPr>
            <p:ph type="body" idx="1"/>
          </p:nvPr>
        </p:nvSpPr>
        <p:spPr>
          <a:xfrm>
            <a:off x="685800" y="1828800"/>
            <a:ext cx="7772400" cy="5181600"/>
          </a:xfrm>
        </p:spPr>
        <p:txBody>
          <a:bodyPr/>
          <a:lstStyle/>
          <a:p>
            <a:pPr marL="0" indent="0" algn="ctr">
              <a:lnSpc>
                <a:spcPct val="80000"/>
              </a:lnSpc>
              <a:buNone/>
            </a:pPr>
            <a:r>
              <a:rPr lang="el-GR" altLang="en-US" sz="2800" dirty="0"/>
              <a:t>   </a:t>
            </a:r>
          </a:p>
          <a:p>
            <a:pPr marL="0" indent="0">
              <a:buNone/>
            </a:pPr>
            <a:r>
              <a:rPr lang="en-CA" altLang="en-US" sz="1800" dirty="0"/>
              <a:t>To understand the notation and semantics of UML Component Diagrams and UML Deployment Diagrams</a:t>
            </a:r>
          </a:p>
          <a:p>
            <a:pPr>
              <a:buFont typeface="+mj-lt"/>
              <a:buAutoNum type="arabicPeriod"/>
            </a:pPr>
            <a:endParaRPr lang="en-CA" altLang="en-US" sz="1800" dirty="0"/>
          </a:p>
          <a:p>
            <a:pPr>
              <a:buFont typeface="+mj-lt"/>
              <a:buAutoNum type="arabicPeriod"/>
            </a:pPr>
            <a:endParaRPr lang="en-CA" altLang="en-US" sz="1800" dirty="0"/>
          </a:p>
          <a:p>
            <a:pPr>
              <a:buFont typeface="+mj-lt"/>
              <a:buAutoNum type="arabicPeriod"/>
            </a:pPr>
            <a:endParaRPr lang="en-CA" altLang="en-US" sz="1800" dirty="0"/>
          </a:p>
          <a:p>
            <a:pPr marL="0" indent="0">
              <a:buNone/>
            </a:pPr>
            <a:endParaRPr lang="en-CA" altLang="en-US" sz="1800" dirty="0"/>
          </a:p>
          <a:p>
            <a:pPr>
              <a:buFont typeface="+mj-lt"/>
              <a:buAutoNum type="arabicPeriod"/>
            </a:pPr>
            <a:endParaRPr lang="en-CA" altLang="en-US" sz="1800" dirty="0"/>
          </a:p>
        </p:txBody>
      </p:sp>
    </p:spTree>
    <p:extLst>
      <p:ext uri="{BB962C8B-B14F-4D97-AF65-F5344CB8AC3E}">
        <p14:creationId xmlns:p14="http://schemas.microsoft.com/office/powerpoint/2010/main" val="1291654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5"/>
          <p:cNvSpPr>
            <a:spLocks noGrp="1"/>
          </p:cNvSpPr>
          <p:nvPr>
            <p:ph type="sldNum" sz="quarter" idx="12"/>
          </p:nvPr>
        </p:nvSpPr>
        <p:spPr/>
        <p:txBody>
          <a:bodyPr/>
          <a:lstStyle/>
          <a:p>
            <a:fld id="{4BCFFD0F-1658-45F2-BD52-0666616683D5}" type="slidenum">
              <a:rPr lang="en-US" altLang="en-US"/>
              <a:pPr/>
              <a:t>5</a:t>
            </a:fld>
            <a:endParaRPr lang="en-US" altLang="en-US"/>
          </a:p>
        </p:txBody>
      </p:sp>
      <p:sp>
        <p:nvSpPr>
          <p:cNvPr id="157698" name="Rectangle 2"/>
          <p:cNvSpPr>
            <a:spLocks noGrp="1" noChangeArrowheads="1"/>
          </p:cNvSpPr>
          <p:nvPr>
            <p:ph type="title"/>
          </p:nvPr>
        </p:nvSpPr>
        <p:spPr>
          <a:xfrm>
            <a:off x="615751" y="381000"/>
            <a:ext cx="7772400" cy="1143000"/>
          </a:xfrm>
        </p:spPr>
        <p:txBody>
          <a:bodyPr/>
          <a:lstStyle/>
          <a:p>
            <a:r>
              <a:rPr lang="en-CA" altLang="en-US" sz="4000" dirty="0"/>
              <a:t>Modeling with UML</a:t>
            </a:r>
            <a:endParaRPr lang="en-US" altLang="en-US" sz="4000" dirty="0"/>
          </a:p>
        </p:txBody>
      </p:sp>
      <p:graphicFrame>
        <p:nvGraphicFramePr>
          <p:cNvPr id="157789" name="Group 93"/>
          <p:cNvGraphicFramePr>
            <a:graphicFrameLocks noGrp="1"/>
          </p:cNvGraphicFramePr>
          <p:nvPr/>
        </p:nvGraphicFramePr>
        <p:xfrm>
          <a:off x="1981200" y="1987677"/>
          <a:ext cx="6096000" cy="4071747"/>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581025">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a:ln>
                            <a:noFill/>
                          </a:ln>
                          <a:solidFill>
                            <a:schemeClr val="tx1"/>
                          </a:solidFill>
                          <a:effectLst/>
                          <a:latin typeface="Times New Roman" pitchFamily="18" charset="0"/>
                        </a:rPr>
                        <a:t>Requirements Modeling</a:t>
                      </a:r>
                      <a:r>
                        <a:rPr kumimoji="0" lang="el-GR" altLang="en-US" sz="1600" b="0" i="0" u="none" strike="noStrike" cap="none" normalizeH="0" baseline="0" dirty="0">
                          <a:ln>
                            <a:noFill/>
                          </a:ln>
                          <a:solidFill>
                            <a:schemeClr val="tx1"/>
                          </a:solidFill>
                          <a:effectLst/>
                          <a:latin typeface="Times New Roman" pitchFamily="18" charset="0"/>
                        </a:rPr>
                        <a:t> </a:t>
                      </a:r>
                      <a:endParaRPr kumimoji="0" lang="en-US" altLang="en-US" sz="16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a:ln>
                            <a:noFill/>
                          </a:ln>
                          <a:solidFill>
                            <a:schemeClr val="tx1"/>
                          </a:solidFill>
                          <a:effectLst/>
                          <a:latin typeface="Times New Roman" pitchFamily="18" charset="0"/>
                        </a:rPr>
                        <a:t>Scenarios, Use Case Diagrams</a:t>
                      </a:r>
                      <a:endParaRPr kumimoji="0" lang="el-GR" altLang="en-US" sz="16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57943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a:ln>
                            <a:noFill/>
                          </a:ln>
                          <a:solidFill>
                            <a:srgbClr val="FF0000"/>
                          </a:solidFill>
                          <a:effectLst/>
                          <a:latin typeface="Times New Roman" pitchFamily="18" charset="0"/>
                        </a:rPr>
                        <a:t>Static Modeling</a:t>
                      </a:r>
                      <a:endParaRPr kumimoji="0" lang="en-US" altLang="en-US" sz="1600" b="0" i="0" u="none" strike="noStrike" cap="none" normalizeH="0" baseline="0" dirty="0">
                        <a:ln>
                          <a:noFill/>
                        </a:ln>
                        <a:solidFill>
                          <a:srgbClr val="FF0000"/>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33"/>
                    </a:solid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a:ln>
                            <a:noFill/>
                          </a:ln>
                          <a:solidFill>
                            <a:srgbClr val="FF0000"/>
                          </a:solidFill>
                          <a:effectLst/>
                          <a:latin typeface="Times New Roman" pitchFamily="18" charset="0"/>
                        </a:rPr>
                        <a:t>Class Diagrams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a:ln>
                            <a:noFill/>
                          </a:ln>
                          <a:solidFill>
                            <a:srgbClr val="FF0000"/>
                          </a:solidFill>
                          <a:effectLst/>
                          <a:latin typeface="Times New Roman" pitchFamily="18" charset="0"/>
                        </a:rPr>
                        <a:t>Object Diagrams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FF0000"/>
                          </a:solidFill>
                          <a:effectLst/>
                          <a:latin typeface="Times New Roman" pitchFamily="18" charset="0"/>
                        </a:rPr>
                        <a:t>Component Diagrams</a:t>
                      </a:r>
                      <a:r>
                        <a:rPr kumimoji="0" lang="el-GR" altLang="en-US" sz="1600" b="0" i="0" u="none" strike="noStrike" cap="none" normalizeH="0" baseline="0" dirty="0">
                          <a:ln>
                            <a:noFill/>
                          </a:ln>
                          <a:solidFill>
                            <a:srgbClr val="FF0000"/>
                          </a:solidFill>
                          <a:effectLst/>
                          <a:latin typeface="Times New Roman" pitchFamily="18" charset="0"/>
                        </a:rPr>
                        <a:t>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a:ln>
                            <a:noFill/>
                          </a:ln>
                          <a:solidFill>
                            <a:srgbClr val="FF0000"/>
                          </a:solidFill>
                          <a:effectLst/>
                          <a:latin typeface="Times New Roman" pitchFamily="18" charset="0"/>
                        </a:rPr>
                        <a:t>Deployment Diagrams</a:t>
                      </a:r>
                      <a:endParaRPr kumimoji="0" lang="en-US" altLang="en-US" sz="1600" b="0" i="0" u="none" strike="noStrike" cap="none" normalizeH="0" baseline="0" dirty="0">
                        <a:ln>
                          <a:noFill/>
                        </a:ln>
                        <a:solidFill>
                          <a:srgbClr val="FF0000"/>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1"/>
                  </a:ext>
                </a:extLst>
              </a:tr>
              <a:tr h="581025">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a:ln>
                            <a:noFill/>
                          </a:ln>
                          <a:solidFill>
                            <a:schemeClr val="tx1"/>
                          </a:solidFill>
                          <a:effectLst/>
                          <a:latin typeface="Times New Roman" pitchFamily="18" charset="0"/>
                        </a:rPr>
                        <a:t>Dynamic Modeling</a:t>
                      </a:r>
                      <a:endParaRPr kumimoji="0" lang="en-US" altLang="en-US" sz="16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a:ln>
                            <a:noFill/>
                          </a:ln>
                          <a:solidFill>
                            <a:schemeClr val="tx1"/>
                          </a:solidFill>
                          <a:effectLst/>
                          <a:latin typeface="Times New Roman" pitchFamily="18" charset="0"/>
                        </a:rPr>
                        <a:t>Sequence Diagrams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a:ln>
                            <a:noFill/>
                          </a:ln>
                          <a:solidFill>
                            <a:schemeClr val="tx1"/>
                          </a:solidFill>
                          <a:effectLst/>
                          <a:latin typeface="Times New Roman" pitchFamily="18" charset="0"/>
                        </a:rPr>
                        <a:t>Collaboration Diagrams – Communication Diagrams </a:t>
                      </a:r>
                      <a:r>
                        <a:rPr kumimoji="0" lang="el-GR" altLang="en-US" sz="1600" b="0" i="0" u="none" strike="noStrike" cap="none" normalizeH="0" baseline="0" dirty="0">
                          <a:ln>
                            <a:noFill/>
                          </a:ln>
                          <a:solidFill>
                            <a:schemeClr val="tx1"/>
                          </a:solidFill>
                          <a:effectLst/>
                          <a:latin typeface="Times New Roman" pitchFamily="18" charset="0"/>
                        </a:rPr>
                        <a:t>στη </a:t>
                      </a:r>
                      <a:r>
                        <a:rPr kumimoji="0" lang="en-CA" altLang="en-US" sz="1600" b="0" i="0" u="none" strike="noStrike" cap="none" normalizeH="0" baseline="0" dirty="0">
                          <a:ln>
                            <a:noFill/>
                          </a:ln>
                          <a:solidFill>
                            <a:schemeClr val="tx1"/>
                          </a:solidFill>
                          <a:effectLst/>
                          <a:latin typeface="Times New Roman" pitchFamily="18" charset="0"/>
                        </a:rPr>
                        <a:t>UML</a:t>
                      </a:r>
                      <a:r>
                        <a:rPr kumimoji="0" lang="el-GR" altLang="en-US" sz="1600" b="0" i="0" u="none" strike="noStrike" cap="none" normalizeH="0" baseline="0" dirty="0">
                          <a:ln>
                            <a:noFill/>
                          </a:ln>
                          <a:solidFill>
                            <a:schemeClr val="tx1"/>
                          </a:solidFill>
                          <a:effectLst/>
                          <a:latin typeface="Times New Roman" pitchFamily="18" charset="0"/>
                        </a:rPr>
                        <a:t> 2</a:t>
                      </a:r>
                      <a:r>
                        <a:rPr kumimoji="0" lang="en-CA" altLang="en-US" sz="1600" b="0" i="0" u="none" strike="noStrike" cap="none" normalizeH="0" baseline="0" dirty="0">
                          <a:ln>
                            <a:noFill/>
                          </a:ln>
                          <a:solidFill>
                            <a:schemeClr val="tx1"/>
                          </a:solidFill>
                          <a:effectLst/>
                          <a:latin typeface="Times New Roman" pitchFamily="18" charset="0"/>
                        </a:rPr>
                        <a:t>.0</a:t>
                      </a:r>
                      <a:endParaRPr kumimoji="0" lang="en-US" altLang="en-US" sz="16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581025">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a:ln>
                            <a:noFill/>
                          </a:ln>
                          <a:solidFill>
                            <a:schemeClr val="tx1"/>
                          </a:solidFill>
                          <a:effectLst/>
                          <a:latin typeface="Times New Roman" pitchFamily="18" charset="0"/>
                        </a:rPr>
                        <a:t>Modeling the behavior of specific objects/classes</a:t>
                      </a:r>
                      <a:r>
                        <a:rPr kumimoji="0" lang="el-GR" altLang="en-US" sz="1600" b="0" i="0" u="none" strike="noStrike" cap="none" normalizeH="0" baseline="0" dirty="0">
                          <a:ln>
                            <a:noFill/>
                          </a:ln>
                          <a:solidFill>
                            <a:schemeClr val="tx1"/>
                          </a:solidFill>
                          <a:effectLst/>
                          <a:latin typeface="Times New Roman" pitchFamily="18" charset="0"/>
                        </a:rPr>
                        <a:t> </a:t>
                      </a:r>
                      <a:endParaRPr kumimoji="0" lang="en-US" altLang="en-US" sz="16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a:ln>
                            <a:noFill/>
                          </a:ln>
                          <a:solidFill>
                            <a:schemeClr val="tx1"/>
                          </a:solidFill>
                          <a:effectLst/>
                          <a:latin typeface="Times New Roman" pitchFamily="18" charset="0"/>
                        </a:rPr>
                        <a:t>State Diagrams</a:t>
                      </a:r>
                      <a:endParaRPr kumimoji="0" lang="en-US" altLang="en-US" sz="16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581025">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a:ln>
                            <a:noFill/>
                          </a:ln>
                          <a:solidFill>
                            <a:schemeClr val="tx1"/>
                          </a:solidFill>
                          <a:effectLst/>
                          <a:latin typeface="Times New Roman" pitchFamily="18" charset="0"/>
                        </a:rPr>
                        <a:t>Modeling the execution of system process steps</a:t>
                      </a:r>
                      <a:r>
                        <a:rPr kumimoji="0" lang="el-GR" altLang="en-US" sz="1600" b="0" i="0" u="none" strike="noStrike" cap="none" normalizeH="0" baseline="0" dirty="0">
                          <a:ln>
                            <a:noFill/>
                          </a:ln>
                          <a:solidFill>
                            <a:schemeClr val="tx1"/>
                          </a:solidFill>
                          <a:effectLst/>
                          <a:latin typeface="Times New Roman" pitchFamily="18" charset="0"/>
                        </a:rPr>
                        <a:t> </a:t>
                      </a:r>
                      <a:endParaRPr kumimoji="0" lang="en-US" altLang="en-US" sz="16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a:ln>
                            <a:noFill/>
                          </a:ln>
                          <a:solidFill>
                            <a:schemeClr val="tx1"/>
                          </a:solidFill>
                          <a:effectLst/>
                          <a:latin typeface="Times New Roman" pitchFamily="18" charset="0"/>
                        </a:rPr>
                        <a:t>Activity Diagrams</a:t>
                      </a:r>
                      <a:endParaRPr kumimoji="0" lang="en-US" altLang="en-US" sz="16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sp>
        <p:nvSpPr>
          <p:cNvPr id="157773" name="Text Box 77"/>
          <p:cNvSpPr txBox="1">
            <a:spLocks noChangeArrowheads="1"/>
          </p:cNvSpPr>
          <p:nvPr/>
        </p:nvSpPr>
        <p:spPr bwMode="auto">
          <a:xfrm>
            <a:off x="-4763" y="2657602"/>
            <a:ext cx="160992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400" dirty="0"/>
              <a:t>Modeling system</a:t>
            </a:r>
          </a:p>
          <a:p>
            <a:r>
              <a:rPr lang="en-CA" altLang="en-US" sz="1400" dirty="0"/>
              <a:t>operation – user’s</a:t>
            </a:r>
          </a:p>
          <a:p>
            <a:r>
              <a:rPr lang="en-CA" altLang="en-US" sz="1400" dirty="0"/>
              <a:t>view</a:t>
            </a:r>
            <a:endParaRPr lang="el-GR" altLang="en-US" sz="1400" dirty="0"/>
          </a:p>
        </p:txBody>
      </p:sp>
      <p:sp>
        <p:nvSpPr>
          <p:cNvPr id="157774" name="Line 78"/>
          <p:cNvSpPr>
            <a:spLocks noChangeShapeType="1"/>
          </p:cNvSpPr>
          <p:nvPr/>
        </p:nvSpPr>
        <p:spPr bwMode="auto">
          <a:xfrm flipV="1">
            <a:off x="1549969" y="2276475"/>
            <a:ext cx="381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7775" name="Text Box 79"/>
          <p:cNvSpPr txBox="1">
            <a:spLocks noChangeArrowheads="1"/>
          </p:cNvSpPr>
          <p:nvPr/>
        </p:nvSpPr>
        <p:spPr bwMode="auto">
          <a:xfrm>
            <a:off x="160338" y="3754565"/>
            <a:ext cx="91082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400" dirty="0"/>
              <a:t>System </a:t>
            </a:r>
          </a:p>
          <a:p>
            <a:r>
              <a:rPr lang="en-CA" altLang="en-US" sz="1400" dirty="0"/>
              <a:t>Structure</a:t>
            </a:r>
          </a:p>
          <a:p>
            <a:r>
              <a:rPr lang="en-CA" altLang="en-US" sz="1400" dirty="0"/>
              <a:t>Modeling</a:t>
            </a:r>
            <a:endParaRPr lang="el-GR" altLang="en-US" sz="1400" dirty="0"/>
          </a:p>
        </p:txBody>
      </p:sp>
      <p:sp>
        <p:nvSpPr>
          <p:cNvPr id="157776" name="Line 80"/>
          <p:cNvSpPr>
            <a:spLocks noChangeShapeType="1"/>
          </p:cNvSpPr>
          <p:nvPr/>
        </p:nvSpPr>
        <p:spPr bwMode="auto">
          <a:xfrm flipV="1">
            <a:off x="990600" y="3396266"/>
            <a:ext cx="685800" cy="6456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7777" name="Text Box 81"/>
          <p:cNvSpPr txBox="1">
            <a:spLocks noChangeArrowheads="1"/>
          </p:cNvSpPr>
          <p:nvPr/>
        </p:nvSpPr>
        <p:spPr bwMode="auto">
          <a:xfrm>
            <a:off x="73025" y="5032502"/>
            <a:ext cx="166744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400" dirty="0"/>
              <a:t>System</a:t>
            </a:r>
          </a:p>
          <a:p>
            <a:r>
              <a:rPr lang="en-CA" altLang="en-US" sz="1400" dirty="0"/>
              <a:t>Behavior Modeling</a:t>
            </a:r>
            <a:endParaRPr lang="en-US" altLang="en-US" sz="1400" dirty="0"/>
          </a:p>
        </p:txBody>
      </p:sp>
      <p:sp>
        <p:nvSpPr>
          <p:cNvPr id="157778" name="Line 82"/>
          <p:cNvSpPr>
            <a:spLocks noChangeShapeType="1"/>
          </p:cNvSpPr>
          <p:nvPr/>
        </p:nvSpPr>
        <p:spPr bwMode="auto">
          <a:xfrm flipV="1">
            <a:off x="1219200" y="4346702"/>
            <a:ext cx="6858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7779" name="Line 83"/>
          <p:cNvSpPr>
            <a:spLocks noChangeShapeType="1"/>
          </p:cNvSpPr>
          <p:nvPr/>
        </p:nvSpPr>
        <p:spPr bwMode="auto">
          <a:xfrm flipV="1">
            <a:off x="1333500" y="4880102"/>
            <a:ext cx="5715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7780" name="Line 84"/>
          <p:cNvSpPr>
            <a:spLocks noChangeShapeType="1"/>
          </p:cNvSpPr>
          <p:nvPr/>
        </p:nvSpPr>
        <p:spPr bwMode="auto">
          <a:xfrm>
            <a:off x="1504949" y="5294113"/>
            <a:ext cx="40005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extLst>
      <p:ext uri="{BB962C8B-B14F-4D97-AF65-F5344CB8AC3E}">
        <p14:creationId xmlns:p14="http://schemas.microsoft.com/office/powerpoint/2010/main" val="1385847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en-US" sz="4000" dirty="0"/>
              <a:t>UML 2.0 Diagrams Structure</a:t>
            </a:r>
          </a:p>
        </p:txBody>
      </p:sp>
      <p:pic>
        <p:nvPicPr>
          <p:cNvPr id="123907" name="Picture 3" descr="Uml_hierarchie_des_diagramme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81000" y="1717675"/>
            <a:ext cx="8229600" cy="4557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3908" name="Oval 4"/>
          <p:cNvSpPr>
            <a:spLocks noChangeArrowheads="1"/>
          </p:cNvSpPr>
          <p:nvPr/>
        </p:nvSpPr>
        <p:spPr bwMode="auto">
          <a:xfrm>
            <a:off x="2319338" y="4314825"/>
            <a:ext cx="1219200" cy="762000"/>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800">
              <a:solidFill>
                <a:srgbClr val="FF0000"/>
              </a:solidFill>
            </a:endParaRPr>
          </a:p>
        </p:txBody>
      </p:sp>
      <p:sp>
        <p:nvSpPr>
          <p:cNvPr id="123909" name="Oval 5"/>
          <p:cNvSpPr>
            <a:spLocks noChangeArrowheads="1"/>
          </p:cNvSpPr>
          <p:nvPr/>
        </p:nvSpPr>
        <p:spPr bwMode="auto">
          <a:xfrm>
            <a:off x="1774825" y="3679825"/>
            <a:ext cx="1219200" cy="762000"/>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800">
              <a:solidFill>
                <a:srgbClr val="FF0000"/>
              </a:solidFill>
            </a:endParaRPr>
          </a:p>
        </p:txBody>
      </p:sp>
      <p:sp>
        <p:nvSpPr>
          <p:cNvPr id="123910" name="Oval 6"/>
          <p:cNvSpPr>
            <a:spLocks noChangeArrowheads="1"/>
          </p:cNvSpPr>
          <p:nvPr/>
        </p:nvSpPr>
        <p:spPr bwMode="auto">
          <a:xfrm>
            <a:off x="3594100" y="4322763"/>
            <a:ext cx="1219200" cy="762000"/>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800">
              <a:solidFill>
                <a:srgbClr val="FF0000"/>
              </a:solidFill>
            </a:endParaRPr>
          </a:p>
        </p:txBody>
      </p:sp>
    </p:spTree>
    <p:extLst>
      <p:ext uri="{BB962C8B-B14F-4D97-AF65-F5344CB8AC3E}">
        <p14:creationId xmlns:p14="http://schemas.microsoft.com/office/powerpoint/2010/main" val="300899919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D15D22A8-8557-4C4D-B2B2-9DB96FCB3A4C}"/>
              </a:ext>
            </a:extLst>
          </p:cNvPr>
          <p:cNvSpPr>
            <a:spLocks noGrp="1" noChangeArrowheads="1"/>
          </p:cNvSpPr>
          <p:nvPr>
            <p:ph type="title"/>
          </p:nvPr>
        </p:nvSpPr>
        <p:spPr/>
        <p:txBody>
          <a:bodyPr/>
          <a:lstStyle/>
          <a:p>
            <a:r>
              <a:rPr lang="en-US" altLang="en-US"/>
              <a:t>What is a Component?</a:t>
            </a:r>
          </a:p>
        </p:txBody>
      </p:sp>
      <p:sp>
        <p:nvSpPr>
          <p:cNvPr id="4101" name="Rectangle 3">
            <a:extLst>
              <a:ext uri="{FF2B5EF4-FFF2-40B4-BE49-F238E27FC236}">
                <a16:creationId xmlns:a16="http://schemas.microsoft.com/office/drawing/2014/main" id="{23FD243C-EF90-C64C-9892-A0C9898E15C9}"/>
              </a:ext>
            </a:extLst>
          </p:cNvPr>
          <p:cNvSpPr>
            <a:spLocks noGrp="1" noChangeArrowheads="1"/>
          </p:cNvSpPr>
          <p:nvPr>
            <p:ph type="body" idx="1"/>
          </p:nvPr>
        </p:nvSpPr>
        <p:spPr>
          <a:xfrm>
            <a:off x="692727" y="1752600"/>
            <a:ext cx="7993800" cy="3263504"/>
          </a:xfrm>
        </p:spPr>
        <p:txBody>
          <a:bodyPr/>
          <a:lstStyle/>
          <a:p>
            <a:r>
              <a:rPr lang="en-US" altLang="en-US" sz="2000" dirty="0"/>
              <a:t>The Unified Modeling Language Specification defines a component as: </a:t>
            </a:r>
          </a:p>
          <a:p>
            <a:pPr lvl="1"/>
            <a:r>
              <a:rPr lang="en-US" altLang="en-US" sz="1800" dirty="0"/>
              <a:t>“… a modular, deployable, and replaceable part of a system that encapsulates implementation and exposes a set of interfaces”</a:t>
            </a:r>
          </a:p>
          <a:p>
            <a:pPr lvl="1"/>
            <a:endParaRPr lang="en-US" altLang="en-US" sz="1800" dirty="0"/>
          </a:p>
          <a:p>
            <a:r>
              <a:rPr lang="en-US" altLang="en-US" sz="2000" dirty="0"/>
              <a:t>A component contains processing logic, the internal data structures that are required to implement the processing logic, and an interface that enables the component to be invoked and data to be passed to it</a:t>
            </a:r>
          </a:p>
          <a:p>
            <a:endParaRPr lang="en-US" altLang="en-US" sz="2000" dirty="0"/>
          </a:p>
          <a:p>
            <a:r>
              <a:rPr lang="en-US" altLang="en-US" sz="2000" dirty="0"/>
              <a:t>In the context of object-oriented software engineering, a component is a container for a set of collaborating classes (and, in some cases, a component may contain just a single class)</a:t>
            </a:r>
          </a:p>
          <a:p>
            <a:endParaRPr lang="en-US" altLang="en-US" dirty="0"/>
          </a:p>
        </p:txBody>
      </p:sp>
      <p:sp>
        <p:nvSpPr>
          <p:cNvPr id="7" name="Slide Number Placeholder 6">
            <a:extLst>
              <a:ext uri="{FF2B5EF4-FFF2-40B4-BE49-F238E27FC236}">
                <a16:creationId xmlns:a16="http://schemas.microsoft.com/office/drawing/2014/main" id="{93F97223-A8AA-EC4B-8E1A-5BD1E93A1925}"/>
              </a:ext>
            </a:extLst>
          </p:cNvPr>
          <p:cNvSpPr>
            <a:spLocks noGrp="1"/>
          </p:cNvSpPr>
          <p:nvPr>
            <p:ph type="sldNum" sz="quarter" idx="10"/>
          </p:nvPr>
        </p:nvSpPr>
        <p:spPr/>
        <p:txBody>
          <a:bodyPr/>
          <a:lstStyle/>
          <a:p>
            <a:pPr>
              <a:defRPr/>
            </a:pPr>
            <a:fld id="{3E8ADE4A-FE7A-EF46-81C0-DB169D7260F5}" type="slidenum">
              <a:rPr lang="en-US" altLang="x-none" smtClean="0"/>
              <a:pPr>
                <a:defRPr/>
              </a:pPr>
              <a:t>7</a:t>
            </a:fld>
            <a:endParaRPr lang="en-US" altLang="x-none"/>
          </a:p>
        </p:txBody>
      </p:sp>
    </p:spTree>
    <p:extLst>
      <p:ext uri="{BB962C8B-B14F-4D97-AF65-F5344CB8AC3E}">
        <p14:creationId xmlns:p14="http://schemas.microsoft.com/office/powerpoint/2010/main" val="944576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CA" altLang="en-US" dirty="0"/>
              <a:t>Hierarchy of Units</a:t>
            </a:r>
            <a:endParaRPr lang="en-US" altLang="en-US" dirty="0"/>
          </a:p>
        </p:txBody>
      </p:sp>
      <p:sp>
        <p:nvSpPr>
          <p:cNvPr id="153603" name="Rectangle 3"/>
          <p:cNvSpPr>
            <a:spLocks noGrp="1" noChangeArrowheads="1"/>
          </p:cNvSpPr>
          <p:nvPr>
            <p:ph type="body" sz="half" idx="1"/>
          </p:nvPr>
        </p:nvSpPr>
        <p:spPr>
          <a:xfrm>
            <a:off x="228600" y="1981200"/>
            <a:ext cx="4532313" cy="4114800"/>
          </a:xfrm>
        </p:spPr>
        <p:txBody>
          <a:bodyPr/>
          <a:lstStyle/>
          <a:p>
            <a:r>
              <a:rPr lang="en-CA" altLang="en-US" sz="2000" dirty="0"/>
              <a:t>Systems</a:t>
            </a:r>
          </a:p>
          <a:p>
            <a:pPr lvl="1"/>
            <a:r>
              <a:rPr lang="el-GR" altLang="en-US" sz="2000" dirty="0"/>
              <a:t> </a:t>
            </a:r>
            <a:r>
              <a:rPr lang="en-CA" altLang="en-US" sz="2000" dirty="0"/>
              <a:t>Subsystem</a:t>
            </a:r>
          </a:p>
          <a:p>
            <a:pPr lvl="2"/>
            <a:r>
              <a:rPr lang="en-CA" altLang="en-US" sz="2000" dirty="0"/>
              <a:t>Component</a:t>
            </a:r>
          </a:p>
          <a:p>
            <a:pPr lvl="3"/>
            <a:r>
              <a:rPr lang="en-CA" altLang="en-US" dirty="0"/>
              <a:t>Composite Component</a:t>
            </a:r>
            <a:endParaRPr lang="el-GR" altLang="en-US" dirty="0"/>
          </a:p>
          <a:p>
            <a:pPr lvl="3"/>
            <a:r>
              <a:rPr lang="en-CA" altLang="en-US" dirty="0"/>
              <a:t>Class</a:t>
            </a:r>
            <a:endParaRPr lang="en-US" altLang="en-US" dirty="0"/>
          </a:p>
        </p:txBody>
      </p:sp>
      <p:grpSp>
        <p:nvGrpSpPr>
          <p:cNvPr id="153613" name="Group 13"/>
          <p:cNvGrpSpPr>
            <a:grpSpLocks noChangeAspect="1"/>
          </p:cNvGrpSpPr>
          <p:nvPr/>
        </p:nvGrpSpPr>
        <p:grpSpPr bwMode="auto">
          <a:xfrm>
            <a:off x="5232400" y="2286000"/>
            <a:ext cx="3454400" cy="3124200"/>
            <a:chOff x="3040" y="1559"/>
            <a:chExt cx="2176" cy="1968"/>
          </a:xfrm>
        </p:grpSpPr>
        <p:sp>
          <p:nvSpPr>
            <p:cNvPr id="153612" name="AutoShape 12"/>
            <p:cNvSpPr>
              <a:spLocks noChangeAspect="1" noChangeArrowheads="1" noTextEdit="1"/>
            </p:cNvSpPr>
            <p:nvPr/>
          </p:nvSpPr>
          <p:spPr bwMode="auto">
            <a:xfrm>
              <a:off x="3040" y="1559"/>
              <a:ext cx="2176" cy="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153614" name="Rectangle 14"/>
            <p:cNvSpPr>
              <a:spLocks noChangeArrowheads="1"/>
            </p:cNvSpPr>
            <p:nvPr/>
          </p:nvSpPr>
          <p:spPr bwMode="auto">
            <a:xfrm>
              <a:off x="3055" y="1838"/>
              <a:ext cx="427" cy="1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153615" name="Rectangle 15"/>
            <p:cNvSpPr>
              <a:spLocks noChangeArrowheads="1"/>
            </p:cNvSpPr>
            <p:nvPr/>
          </p:nvSpPr>
          <p:spPr bwMode="auto">
            <a:xfrm>
              <a:off x="3055" y="1838"/>
              <a:ext cx="427" cy="106"/>
            </a:xfrm>
            <a:prstGeom prst="rect">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3616" name="Rectangle 16"/>
            <p:cNvSpPr>
              <a:spLocks noChangeArrowheads="1"/>
            </p:cNvSpPr>
            <p:nvPr/>
          </p:nvSpPr>
          <p:spPr bwMode="auto">
            <a:xfrm>
              <a:off x="3055" y="1732"/>
              <a:ext cx="427" cy="1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153617" name="Rectangle 17"/>
            <p:cNvSpPr>
              <a:spLocks noChangeArrowheads="1"/>
            </p:cNvSpPr>
            <p:nvPr/>
          </p:nvSpPr>
          <p:spPr bwMode="auto">
            <a:xfrm>
              <a:off x="3055" y="1732"/>
              <a:ext cx="427" cy="106"/>
            </a:xfrm>
            <a:prstGeom prst="rect">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3618" name="Rectangle 18"/>
            <p:cNvSpPr>
              <a:spLocks noChangeArrowheads="1"/>
            </p:cNvSpPr>
            <p:nvPr/>
          </p:nvSpPr>
          <p:spPr bwMode="auto">
            <a:xfrm>
              <a:off x="3055" y="1610"/>
              <a:ext cx="427"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153619" name="Rectangle 19"/>
            <p:cNvSpPr>
              <a:spLocks noChangeArrowheads="1"/>
            </p:cNvSpPr>
            <p:nvPr/>
          </p:nvSpPr>
          <p:spPr bwMode="auto">
            <a:xfrm>
              <a:off x="3055" y="1610"/>
              <a:ext cx="427" cy="122"/>
            </a:xfrm>
            <a:prstGeom prst="rect">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3620" name="Rectangle 20"/>
            <p:cNvSpPr>
              <a:spLocks noChangeArrowheads="1"/>
            </p:cNvSpPr>
            <p:nvPr/>
          </p:nvSpPr>
          <p:spPr bwMode="auto">
            <a:xfrm>
              <a:off x="3158" y="1632"/>
              <a:ext cx="291"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1">
                  <a:solidFill>
                    <a:srgbClr val="000000"/>
                  </a:solidFill>
                  <a:latin typeface="Arial" charset="0"/>
                </a:rPr>
                <a:t>System</a:t>
              </a:r>
              <a:endParaRPr lang="en-US" altLang="en-US"/>
            </a:p>
          </p:txBody>
        </p:sp>
        <p:sp>
          <p:nvSpPr>
            <p:cNvPr id="153621" name="Rectangle 21"/>
            <p:cNvSpPr>
              <a:spLocks noChangeArrowheads="1"/>
            </p:cNvSpPr>
            <p:nvPr/>
          </p:nvSpPr>
          <p:spPr bwMode="auto">
            <a:xfrm>
              <a:off x="4079" y="1838"/>
              <a:ext cx="427" cy="1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153622" name="Rectangle 22"/>
            <p:cNvSpPr>
              <a:spLocks noChangeArrowheads="1"/>
            </p:cNvSpPr>
            <p:nvPr/>
          </p:nvSpPr>
          <p:spPr bwMode="auto">
            <a:xfrm>
              <a:off x="4079" y="1838"/>
              <a:ext cx="427" cy="106"/>
            </a:xfrm>
            <a:prstGeom prst="rect">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3623" name="Rectangle 23"/>
            <p:cNvSpPr>
              <a:spLocks noChangeArrowheads="1"/>
            </p:cNvSpPr>
            <p:nvPr/>
          </p:nvSpPr>
          <p:spPr bwMode="auto">
            <a:xfrm>
              <a:off x="4079" y="1732"/>
              <a:ext cx="427" cy="1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153624" name="Rectangle 24"/>
            <p:cNvSpPr>
              <a:spLocks noChangeArrowheads="1"/>
            </p:cNvSpPr>
            <p:nvPr/>
          </p:nvSpPr>
          <p:spPr bwMode="auto">
            <a:xfrm>
              <a:off x="4079" y="1732"/>
              <a:ext cx="427" cy="106"/>
            </a:xfrm>
            <a:prstGeom prst="rect">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3625" name="Rectangle 25"/>
            <p:cNvSpPr>
              <a:spLocks noChangeArrowheads="1"/>
            </p:cNvSpPr>
            <p:nvPr/>
          </p:nvSpPr>
          <p:spPr bwMode="auto">
            <a:xfrm>
              <a:off x="4079" y="1610"/>
              <a:ext cx="427"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153626" name="Rectangle 26"/>
            <p:cNvSpPr>
              <a:spLocks noChangeArrowheads="1"/>
            </p:cNvSpPr>
            <p:nvPr/>
          </p:nvSpPr>
          <p:spPr bwMode="auto">
            <a:xfrm>
              <a:off x="4079" y="1610"/>
              <a:ext cx="427" cy="122"/>
            </a:xfrm>
            <a:prstGeom prst="rect">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3627" name="Rectangle 27"/>
            <p:cNvSpPr>
              <a:spLocks noChangeArrowheads="1"/>
            </p:cNvSpPr>
            <p:nvPr/>
          </p:nvSpPr>
          <p:spPr bwMode="auto">
            <a:xfrm>
              <a:off x="4121" y="1632"/>
              <a:ext cx="420"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1">
                  <a:solidFill>
                    <a:srgbClr val="000000"/>
                  </a:solidFill>
                  <a:latin typeface="Arial" charset="0"/>
                </a:rPr>
                <a:t>Subsystem</a:t>
              </a:r>
              <a:endParaRPr lang="en-US" altLang="en-US"/>
            </a:p>
          </p:txBody>
        </p:sp>
        <p:sp>
          <p:nvSpPr>
            <p:cNvPr id="153628" name="Rectangle 28"/>
            <p:cNvSpPr>
              <a:spLocks noChangeArrowheads="1"/>
            </p:cNvSpPr>
            <p:nvPr/>
          </p:nvSpPr>
          <p:spPr bwMode="auto">
            <a:xfrm>
              <a:off x="4079" y="2658"/>
              <a:ext cx="427" cy="1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153629" name="Rectangle 29"/>
            <p:cNvSpPr>
              <a:spLocks noChangeArrowheads="1"/>
            </p:cNvSpPr>
            <p:nvPr/>
          </p:nvSpPr>
          <p:spPr bwMode="auto">
            <a:xfrm>
              <a:off x="4079" y="2658"/>
              <a:ext cx="427" cy="106"/>
            </a:xfrm>
            <a:prstGeom prst="rect">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3630" name="Rectangle 30"/>
            <p:cNvSpPr>
              <a:spLocks noChangeArrowheads="1"/>
            </p:cNvSpPr>
            <p:nvPr/>
          </p:nvSpPr>
          <p:spPr bwMode="auto">
            <a:xfrm>
              <a:off x="4079" y="2552"/>
              <a:ext cx="427" cy="1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153631" name="Rectangle 31"/>
            <p:cNvSpPr>
              <a:spLocks noChangeArrowheads="1"/>
            </p:cNvSpPr>
            <p:nvPr/>
          </p:nvSpPr>
          <p:spPr bwMode="auto">
            <a:xfrm>
              <a:off x="4079" y="2552"/>
              <a:ext cx="427" cy="106"/>
            </a:xfrm>
            <a:prstGeom prst="rect">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3632" name="Rectangle 32"/>
            <p:cNvSpPr>
              <a:spLocks noChangeArrowheads="1"/>
            </p:cNvSpPr>
            <p:nvPr/>
          </p:nvSpPr>
          <p:spPr bwMode="auto">
            <a:xfrm>
              <a:off x="4079" y="2430"/>
              <a:ext cx="427"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153633" name="Rectangle 33"/>
            <p:cNvSpPr>
              <a:spLocks noChangeArrowheads="1"/>
            </p:cNvSpPr>
            <p:nvPr/>
          </p:nvSpPr>
          <p:spPr bwMode="auto">
            <a:xfrm>
              <a:off x="4079" y="2430"/>
              <a:ext cx="427" cy="122"/>
            </a:xfrm>
            <a:prstGeom prst="rect">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3634" name="Rectangle 34"/>
            <p:cNvSpPr>
              <a:spLocks noChangeArrowheads="1"/>
            </p:cNvSpPr>
            <p:nvPr/>
          </p:nvSpPr>
          <p:spPr bwMode="auto">
            <a:xfrm>
              <a:off x="4116" y="2450"/>
              <a:ext cx="44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1">
                  <a:solidFill>
                    <a:srgbClr val="000000"/>
                  </a:solidFill>
                  <a:latin typeface="Arial" charset="0"/>
                </a:rPr>
                <a:t>Component</a:t>
              </a:r>
              <a:endParaRPr lang="en-US" altLang="en-US"/>
            </a:p>
          </p:txBody>
        </p:sp>
        <p:sp>
          <p:nvSpPr>
            <p:cNvPr id="153635" name="Rectangle 35"/>
            <p:cNvSpPr>
              <a:spLocks noChangeArrowheads="1"/>
            </p:cNvSpPr>
            <p:nvPr/>
          </p:nvSpPr>
          <p:spPr bwMode="auto">
            <a:xfrm>
              <a:off x="3624" y="3387"/>
              <a:ext cx="427" cy="1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153636" name="Rectangle 36"/>
            <p:cNvSpPr>
              <a:spLocks noChangeArrowheads="1"/>
            </p:cNvSpPr>
            <p:nvPr/>
          </p:nvSpPr>
          <p:spPr bwMode="auto">
            <a:xfrm>
              <a:off x="3624" y="3387"/>
              <a:ext cx="427" cy="106"/>
            </a:xfrm>
            <a:prstGeom prst="rect">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3637" name="Rectangle 37"/>
            <p:cNvSpPr>
              <a:spLocks noChangeArrowheads="1"/>
            </p:cNvSpPr>
            <p:nvPr/>
          </p:nvSpPr>
          <p:spPr bwMode="auto">
            <a:xfrm>
              <a:off x="3624" y="3281"/>
              <a:ext cx="427" cy="1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153638" name="Rectangle 38"/>
            <p:cNvSpPr>
              <a:spLocks noChangeArrowheads="1"/>
            </p:cNvSpPr>
            <p:nvPr/>
          </p:nvSpPr>
          <p:spPr bwMode="auto">
            <a:xfrm>
              <a:off x="3624" y="3281"/>
              <a:ext cx="427" cy="106"/>
            </a:xfrm>
            <a:prstGeom prst="rect">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3639" name="Rectangle 39"/>
            <p:cNvSpPr>
              <a:spLocks noChangeArrowheads="1"/>
            </p:cNvSpPr>
            <p:nvPr/>
          </p:nvSpPr>
          <p:spPr bwMode="auto">
            <a:xfrm>
              <a:off x="3624" y="3159"/>
              <a:ext cx="427"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153640" name="Rectangle 40"/>
            <p:cNvSpPr>
              <a:spLocks noChangeArrowheads="1"/>
            </p:cNvSpPr>
            <p:nvPr/>
          </p:nvSpPr>
          <p:spPr bwMode="auto">
            <a:xfrm>
              <a:off x="3624" y="3159"/>
              <a:ext cx="427" cy="122"/>
            </a:xfrm>
            <a:prstGeom prst="rect">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3641" name="Rectangle 41"/>
            <p:cNvSpPr>
              <a:spLocks noChangeArrowheads="1"/>
            </p:cNvSpPr>
            <p:nvPr/>
          </p:nvSpPr>
          <p:spPr bwMode="auto">
            <a:xfrm>
              <a:off x="3752" y="3178"/>
              <a:ext cx="230"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1">
                  <a:solidFill>
                    <a:srgbClr val="000000"/>
                  </a:solidFill>
                  <a:latin typeface="Arial" charset="0"/>
                </a:rPr>
                <a:t>Class</a:t>
              </a:r>
              <a:endParaRPr lang="en-US" altLang="en-US"/>
            </a:p>
          </p:txBody>
        </p:sp>
        <p:sp>
          <p:nvSpPr>
            <p:cNvPr id="153642" name="Freeform 42"/>
            <p:cNvSpPr>
              <a:spLocks/>
            </p:cNvSpPr>
            <p:nvPr/>
          </p:nvSpPr>
          <p:spPr bwMode="auto">
            <a:xfrm>
              <a:off x="3837" y="2840"/>
              <a:ext cx="349" cy="319"/>
            </a:xfrm>
            <a:custGeom>
              <a:avLst/>
              <a:gdLst>
                <a:gd name="T0" fmla="*/ 349 w 349"/>
                <a:gd name="T1" fmla="*/ 0 h 319"/>
                <a:gd name="T2" fmla="*/ 349 w 349"/>
                <a:gd name="T3" fmla="*/ 38 h 319"/>
                <a:gd name="T4" fmla="*/ 0 w 349"/>
                <a:gd name="T5" fmla="*/ 38 h 319"/>
                <a:gd name="T6" fmla="*/ 0 w 349"/>
                <a:gd name="T7" fmla="*/ 319 h 319"/>
              </a:gdLst>
              <a:ahLst/>
              <a:cxnLst>
                <a:cxn ang="0">
                  <a:pos x="T0" y="T1"/>
                </a:cxn>
                <a:cxn ang="0">
                  <a:pos x="T2" y="T3"/>
                </a:cxn>
                <a:cxn ang="0">
                  <a:pos x="T4" y="T5"/>
                </a:cxn>
                <a:cxn ang="0">
                  <a:pos x="T6" y="T7"/>
                </a:cxn>
              </a:cxnLst>
              <a:rect l="0" t="0" r="r" b="b"/>
              <a:pathLst>
                <a:path w="349" h="319">
                  <a:moveTo>
                    <a:pt x="349" y="0"/>
                  </a:moveTo>
                  <a:lnTo>
                    <a:pt x="349" y="38"/>
                  </a:lnTo>
                  <a:lnTo>
                    <a:pt x="0" y="38"/>
                  </a:lnTo>
                  <a:lnTo>
                    <a:pt x="0" y="319"/>
                  </a:ln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3643" name="Freeform 43"/>
            <p:cNvSpPr>
              <a:spLocks/>
            </p:cNvSpPr>
            <p:nvPr/>
          </p:nvSpPr>
          <p:spPr bwMode="auto">
            <a:xfrm>
              <a:off x="4142" y="2764"/>
              <a:ext cx="89" cy="76"/>
            </a:xfrm>
            <a:custGeom>
              <a:avLst/>
              <a:gdLst>
                <a:gd name="T0" fmla="*/ 0 w 89"/>
                <a:gd name="T1" fmla="*/ 76 h 76"/>
                <a:gd name="T2" fmla="*/ 89 w 89"/>
                <a:gd name="T3" fmla="*/ 76 h 76"/>
                <a:gd name="T4" fmla="*/ 44 w 89"/>
                <a:gd name="T5" fmla="*/ 0 h 76"/>
                <a:gd name="T6" fmla="*/ 0 w 89"/>
                <a:gd name="T7" fmla="*/ 76 h 76"/>
              </a:gdLst>
              <a:ahLst/>
              <a:cxnLst>
                <a:cxn ang="0">
                  <a:pos x="T0" y="T1"/>
                </a:cxn>
                <a:cxn ang="0">
                  <a:pos x="T2" y="T3"/>
                </a:cxn>
                <a:cxn ang="0">
                  <a:pos x="T4" y="T5"/>
                </a:cxn>
                <a:cxn ang="0">
                  <a:pos x="T6" y="T7"/>
                </a:cxn>
              </a:cxnLst>
              <a:rect l="0" t="0" r="r" b="b"/>
              <a:pathLst>
                <a:path w="89" h="76">
                  <a:moveTo>
                    <a:pt x="0" y="76"/>
                  </a:moveTo>
                  <a:lnTo>
                    <a:pt x="89" y="76"/>
                  </a:lnTo>
                  <a:lnTo>
                    <a:pt x="44" y="0"/>
                  </a:lnTo>
                  <a:lnTo>
                    <a:pt x="0" y="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53644" name="Freeform 44"/>
            <p:cNvSpPr>
              <a:spLocks/>
            </p:cNvSpPr>
            <p:nvPr/>
          </p:nvSpPr>
          <p:spPr bwMode="auto">
            <a:xfrm>
              <a:off x="4142" y="2764"/>
              <a:ext cx="89" cy="76"/>
            </a:xfrm>
            <a:custGeom>
              <a:avLst/>
              <a:gdLst>
                <a:gd name="T0" fmla="*/ 0 w 89"/>
                <a:gd name="T1" fmla="*/ 76 h 76"/>
                <a:gd name="T2" fmla="*/ 89 w 89"/>
                <a:gd name="T3" fmla="*/ 76 h 76"/>
                <a:gd name="T4" fmla="*/ 44 w 89"/>
                <a:gd name="T5" fmla="*/ 0 h 76"/>
                <a:gd name="T6" fmla="*/ 0 w 89"/>
                <a:gd name="T7" fmla="*/ 76 h 76"/>
              </a:gdLst>
              <a:ahLst/>
              <a:cxnLst>
                <a:cxn ang="0">
                  <a:pos x="T0" y="T1"/>
                </a:cxn>
                <a:cxn ang="0">
                  <a:pos x="T2" y="T3"/>
                </a:cxn>
                <a:cxn ang="0">
                  <a:pos x="T4" y="T5"/>
                </a:cxn>
                <a:cxn ang="0">
                  <a:pos x="T6" y="T7"/>
                </a:cxn>
              </a:cxnLst>
              <a:rect l="0" t="0" r="r" b="b"/>
              <a:pathLst>
                <a:path w="89" h="76">
                  <a:moveTo>
                    <a:pt x="0" y="76"/>
                  </a:moveTo>
                  <a:lnTo>
                    <a:pt x="89" y="76"/>
                  </a:lnTo>
                  <a:lnTo>
                    <a:pt x="44" y="0"/>
                  </a:lnTo>
                  <a:lnTo>
                    <a:pt x="0" y="76"/>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3645" name="Rectangle 45"/>
            <p:cNvSpPr>
              <a:spLocks noChangeArrowheads="1"/>
            </p:cNvSpPr>
            <p:nvPr/>
          </p:nvSpPr>
          <p:spPr bwMode="auto">
            <a:xfrm>
              <a:off x="3572" y="1850"/>
              <a:ext cx="7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a:solidFill>
                    <a:srgbClr val="000000"/>
                  </a:solidFill>
                  <a:latin typeface="Arial" charset="0"/>
                </a:rPr>
                <a:t>1</a:t>
              </a:r>
              <a:endParaRPr lang="en-US" altLang="en-US"/>
            </a:p>
          </p:txBody>
        </p:sp>
        <p:sp>
          <p:nvSpPr>
            <p:cNvPr id="153646" name="Rectangle 46"/>
            <p:cNvSpPr>
              <a:spLocks noChangeArrowheads="1"/>
            </p:cNvSpPr>
            <p:nvPr/>
          </p:nvSpPr>
          <p:spPr bwMode="auto">
            <a:xfrm>
              <a:off x="3965" y="1850"/>
              <a:ext cx="62"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a:solidFill>
                    <a:srgbClr val="000000"/>
                  </a:solidFill>
                  <a:latin typeface="Arial" charset="0"/>
                </a:rPr>
                <a:t>*</a:t>
              </a:r>
              <a:endParaRPr lang="en-US" altLang="en-US"/>
            </a:p>
          </p:txBody>
        </p:sp>
        <p:sp>
          <p:nvSpPr>
            <p:cNvPr id="153647" name="Line 47"/>
            <p:cNvSpPr>
              <a:spLocks noChangeShapeType="1"/>
            </p:cNvSpPr>
            <p:nvPr/>
          </p:nvSpPr>
          <p:spPr bwMode="auto">
            <a:xfrm>
              <a:off x="3571" y="1778"/>
              <a:ext cx="508" cy="1"/>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53648" name="Freeform 48"/>
            <p:cNvSpPr>
              <a:spLocks/>
            </p:cNvSpPr>
            <p:nvPr/>
          </p:nvSpPr>
          <p:spPr bwMode="auto">
            <a:xfrm>
              <a:off x="3482" y="1747"/>
              <a:ext cx="89" cy="61"/>
            </a:xfrm>
            <a:custGeom>
              <a:avLst/>
              <a:gdLst>
                <a:gd name="T0" fmla="*/ 44 w 89"/>
                <a:gd name="T1" fmla="*/ 61 h 61"/>
                <a:gd name="T2" fmla="*/ 0 w 89"/>
                <a:gd name="T3" fmla="*/ 31 h 61"/>
                <a:gd name="T4" fmla="*/ 44 w 89"/>
                <a:gd name="T5" fmla="*/ 0 h 61"/>
                <a:gd name="T6" fmla="*/ 89 w 89"/>
                <a:gd name="T7" fmla="*/ 31 h 61"/>
                <a:gd name="T8" fmla="*/ 44 w 89"/>
                <a:gd name="T9" fmla="*/ 61 h 61"/>
              </a:gdLst>
              <a:ahLst/>
              <a:cxnLst>
                <a:cxn ang="0">
                  <a:pos x="T0" y="T1"/>
                </a:cxn>
                <a:cxn ang="0">
                  <a:pos x="T2" y="T3"/>
                </a:cxn>
                <a:cxn ang="0">
                  <a:pos x="T4" y="T5"/>
                </a:cxn>
                <a:cxn ang="0">
                  <a:pos x="T6" y="T7"/>
                </a:cxn>
                <a:cxn ang="0">
                  <a:pos x="T8" y="T9"/>
                </a:cxn>
              </a:cxnLst>
              <a:rect l="0" t="0" r="r" b="b"/>
              <a:pathLst>
                <a:path w="89" h="61">
                  <a:moveTo>
                    <a:pt x="44" y="61"/>
                  </a:moveTo>
                  <a:lnTo>
                    <a:pt x="0" y="31"/>
                  </a:lnTo>
                  <a:lnTo>
                    <a:pt x="44" y="0"/>
                  </a:lnTo>
                  <a:lnTo>
                    <a:pt x="89" y="31"/>
                  </a:lnTo>
                  <a:lnTo>
                    <a:pt x="44"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53649" name="Freeform 49"/>
            <p:cNvSpPr>
              <a:spLocks/>
            </p:cNvSpPr>
            <p:nvPr/>
          </p:nvSpPr>
          <p:spPr bwMode="auto">
            <a:xfrm>
              <a:off x="3482" y="1747"/>
              <a:ext cx="89" cy="61"/>
            </a:xfrm>
            <a:custGeom>
              <a:avLst/>
              <a:gdLst>
                <a:gd name="T0" fmla="*/ 44 w 89"/>
                <a:gd name="T1" fmla="*/ 61 h 61"/>
                <a:gd name="T2" fmla="*/ 0 w 89"/>
                <a:gd name="T3" fmla="*/ 31 h 61"/>
                <a:gd name="T4" fmla="*/ 44 w 89"/>
                <a:gd name="T5" fmla="*/ 0 h 61"/>
                <a:gd name="T6" fmla="*/ 89 w 89"/>
                <a:gd name="T7" fmla="*/ 31 h 61"/>
                <a:gd name="T8" fmla="*/ 44 w 89"/>
                <a:gd name="T9" fmla="*/ 61 h 61"/>
              </a:gdLst>
              <a:ahLst/>
              <a:cxnLst>
                <a:cxn ang="0">
                  <a:pos x="T0" y="T1"/>
                </a:cxn>
                <a:cxn ang="0">
                  <a:pos x="T2" y="T3"/>
                </a:cxn>
                <a:cxn ang="0">
                  <a:pos x="T4" y="T5"/>
                </a:cxn>
                <a:cxn ang="0">
                  <a:pos x="T6" y="T7"/>
                </a:cxn>
                <a:cxn ang="0">
                  <a:pos x="T8" y="T9"/>
                </a:cxn>
              </a:cxnLst>
              <a:rect l="0" t="0" r="r" b="b"/>
              <a:pathLst>
                <a:path w="89" h="61">
                  <a:moveTo>
                    <a:pt x="44" y="61"/>
                  </a:moveTo>
                  <a:lnTo>
                    <a:pt x="0" y="31"/>
                  </a:lnTo>
                  <a:lnTo>
                    <a:pt x="44" y="0"/>
                  </a:lnTo>
                  <a:lnTo>
                    <a:pt x="89" y="31"/>
                  </a:lnTo>
                  <a:lnTo>
                    <a:pt x="44" y="61"/>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3650" name="Rectangle 50"/>
            <p:cNvSpPr>
              <a:spLocks noChangeArrowheads="1"/>
            </p:cNvSpPr>
            <p:nvPr/>
          </p:nvSpPr>
          <p:spPr bwMode="auto">
            <a:xfrm>
              <a:off x="4183" y="2035"/>
              <a:ext cx="7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a:solidFill>
                    <a:srgbClr val="000000"/>
                  </a:solidFill>
                  <a:latin typeface="Arial" charset="0"/>
                </a:rPr>
                <a:t>1</a:t>
              </a:r>
              <a:endParaRPr lang="en-US" altLang="en-US"/>
            </a:p>
          </p:txBody>
        </p:sp>
        <p:sp>
          <p:nvSpPr>
            <p:cNvPr id="153651" name="Rectangle 51"/>
            <p:cNvSpPr>
              <a:spLocks noChangeArrowheads="1"/>
            </p:cNvSpPr>
            <p:nvPr/>
          </p:nvSpPr>
          <p:spPr bwMode="auto">
            <a:xfrm>
              <a:off x="4194" y="2259"/>
              <a:ext cx="62"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a:solidFill>
                    <a:srgbClr val="000000"/>
                  </a:solidFill>
                  <a:latin typeface="Arial" charset="0"/>
                </a:rPr>
                <a:t>*</a:t>
              </a:r>
              <a:endParaRPr lang="en-US" altLang="en-US"/>
            </a:p>
          </p:txBody>
        </p:sp>
        <p:sp>
          <p:nvSpPr>
            <p:cNvPr id="153652" name="Line 52"/>
            <p:cNvSpPr>
              <a:spLocks noChangeShapeType="1"/>
            </p:cNvSpPr>
            <p:nvPr/>
          </p:nvSpPr>
          <p:spPr bwMode="auto">
            <a:xfrm>
              <a:off x="4293" y="2039"/>
              <a:ext cx="1" cy="391"/>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53653" name="Freeform 53"/>
            <p:cNvSpPr>
              <a:spLocks/>
            </p:cNvSpPr>
            <p:nvPr/>
          </p:nvSpPr>
          <p:spPr bwMode="auto">
            <a:xfrm>
              <a:off x="4265" y="1944"/>
              <a:ext cx="56" cy="95"/>
            </a:xfrm>
            <a:custGeom>
              <a:avLst/>
              <a:gdLst>
                <a:gd name="T0" fmla="*/ 0 w 56"/>
                <a:gd name="T1" fmla="*/ 48 h 95"/>
                <a:gd name="T2" fmla="*/ 28 w 56"/>
                <a:gd name="T3" fmla="*/ 0 h 95"/>
                <a:gd name="T4" fmla="*/ 56 w 56"/>
                <a:gd name="T5" fmla="*/ 48 h 95"/>
                <a:gd name="T6" fmla="*/ 28 w 56"/>
                <a:gd name="T7" fmla="*/ 95 h 95"/>
                <a:gd name="T8" fmla="*/ 0 w 56"/>
                <a:gd name="T9" fmla="*/ 48 h 95"/>
              </a:gdLst>
              <a:ahLst/>
              <a:cxnLst>
                <a:cxn ang="0">
                  <a:pos x="T0" y="T1"/>
                </a:cxn>
                <a:cxn ang="0">
                  <a:pos x="T2" y="T3"/>
                </a:cxn>
                <a:cxn ang="0">
                  <a:pos x="T4" y="T5"/>
                </a:cxn>
                <a:cxn ang="0">
                  <a:pos x="T6" y="T7"/>
                </a:cxn>
                <a:cxn ang="0">
                  <a:pos x="T8" y="T9"/>
                </a:cxn>
              </a:cxnLst>
              <a:rect l="0" t="0" r="r" b="b"/>
              <a:pathLst>
                <a:path w="56" h="95">
                  <a:moveTo>
                    <a:pt x="0" y="48"/>
                  </a:moveTo>
                  <a:lnTo>
                    <a:pt x="28" y="0"/>
                  </a:lnTo>
                  <a:lnTo>
                    <a:pt x="56" y="48"/>
                  </a:lnTo>
                  <a:lnTo>
                    <a:pt x="28" y="95"/>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53654" name="Freeform 54"/>
            <p:cNvSpPr>
              <a:spLocks/>
            </p:cNvSpPr>
            <p:nvPr/>
          </p:nvSpPr>
          <p:spPr bwMode="auto">
            <a:xfrm>
              <a:off x="4265" y="1944"/>
              <a:ext cx="56" cy="95"/>
            </a:xfrm>
            <a:custGeom>
              <a:avLst/>
              <a:gdLst>
                <a:gd name="T0" fmla="*/ 0 w 56"/>
                <a:gd name="T1" fmla="*/ 48 h 95"/>
                <a:gd name="T2" fmla="*/ 28 w 56"/>
                <a:gd name="T3" fmla="*/ 0 h 95"/>
                <a:gd name="T4" fmla="*/ 56 w 56"/>
                <a:gd name="T5" fmla="*/ 48 h 95"/>
                <a:gd name="T6" fmla="*/ 28 w 56"/>
                <a:gd name="T7" fmla="*/ 95 h 95"/>
                <a:gd name="T8" fmla="*/ 0 w 56"/>
                <a:gd name="T9" fmla="*/ 48 h 95"/>
              </a:gdLst>
              <a:ahLst/>
              <a:cxnLst>
                <a:cxn ang="0">
                  <a:pos x="T0" y="T1"/>
                </a:cxn>
                <a:cxn ang="0">
                  <a:pos x="T2" y="T3"/>
                </a:cxn>
                <a:cxn ang="0">
                  <a:pos x="T4" y="T5"/>
                </a:cxn>
                <a:cxn ang="0">
                  <a:pos x="T6" y="T7"/>
                </a:cxn>
                <a:cxn ang="0">
                  <a:pos x="T8" y="T9"/>
                </a:cxn>
              </a:cxnLst>
              <a:rect l="0" t="0" r="r" b="b"/>
              <a:pathLst>
                <a:path w="56" h="95">
                  <a:moveTo>
                    <a:pt x="0" y="48"/>
                  </a:moveTo>
                  <a:lnTo>
                    <a:pt x="28" y="0"/>
                  </a:lnTo>
                  <a:lnTo>
                    <a:pt x="56" y="48"/>
                  </a:lnTo>
                  <a:lnTo>
                    <a:pt x="28" y="95"/>
                  </a:lnTo>
                  <a:lnTo>
                    <a:pt x="0" y="48"/>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3655" name="Rectangle 55"/>
            <p:cNvSpPr>
              <a:spLocks noChangeArrowheads="1"/>
            </p:cNvSpPr>
            <p:nvPr/>
          </p:nvSpPr>
          <p:spPr bwMode="auto">
            <a:xfrm>
              <a:off x="5029" y="3403"/>
              <a:ext cx="7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a:solidFill>
                    <a:srgbClr val="000000"/>
                  </a:solidFill>
                  <a:latin typeface="Arial" charset="0"/>
                </a:rPr>
                <a:t>1</a:t>
              </a:r>
              <a:endParaRPr lang="en-US" altLang="en-US"/>
            </a:p>
          </p:txBody>
        </p:sp>
        <p:sp>
          <p:nvSpPr>
            <p:cNvPr id="153656" name="Rectangle 56"/>
            <p:cNvSpPr>
              <a:spLocks noChangeArrowheads="1"/>
            </p:cNvSpPr>
            <p:nvPr/>
          </p:nvSpPr>
          <p:spPr bwMode="auto">
            <a:xfrm>
              <a:off x="4615" y="2523"/>
              <a:ext cx="62"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a:solidFill>
                    <a:srgbClr val="000000"/>
                  </a:solidFill>
                  <a:latin typeface="Arial" charset="0"/>
                </a:rPr>
                <a:t>*</a:t>
              </a:r>
              <a:endParaRPr lang="en-US" altLang="en-US"/>
            </a:p>
          </p:txBody>
        </p:sp>
        <p:sp>
          <p:nvSpPr>
            <p:cNvPr id="153657" name="Freeform 57"/>
            <p:cNvSpPr>
              <a:spLocks/>
            </p:cNvSpPr>
            <p:nvPr/>
          </p:nvSpPr>
          <p:spPr bwMode="auto">
            <a:xfrm>
              <a:off x="4506" y="2681"/>
              <a:ext cx="523" cy="645"/>
            </a:xfrm>
            <a:custGeom>
              <a:avLst/>
              <a:gdLst>
                <a:gd name="T0" fmla="*/ 506 w 523"/>
                <a:gd name="T1" fmla="*/ 645 h 645"/>
                <a:gd name="T2" fmla="*/ 523 w 523"/>
                <a:gd name="T3" fmla="*/ 645 h 645"/>
                <a:gd name="T4" fmla="*/ 523 w 523"/>
                <a:gd name="T5" fmla="*/ 0 h 645"/>
                <a:gd name="T6" fmla="*/ 0 w 523"/>
                <a:gd name="T7" fmla="*/ 0 h 645"/>
              </a:gdLst>
              <a:ahLst/>
              <a:cxnLst>
                <a:cxn ang="0">
                  <a:pos x="T0" y="T1"/>
                </a:cxn>
                <a:cxn ang="0">
                  <a:pos x="T2" y="T3"/>
                </a:cxn>
                <a:cxn ang="0">
                  <a:pos x="T4" y="T5"/>
                </a:cxn>
                <a:cxn ang="0">
                  <a:pos x="T6" y="T7"/>
                </a:cxn>
              </a:cxnLst>
              <a:rect l="0" t="0" r="r" b="b"/>
              <a:pathLst>
                <a:path w="523" h="645">
                  <a:moveTo>
                    <a:pt x="506" y="645"/>
                  </a:moveTo>
                  <a:lnTo>
                    <a:pt x="523" y="645"/>
                  </a:lnTo>
                  <a:lnTo>
                    <a:pt x="523" y="0"/>
                  </a:lnTo>
                  <a:lnTo>
                    <a:pt x="0" y="0"/>
                  </a:ln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3658" name="Freeform 58"/>
            <p:cNvSpPr>
              <a:spLocks/>
            </p:cNvSpPr>
            <p:nvPr/>
          </p:nvSpPr>
          <p:spPr bwMode="auto">
            <a:xfrm>
              <a:off x="4923" y="3296"/>
              <a:ext cx="89" cy="61"/>
            </a:xfrm>
            <a:custGeom>
              <a:avLst/>
              <a:gdLst>
                <a:gd name="T0" fmla="*/ 44 w 89"/>
                <a:gd name="T1" fmla="*/ 61 h 61"/>
                <a:gd name="T2" fmla="*/ 0 w 89"/>
                <a:gd name="T3" fmla="*/ 30 h 61"/>
                <a:gd name="T4" fmla="*/ 44 w 89"/>
                <a:gd name="T5" fmla="*/ 0 h 61"/>
                <a:gd name="T6" fmla="*/ 89 w 89"/>
                <a:gd name="T7" fmla="*/ 30 h 61"/>
                <a:gd name="T8" fmla="*/ 44 w 89"/>
                <a:gd name="T9" fmla="*/ 61 h 61"/>
              </a:gdLst>
              <a:ahLst/>
              <a:cxnLst>
                <a:cxn ang="0">
                  <a:pos x="T0" y="T1"/>
                </a:cxn>
                <a:cxn ang="0">
                  <a:pos x="T2" y="T3"/>
                </a:cxn>
                <a:cxn ang="0">
                  <a:pos x="T4" y="T5"/>
                </a:cxn>
                <a:cxn ang="0">
                  <a:pos x="T6" y="T7"/>
                </a:cxn>
                <a:cxn ang="0">
                  <a:pos x="T8" y="T9"/>
                </a:cxn>
              </a:cxnLst>
              <a:rect l="0" t="0" r="r" b="b"/>
              <a:pathLst>
                <a:path w="89" h="61">
                  <a:moveTo>
                    <a:pt x="44" y="61"/>
                  </a:moveTo>
                  <a:lnTo>
                    <a:pt x="0" y="30"/>
                  </a:lnTo>
                  <a:lnTo>
                    <a:pt x="44" y="0"/>
                  </a:lnTo>
                  <a:lnTo>
                    <a:pt x="89" y="30"/>
                  </a:lnTo>
                  <a:lnTo>
                    <a:pt x="44"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53659" name="Freeform 59"/>
            <p:cNvSpPr>
              <a:spLocks/>
            </p:cNvSpPr>
            <p:nvPr/>
          </p:nvSpPr>
          <p:spPr bwMode="auto">
            <a:xfrm>
              <a:off x="4923" y="3296"/>
              <a:ext cx="89" cy="61"/>
            </a:xfrm>
            <a:custGeom>
              <a:avLst/>
              <a:gdLst>
                <a:gd name="T0" fmla="*/ 44 w 89"/>
                <a:gd name="T1" fmla="*/ 61 h 61"/>
                <a:gd name="T2" fmla="*/ 0 w 89"/>
                <a:gd name="T3" fmla="*/ 30 h 61"/>
                <a:gd name="T4" fmla="*/ 44 w 89"/>
                <a:gd name="T5" fmla="*/ 0 h 61"/>
                <a:gd name="T6" fmla="*/ 89 w 89"/>
                <a:gd name="T7" fmla="*/ 30 h 61"/>
                <a:gd name="T8" fmla="*/ 44 w 89"/>
                <a:gd name="T9" fmla="*/ 61 h 61"/>
              </a:gdLst>
              <a:ahLst/>
              <a:cxnLst>
                <a:cxn ang="0">
                  <a:pos x="T0" y="T1"/>
                </a:cxn>
                <a:cxn ang="0">
                  <a:pos x="T2" y="T3"/>
                </a:cxn>
                <a:cxn ang="0">
                  <a:pos x="T4" y="T5"/>
                </a:cxn>
                <a:cxn ang="0">
                  <a:pos x="T6" y="T7"/>
                </a:cxn>
                <a:cxn ang="0">
                  <a:pos x="T8" y="T9"/>
                </a:cxn>
              </a:cxnLst>
              <a:rect l="0" t="0" r="r" b="b"/>
              <a:pathLst>
                <a:path w="89" h="61">
                  <a:moveTo>
                    <a:pt x="44" y="61"/>
                  </a:moveTo>
                  <a:lnTo>
                    <a:pt x="0" y="30"/>
                  </a:lnTo>
                  <a:lnTo>
                    <a:pt x="44" y="0"/>
                  </a:lnTo>
                  <a:lnTo>
                    <a:pt x="89" y="30"/>
                  </a:lnTo>
                  <a:lnTo>
                    <a:pt x="44" y="61"/>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3660" name="Rectangle 60"/>
            <p:cNvSpPr>
              <a:spLocks noChangeArrowheads="1"/>
            </p:cNvSpPr>
            <p:nvPr/>
          </p:nvSpPr>
          <p:spPr bwMode="auto">
            <a:xfrm>
              <a:off x="4176" y="3387"/>
              <a:ext cx="747" cy="1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153661" name="Rectangle 61"/>
            <p:cNvSpPr>
              <a:spLocks noChangeArrowheads="1"/>
            </p:cNvSpPr>
            <p:nvPr/>
          </p:nvSpPr>
          <p:spPr bwMode="auto">
            <a:xfrm>
              <a:off x="4176" y="3387"/>
              <a:ext cx="747" cy="106"/>
            </a:xfrm>
            <a:prstGeom prst="rect">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3662" name="Rectangle 62"/>
            <p:cNvSpPr>
              <a:spLocks noChangeArrowheads="1"/>
            </p:cNvSpPr>
            <p:nvPr/>
          </p:nvSpPr>
          <p:spPr bwMode="auto">
            <a:xfrm>
              <a:off x="4176" y="3281"/>
              <a:ext cx="747" cy="1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153663" name="Rectangle 63"/>
            <p:cNvSpPr>
              <a:spLocks noChangeArrowheads="1"/>
            </p:cNvSpPr>
            <p:nvPr/>
          </p:nvSpPr>
          <p:spPr bwMode="auto">
            <a:xfrm>
              <a:off x="4176" y="3281"/>
              <a:ext cx="747" cy="106"/>
            </a:xfrm>
            <a:prstGeom prst="rect">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3664" name="Rectangle 64"/>
            <p:cNvSpPr>
              <a:spLocks noChangeArrowheads="1"/>
            </p:cNvSpPr>
            <p:nvPr/>
          </p:nvSpPr>
          <p:spPr bwMode="auto">
            <a:xfrm>
              <a:off x="4176" y="3159"/>
              <a:ext cx="747"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153665" name="Rectangle 65"/>
            <p:cNvSpPr>
              <a:spLocks noChangeArrowheads="1"/>
            </p:cNvSpPr>
            <p:nvPr/>
          </p:nvSpPr>
          <p:spPr bwMode="auto">
            <a:xfrm>
              <a:off x="4176" y="3159"/>
              <a:ext cx="747" cy="122"/>
            </a:xfrm>
            <a:prstGeom prst="rect">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3666" name="Rectangle 66"/>
            <p:cNvSpPr>
              <a:spLocks noChangeArrowheads="1"/>
            </p:cNvSpPr>
            <p:nvPr/>
          </p:nvSpPr>
          <p:spPr bwMode="auto">
            <a:xfrm>
              <a:off x="4183" y="3178"/>
              <a:ext cx="880"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1">
                  <a:solidFill>
                    <a:srgbClr val="000000"/>
                  </a:solidFill>
                  <a:latin typeface="Arial" charset="0"/>
                </a:rPr>
                <a:t>Composite Components</a:t>
              </a:r>
              <a:endParaRPr lang="en-US" altLang="en-US"/>
            </a:p>
          </p:txBody>
        </p:sp>
        <p:sp>
          <p:nvSpPr>
            <p:cNvPr id="153667" name="Freeform 67"/>
            <p:cNvSpPr>
              <a:spLocks/>
            </p:cNvSpPr>
            <p:nvPr/>
          </p:nvSpPr>
          <p:spPr bwMode="auto">
            <a:xfrm>
              <a:off x="4400" y="2840"/>
              <a:ext cx="149" cy="319"/>
            </a:xfrm>
            <a:custGeom>
              <a:avLst/>
              <a:gdLst>
                <a:gd name="T0" fmla="*/ 0 w 149"/>
                <a:gd name="T1" fmla="*/ 0 h 319"/>
                <a:gd name="T2" fmla="*/ 0 w 149"/>
                <a:gd name="T3" fmla="*/ 38 h 319"/>
                <a:gd name="T4" fmla="*/ 149 w 149"/>
                <a:gd name="T5" fmla="*/ 38 h 319"/>
                <a:gd name="T6" fmla="*/ 149 w 149"/>
                <a:gd name="T7" fmla="*/ 319 h 319"/>
              </a:gdLst>
              <a:ahLst/>
              <a:cxnLst>
                <a:cxn ang="0">
                  <a:pos x="T0" y="T1"/>
                </a:cxn>
                <a:cxn ang="0">
                  <a:pos x="T2" y="T3"/>
                </a:cxn>
                <a:cxn ang="0">
                  <a:pos x="T4" y="T5"/>
                </a:cxn>
                <a:cxn ang="0">
                  <a:pos x="T6" y="T7"/>
                </a:cxn>
              </a:cxnLst>
              <a:rect l="0" t="0" r="r" b="b"/>
              <a:pathLst>
                <a:path w="149" h="319">
                  <a:moveTo>
                    <a:pt x="0" y="0"/>
                  </a:moveTo>
                  <a:lnTo>
                    <a:pt x="0" y="38"/>
                  </a:lnTo>
                  <a:lnTo>
                    <a:pt x="149" y="38"/>
                  </a:lnTo>
                  <a:lnTo>
                    <a:pt x="149" y="319"/>
                  </a:ln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3668" name="Freeform 68"/>
            <p:cNvSpPr>
              <a:spLocks/>
            </p:cNvSpPr>
            <p:nvPr/>
          </p:nvSpPr>
          <p:spPr bwMode="auto">
            <a:xfrm>
              <a:off x="4355" y="2764"/>
              <a:ext cx="89" cy="76"/>
            </a:xfrm>
            <a:custGeom>
              <a:avLst/>
              <a:gdLst>
                <a:gd name="T0" fmla="*/ 0 w 89"/>
                <a:gd name="T1" fmla="*/ 76 h 76"/>
                <a:gd name="T2" fmla="*/ 89 w 89"/>
                <a:gd name="T3" fmla="*/ 76 h 76"/>
                <a:gd name="T4" fmla="*/ 45 w 89"/>
                <a:gd name="T5" fmla="*/ 0 h 76"/>
                <a:gd name="T6" fmla="*/ 0 w 89"/>
                <a:gd name="T7" fmla="*/ 76 h 76"/>
              </a:gdLst>
              <a:ahLst/>
              <a:cxnLst>
                <a:cxn ang="0">
                  <a:pos x="T0" y="T1"/>
                </a:cxn>
                <a:cxn ang="0">
                  <a:pos x="T2" y="T3"/>
                </a:cxn>
                <a:cxn ang="0">
                  <a:pos x="T4" y="T5"/>
                </a:cxn>
                <a:cxn ang="0">
                  <a:pos x="T6" y="T7"/>
                </a:cxn>
              </a:cxnLst>
              <a:rect l="0" t="0" r="r" b="b"/>
              <a:pathLst>
                <a:path w="89" h="76">
                  <a:moveTo>
                    <a:pt x="0" y="76"/>
                  </a:moveTo>
                  <a:lnTo>
                    <a:pt x="89" y="76"/>
                  </a:lnTo>
                  <a:lnTo>
                    <a:pt x="45" y="0"/>
                  </a:lnTo>
                  <a:lnTo>
                    <a:pt x="0" y="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53669" name="Freeform 69"/>
            <p:cNvSpPr>
              <a:spLocks/>
            </p:cNvSpPr>
            <p:nvPr/>
          </p:nvSpPr>
          <p:spPr bwMode="auto">
            <a:xfrm>
              <a:off x="4355" y="2764"/>
              <a:ext cx="89" cy="76"/>
            </a:xfrm>
            <a:custGeom>
              <a:avLst/>
              <a:gdLst>
                <a:gd name="T0" fmla="*/ 0 w 89"/>
                <a:gd name="T1" fmla="*/ 76 h 76"/>
                <a:gd name="T2" fmla="*/ 89 w 89"/>
                <a:gd name="T3" fmla="*/ 76 h 76"/>
                <a:gd name="T4" fmla="*/ 45 w 89"/>
                <a:gd name="T5" fmla="*/ 0 h 76"/>
                <a:gd name="T6" fmla="*/ 0 w 89"/>
                <a:gd name="T7" fmla="*/ 76 h 76"/>
              </a:gdLst>
              <a:ahLst/>
              <a:cxnLst>
                <a:cxn ang="0">
                  <a:pos x="T0" y="T1"/>
                </a:cxn>
                <a:cxn ang="0">
                  <a:pos x="T2" y="T3"/>
                </a:cxn>
                <a:cxn ang="0">
                  <a:pos x="T4" y="T5"/>
                </a:cxn>
                <a:cxn ang="0">
                  <a:pos x="T6" y="T7"/>
                </a:cxn>
              </a:cxnLst>
              <a:rect l="0" t="0" r="r" b="b"/>
              <a:pathLst>
                <a:path w="89" h="76">
                  <a:moveTo>
                    <a:pt x="0" y="76"/>
                  </a:moveTo>
                  <a:lnTo>
                    <a:pt x="89" y="76"/>
                  </a:lnTo>
                  <a:lnTo>
                    <a:pt x="45" y="0"/>
                  </a:lnTo>
                  <a:lnTo>
                    <a:pt x="0" y="76"/>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grpSp>
    </p:spTree>
    <p:extLst>
      <p:ext uri="{BB962C8B-B14F-4D97-AF65-F5344CB8AC3E}">
        <p14:creationId xmlns:p14="http://schemas.microsoft.com/office/powerpoint/2010/main" val="1905009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CA" altLang="en-US" dirty="0"/>
              <a:t>Component Diagrams</a:t>
            </a:r>
            <a:endParaRPr lang="en-US" altLang="en-US" dirty="0"/>
          </a:p>
        </p:txBody>
      </p:sp>
      <p:sp>
        <p:nvSpPr>
          <p:cNvPr id="130051" name="Rectangle 3"/>
          <p:cNvSpPr>
            <a:spLocks noGrp="1" noChangeArrowheads="1"/>
          </p:cNvSpPr>
          <p:nvPr>
            <p:ph type="body" idx="1"/>
          </p:nvPr>
        </p:nvSpPr>
        <p:spPr>
          <a:xfrm>
            <a:off x="685800" y="1905000"/>
            <a:ext cx="7772400" cy="4114800"/>
          </a:xfrm>
        </p:spPr>
        <p:txBody>
          <a:bodyPr/>
          <a:lstStyle/>
          <a:p>
            <a:r>
              <a:rPr lang="en-CA" altLang="en-US" sz="2000" dirty="0"/>
              <a:t>These diagrams model the structure of the system as a collection of components which interact using specific interfaces and exchange messages through these interfaces</a:t>
            </a:r>
          </a:p>
          <a:p>
            <a:endParaRPr lang="en-US" altLang="en-US" sz="2000" dirty="0"/>
          </a:p>
          <a:p>
            <a:r>
              <a:rPr lang="en-CA" altLang="en-US" sz="2000" dirty="0"/>
              <a:t>A Component is:</a:t>
            </a:r>
            <a:endParaRPr lang="en-US" altLang="en-US" sz="2000" dirty="0"/>
          </a:p>
          <a:p>
            <a:pPr lvl="1"/>
            <a:r>
              <a:rPr lang="en-CA" altLang="en-US" sz="1800" dirty="0"/>
              <a:t>A system unit that offers specific functionality and services and obeys to specific communication protocols  with other components</a:t>
            </a:r>
          </a:p>
          <a:p>
            <a:pPr lvl="1"/>
            <a:r>
              <a:rPr lang="en-CA" altLang="en-US" sz="1800" dirty="0"/>
              <a:t>A component is referred to by a mnemonic name and hide their implementation details. They only expose interfaces</a:t>
            </a:r>
            <a:endParaRPr lang="el-GR" altLang="en-US" sz="1800" dirty="0"/>
          </a:p>
          <a:p>
            <a:pPr lvl="1"/>
            <a:r>
              <a:rPr lang="en-CA" altLang="en-US" sz="1800" dirty="0"/>
              <a:t>A good design has components with </a:t>
            </a:r>
            <a:r>
              <a:rPr lang="en-CA" altLang="en-US" sz="1800" b="1" dirty="0"/>
              <a:t>high cohesion </a:t>
            </a:r>
            <a:r>
              <a:rPr lang="en-CA" altLang="en-US" sz="1800" dirty="0"/>
              <a:t>and </a:t>
            </a:r>
            <a:r>
              <a:rPr lang="en-CA" altLang="en-US" sz="1800" b="1" dirty="0"/>
              <a:t>low coupling</a:t>
            </a:r>
            <a:endParaRPr lang="en-US" altLang="en-US" sz="1800" b="1" dirty="0"/>
          </a:p>
        </p:txBody>
      </p:sp>
    </p:spTree>
    <p:extLst>
      <p:ext uri="{BB962C8B-B14F-4D97-AF65-F5344CB8AC3E}">
        <p14:creationId xmlns:p14="http://schemas.microsoft.com/office/powerpoint/2010/main" val="2835877702"/>
      </p:ext>
    </p:extLst>
  </p:cSld>
  <p:clrMapOvr>
    <a:masterClrMapping/>
  </p:clrMapOvr>
</p:sld>
</file>

<file path=ppt/theme/theme1.xml><?xml version="1.0" encoding="utf-8"?>
<a:theme xmlns:a="http://schemas.openxmlformats.org/drawingml/2006/main" name="Wrox 24-Hour Trai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Wrox 24-Hour Trainer</Template>
  <TotalTime>1589</TotalTime>
  <Words>2121</Words>
  <Application>Microsoft Office PowerPoint</Application>
  <PresentationFormat>On-screen Show (4:3)</PresentationFormat>
  <Paragraphs>260</Paragraphs>
  <Slides>37</Slides>
  <Notes>23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4" baseType="lpstr">
      <vt:lpstr>Arial</vt:lpstr>
      <vt:lpstr>Calibri</vt:lpstr>
      <vt:lpstr>Helvetica</vt:lpstr>
      <vt:lpstr>Segoe UI</vt:lpstr>
      <vt:lpstr>Times New Roman</vt:lpstr>
      <vt:lpstr>Wrox 24-Hour Trainer</vt:lpstr>
      <vt:lpstr>VISIO</vt:lpstr>
      <vt:lpstr>CS 2212</vt:lpstr>
      <vt:lpstr>Copyright Notice  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 </vt:lpstr>
      <vt:lpstr>Part 28</vt:lpstr>
      <vt:lpstr>Learning Objectives in this Part</vt:lpstr>
      <vt:lpstr>Modeling with UML</vt:lpstr>
      <vt:lpstr>UML 2.0 Diagrams Structure</vt:lpstr>
      <vt:lpstr>What is a Component?</vt:lpstr>
      <vt:lpstr>Hierarchy of Units</vt:lpstr>
      <vt:lpstr>Component Diagrams</vt:lpstr>
      <vt:lpstr>UML Component Diagram Notation </vt:lpstr>
      <vt:lpstr>Component Diagram Example in UML 1.x</vt:lpstr>
      <vt:lpstr>Component Diagram Example in UML 1.x</vt:lpstr>
      <vt:lpstr>Component Diagram Example in UML 1.x</vt:lpstr>
      <vt:lpstr>Part 29</vt:lpstr>
      <vt:lpstr>Learning Objectives in this Part</vt:lpstr>
      <vt:lpstr>How Do We Identify Components?</vt:lpstr>
      <vt:lpstr>How Do We Identify Components?</vt:lpstr>
      <vt:lpstr>How Do We Identify Components?</vt:lpstr>
      <vt:lpstr>Component Diagram Example in UML 1.x</vt:lpstr>
      <vt:lpstr>Elaboration of Components: Example</vt:lpstr>
      <vt:lpstr>Elaboration of Components: Example</vt:lpstr>
      <vt:lpstr>Component-Level Design</vt:lpstr>
      <vt:lpstr>Component-Level Design</vt:lpstr>
      <vt:lpstr>Elaboration of Components: Example</vt:lpstr>
      <vt:lpstr>Component-Level Design</vt:lpstr>
      <vt:lpstr>Component-Level Design</vt:lpstr>
      <vt:lpstr>Part 30</vt:lpstr>
      <vt:lpstr>Learning Objectives in this Part</vt:lpstr>
      <vt:lpstr>Component Diagram Example in UML  2.x</vt:lpstr>
      <vt:lpstr>Component Diagram Example</vt:lpstr>
      <vt:lpstr>Deployment Diagrams</vt:lpstr>
      <vt:lpstr>Example of Deployment Diagram</vt:lpstr>
      <vt:lpstr>UML Deployment Diagram</vt:lpstr>
      <vt:lpstr>Package Diagrams</vt:lpstr>
      <vt:lpstr>Package Diagram Example</vt:lpstr>
      <vt:lpstr>UML Package Diagram Example</vt:lpstr>
      <vt:lpstr>Your 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Rod Stephens</dc:creator>
  <cp:lastModifiedBy>Kostas Kontogiannis</cp:lastModifiedBy>
  <cp:revision>234</cp:revision>
  <dcterms:created xsi:type="dcterms:W3CDTF">2015-03-16T16:55:38Z</dcterms:created>
  <dcterms:modified xsi:type="dcterms:W3CDTF">2020-09-07T22:37:32Z</dcterms:modified>
</cp:coreProperties>
</file>