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530" r:id="rId2"/>
    <p:sldId id="507" r:id="rId3"/>
    <p:sldId id="531" r:id="rId4"/>
    <p:sldId id="516" r:id="rId5"/>
    <p:sldId id="386" r:id="rId6"/>
    <p:sldId id="387" r:id="rId7"/>
    <p:sldId id="388" r:id="rId8"/>
    <p:sldId id="389" r:id="rId9"/>
    <p:sldId id="390" r:id="rId10"/>
    <p:sldId id="391" r:id="rId11"/>
    <p:sldId id="392" r:id="rId12"/>
    <p:sldId id="393" r:id="rId13"/>
    <p:sldId id="394" r:id="rId14"/>
    <p:sldId id="395" r:id="rId15"/>
    <p:sldId id="396" r:id="rId16"/>
    <p:sldId id="397" r:id="rId17"/>
    <p:sldId id="398" r:id="rId18"/>
    <p:sldId id="399" r:id="rId19"/>
    <p:sldId id="400" r:id="rId20"/>
    <p:sldId id="401" r:id="rId21"/>
    <p:sldId id="402" r:id="rId22"/>
    <p:sldId id="403" r:id="rId23"/>
    <p:sldId id="404" r:id="rId24"/>
    <p:sldId id="405" r:id="rId25"/>
    <p:sldId id="406" r:id="rId26"/>
    <p:sldId id="506"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0"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13:40:10.330"/>
    </inkml:context>
    <inkml:brush xml:id="br0">
      <inkml:brushProperty name="width" value="0.05" units="cm"/>
      <inkml:brushProperty name="height" value="0.05" units="cm"/>
    </inkml:brush>
  </inkml:definitions>
  <inkml:trace contextRef="#ctx0" brushRef="#br0">72 8 2516,'-3'0'124,"0"0"-24,0-2-16,-5-1-24,3 1-28,-1 2 0,-2 0-24,3 0-36,-3 2-44,2 1-88,1-3-104,2 0-128,0 2-240,-2-2-100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13:58:06.404"/>
    </inkml:context>
    <inkml:brush xml:id="br0">
      <inkml:brushProperty name="width" value="0.05" units="cm"/>
      <inkml:brushProperty name="height" value="0.05" units="cm"/>
      <inkml:brushProperty name="color" value="#E71224"/>
    </inkml:brush>
  </inkml:definitions>
  <inkml:trace contextRef="#ctx0" brushRef="#br0">0 3 488,'0'0'230,"6"-2"1386,-9 2-2892,3 0 694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13:58:07.873"/>
    </inkml:context>
    <inkml:brush xml:id="br0">
      <inkml:brushProperty name="width" value="0.05" units="cm"/>
      <inkml:brushProperty name="height" value="0.05" units="cm"/>
      <inkml:brushProperty name="color" value="#E71224"/>
    </inkml:brush>
  </inkml:definitions>
  <inkml:trace contextRef="#ctx0" brushRef="#br0">1 0 248,'14'16'1130,"-13"-14"-1099,0-1 1,0 1-1,1-1 1,-1 0-1,0 1 1,0-1-1,1 0 0,-1 0 1,1 1-1,-1-1 1,1 0-1,-1-1 1,1 1-1,0 0 1,0 0-1,-1-1 1,1 1-1,0-1 1,0 0-1,0 1 0,-1-1 1,1 0-1,0 0 1,1 0-32,-3 0-22,3 0-883,-3-3 375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26</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3000974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CA"/>
          </a:p>
        </p:txBody>
      </p:sp>
      <p:sp>
        <p:nvSpPr>
          <p:cNvPr id="3" name="ClipArt Placeholder 2"/>
          <p:cNvSpPr>
            <a:spLocks noGrp="1"/>
          </p:cNvSpPr>
          <p:nvPr>
            <p:ph type="clipArt" sz="half" idx="1"/>
          </p:nvPr>
        </p:nvSpPr>
        <p:spPr>
          <a:xfrm>
            <a:off x="457200" y="1600200"/>
            <a:ext cx="4038600" cy="4525963"/>
          </a:xfrm>
          <a:prstGeom prst="rect">
            <a:avLst/>
          </a:prstGeom>
        </p:spPr>
        <p:txBody>
          <a:bodyPr/>
          <a:lstStyle/>
          <a:p>
            <a:pPr lvl="0"/>
            <a:endParaRPr lang="en-CA" noProof="0"/>
          </a:p>
        </p:txBody>
      </p:sp>
      <p:sp>
        <p:nvSpPr>
          <p:cNvPr id="4" name="Text Placeholder 3"/>
          <p:cNvSpPr>
            <a:spLocks noGrp="1"/>
          </p:cNvSpPr>
          <p:nvPr>
            <p:ph type="body"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D6E26A5-3873-4588-A621-FEFEE999992C}" type="slidenum">
              <a:rPr lang="en-US" altLang="en-US"/>
              <a:pPr>
                <a:defRPr/>
              </a:pPr>
              <a:t>‹#›</a:t>
            </a:fld>
            <a:endParaRPr lang="en-US" altLang="en-US"/>
          </a:p>
        </p:txBody>
      </p:sp>
    </p:spTree>
    <p:extLst>
      <p:ext uri="{BB962C8B-B14F-4D97-AF65-F5344CB8AC3E}">
        <p14:creationId xmlns:p14="http://schemas.microsoft.com/office/powerpoint/2010/main" val="75737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CA"/>
          </a:p>
        </p:txBody>
      </p:sp>
      <p:sp>
        <p:nvSpPr>
          <p:cNvPr id="3" name="Text Placeholder 2"/>
          <p:cNvSpPr>
            <a:spLocks noGrp="1"/>
          </p:cNvSpPr>
          <p:nvPr>
            <p:ph type="body" sz="half" idx="1"/>
          </p:nvPr>
        </p:nvSpPr>
        <p:spPr>
          <a:xfrm>
            <a:off x="457200" y="1600200"/>
            <a:ext cx="82296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57200" y="3938588"/>
            <a:ext cx="82296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457F653-965B-4EA3-AB85-BC81B93BF6E1}" type="slidenum">
              <a:rPr lang="en-US" altLang="en-US"/>
              <a:pPr>
                <a:defRPr/>
              </a:pPr>
              <a:t>‹#›</a:t>
            </a:fld>
            <a:endParaRPr lang="en-US" altLang="en-US"/>
          </a:p>
        </p:txBody>
      </p:sp>
    </p:spTree>
    <p:extLst>
      <p:ext uri="{BB962C8B-B14F-4D97-AF65-F5344CB8AC3E}">
        <p14:creationId xmlns:p14="http://schemas.microsoft.com/office/powerpoint/2010/main" val="2926725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6"/>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a:solidFill>
                  <a:schemeClr val="bg1"/>
                </a:solidFill>
              </a:rPr>
              <a:t>CS2212 </a:t>
            </a:r>
            <a:r>
              <a:rPr lang="en-US" sz="1600" b="1" dirty="0">
                <a:solidFill>
                  <a:schemeClr val="bg1"/>
                </a:solidFill>
              </a:rPr>
              <a:t>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 id="2147483721" r:id="rId13"/>
    <p:sldLayoutId id="2147483722" r:id="rId14"/>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architecture/patterns/pipes-and-filter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www.tutorialspoint.com/software_architecture_design/data_flow_architecture.htm"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14</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Pattern Based Design</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19100" y="527050"/>
            <a:ext cx="8153400" cy="704850"/>
          </a:xfrm>
        </p:spPr>
        <p:txBody>
          <a:bodyPr/>
          <a:lstStyle/>
          <a:p>
            <a:r>
              <a:rPr lang="en-CA" altLang="en-US" sz="3600" dirty="0"/>
              <a:t>Characteristics of Batch Sequential Systems</a:t>
            </a:r>
          </a:p>
        </p:txBody>
      </p:sp>
      <p:sp>
        <p:nvSpPr>
          <p:cNvPr id="242691" name="Rectangle 3"/>
          <p:cNvSpPr>
            <a:spLocks noGrp="1" noChangeArrowheads="1"/>
          </p:cNvSpPr>
          <p:nvPr>
            <p:ph type="body" idx="1"/>
          </p:nvPr>
        </p:nvSpPr>
        <p:spPr>
          <a:xfrm>
            <a:off x="355600" y="1981200"/>
            <a:ext cx="8255000" cy="4921250"/>
          </a:xfrm>
        </p:spPr>
        <p:txBody>
          <a:bodyPr/>
          <a:lstStyle/>
          <a:p>
            <a:pPr marL="342900" indent="-342900"/>
            <a:r>
              <a:rPr lang="en-CA" altLang="en-US" sz="2000" dirty="0"/>
              <a:t>History</a:t>
            </a:r>
          </a:p>
          <a:p>
            <a:pPr marL="742950" lvl="1" indent="-285750"/>
            <a:r>
              <a:rPr lang="en-CA" altLang="en-US" sz="1800" dirty="0"/>
              <a:t>Mainframes and magnetic tape</a:t>
            </a:r>
          </a:p>
          <a:p>
            <a:pPr marL="742950" lvl="1" indent="-285750"/>
            <a:r>
              <a:rPr lang="en-CA" altLang="en-US" sz="1800" dirty="0"/>
              <a:t>Limited disk space</a:t>
            </a:r>
          </a:p>
          <a:p>
            <a:pPr marL="742950" lvl="1" indent="-285750"/>
            <a:r>
              <a:rPr lang="en-CA" altLang="en-US" sz="1800" dirty="0"/>
              <a:t>Block scheduling of CPU processing time</a:t>
            </a:r>
          </a:p>
          <a:p>
            <a:pPr marL="457200" lvl="1" indent="0">
              <a:buNone/>
            </a:pPr>
            <a:endParaRPr lang="en-CA" altLang="en-US" sz="1800" dirty="0"/>
          </a:p>
          <a:p>
            <a:pPr marL="342900" indent="-342900"/>
            <a:r>
              <a:rPr lang="en-CA" altLang="en-US" sz="2000" dirty="0"/>
              <a:t>Business data processing</a:t>
            </a:r>
          </a:p>
          <a:p>
            <a:pPr marL="742950" lvl="1" indent="-285750"/>
            <a:r>
              <a:rPr lang="en-CA" altLang="en-US" sz="1800" dirty="0"/>
              <a:t>Discrete transactions of predetermined type and occurring at periodic intervals</a:t>
            </a:r>
          </a:p>
          <a:p>
            <a:pPr marL="742950" lvl="1" indent="-285750"/>
            <a:r>
              <a:rPr lang="en-CA" altLang="en-US" sz="1800" dirty="0"/>
              <a:t>Creation of periodic reports based on data periodic data updates</a:t>
            </a:r>
          </a:p>
        </p:txBody>
      </p:sp>
    </p:spTree>
    <p:extLst>
      <p:ext uri="{BB962C8B-B14F-4D97-AF65-F5344CB8AC3E}">
        <p14:creationId xmlns:p14="http://schemas.microsoft.com/office/powerpoint/2010/main" val="219299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419100" y="431800"/>
            <a:ext cx="8153400" cy="704850"/>
          </a:xfrm>
        </p:spPr>
        <p:txBody>
          <a:bodyPr/>
          <a:lstStyle/>
          <a:p>
            <a:r>
              <a:rPr lang="en-CA" altLang="en-US" sz="3600" dirty="0"/>
              <a:t>Characteristics of Batch Sequential Systems</a:t>
            </a:r>
          </a:p>
        </p:txBody>
      </p:sp>
      <p:sp>
        <p:nvSpPr>
          <p:cNvPr id="243715" name="Rectangle 3"/>
          <p:cNvSpPr>
            <a:spLocks noGrp="1" noChangeArrowheads="1"/>
          </p:cNvSpPr>
          <p:nvPr>
            <p:ph type="body" idx="1"/>
          </p:nvPr>
        </p:nvSpPr>
        <p:spPr>
          <a:xfrm>
            <a:off x="355600" y="2171700"/>
            <a:ext cx="8255000" cy="4921250"/>
          </a:xfrm>
        </p:spPr>
        <p:txBody>
          <a:bodyPr/>
          <a:lstStyle/>
          <a:p>
            <a:pPr marL="342900" indent="-342900"/>
            <a:r>
              <a:rPr lang="en-CA" altLang="en-US" sz="2400" dirty="0"/>
              <a:t>Transformational data analysis</a:t>
            </a:r>
          </a:p>
          <a:p>
            <a:pPr marL="742950" lvl="1" indent="-285750"/>
            <a:r>
              <a:rPr lang="en-CA" altLang="en-US" sz="2000" dirty="0"/>
              <a:t>Raw data is gathered and analyzed in a step-wise, batch-oriented fashion</a:t>
            </a:r>
          </a:p>
          <a:p>
            <a:pPr marL="342900" indent="-342900"/>
            <a:r>
              <a:rPr lang="en-CA" altLang="en-US" sz="2400" dirty="0"/>
              <a:t>Typical applications: non real-time, batch oriented computations such as:</a:t>
            </a:r>
          </a:p>
          <a:p>
            <a:pPr marL="742950" lvl="1" indent="-285750"/>
            <a:r>
              <a:rPr lang="en-CA" altLang="en-US" sz="2000" dirty="0"/>
              <a:t>Payroll computations</a:t>
            </a:r>
          </a:p>
          <a:p>
            <a:pPr marL="742950" lvl="1" indent="-285750"/>
            <a:r>
              <a:rPr lang="en-CA" altLang="en-US" sz="2000" dirty="0"/>
              <a:t>CRA tax return computations</a:t>
            </a:r>
          </a:p>
        </p:txBody>
      </p:sp>
    </p:spTree>
    <p:extLst>
      <p:ext uri="{BB962C8B-B14F-4D97-AF65-F5344CB8AC3E}">
        <p14:creationId xmlns:p14="http://schemas.microsoft.com/office/powerpoint/2010/main" val="2035009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CA" altLang="en-US" sz="3600" dirty="0"/>
              <a:t>Kinds of Data Flow Architectures</a:t>
            </a:r>
          </a:p>
        </p:txBody>
      </p:sp>
      <p:sp>
        <p:nvSpPr>
          <p:cNvPr id="244739" name="Rectangle 3"/>
          <p:cNvSpPr>
            <a:spLocks noGrp="1" noChangeArrowheads="1"/>
          </p:cNvSpPr>
          <p:nvPr>
            <p:ph type="body" idx="1"/>
          </p:nvPr>
        </p:nvSpPr>
        <p:spPr/>
        <p:txBody>
          <a:bodyPr/>
          <a:lstStyle/>
          <a:p>
            <a:pPr marL="342900" indent="-342900"/>
            <a:r>
              <a:rPr lang="en-CA" altLang="en-US" sz="2400" dirty="0"/>
              <a:t>Batch sequential</a:t>
            </a:r>
          </a:p>
          <a:p>
            <a:pPr marL="342900" indent="-342900"/>
            <a:endParaRPr lang="en-CA" altLang="en-US" sz="2400" dirty="0"/>
          </a:p>
          <a:p>
            <a:pPr marL="342900" indent="-342900">
              <a:buClr>
                <a:schemeClr val="tx1"/>
              </a:buClr>
              <a:buFont typeface="Wingdings" pitchFamily="2" charset="2"/>
              <a:buChar char="è"/>
            </a:pPr>
            <a:r>
              <a:rPr lang="en-CA" altLang="en-US" sz="2400" dirty="0"/>
              <a:t>Dataflow network (</a:t>
            </a:r>
            <a:r>
              <a:rPr lang="en-CA" altLang="en-US" sz="2400" dirty="0" err="1"/>
              <a:t>pipes&amp;filters</a:t>
            </a:r>
            <a:r>
              <a:rPr lang="en-CA" altLang="en-US" sz="2400" dirty="0"/>
              <a:t>)</a:t>
            </a:r>
          </a:p>
          <a:p>
            <a:pPr marL="742950" lvl="1" indent="-285750"/>
            <a:r>
              <a:rPr lang="en-CA" altLang="en-US" sz="2000" dirty="0"/>
              <a:t>acyclic, </a:t>
            </a:r>
            <a:r>
              <a:rPr lang="en-CA" altLang="en-US" sz="2000" dirty="0" err="1"/>
              <a:t>fanout</a:t>
            </a:r>
            <a:r>
              <a:rPr lang="en-CA" altLang="en-US" sz="2000" dirty="0"/>
              <a:t>, pipeline, Unix, etc.</a:t>
            </a:r>
          </a:p>
          <a:p>
            <a:pPr marL="742950" lvl="1" indent="-285750"/>
            <a:endParaRPr lang="en-CA" altLang="en-US" sz="2000" dirty="0"/>
          </a:p>
        </p:txBody>
      </p:sp>
    </p:spTree>
    <p:extLst>
      <p:ext uri="{BB962C8B-B14F-4D97-AF65-F5344CB8AC3E}">
        <p14:creationId xmlns:p14="http://schemas.microsoft.com/office/powerpoint/2010/main" val="1335927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CA" altLang="en-US"/>
              <a:t>Pipes and Filters</a:t>
            </a:r>
          </a:p>
        </p:txBody>
      </p:sp>
      <p:sp>
        <p:nvSpPr>
          <p:cNvPr id="245763" name="Rectangle 3"/>
          <p:cNvSpPr>
            <a:spLocks noGrp="1" noChangeArrowheads="1"/>
          </p:cNvSpPr>
          <p:nvPr>
            <p:ph type="body" sz="half" idx="1"/>
          </p:nvPr>
        </p:nvSpPr>
        <p:spPr>
          <a:xfrm>
            <a:off x="355600" y="1668462"/>
            <a:ext cx="8255000" cy="2370138"/>
          </a:xfrm>
        </p:spPr>
        <p:txBody>
          <a:bodyPr/>
          <a:lstStyle/>
          <a:p>
            <a:pPr marL="342900" indent="-342900"/>
            <a:r>
              <a:rPr lang="en-CA" altLang="en-US" sz="1800" dirty="0"/>
              <a:t>The tape of the batch sequential system, morphed into a language and operating system construct</a:t>
            </a:r>
          </a:p>
          <a:p>
            <a:pPr marL="342900" indent="-342900"/>
            <a:r>
              <a:rPr lang="en-CA" altLang="en-US" sz="1800" dirty="0"/>
              <a:t>Compared to the batch-sequential style, data in the </a:t>
            </a:r>
            <a:r>
              <a:rPr lang="en-CA" altLang="en-US" sz="1800" dirty="0" err="1"/>
              <a:t>pipe&amp;filter</a:t>
            </a:r>
            <a:r>
              <a:rPr lang="en-CA" altLang="en-US" sz="1800" dirty="0"/>
              <a:t> style is processed </a:t>
            </a:r>
            <a:r>
              <a:rPr lang="en-CA" altLang="en-US" sz="1800" i="1" dirty="0"/>
              <a:t>incrementally</a:t>
            </a:r>
          </a:p>
        </p:txBody>
      </p:sp>
      <p:pic>
        <p:nvPicPr>
          <p:cNvPr id="2" name="Picture 1">
            <a:extLst>
              <a:ext uri="{FF2B5EF4-FFF2-40B4-BE49-F238E27FC236}">
                <a16:creationId xmlns:a16="http://schemas.microsoft.com/office/drawing/2014/main" id="{B0F06A2F-776C-4CEC-B17F-2D0B1DE1AB4C}"/>
              </a:ext>
            </a:extLst>
          </p:cNvPr>
          <p:cNvPicPr>
            <a:picLocks noChangeAspect="1"/>
          </p:cNvPicPr>
          <p:nvPr/>
        </p:nvPicPr>
        <p:blipFill>
          <a:blip r:embed="rId2"/>
          <a:stretch>
            <a:fillRect/>
          </a:stretch>
        </p:blipFill>
        <p:spPr>
          <a:xfrm>
            <a:off x="1358629" y="3733800"/>
            <a:ext cx="6248942" cy="2606266"/>
          </a:xfrm>
          <a:prstGeom prst="rect">
            <a:avLst/>
          </a:prstGeom>
        </p:spPr>
      </p:pic>
      <p:sp>
        <p:nvSpPr>
          <p:cNvPr id="3" name="TextBox 2">
            <a:extLst>
              <a:ext uri="{FF2B5EF4-FFF2-40B4-BE49-F238E27FC236}">
                <a16:creationId xmlns:a16="http://schemas.microsoft.com/office/drawing/2014/main" id="{11EBAF1D-5450-4C55-8F0E-0ED2D2E2C562}"/>
              </a:ext>
            </a:extLst>
          </p:cNvPr>
          <p:cNvSpPr txBox="1"/>
          <p:nvPr/>
        </p:nvSpPr>
        <p:spPr>
          <a:xfrm>
            <a:off x="383360" y="3578423"/>
            <a:ext cx="2582758" cy="307777"/>
          </a:xfrm>
          <a:prstGeom prst="rect">
            <a:avLst/>
          </a:prstGeom>
          <a:noFill/>
        </p:spPr>
        <p:txBody>
          <a:bodyPr wrap="none" rtlCol="0">
            <a:spAutoFit/>
          </a:bodyPr>
          <a:lstStyle/>
          <a:p>
            <a:r>
              <a:rPr lang="en-CA" sz="1400" i="1" dirty="0"/>
              <a:t>Computational Element / </a:t>
            </a:r>
            <a:r>
              <a:rPr lang="en-CA" sz="1400" b="1" i="1" dirty="0"/>
              <a:t>filter</a:t>
            </a:r>
          </a:p>
        </p:txBody>
      </p:sp>
      <p:sp>
        <p:nvSpPr>
          <p:cNvPr id="7" name="TextBox 6">
            <a:extLst>
              <a:ext uri="{FF2B5EF4-FFF2-40B4-BE49-F238E27FC236}">
                <a16:creationId xmlns:a16="http://schemas.microsoft.com/office/drawing/2014/main" id="{B7EAC0EF-C15B-45E5-91D9-08A79CB0D39B}"/>
              </a:ext>
            </a:extLst>
          </p:cNvPr>
          <p:cNvSpPr txBox="1"/>
          <p:nvPr/>
        </p:nvSpPr>
        <p:spPr>
          <a:xfrm>
            <a:off x="457200" y="5796952"/>
            <a:ext cx="2420856" cy="307777"/>
          </a:xfrm>
          <a:prstGeom prst="rect">
            <a:avLst/>
          </a:prstGeom>
          <a:noFill/>
        </p:spPr>
        <p:txBody>
          <a:bodyPr wrap="none" rtlCol="0">
            <a:spAutoFit/>
          </a:bodyPr>
          <a:lstStyle/>
          <a:p>
            <a:r>
              <a:rPr lang="en-CA" sz="1400" i="1" dirty="0"/>
              <a:t>Data transfer element / </a:t>
            </a:r>
            <a:r>
              <a:rPr lang="en-CA" sz="1400" b="1" i="1" dirty="0"/>
              <a:t>pipe</a:t>
            </a:r>
          </a:p>
        </p:txBody>
      </p:sp>
      <p:cxnSp>
        <p:nvCxnSpPr>
          <p:cNvPr id="5" name="Straight Arrow Connector 4">
            <a:extLst>
              <a:ext uri="{FF2B5EF4-FFF2-40B4-BE49-F238E27FC236}">
                <a16:creationId xmlns:a16="http://schemas.microsoft.com/office/drawing/2014/main" id="{A72D3557-D34C-4345-8701-2CEFA40815AC}"/>
              </a:ext>
            </a:extLst>
          </p:cNvPr>
          <p:cNvCxnSpPr>
            <a:cxnSpLocks/>
          </p:cNvCxnSpPr>
          <p:nvPr/>
        </p:nvCxnSpPr>
        <p:spPr>
          <a:xfrm>
            <a:off x="1536428" y="3886200"/>
            <a:ext cx="597172" cy="611383"/>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8C72066-3927-4F22-A3E2-459A9DF5EDEC}"/>
              </a:ext>
            </a:extLst>
          </p:cNvPr>
          <p:cNvCxnSpPr>
            <a:cxnSpLocks/>
          </p:cNvCxnSpPr>
          <p:nvPr/>
        </p:nvCxnSpPr>
        <p:spPr>
          <a:xfrm flipV="1">
            <a:off x="1600200" y="5563611"/>
            <a:ext cx="762000" cy="306987"/>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996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CA" altLang="en-US"/>
              <a:t>Pipes and Filters</a:t>
            </a:r>
          </a:p>
        </p:txBody>
      </p:sp>
      <p:sp>
        <p:nvSpPr>
          <p:cNvPr id="246787" name="Rectangle 3"/>
          <p:cNvSpPr>
            <a:spLocks noGrp="1" noChangeArrowheads="1"/>
          </p:cNvSpPr>
          <p:nvPr>
            <p:ph type="body" idx="1"/>
          </p:nvPr>
        </p:nvSpPr>
        <p:spPr/>
        <p:txBody>
          <a:bodyPr/>
          <a:lstStyle/>
          <a:p>
            <a:pPr marL="342900" indent="-342900"/>
            <a:r>
              <a:rPr lang="en-CA" altLang="en-US" sz="2000" dirty="0"/>
              <a:t>“The Pipes and Filters architectural pattern [style] provides a structure for systems that process a stream of data. Each processing step is encapsulated in a filter component. Data is passed through pipes between adjacent filters. Recombining filters allows you to build families of related systems.” [POSA p53]</a:t>
            </a:r>
          </a:p>
        </p:txBody>
      </p:sp>
    </p:spTree>
    <p:extLst>
      <p:ext uri="{BB962C8B-B14F-4D97-AF65-F5344CB8AC3E}">
        <p14:creationId xmlns:p14="http://schemas.microsoft.com/office/powerpoint/2010/main" val="1167521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CA" altLang="en-US"/>
              <a:t>Pipes and Filters</a:t>
            </a:r>
          </a:p>
        </p:txBody>
      </p:sp>
      <p:sp>
        <p:nvSpPr>
          <p:cNvPr id="247811" name="Rectangle 3"/>
          <p:cNvSpPr>
            <a:spLocks noGrp="1" noChangeArrowheads="1"/>
          </p:cNvSpPr>
          <p:nvPr>
            <p:ph type="body" idx="1"/>
          </p:nvPr>
        </p:nvSpPr>
        <p:spPr/>
        <p:txBody>
          <a:bodyPr/>
          <a:lstStyle/>
          <a:p>
            <a:pPr marL="342900" indent="-342900"/>
            <a:r>
              <a:rPr lang="en-CA" altLang="en-US" sz="2000"/>
              <a:t>Components (Filters)</a:t>
            </a:r>
          </a:p>
          <a:p>
            <a:pPr marL="742950" lvl="1" indent="-285750"/>
            <a:r>
              <a:rPr lang="en-CA" altLang="en-US" sz="1800"/>
              <a:t>Read streams of data on input producing streams of data on output</a:t>
            </a:r>
          </a:p>
          <a:p>
            <a:pPr marL="742950" lvl="1" indent="-285750"/>
            <a:r>
              <a:rPr lang="en-CA" altLang="en-US" sz="1800"/>
              <a:t>Local incremental transformation to input stream (e.g., filter, enrich, change representation, etc.)</a:t>
            </a:r>
          </a:p>
          <a:p>
            <a:pPr marL="742950" lvl="1" indent="-285750"/>
            <a:r>
              <a:rPr lang="en-CA" altLang="en-US" sz="1800"/>
              <a:t>Data is processed as it arrives, not gathered then processed</a:t>
            </a:r>
          </a:p>
          <a:p>
            <a:pPr marL="742950" lvl="1" indent="-285750"/>
            <a:r>
              <a:rPr lang="en-CA" altLang="en-US" sz="1800"/>
              <a:t>Output usually begins before input is consumed</a:t>
            </a:r>
          </a:p>
          <a:p>
            <a:pPr marL="342900" indent="-342900"/>
            <a:r>
              <a:rPr lang="en-CA" altLang="en-US" sz="2000"/>
              <a:t>Connectors (Pipes)</a:t>
            </a:r>
          </a:p>
          <a:p>
            <a:pPr marL="742950" lvl="1" indent="-285750"/>
            <a:r>
              <a:rPr lang="en-CA" altLang="en-US" sz="1800"/>
              <a:t>Conduits for streams, e.g., first-in-first-out buffer</a:t>
            </a:r>
          </a:p>
          <a:p>
            <a:pPr marL="742950" lvl="1" indent="-285750"/>
            <a:r>
              <a:rPr lang="en-CA" altLang="en-US" sz="1800"/>
              <a:t>Transmit outputs from one filter to input of other</a:t>
            </a:r>
          </a:p>
        </p:txBody>
      </p:sp>
    </p:spTree>
    <p:extLst>
      <p:ext uri="{BB962C8B-B14F-4D97-AF65-F5344CB8AC3E}">
        <p14:creationId xmlns:p14="http://schemas.microsoft.com/office/powerpoint/2010/main" val="96724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CA" altLang="en-US"/>
              <a:t>Pipes and Filters</a:t>
            </a:r>
          </a:p>
        </p:txBody>
      </p:sp>
      <p:sp>
        <p:nvSpPr>
          <p:cNvPr id="248835" name="Rectangle 3"/>
          <p:cNvSpPr>
            <a:spLocks noGrp="1" noChangeArrowheads="1"/>
          </p:cNvSpPr>
          <p:nvPr>
            <p:ph type="body" idx="1"/>
          </p:nvPr>
        </p:nvSpPr>
        <p:spPr/>
        <p:txBody>
          <a:bodyPr/>
          <a:lstStyle/>
          <a:p>
            <a:pPr marL="342900" indent="-342900"/>
            <a:r>
              <a:rPr lang="en-CA" altLang="en-US" sz="2000" dirty="0"/>
              <a:t>Invariants</a:t>
            </a:r>
          </a:p>
          <a:p>
            <a:pPr marL="742950" lvl="1" indent="-285750"/>
            <a:r>
              <a:rPr lang="en-CA" altLang="en-US" sz="1800" dirty="0"/>
              <a:t>Filters must be independent, no shared state</a:t>
            </a:r>
          </a:p>
          <a:p>
            <a:pPr marL="742950" lvl="1" indent="-285750"/>
            <a:r>
              <a:rPr lang="en-CA" altLang="en-US" sz="1800" dirty="0"/>
              <a:t>Filters don’t know upstream or downstream filter identity</a:t>
            </a:r>
          </a:p>
          <a:p>
            <a:pPr marL="742950" lvl="1" indent="-285750"/>
            <a:r>
              <a:rPr lang="en-CA" altLang="en-US" sz="1800" dirty="0"/>
              <a:t>Correctness of output from network must not depend on order in which individual filters provide their incremental processing</a:t>
            </a:r>
          </a:p>
          <a:p>
            <a:pPr marL="742950" lvl="1" indent="-285750"/>
            <a:endParaRPr lang="en-CA" altLang="en-US" sz="1800" dirty="0"/>
          </a:p>
          <a:p>
            <a:pPr marL="342900" indent="-342900"/>
            <a:r>
              <a:rPr lang="en-CA" altLang="en-US" sz="2000" dirty="0"/>
              <a:t>Common specializations</a:t>
            </a:r>
          </a:p>
          <a:p>
            <a:pPr marL="742950" lvl="1" indent="-285750"/>
            <a:r>
              <a:rPr lang="en-CA" altLang="en-US" sz="1800" dirty="0"/>
              <a:t>Pipelines: linear sequence of filters</a:t>
            </a:r>
          </a:p>
          <a:p>
            <a:pPr marL="742950" lvl="1" indent="-285750"/>
            <a:r>
              <a:rPr lang="en-CA" altLang="en-US" sz="1800" dirty="0"/>
              <a:t>Bounded and typed pipes …</a:t>
            </a:r>
          </a:p>
        </p:txBody>
      </p:sp>
    </p:spTree>
    <p:extLst>
      <p:ext uri="{BB962C8B-B14F-4D97-AF65-F5344CB8AC3E}">
        <p14:creationId xmlns:p14="http://schemas.microsoft.com/office/powerpoint/2010/main" val="2839899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CA" altLang="en-US"/>
              <a:t>Example Pipe-and-Filter Systems</a:t>
            </a:r>
          </a:p>
        </p:txBody>
      </p:sp>
      <p:sp>
        <p:nvSpPr>
          <p:cNvPr id="249859" name="Rectangle 3"/>
          <p:cNvSpPr>
            <a:spLocks noGrp="1" noChangeArrowheads="1"/>
          </p:cNvSpPr>
          <p:nvPr>
            <p:ph type="body" idx="1"/>
          </p:nvPr>
        </p:nvSpPr>
        <p:spPr/>
        <p:txBody>
          <a:bodyPr/>
          <a:lstStyle/>
          <a:p>
            <a:pPr marL="342900" indent="-342900"/>
            <a:r>
              <a:rPr lang="en-CA" altLang="en-US" sz="2400" dirty="0" err="1"/>
              <a:t>lex</a:t>
            </a:r>
            <a:r>
              <a:rPr lang="en-CA" altLang="en-US" sz="2400" dirty="0"/>
              <a:t>/</a:t>
            </a:r>
            <a:r>
              <a:rPr lang="en-CA" altLang="en-US" sz="2400" dirty="0" err="1"/>
              <a:t>yacc</a:t>
            </a:r>
            <a:r>
              <a:rPr lang="en-CA" altLang="en-US" sz="2400" dirty="0"/>
              <a:t>-based compiler (scan, parse, generate code, ..)</a:t>
            </a:r>
          </a:p>
          <a:p>
            <a:pPr marL="342900" indent="-342900"/>
            <a:r>
              <a:rPr lang="en-CA" altLang="en-US" sz="2400" dirty="0"/>
              <a:t>Unix pipes</a:t>
            </a:r>
          </a:p>
          <a:p>
            <a:pPr marL="342900" indent="-342900"/>
            <a:r>
              <a:rPr lang="en-CA" altLang="en-US" sz="2400" dirty="0"/>
              <a:t>Image processing</a:t>
            </a:r>
          </a:p>
          <a:p>
            <a:pPr marL="342900" indent="-342900"/>
            <a:r>
              <a:rPr lang="en-CA" altLang="en-US" sz="2400" dirty="0"/>
              <a:t>Signal processing</a:t>
            </a:r>
          </a:p>
          <a:p>
            <a:pPr marL="342900" indent="-342900"/>
            <a:r>
              <a:rPr lang="en-CA" altLang="en-US" sz="2400" dirty="0"/>
              <a:t>Voice and video streaming</a:t>
            </a:r>
          </a:p>
          <a:p>
            <a:pPr marL="342900" indent="-342900"/>
            <a:r>
              <a:rPr lang="en-CA" altLang="en-US" sz="2400" dirty="0"/>
              <a:t>…</a:t>
            </a:r>
          </a:p>
        </p:txBody>
      </p:sp>
    </p:spTree>
    <p:extLst>
      <p:ext uri="{BB962C8B-B14F-4D97-AF65-F5344CB8AC3E}">
        <p14:creationId xmlns:p14="http://schemas.microsoft.com/office/powerpoint/2010/main" val="786669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CA" altLang="en-US"/>
              <a:t>Data Pulling and Data Pushing</a:t>
            </a:r>
          </a:p>
        </p:txBody>
      </p:sp>
      <p:sp>
        <p:nvSpPr>
          <p:cNvPr id="252931" name="Rectangle 3"/>
          <p:cNvSpPr>
            <a:spLocks noGrp="1" noChangeArrowheads="1"/>
          </p:cNvSpPr>
          <p:nvPr>
            <p:ph type="body" idx="1"/>
          </p:nvPr>
        </p:nvSpPr>
        <p:spPr/>
        <p:txBody>
          <a:bodyPr/>
          <a:lstStyle/>
          <a:p>
            <a:pPr marL="342900" indent="-342900"/>
            <a:r>
              <a:rPr lang="en-CA" altLang="en-US" sz="2000"/>
              <a:t>What is the force that makes the data flow?</a:t>
            </a:r>
          </a:p>
          <a:p>
            <a:pPr marL="342900" indent="-342900"/>
            <a:endParaRPr lang="en-CA" altLang="en-US" sz="2000"/>
          </a:p>
          <a:p>
            <a:pPr marL="342900" indent="-342900"/>
            <a:r>
              <a:rPr lang="en-CA" altLang="en-US" sz="2000"/>
              <a:t>Four choices:</a:t>
            </a:r>
          </a:p>
          <a:p>
            <a:pPr marL="742950" lvl="1" indent="-285750"/>
            <a:r>
              <a:rPr lang="en-CA" altLang="en-US" sz="1800"/>
              <a:t>Push: data source pushes data in a downstream direction</a:t>
            </a:r>
          </a:p>
          <a:p>
            <a:pPr marL="742950" lvl="1" indent="-285750"/>
            <a:r>
              <a:rPr lang="en-CA" altLang="en-US" sz="1800"/>
              <a:t>Pull: data sink pulls data from an upstream direction</a:t>
            </a:r>
          </a:p>
          <a:p>
            <a:pPr marL="742950" lvl="1" indent="-285750"/>
            <a:r>
              <a:rPr lang="en-CA" altLang="en-US" sz="1800"/>
              <a:t>Push/pull: a filter is actively pulling data from a stream, performing computations, and pushing the data downstream</a:t>
            </a:r>
          </a:p>
          <a:p>
            <a:pPr marL="742950" lvl="1" indent="-285750"/>
            <a:r>
              <a:rPr lang="en-CA" altLang="en-US" sz="1800"/>
              <a:t>Passive: don’t do either, act as a sink or source for data</a:t>
            </a:r>
          </a:p>
          <a:p>
            <a:pPr marL="742950" lvl="1" indent="-285750"/>
            <a:endParaRPr lang="en-CA" altLang="en-US" sz="1800"/>
          </a:p>
          <a:p>
            <a:pPr marL="342900" indent="-342900"/>
            <a:r>
              <a:rPr lang="en-CA" altLang="en-US" sz="2000"/>
              <a:t>Combinations may be complex and may make the “plumber’s” job more difficult</a:t>
            </a:r>
          </a:p>
          <a:p>
            <a:pPr marL="742950" lvl="1" indent="-285750"/>
            <a:r>
              <a:rPr lang="en-CA" altLang="en-US" sz="1800"/>
              <a:t>if more than one filter is pushing/pulling, synchronization is needed</a:t>
            </a:r>
          </a:p>
        </p:txBody>
      </p:sp>
    </p:spTree>
    <p:extLst>
      <p:ext uri="{BB962C8B-B14F-4D97-AF65-F5344CB8AC3E}">
        <p14:creationId xmlns:p14="http://schemas.microsoft.com/office/powerpoint/2010/main" val="3440681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19100" y="469900"/>
            <a:ext cx="8153400" cy="704850"/>
          </a:xfrm>
        </p:spPr>
        <p:txBody>
          <a:bodyPr/>
          <a:lstStyle/>
          <a:p>
            <a:r>
              <a:rPr lang="de-DE" altLang="en-US" sz="4000" dirty="0"/>
              <a:t>A Push Pipeline </a:t>
            </a:r>
            <a:r>
              <a:rPr lang="de-DE" altLang="en-US" sz="4000" dirty="0" err="1"/>
              <a:t>With</a:t>
            </a:r>
            <a:r>
              <a:rPr lang="de-DE" altLang="en-US" sz="4000" dirty="0"/>
              <a:t> an </a:t>
            </a:r>
            <a:r>
              <a:rPr lang="de-DE" altLang="en-US" sz="4000" dirty="0" err="1"/>
              <a:t>Active</a:t>
            </a:r>
            <a:r>
              <a:rPr lang="de-DE" altLang="en-US" sz="4000" dirty="0"/>
              <a:t> Source</a:t>
            </a:r>
            <a:endParaRPr lang="en-CA" altLang="en-US" sz="4000" dirty="0"/>
          </a:p>
        </p:txBody>
      </p:sp>
      <p:grpSp>
        <p:nvGrpSpPr>
          <p:cNvPr id="253983" name="Group 31"/>
          <p:cNvGrpSpPr>
            <a:grpSpLocks/>
          </p:cNvGrpSpPr>
          <p:nvPr/>
        </p:nvGrpSpPr>
        <p:grpSpPr bwMode="auto">
          <a:xfrm>
            <a:off x="709613" y="1824038"/>
            <a:ext cx="7231062" cy="4586287"/>
            <a:chOff x="408" y="1194"/>
            <a:chExt cx="4896" cy="3126"/>
          </a:xfrm>
        </p:grpSpPr>
        <p:sp>
          <p:nvSpPr>
            <p:cNvPr id="253955" name="Text Box 3"/>
            <p:cNvSpPr txBox="1">
              <a:spLocks noChangeArrowheads="1"/>
            </p:cNvSpPr>
            <p:nvPr/>
          </p:nvSpPr>
          <p:spPr bwMode="auto">
            <a:xfrm>
              <a:off x="408" y="1194"/>
              <a:ext cx="838" cy="463"/>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dataSource</a:t>
              </a:r>
            </a:p>
            <a:p>
              <a:pPr algn="ctr"/>
              <a:r>
                <a:rPr lang="en-US" altLang="en-US" b="0">
                  <a:latin typeface="Times New Roman" pitchFamily="18" charset="0"/>
                </a:rPr>
                <a:t>push</a:t>
              </a:r>
            </a:p>
          </p:txBody>
        </p:sp>
        <p:sp>
          <p:nvSpPr>
            <p:cNvPr id="253956" name="Text Box 4"/>
            <p:cNvSpPr txBox="1">
              <a:spLocks noChangeArrowheads="1"/>
            </p:cNvSpPr>
            <p:nvPr/>
          </p:nvSpPr>
          <p:spPr bwMode="auto">
            <a:xfrm>
              <a:off x="2019" y="1194"/>
              <a:ext cx="510" cy="4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filter1</a:t>
              </a:r>
            </a:p>
            <a:p>
              <a:pPr algn="ctr"/>
              <a:r>
                <a:rPr lang="en-US" altLang="en-US" b="0">
                  <a:latin typeface="Times New Roman" pitchFamily="18" charset="0"/>
                </a:rPr>
                <a:t>push</a:t>
              </a:r>
            </a:p>
          </p:txBody>
        </p:sp>
        <p:sp>
          <p:nvSpPr>
            <p:cNvPr id="253957" name="Line 5"/>
            <p:cNvSpPr>
              <a:spLocks noChangeShapeType="1"/>
            </p:cNvSpPr>
            <p:nvPr/>
          </p:nvSpPr>
          <p:spPr bwMode="auto">
            <a:xfrm>
              <a:off x="2273" y="1604"/>
              <a:ext cx="0" cy="27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58" name="Text Box 6"/>
            <p:cNvSpPr txBox="1">
              <a:spLocks noChangeArrowheads="1"/>
            </p:cNvSpPr>
            <p:nvPr/>
          </p:nvSpPr>
          <p:spPr bwMode="auto">
            <a:xfrm>
              <a:off x="4631" y="1194"/>
              <a:ext cx="673" cy="2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dataSink</a:t>
              </a:r>
            </a:p>
          </p:txBody>
        </p:sp>
        <p:sp>
          <p:nvSpPr>
            <p:cNvPr id="253959" name="Text Box 7"/>
            <p:cNvSpPr txBox="1">
              <a:spLocks noChangeArrowheads="1"/>
            </p:cNvSpPr>
            <p:nvPr/>
          </p:nvSpPr>
          <p:spPr bwMode="auto">
            <a:xfrm>
              <a:off x="1199" y="1819"/>
              <a:ext cx="652"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write(data)</a:t>
              </a:r>
            </a:p>
          </p:txBody>
        </p:sp>
        <p:sp>
          <p:nvSpPr>
            <p:cNvPr id="253960" name="Line 8"/>
            <p:cNvSpPr>
              <a:spLocks noChangeShapeType="1"/>
            </p:cNvSpPr>
            <p:nvPr/>
          </p:nvSpPr>
          <p:spPr bwMode="auto">
            <a:xfrm>
              <a:off x="3617" y="1593"/>
              <a:ext cx="0" cy="272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61" name="Line 9"/>
            <p:cNvSpPr>
              <a:spLocks noChangeShapeType="1"/>
            </p:cNvSpPr>
            <p:nvPr/>
          </p:nvSpPr>
          <p:spPr bwMode="auto">
            <a:xfrm>
              <a:off x="4908" y="1436"/>
              <a:ext cx="0" cy="288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62" name="Line 10"/>
            <p:cNvSpPr>
              <a:spLocks noChangeShapeType="1"/>
            </p:cNvSpPr>
            <p:nvPr/>
          </p:nvSpPr>
          <p:spPr bwMode="auto">
            <a:xfrm>
              <a:off x="862" y="1996"/>
              <a:ext cx="135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63" name="Freeform 11"/>
            <p:cNvSpPr>
              <a:spLocks/>
            </p:cNvSpPr>
            <p:nvPr/>
          </p:nvSpPr>
          <p:spPr bwMode="auto">
            <a:xfrm>
              <a:off x="2329" y="2028"/>
              <a:ext cx="316" cy="82"/>
            </a:xfrm>
            <a:custGeom>
              <a:avLst/>
              <a:gdLst>
                <a:gd name="T0" fmla="*/ 0 w 316"/>
                <a:gd name="T1" fmla="*/ 0 h 82"/>
                <a:gd name="T2" fmla="*/ 316 w 316"/>
                <a:gd name="T3" fmla="*/ 4 h 82"/>
                <a:gd name="T4" fmla="*/ 316 w 316"/>
                <a:gd name="T5" fmla="*/ 82 h 82"/>
                <a:gd name="T6" fmla="*/ 76 w 316"/>
                <a:gd name="T7" fmla="*/ 82 h 82"/>
              </a:gdLst>
              <a:ahLst/>
              <a:cxnLst>
                <a:cxn ang="0">
                  <a:pos x="T0" y="T1"/>
                </a:cxn>
                <a:cxn ang="0">
                  <a:pos x="T2" y="T3"/>
                </a:cxn>
                <a:cxn ang="0">
                  <a:pos x="T4" y="T5"/>
                </a:cxn>
                <a:cxn ang="0">
                  <a:pos x="T6" y="T7"/>
                </a:cxn>
              </a:cxnLst>
              <a:rect l="0" t="0" r="r" b="b"/>
              <a:pathLst>
                <a:path w="316" h="82">
                  <a:moveTo>
                    <a:pt x="0" y="0"/>
                  </a:moveTo>
                  <a:lnTo>
                    <a:pt x="316" y="4"/>
                  </a:lnTo>
                  <a:lnTo>
                    <a:pt x="316" y="82"/>
                  </a:lnTo>
                  <a:lnTo>
                    <a:pt x="76" y="82"/>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64" name="Text Box 12"/>
            <p:cNvSpPr txBox="1">
              <a:spLocks noChangeArrowheads="1"/>
            </p:cNvSpPr>
            <p:nvPr/>
          </p:nvSpPr>
          <p:spPr bwMode="auto">
            <a:xfrm>
              <a:off x="2888" y="2204"/>
              <a:ext cx="652"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write(data)</a:t>
              </a:r>
            </a:p>
          </p:txBody>
        </p:sp>
        <p:sp>
          <p:nvSpPr>
            <p:cNvPr id="253965" name="Rectangle 13"/>
            <p:cNvSpPr>
              <a:spLocks noChangeArrowheads="1"/>
            </p:cNvSpPr>
            <p:nvPr/>
          </p:nvSpPr>
          <p:spPr bwMode="auto">
            <a:xfrm>
              <a:off x="774" y="1628"/>
              <a:ext cx="113" cy="26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66" name="Rectangle 14"/>
            <p:cNvSpPr>
              <a:spLocks noChangeArrowheads="1"/>
            </p:cNvSpPr>
            <p:nvPr/>
          </p:nvSpPr>
          <p:spPr bwMode="auto">
            <a:xfrm>
              <a:off x="2216" y="1990"/>
              <a:ext cx="113" cy="182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67" name="Rectangle 15"/>
            <p:cNvSpPr>
              <a:spLocks noChangeArrowheads="1"/>
            </p:cNvSpPr>
            <p:nvPr/>
          </p:nvSpPr>
          <p:spPr bwMode="auto">
            <a:xfrm>
              <a:off x="4850" y="3309"/>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68" name="Line 16"/>
            <p:cNvSpPr>
              <a:spLocks noChangeShapeType="1"/>
            </p:cNvSpPr>
            <p:nvPr/>
          </p:nvSpPr>
          <p:spPr bwMode="auto">
            <a:xfrm flipH="1">
              <a:off x="893" y="3818"/>
              <a:ext cx="1314"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69" name="Rectangle 17"/>
            <p:cNvSpPr>
              <a:spLocks noChangeArrowheads="1"/>
            </p:cNvSpPr>
            <p:nvPr/>
          </p:nvSpPr>
          <p:spPr bwMode="auto">
            <a:xfrm>
              <a:off x="2288" y="2106"/>
              <a:ext cx="113" cy="1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70" name="Rectangle 18"/>
            <p:cNvSpPr>
              <a:spLocks noChangeArrowheads="1"/>
            </p:cNvSpPr>
            <p:nvPr/>
          </p:nvSpPr>
          <p:spPr bwMode="auto">
            <a:xfrm>
              <a:off x="3568" y="2444"/>
              <a:ext cx="113" cy="118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71" name="Text Box 19"/>
            <p:cNvSpPr txBox="1">
              <a:spLocks noChangeArrowheads="1"/>
            </p:cNvSpPr>
            <p:nvPr/>
          </p:nvSpPr>
          <p:spPr bwMode="auto">
            <a:xfrm>
              <a:off x="3363" y="1194"/>
              <a:ext cx="509" cy="4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filter2</a:t>
              </a:r>
            </a:p>
            <a:p>
              <a:pPr algn="ctr"/>
              <a:r>
                <a:rPr lang="en-US" altLang="en-US" b="0">
                  <a:latin typeface="Times New Roman" pitchFamily="18" charset="0"/>
                </a:rPr>
                <a:t>push</a:t>
              </a:r>
            </a:p>
          </p:txBody>
        </p:sp>
        <p:sp>
          <p:nvSpPr>
            <p:cNvPr id="253972" name="Freeform 20"/>
            <p:cNvSpPr>
              <a:spLocks/>
            </p:cNvSpPr>
            <p:nvPr/>
          </p:nvSpPr>
          <p:spPr bwMode="auto">
            <a:xfrm>
              <a:off x="3683" y="2506"/>
              <a:ext cx="316" cy="82"/>
            </a:xfrm>
            <a:custGeom>
              <a:avLst/>
              <a:gdLst>
                <a:gd name="T0" fmla="*/ 0 w 316"/>
                <a:gd name="T1" fmla="*/ 0 h 82"/>
                <a:gd name="T2" fmla="*/ 316 w 316"/>
                <a:gd name="T3" fmla="*/ 4 h 82"/>
                <a:gd name="T4" fmla="*/ 316 w 316"/>
                <a:gd name="T5" fmla="*/ 82 h 82"/>
                <a:gd name="T6" fmla="*/ 76 w 316"/>
                <a:gd name="T7" fmla="*/ 82 h 82"/>
              </a:gdLst>
              <a:ahLst/>
              <a:cxnLst>
                <a:cxn ang="0">
                  <a:pos x="T0" y="T1"/>
                </a:cxn>
                <a:cxn ang="0">
                  <a:pos x="T2" y="T3"/>
                </a:cxn>
                <a:cxn ang="0">
                  <a:pos x="T4" y="T5"/>
                </a:cxn>
                <a:cxn ang="0">
                  <a:pos x="T6" y="T7"/>
                </a:cxn>
              </a:cxnLst>
              <a:rect l="0" t="0" r="r" b="b"/>
              <a:pathLst>
                <a:path w="316" h="82">
                  <a:moveTo>
                    <a:pt x="0" y="0"/>
                  </a:moveTo>
                  <a:lnTo>
                    <a:pt x="316" y="4"/>
                  </a:lnTo>
                  <a:lnTo>
                    <a:pt x="316" y="82"/>
                  </a:lnTo>
                  <a:lnTo>
                    <a:pt x="76" y="82"/>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73" name="Rectangle 21"/>
            <p:cNvSpPr>
              <a:spLocks noChangeArrowheads="1"/>
            </p:cNvSpPr>
            <p:nvPr/>
          </p:nvSpPr>
          <p:spPr bwMode="auto">
            <a:xfrm>
              <a:off x="3642" y="2584"/>
              <a:ext cx="113" cy="1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74" name="Line 22"/>
            <p:cNvSpPr>
              <a:spLocks noChangeShapeType="1"/>
            </p:cNvSpPr>
            <p:nvPr/>
          </p:nvSpPr>
          <p:spPr bwMode="auto">
            <a:xfrm flipH="1">
              <a:off x="2329" y="3634"/>
              <a:ext cx="1225"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75" name="Line 23"/>
            <p:cNvSpPr>
              <a:spLocks noChangeShapeType="1"/>
            </p:cNvSpPr>
            <p:nvPr/>
          </p:nvSpPr>
          <p:spPr bwMode="auto">
            <a:xfrm>
              <a:off x="2344" y="2441"/>
              <a:ext cx="12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76" name="Freeform 24"/>
            <p:cNvSpPr>
              <a:spLocks/>
            </p:cNvSpPr>
            <p:nvPr/>
          </p:nvSpPr>
          <p:spPr bwMode="auto">
            <a:xfrm>
              <a:off x="3673" y="2750"/>
              <a:ext cx="326" cy="81"/>
            </a:xfrm>
            <a:custGeom>
              <a:avLst/>
              <a:gdLst>
                <a:gd name="T0" fmla="*/ 79 w 326"/>
                <a:gd name="T1" fmla="*/ 0 h 81"/>
                <a:gd name="T2" fmla="*/ 326 w 326"/>
                <a:gd name="T3" fmla="*/ 0 h 81"/>
                <a:gd name="T4" fmla="*/ 326 w 326"/>
                <a:gd name="T5" fmla="*/ 78 h 81"/>
                <a:gd name="T6" fmla="*/ 0 w 326"/>
                <a:gd name="T7" fmla="*/ 81 h 81"/>
              </a:gdLst>
              <a:ahLst/>
              <a:cxnLst>
                <a:cxn ang="0">
                  <a:pos x="T0" y="T1"/>
                </a:cxn>
                <a:cxn ang="0">
                  <a:pos x="T2" y="T3"/>
                </a:cxn>
                <a:cxn ang="0">
                  <a:pos x="T4" y="T5"/>
                </a:cxn>
                <a:cxn ang="0">
                  <a:pos x="T6" y="T7"/>
                </a:cxn>
              </a:cxnLst>
              <a:rect l="0" t="0" r="r" b="b"/>
              <a:pathLst>
                <a:path w="326" h="81">
                  <a:moveTo>
                    <a:pt x="79" y="0"/>
                  </a:moveTo>
                  <a:lnTo>
                    <a:pt x="326" y="0"/>
                  </a:lnTo>
                  <a:lnTo>
                    <a:pt x="326" y="78"/>
                  </a:lnTo>
                  <a:lnTo>
                    <a:pt x="0" y="81"/>
                  </a:lnTo>
                </a:path>
              </a:pathLst>
            </a:custGeom>
            <a:noFill/>
            <a:ln w="9525" cap="flat">
              <a:solidFill>
                <a:schemeClr val="tx1"/>
              </a:solidFill>
              <a:prstDash val="dash"/>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77" name="Freeform 25"/>
            <p:cNvSpPr>
              <a:spLocks/>
            </p:cNvSpPr>
            <p:nvPr/>
          </p:nvSpPr>
          <p:spPr bwMode="auto">
            <a:xfrm>
              <a:off x="2311" y="2276"/>
              <a:ext cx="326" cy="81"/>
            </a:xfrm>
            <a:custGeom>
              <a:avLst/>
              <a:gdLst>
                <a:gd name="T0" fmla="*/ 79 w 326"/>
                <a:gd name="T1" fmla="*/ 0 h 81"/>
                <a:gd name="T2" fmla="*/ 326 w 326"/>
                <a:gd name="T3" fmla="*/ 0 h 81"/>
                <a:gd name="T4" fmla="*/ 326 w 326"/>
                <a:gd name="T5" fmla="*/ 78 h 81"/>
                <a:gd name="T6" fmla="*/ 0 w 326"/>
                <a:gd name="T7" fmla="*/ 81 h 81"/>
              </a:gdLst>
              <a:ahLst/>
              <a:cxnLst>
                <a:cxn ang="0">
                  <a:pos x="T0" y="T1"/>
                </a:cxn>
                <a:cxn ang="0">
                  <a:pos x="T2" y="T3"/>
                </a:cxn>
                <a:cxn ang="0">
                  <a:pos x="T4" y="T5"/>
                </a:cxn>
                <a:cxn ang="0">
                  <a:pos x="T6" y="T7"/>
                </a:cxn>
              </a:cxnLst>
              <a:rect l="0" t="0" r="r" b="b"/>
              <a:pathLst>
                <a:path w="326" h="81">
                  <a:moveTo>
                    <a:pt x="79" y="0"/>
                  </a:moveTo>
                  <a:lnTo>
                    <a:pt x="326" y="0"/>
                  </a:lnTo>
                  <a:lnTo>
                    <a:pt x="326" y="78"/>
                  </a:lnTo>
                  <a:lnTo>
                    <a:pt x="0" y="81"/>
                  </a:lnTo>
                </a:path>
              </a:pathLst>
            </a:custGeom>
            <a:noFill/>
            <a:ln w="9525" cap="flat">
              <a:solidFill>
                <a:schemeClr val="tx1"/>
              </a:solidFill>
              <a:prstDash val="dash"/>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78" name="Text Box 26"/>
            <p:cNvSpPr txBox="1">
              <a:spLocks noChangeArrowheads="1"/>
            </p:cNvSpPr>
            <p:nvPr/>
          </p:nvSpPr>
          <p:spPr bwMode="auto">
            <a:xfrm>
              <a:off x="2394" y="1867"/>
              <a:ext cx="505"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f1(data)</a:t>
              </a:r>
            </a:p>
          </p:txBody>
        </p:sp>
        <p:sp>
          <p:nvSpPr>
            <p:cNvPr id="253979" name="Text Box 27"/>
            <p:cNvSpPr txBox="1">
              <a:spLocks noChangeArrowheads="1"/>
            </p:cNvSpPr>
            <p:nvPr/>
          </p:nvSpPr>
          <p:spPr bwMode="auto">
            <a:xfrm>
              <a:off x="3741" y="2338"/>
              <a:ext cx="505"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f2(data)</a:t>
              </a:r>
            </a:p>
          </p:txBody>
        </p:sp>
        <p:sp>
          <p:nvSpPr>
            <p:cNvPr id="253980" name="Text Box 28"/>
            <p:cNvSpPr txBox="1">
              <a:spLocks noChangeArrowheads="1"/>
            </p:cNvSpPr>
            <p:nvPr/>
          </p:nvSpPr>
          <p:spPr bwMode="auto">
            <a:xfrm>
              <a:off x="4073" y="3078"/>
              <a:ext cx="652"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write(data)</a:t>
              </a:r>
            </a:p>
          </p:txBody>
        </p:sp>
        <p:sp>
          <p:nvSpPr>
            <p:cNvPr id="253981" name="Line 29"/>
            <p:cNvSpPr>
              <a:spLocks noChangeShapeType="1"/>
            </p:cNvSpPr>
            <p:nvPr/>
          </p:nvSpPr>
          <p:spPr bwMode="auto">
            <a:xfrm>
              <a:off x="3690" y="3316"/>
              <a:ext cx="117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82" name="Line 30"/>
            <p:cNvSpPr>
              <a:spLocks noChangeShapeType="1"/>
            </p:cNvSpPr>
            <p:nvPr/>
          </p:nvSpPr>
          <p:spPr bwMode="auto">
            <a:xfrm flipH="1">
              <a:off x="3697" y="3432"/>
              <a:ext cx="1158"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Tree>
    <p:extLst>
      <p:ext uri="{BB962C8B-B14F-4D97-AF65-F5344CB8AC3E}">
        <p14:creationId xmlns:p14="http://schemas.microsoft.com/office/powerpoint/2010/main" val="149055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19100" y="517525"/>
            <a:ext cx="8153400" cy="704850"/>
          </a:xfrm>
        </p:spPr>
        <p:txBody>
          <a:bodyPr/>
          <a:lstStyle/>
          <a:p>
            <a:r>
              <a:rPr lang="de-DE" altLang="en-US" sz="4000" dirty="0"/>
              <a:t>A Pull Pipeline </a:t>
            </a:r>
            <a:r>
              <a:rPr lang="de-DE" altLang="en-US" sz="4000" dirty="0" err="1"/>
              <a:t>With</a:t>
            </a:r>
            <a:r>
              <a:rPr lang="de-DE" altLang="en-US" sz="4000" dirty="0"/>
              <a:t> an </a:t>
            </a:r>
            <a:r>
              <a:rPr lang="de-DE" altLang="en-US" sz="4000" dirty="0" err="1"/>
              <a:t>Active</a:t>
            </a:r>
            <a:r>
              <a:rPr lang="de-DE" altLang="en-US" sz="4000" dirty="0"/>
              <a:t> Sink</a:t>
            </a:r>
            <a:endParaRPr lang="en-CA" altLang="en-US" sz="4000" dirty="0"/>
          </a:p>
        </p:txBody>
      </p:sp>
      <p:grpSp>
        <p:nvGrpSpPr>
          <p:cNvPr id="255007" name="Group 31"/>
          <p:cNvGrpSpPr>
            <a:grpSpLocks/>
          </p:cNvGrpSpPr>
          <p:nvPr/>
        </p:nvGrpSpPr>
        <p:grpSpPr bwMode="auto">
          <a:xfrm>
            <a:off x="949325" y="1870075"/>
            <a:ext cx="7127875" cy="4578350"/>
            <a:chOff x="479" y="1194"/>
            <a:chExt cx="4851" cy="3126"/>
          </a:xfrm>
        </p:grpSpPr>
        <p:sp>
          <p:nvSpPr>
            <p:cNvPr id="254979" name="Text Box 3"/>
            <p:cNvSpPr txBox="1">
              <a:spLocks noChangeArrowheads="1"/>
            </p:cNvSpPr>
            <p:nvPr/>
          </p:nvSpPr>
          <p:spPr bwMode="auto">
            <a:xfrm>
              <a:off x="479" y="1194"/>
              <a:ext cx="696" cy="46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dataSink</a:t>
              </a:r>
            </a:p>
            <a:p>
              <a:pPr algn="ctr"/>
              <a:r>
                <a:rPr lang="en-US" altLang="en-US" b="0">
                  <a:latin typeface="Times New Roman" pitchFamily="18" charset="0"/>
                </a:rPr>
                <a:t>pull</a:t>
              </a:r>
            </a:p>
          </p:txBody>
        </p:sp>
        <p:sp>
          <p:nvSpPr>
            <p:cNvPr id="254980" name="Text Box 4"/>
            <p:cNvSpPr txBox="1">
              <a:spLocks noChangeArrowheads="1"/>
            </p:cNvSpPr>
            <p:nvPr/>
          </p:nvSpPr>
          <p:spPr bwMode="auto">
            <a:xfrm>
              <a:off x="2018" y="1194"/>
              <a:ext cx="512" cy="4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filter1</a:t>
              </a:r>
            </a:p>
            <a:p>
              <a:pPr algn="ctr"/>
              <a:r>
                <a:rPr lang="en-US" altLang="en-US" b="0">
                  <a:latin typeface="Times New Roman" pitchFamily="18" charset="0"/>
                </a:rPr>
                <a:t>pull</a:t>
              </a:r>
            </a:p>
          </p:txBody>
        </p:sp>
        <p:sp>
          <p:nvSpPr>
            <p:cNvPr id="254981" name="Line 5"/>
            <p:cNvSpPr>
              <a:spLocks noChangeShapeType="1"/>
            </p:cNvSpPr>
            <p:nvPr/>
          </p:nvSpPr>
          <p:spPr bwMode="auto">
            <a:xfrm>
              <a:off x="2273" y="1604"/>
              <a:ext cx="0" cy="27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82" name="Text Box 6"/>
            <p:cNvSpPr txBox="1">
              <a:spLocks noChangeArrowheads="1"/>
            </p:cNvSpPr>
            <p:nvPr/>
          </p:nvSpPr>
          <p:spPr bwMode="auto">
            <a:xfrm>
              <a:off x="4507" y="1194"/>
              <a:ext cx="823" cy="25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dataSource</a:t>
              </a:r>
            </a:p>
          </p:txBody>
        </p:sp>
        <p:sp>
          <p:nvSpPr>
            <p:cNvPr id="254983" name="Text Box 7"/>
            <p:cNvSpPr txBox="1">
              <a:spLocks noChangeArrowheads="1"/>
            </p:cNvSpPr>
            <p:nvPr/>
          </p:nvSpPr>
          <p:spPr bwMode="auto">
            <a:xfrm>
              <a:off x="1255" y="1819"/>
              <a:ext cx="717"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data:=read()</a:t>
              </a:r>
            </a:p>
          </p:txBody>
        </p:sp>
        <p:sp>
          <p:nvSpPr>
            <p:cNvPr id="254984" name="Line 8"/>
            <p:cNvSpPr>
              <a:spLocks noChangeShapeType="1"/>
            </p:cNvSpPr>
            <p:nvPr/>
          </p:nvSpPr>
          <p:spPr bwMode="auto">
            <a:xfrm>
              <a:off x="3617" y="1593"/>
              <a:ext cx="0" cy="272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85" name="Line 9"/>
            <p:cNvSpPr>
              <a:spLocks noChangeShapeType="1"/>
            </p:cNvSpPr>
            <p:nvPr/>
          </p:nvSpPr>
          <p:spPr bwMode="auto">
            <a:xfrm>
              <a:off x="4908" y="1436"/>
              <a:ext cx="0" cy="288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86" name="Line 10"/>
            <p:cNvSpPr>
              <a:spLocks noChangeShapeType="1"/>
            </p:cNvSpPr>
            <p:nvPr/>
          </p:nvSpPr>
          <p:spPr bwMode="auto">
            <a:xfrm>
              <a:off x="862" y="1996"/>
              <a:ext cx="135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87" name="Freeform 11"/>
            <p:cNvSpPr>
              <a:spLocks/>
            </p:cNvSpPr>
            <p:nvPr/>
          </p:nvSpPr>
          <p:spPr bwMode="auto">
            <a:xfrm>
              <a:off x="2329" y="3573"/>
              <a:ext cx="316" cy="82"/>
            </a:xfrm>
            <a:custGeom>
              <a:avLst/>
              <a:gdLst>
                <a:gd name="T0" fmla="*/ 0 w 316"/>
                <a:gd name="T1" fmla="*/ 0 h 82"/>
                <a:gd name="T2" fmla="*/ 316 w 316"/>
                <a:gd name="T3" fmla="*/ 4 h 82"/>
                <a:gd name="T4" fmla="*/ 316 w 316"/>
                <a:gd name="T5" fmla="*/ 82 h 82"/>
                <a:gd name="T6" fmla="*/ 76 w 316"/>
                <a:gd name="T7" fmla="*/ 82 h 82"/>
              </a:gdLst>
              <a:ahLst/>
              <a:cxnLst>
                <a:cxn ang="0">
                  <a:pos x="T0" y="T1"/>
                </a:cxn>
                <a:cxn ang="0">
                  <a:pos x="T2" y="T3"/>
                </a:cxn>
                <a:cxn ang="0">
                  <a:pos x="T4" y="T5"/>
                </a:cxn>
                <a:cxn ang="0">
                  <a:pos x="T6" y="T7"/>
                </a:cxn>
              </a:cxnLst>
              <a:rect l="0" t="0" r="r" b="b"/>
              <a:pathLst>
                <a:path w="316" h="82">
                  <a:moveTo>
                    <a:pt x="0" y="0"/>
                  </a:moveTo>
                  <a:lnTo>
                    <a:pt x="316" y="4"/>
                  </a:lnTo>
                  <a:lnTo>
                    <a:pt x="316" y="82"/>
                  </a:lnTo>
                  <a:lnTo>
                    <a:pt x="76" y="82"/>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88" name="Rectangle 12"/>
            <p:cNvSpPr>
              <a:spLocks noChangeArrowheads="1"/>
            </p:cNvSpPr>
            <p:nvPr/>
          </p:nvSpPr>
          <p:spPr bwMode="auto">
            <a:xfrm>
              <a:off x="774" y="1628"/>
              <a:ext cx="113" cy="26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89" name="Rectangle 13"/>
            <p:cNvSpPr>
              <a:spLocks noChangeArrowheads="1"/>
            </p:cNvSpPr>
            <p:nvPr/>
          </p:nvSpPr>
          <p:spPr bwMode="auto">
            <a:xfrm>
              <a:off x="2216" y="1990"/>
              <a:ext cx="113" cy="20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90" name="Rectangle 14"/>
            <p:cNvSpPr>
              <a:spLocks noChangeArrowheads="1"/>
            </p:cNvSpPr>
            <p:nvPr/>
          </p:nvSpPr>
          <p:spPr bwMode="auto">
            <a:xfrm>
              <a:off x="4850" y="2344"/>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91" name="Line 15"/>
            <p:cNvSpPr>
              <a:spLocks noChangeShapeType="1"/>
            </p:cNvSpPr>
            <p:nvPr/>
          </p:nvSpPr>
          <p:spPr bwMode="auto">
            <a:xfrm flipH="1">
              <a:off x="893" y="4042"/>
              <a:ext cx="1314"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92" name="Rectangle 16"/>
            <p:cNvSpPr>
              <a:spLocks noChangeArrowheads="1"/>
            </p:cNvSpPr>
            <p:nvPr/>
          </p:nvSpPr>
          <p:spPr bwMode="auto">
            <a:xfrm>
              <a:off x="2288" y="3651"/>
              <a:ext cx="113" cy="1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93" name="Rectangle 17"/>
            <p:cNvSpPr>
              <a:spLocks noChangeArrowheads="1"/>
            </p:cNvSpPr>
            <p:nvPr/>
          </p:nvSpPr>
          <p:spPr bwMode="auto">
            <a:xfrm>
              <a:off x="3568" y="2178"/>
              <a:ext cx="113" cy="118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94" name="Text Box 18"/>
            <p:cNvSpPr txBox="1">
              <a:spLocks noChangeArrowheads="1"/>
            </p:cNvSpPr>
            <p:nvPr/>
          </p:nvSpPr>
          <p:spPr bwMode="auto">
            <a:xfrm>
              <a:off x="3362" y="1194"/>
              <a:ext cx="512" cy="4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filter2</a:t>
              </a:r>
            </a:p>
            <a:p>
              <a:pPr algn="ctr"/>
              <a:r>
                <a:rPr lang="en-US" altLang="en-US" b="0">
                  <a:latin typeface="Times New Roman" pitchFamily="18" charset="0"/>
                </a:rPr>
                <a:t>pull</a:t>
              </a:r>
            </a:p>
          </p:txBody>
        </p:sp>
        <p:sp>
          <p:nvSpPr>
            <p:cNvPr id="254995" name="Freeform 19"/>
            <p:cNvSpPr>
              <a:spLocks/>
            </p:cNvSpPr>
            <p:nvPr/>
          </p:nvSpPr>
          <p:spPr bwMode="auto">
            <a:xfrm>
              <a:off x="3683" y="2842"/>
              <a:ext cx="316" cy="82"/>
            </a:xfrm>
            <a:custGeom>
              <a:avLst/>
              <a:gdLst>
                <a:gd name="T0" fmla="*/ 0 w 316"/>
                <a:gd name="T1" fmla="*/ 0 h 82"/>
                <a:gd name="T2" fmla="*/ 316 w 316"/>
                <a:gd name="T3" fmla="*/ 4 h 82"/>
                <a:gd name="T4" fmla="*/ 316 w 316"/>
                <a:gd name="T5" fmla="*/ 82 h 82"/>
                <a:gd name="T6" fmla="*/ 76 w 316"/>
                <a:gd name="T7" fmla="*/ 82 h 82"/>
              </a:gdLst>
              <a:ahLst/>
              <a:cxnLst>
                <a:cxn ang="0">
                  <a:pos x="T0" y="T1"/>
                </a:cxn>
                <a:cxn ang="0">
                  <a:pos x="T2" y="T3"/>
                </a:cxn>
                <a:cxn ang="0">
                  <a:pos x="T4" y="T5"/>
                </a:cxn>
                <a:cxn ang="0">
                  <a:pos x="T6" y="T7"/>
                </a:cxn>
              </a:cxnLst>
              <a:rect l="0" t="0" r="r" b="b"/>
              <a:pathLst>
                <a:path w="316" h="82">
                  <a:moveTo>
                    <a:pt x="0" y="0"/>
                  </a:moveTo>
                  <a:lnTo>
                    <a:pt x="316" y="4"/>
                  </a:lnTo>
                  <a:lnTo>
                    <a:pt x="316" y="82"/>
                  </a:lnTo>
                  <a:lnTo>
                    <a:pt x="76" y="82"/>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96" name="Rectangle 20"/>
            <p:cNvSpPr>
              <a:spLocks noChangeArrowheads="1"/>
            </p:cNvSpPr>
            <p:nvPr/>
          </p:nvSpPr>
          <p:spPr bwMode="auto">
            <a:xfrm>
              <a:off x="3642" y="2920"/>
              <a:ext cx="113" cy="1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97" name="Line 21"/>
            <p:cNvSpPr>
              <a:spLocks noChangeShapeType="1"/>
            </p:cNvSpPr>
            <p:nvPr/>
          </p:nvSpPr>
          <p:spPr bwMode="auto">
            <a:xfrm flipH="1">
              <a:off x="2336" y="3368"/>
              <a:ext cx="1225"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98" name="Line 22"/>
            <p:cNvSpPr>
              <a:spLocks noChangeShapeType="1"/>
            </p:cNvSpPr>
            <p:nvPr/>
          </p:nvSpPr>
          <p:spPr bwMode="auto">
            <a:xfrm>
              <a:off x="2344" y="2168"/>
              <a:ext cx="12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99" name="Freeform 23"/>
            <p:cNvSpPr>
              <a:spLocks/>
            </p:cNvSpPr>
            <p:nvPr/>
          </p:nvSpPr>
          <p:spPr bwMode="auto">
            <a:xfrm>
              <a:off x="3673" y="3086"/>
              <a:ext cx="326" cy="81"/>
            </a:xfrm>
            <a:custGeom>
              <a:avLst/>
              <a:gdLst>
                <a:gd name="T0" fmla="*/ 79 w 326"/>
                <a:gd name="T1" fmla="*/ 0 h 81"/>
                <a:gd name="T2" fmla="*/ 326 w 326"/>
                <a:gd name="T3" fmla="*/ 0 h 81"/>
                <a:gd name="T4" fmla="*/ 326 w 326"/>
                <a:gd name="T5" fmla="*/ 78 h 81"/>
                <a:gd name="T6" fmla="*/ 0 w 326"/>
                <a:gd name="T7" fmla="*/ 81 h 81"/>
              </a:gdLst>
              <a:ahLst/>
              <a:cxnLst>
                <a:cxn ang="0">
                  <a:pos x="T0" y="T1"/>
                </a:cxn>
                <a:cxn ang="0">
                  <a:pos x="T2" y="T3"/>
                </a:cxn>
                <a:cxn ang="0">
                  <a:pos x="T4" y="T5"/>
                </a:cxn>
                <a:cxn ang="0">
                  <a:pos x="T6" y="T7"/>
                </a:cxn>
              </a:cxnLst>
              <a:rect l="0" t="0" r="r" b="b"/>
              <a:pathLst>
                <a:path w="326" h="81">
                  <a:moveTo>
                    <a:pt x="79" y="0"/>
                  </a:moveTo>
                  <a:lnTo>
                    <a:pt x="326" y="0"/>
                  </a:lnTo>
                  <a:lnTo>
                    <a:pt x="326" y="78"/>
                  </a:lnTo>
                  <a:lnTo>
                    <a:pt x="0" y="81"/>
                  </a:lnTo>
                </a:path>
              </a:pathLst>
            </a:custGeom>
            <a:noFill/>
            <a:ln w="9525" cap="flat">
              <a:solidFill>
                <a:schemeClr val="tx1"/>
              </a:solidFill>
              <a:prstDash val="dash"/>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5000" name="Freeform 24"/>
            <p:cNvSpPr>
              <a:spLocks/>
            </p:cNvSpPr>
            <p:nvPr/>
          </p:nvSpPr>
          <p:spPr bwMode="auto">
            <a:xfrm>
              <a:off x="2311" y="3821"/>
              <a:ext cx="326" cy="81"/>
            </a:xfrm>
            <a:custGeom>
              <a:avLst/>
              <a:gdLst>
                <a:gd name="T0" fmla="*/ 79 w 326"/>
                <a:gd name="T1" fmla="*/ 0 h 81"/>
                <a:gd name="T2" fmla="*/ 326 w 326"/>
                <a:gd name="T3" fmla="*/ 0 h 81"/>
                <a:gd name="T4" fmla="*/ 326 w 326"/>
                <a:gd name="T5" fmla="*/ 78 h 81"/>
                <a:gd name="T6" fmla="*/ 0 w 326"/>
                <a:gd name="T7" fmla="*/ 81 h 81"/>
              </a:gdLst>
              <a:ahLst/>
              <a:cxnLst>
                <a:cxn ang="0">
                  <a:pos x="T0" y="T1"/>
                </a:cxn>
                <a:cxn ang="0">
                  <a:pos x="T2" y="T3"/>
                </a:cxn>
                <a:cxn ang="0">
                  <a:pos x="T4" y="T5"/>
                </a:cxn>
                <a:cxn ang="0">
                  <a:pos x="T6" y="T7"/>
                </a:cxn>
              </a:cxnLst>
              <a:rect l="0" t="0" r="r" b="b"/>
              <a:pathLst>
                <a:path w="326" h="81">
                  <a:moveTo>
                    <a:pt x="79" y="0"/>
                  </a:moveTo>
                  <a:lnTo>
                    <a:pt x="326" y="0"/>
                  </a:lnTo>
                  <a:lnTo>
                    <a:pt x="326" y="78"/>
                  </a:lnTo>
                  <a:lnTo>
                    <a:pt x="0" y="81"/>
                  </a:lnTo>
                </a:path>
              </a:pathLst>
            </a:custGeom>
            <a:noFill/>
            <a:ln w="9525" cap="flat">
              <a:solidFill>
                <a:schemeClr val="tx1"/>
              </a:solidFill>
              <a:prstDash val="dash"/>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5001" name="Text Box 25"/>
            <p:cNvSpPr txBox="1">
              <a:spLocks noChangeArrowheads="1"/>
            </p:cNvSpPr>
            <p:nvPr/>
          </p:nvSpPr>
          <p:spPr bwMode="auto">
            <a:xfrm>
              <a:off x="2394" y="3412"/>
              <a:ext cx="507"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f1(data)</a:t>
              </a:r>
            </a:p>
          </p:txBody>
        </p:sp>
        <p:sp>
          <p:nvSpPr>
            <p:cNvPr id="255002" name="Text Box 26"/>
            <p:cNvSpPr txBox="1">
              <a:spLocks noChangeArrowheads="1"/>
            </p:cNvSpPr>
            <p:nvPr/>
          </p:nvSpPr>
          <p:spPr bwMode="auto">
            <a:xfrm>
              <a:off x="3741" y="2674"/>
              <a:ext cx="508"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f2(data)</a:t>
              </a:r>
            </a:p>
          </p:txBody>
        </p:sp>
        <p:sp>
          <p:nvSpPr>
            <p:cNvPr id="255003" name="Line 27"/>
            <p:cNvSpPr>
              <a:spLocks noChangeShapeType="1"/>
            </p:cNvSpPr>
            <p:nvPr/>
          </p:nvSpPr>
          <p:spPr bwMode="auto">
            <a:xfrm>
              <a:off x="3690" y="2351"/>
              <a:ext cx="117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5004" name="Line 28"/>
            <p:cNvSpPr>
              <a:spLocks noChangeShapeType="1"/>
            </p:cNvSpPr>
            <p:nvPr/>
          </p:nvSpPr>
          <p:spPr bwMode="auto">
            <a:xfrm flipH="1">
              <a:off x="3697" y="2467"/>
              <a:ext cx="1158"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5005" name="Text Box 29"/>
            <p:cNvSpPr txBox="1">
              <a:spLocks noChangeArrowheads="1"/>
            </p:cNvSpPr>
            <p:nvPr/>
          </p:nvSpPr>
          <p:spPr bwMode="auto">
            <a:xfrm>
              <a:off x="2628" y="2007"/>
              <a:ext cx="718"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data:=read()</a:t>
              </a:r>
            </a:p>
          </p:txBody>
        </p:sp>
        <p:sp>
          <p:nvSpPr>
            <p:cNvPr id="255006" name="Text Box 30"/>
            <p:cNvSpPr txBox="1">
              <a:spLocks noChangeArrowheads="1"/>
            </p:cNvSpPr>
            <p:nvPr/>
          </p:nvSpPr>
          <p:spPr bwMode="auto">
            <a:xfrm>
              <a:off x="3914" y="2167"/>
              <a:ext cx="717"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data:=read()</a:t>
              </a:r>
            </a:p>
          </p:txBody>
        </p:sp>
      </p:grpSp>
    </p:spTree>
    <p:extLst>
      <p:ext uri="{BB962C8B-B14F-4D97-AF65-F5344CB8AC3E}">
        <p14:creationId xmlns:p14="http://schemas.microsoft.com/office/powerpoint/2010/main" val="2094691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419100" y="336550"/>
            <a:ext cx="8153400" cy="704850"/>
          </a:xfrm>
        </p:spPr>
        <p:txBody>
          <a:bodyPr/>
          <a:lstStyle/>
          <a:p>
            <a:r>
              <a:rPr lang="de-DE" altLang="en-US" sz="3600"/>
              <a:t>A Mixed Push-pull Pipeline With Pasive Source and Sink</a:t>
            </a:r>
            <a:endParaRPr lang="en-CA" altLang="en-US" sz="3600"/>
          </a:p>
        </p:txBody>
      </p:sp>
      <p:grpSp>
        <p:nvGrpSpPr>
          <p:cNvPr id="256031" name="Group 31"/>
          <p:cNvGrpSpPr>
            <a:grpSpLocks/>
          </p:cNvGrpSpPr>
          <p:nvPr/>
        </p:nvGrpSpPr>
        <p:grpSpPr bwMode="auto">
          <a:xfrm>
            <a:off x="933450" y="1938338"/>
            <a:ext cx="6916738" cy="4322762"/>
            <a:chOff x="456" y="1194"/>
            <a:chExt cx="4890" cy="3122"/>
          </a:xfrm>
        </p:grpSpPr>
        <p:sp>
          <p:nvSpPr>
            <p:cNvPr id="256003" name="Text Box 3"/>
            <p:cNvSpPr txBox="1">
              <a:spLocks noChangeArrowheads="1"/>
            </p:cNvSpPr>
            <p:nvPr/>
          </p:nvSpPr>
          <p:spPr bwMode="auto">
            <a:xfrm>
              <a:off x="456" y="1194"/>
              <a:ext cx="743"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dataSink</a:t>
              </a:r>
              <a:r>
                <a:rPr lang="en-US" altLang="en-US" b="0">
                  <a:latin typeface="Times New Roman" pitchFamily="18" charset="0"/>
                </a:rPr>
                <a:t> </a:t>
              </a:r>
            </a:p>
          </p:txBody>
        </p:sp>
        <p:sp>
          <p:nvSpPr>
            <p:cNvPr id="256004" name="Text Box 4"/>
            <p:cNvSpPr txBox="1">
              <a:spLocks noChangeArrowheads="1"/>
            </p:cNvSpPr>
            <p:nvPr/>
          </p:nvSpPr>
          <p:spPr bwMode="auto">
            <a:xfrm>
              <a:off x="1893" y="1194"/>
              <a:ext cx="759" cy="491"/>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filter1</a:t>
              </a:r>
            </a:p>
            <a:p>
              <a:pPr algn="ctr"/>
              <a:r>
                <a:rPr lang="en-US" altLang="en-US" b="0">
                  <a:latin typeface="Times New Roman" pitchFamily="18" charset="0"/>
                </a:rPr>
                <a:t>pull/push</a:t>
              </a:r>
            </a:p>
          </p:txBody>
        </p:sp>
        <p:sp>
          <p:nvSpPr>
            <p:cNvPr id="256005" name="Text Box 5"/>
            <p:cNvSpPr txBox="1">
              <a:spLocks noChangeArrowheads="1"/>
            </p:cNvSpPr>
            <p:nvPr/>
          </p:nvSpPr>
          <p:spPr bwMode="auto">
            <a:xfrm>
              <a:off x="4491" y="1194"/>
              <a:ext cx="855"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dataSource</a:t>
              </a:r>
            </a:p>
          </p:txBody>
        </p:sp>
        <p:sp>
          <p:nvSpPr>
            <p:cNvPr id="256006" name="Line 6"/>
            <p:cNvSpPr>
              <a:spLocks noChangeShapeType="1"/>
            </p:cNvSpPr>
            <p:nvPr/>
          </p:nvSpPr>
          <p:spPr bwMode="auto">
            <a:xfrm>
              <a:off x="3617" y="1593"/>
              <a:ext cx="0" cy="272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07" name="Line 7"/>
            <p:cNvSpPr>
              <a:spLocks noChangeShapeType="1"/>
            </p:cNvSpPr>
            <p:nvPr/>
          </p:nvSpPr>
          <p:spPr bwMode="auto">
            <a:xfrm>
              <a:off x="4908" y="1436"/>
              <a:ext cx="0" cy="288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08" name="Freeform 8"/>
            <p:cNvSpPr>
              <a:spLocks/>
            </p:cNvSpPr>
            <p:nvPr/>
          </p:nvSpPr>
          <p:spPr bwMode="auto">
            <a:xfrm>
              <a:off x="2329" y="3573"/>
              <a:ext cx="316" cy="82"/>
            </a:xfrm>
            <a:custGeom>
              <a:avLst/>
              <a:gdLst>
                <a:gd name="T0" fmla="*/ 0 w 316"/>
                <a:gd name="T1" fmla="*/ 0 h 82"/>
                <a:gd name="T2" fmla="*/ 316 w 316"/>
                <a:gd name="T3" fmla="*/ 4 h 82"/>
                <a:gd name="T4" fmla="*/ 316 w 316"/>
                <a:gd name="T5" fmla="*/ 82 h 82"/>
                <a:gd name="T6" fmla="*/ 76 w 316"/>
                <a:gd name="T7" fmla="*/ 82 h 82"/>
              </a:gdLst>
              <a:ahLst/>
              <a:cxnLst>
                <a:cxn ang="0">
                  <a:pos x="T0" y="T1"/>
                </a:cxn>
                <a:cxn ang="0">
                  <a:pos x="T2" y="T3"/>
                </a:cxn>
                <a:cxn ang="0">
                  <a:pos x="T4" y="T5"/>
                </a:cxn>
                <a:cxn ang="0">
                  <a:pos x="T6" y="T7"/>
                </a:cxn>
              </a:cxnLst>
              <a:rect l="0" t="0" r="r" b="b"/>
              <a:pathLst>
                <a:path w="316" h="82">
                  <a:moveTo>
                    <a:pt x="0" y="0"/>
                  </a:moveTo>
                  <a:lnTo>
                    <a:pt x="316" y="4"/>
                  </a:lnTo>
                  <a:lnTo>
                    <a:pt x="316" y="82"/>
                  </a:lnTo>
                  <a:lnTo>
                    <a:pt x="76" y="82"/>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09" name="Rectangle 9"/>
            <p:cNvSpPr>
              <a:spLocks noChangeArrowheads="1"/>
            </p:cNvSpPr>
            <p:nvPr/>
          </p:nvSpPr>
          <p:spPr bwMode="auto">
            <a:xfrm>
              <a:off x="2204" y="1621"/>
              <a:ext cx="113" cy="26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10" name="Rectangle 10"/>
            <p:cNvSpPr>
              <a:spLocks noChangeArrowheads="1"/>
            </p:cNvSpPr>
            <p:nvPr/>
          </p:nvSpPr>
          <p:spPr bwMode="auto">
            <a:xfrm>
              <a:off x="4850" y="2344"/>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11" name="Rectangle 11"/>
            <p:cNvSpPr>
              <a:spLocks noChangeArrowheads="1"/>
            </p:cNvSpPr>
            <p:nvPr/>
          </p:nvSpPr>
          <p:spPr bwMode="auto">
            <a:xfrm>
              <a:off x="2288" y="3651"/>
              <a:ext cx="113" cy="1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12" name="Rectangle 12"/>
            <p:cNvSpPr>
              <a:spLocks noChangeArrowheads="1"/>
            </p:cNvSpPr>
            <p:nvPr/>
          </p:nvSpPr>
          <p:spPr bwMode="auto">
            <a:xfrm>
              <a:off x="3568" y="2178"/>
              <a:ext cx="113" cy="118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13" name="Text Box 13"/>
            <p:cNvSpPr txBox="1">
              <a:spLocks noChangeArrowheads="1"/>
            </p:cNvSpPr>
            <p:nvPr/>
          </p:nvSpPr>
          <p:spPr bwMode="auto">
            <a:xfrm>
              <a:off x="3352" y="1194"/>
              <a:ext cx="532" cy="47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filter2</a:t>
              </a:r>
            </a:p>
            <a:p>
              <a:pPr algn="ctr"/>
              <a:r>
                <a:rPr lang="en-US" altLang="en-US" b="0">
                  <a:latin typeface="Times New Roman" pitchFamily="18" charset="0"/>
                </a:rPr>
                <a:t>pull</a:t>
              </a:r>
            </a:p>
          </p:txBody>
        </p:sp>
        <p:sp>
          <p:nvSpPr>
            <p:cNvPr id="256014" name="Freeform 14"/>
            <p:cNvSpPr>
              <a:spLocks/>
            </p:cNvSpPr>
            <p:nvPr/>
          </p:nvSpPr>
          <p:spPr bwMode="auto">
            <a:xfrm>
              <a:off x="3683" y="2842"/>
              <a:ext cx="316" cy="82"/>
            </a:xfrm>
            <a:custGeom>
              <a:avLst/>
              <a:gdLst>
                <a:gd name="T0" fmla="*/ 0 w 316"/>
                <a:gd name="T1" fmla="*/ 0 h 82"/>
                <a:gd name="T2" fmla="*/ 316 w 316"/>
                <a:gd name="T3" fmla="*/ 4 h 82"/>
                <a:gd name="T4" fmla="*/ 316 w 316"/>
                <a:gd name="T5" fmla="*/ 82 h 82"/>
                <a:gd name="T6" fmla="*/ 76 w 316"/>
                <a:gd name="T7" fmla="*/ 82 h 82"/>
              </a:gdLst>
              <a:ahLst/>
              <a:cxnLst>
                <a:cxn ang="0">
                  <a:pos x="T0" y="T1"/>
                </a:cxn>
                <a:cxn ang="0">
                  <a:pos x="T2" y="T3"/>
                </a:cxn>
                <a:cxn ang="0">
                  <a:pos x="T4" y="T5"/>
                </a:cxn>
                <a:cxn ang="0">
                  <a:pos x="T6" y="T7"/>
                </a:cxn>
              </a:cxnLst>
              <a:rect l="0" t="0" r="r" b="b"/>
              <a:pathLst>
                <a:path w="316" h="82">
                  <a:moveTo>
                    <a:pt x="0" y="0"/>
                  </a:moveTo>
                  <a:lnTo>
                    <a:pt x="316" y="4"/>
                  </a:lnTo>
                  <a:lnTo>
                    <a:pt x="316" y="82"/>
                  </a:lnTo>
                  <a:lnTo>
                    <a:pt x="76" y="82"/>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15" name="Rectangle 15"/>
            <p:cNvSpPr>
              <a:spLocks noChangeArrowheads="1"/>
            </p:cNvSpPr>
            <p:nvPr/>
          </p:nvSpPr>
          <p:spPr bwMode="auto">
            <a:xfrm>
              <a:off x="3642" y="2920"/>
              <a:ext cx="113" cy="1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16" name="Line 16"/>
            <p:cNvSpPr>
              <a:spLocks noChangeShapeType="1"/>
            </p:cNvSpPr>
            <p:nvPr/>
          </p:nvSpPr>
          <p:spPr bwMode="auto">
            <a:xfrm flipH="1">
              <a:off x="2336" y="3368"/>
              <a:ext cx="1225"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17" name="Line 17"/>
            <p:cNvSpPr>
              <a:spLocks noChangeShapeType="1"/>
            </p:cNvSpPr>
            <p:nvPr/>
          </p:nvSpPr>
          <p:spPr bwMode="auto">
            <a:xfrm>
              <a:off x="2344" y="2168"/>
              <a:ext cx="12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18" name="Freeform 18"/>
            <p:cNvSpPr>
              <a:spLocks/>
            </p:cNvSpPr>
            <p:nvPr/>
          </p:nvSpPr>
          <p:spPr bwMode="auto">
            <a:xfrm>
              <a:off x="3673" y="3086"/>
              <a:ext cx="326" cy="81"/>
            </a:xfrm>
            <a:custGeom>
              <a:avLst/>
              <a:gdLst>
                <a:gd name="T0" fmla="*/ 79 w 326"/>
                <a:gd name="T1" fmla="*/ 0 h 81"/>
                <a:gd name="T2" fmla="*/ 326 w 326"/>
                <a:gd name="T3" fmla="*/ 0 h 81"/>
                <a:gd name="T4" fmla="*/ 326 w 326"/>
                <a:gd name="T5" fmla="*/ 78 h 81"/>
                <a:gd name="T6" fmla="*/ 0 w 326"/>
                <a:gd name="T7" fmla="*/ 81 h 81"/>
              </a:gdLst>
              <a:ahLst/>
              <a:cxnLst>
                <a:cxn ang="0">
                  <a:pos x="T0" y="T1"/>
                </a:cxn>
                <a:cxn ang="0">
                  <a:pos x="T2" y="T3"/>
                </a:cxn>
                <a:cxn ang="0">
                  <a:pos x="T4" y="T5"/>
                </a:cxn>
                <a:cxn ang="0">
                  <a:pos x="T6" y="T7"/>
                </a:cxn>
              </a:cxnLst>
              <a:rect l="0" t="0" r="r" b="b"/>
              <a:pathLst>
                <a:path w="326" h="81">
                  <a:moveTo>
                    <a:pt x="79" y="0"/>
                  </a:moveTo>
                  <a:lnTo>
                    <a:pt x="326" y="0"/>
                  </a:lnTo>
                  <a:lnTo>
                    <a:pt x="326" y="78"/>
                  </a:lnTo>
                  <a:lnTo>
                    <a:pt x="0" y="81"/>
                  </a:lnTo>
                </a:path>
              </a:pathLst>
            </a:custGeom>
            <a:noFill/>
            <a:ln w="9525" cap="flat">
              <a:solidFill>
                <a:schemeClr val="tx1"/>
              </a:solidFill>
              <a:prstDash val="dash"/>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19" name="Freeform 19"/>
            <p:cNvSpPr>
              <a:spLocks/>
            </p:cNvSpPr>
            <p:nvPr/>
          </p:nvSpPr>
          <p:spPr bwMode="auto">
            <a:xfrm>
              <a:off x="2311" y="3821"/>
              <a:ext cx="326" cy="81"/>
            </a:xfrm>
            <a:custGeom>
              <a:avLst/>
              <a:gdLst>
                <a:gd name="T0" fmla="*/ 79 w 326"/>
                <a:gd name="T1" fmla="*/ 0 h 81"/>
                <a:gd name="T2" fmla="*/ 326 w 326"/>
                <a:gd name="T3" fmla="*/ 0 h 81"/>
                <a:gd name="T4" fmla="*/ 326 w 326"/>
                <a:gd name="T5" fmla="*/ 78 h 81"/>
                <a:gd name="T6" fmla="*/ 0 w 326"/>
                <a:gd name="T7" fmla="*/ 81 h 81"/>
              </a:gdLst>
              <a:ahLst/>
              <a:cxnLst>
                <a:cxn ang="0">
                  <a:pos x="T0" y="T1"/>
                </a:cxn>
                <a:cxn ang="0">
                  <a:pos x="T2" y="T3"/>
                </a:cxn>
                <a:cxn ang="0">
                  <a:pos x="T4" y="T5"/>
                </a:cxn>
                <a:cxn ang="0">
                  <a:pos x="T6" y="T7"/>
                </a:cxn>
              </a:cxnLst>
              <a:rect l="0" t="0" r="r" b="b"/>
              <a:pathLst>
                <a:path w="326" h="81">
                  <a:moveTo>
                    <a:pt x="79" y="0"/>
                  </a:moveTo>
                  <a:lnTo>
                    <a:pt x="326" y="0"/>
                  </a:lnTo>
                  <a:lnTo>
                    <a:pt x="326" y="78"/>
                  </a:lnTo>
                  <a:lnTo>
                    <a:pt x="0" y="81"/>
                  </a:lnTo>
                </a:path>
              </a:pathLst>
            </a:custGeom>
            <a:noFill/>
            <a:ln w="9525" cap="flat">
              <a:solidFill>
                <a:schemeClr val="tx1"/>
              </a:solidFill>
              <a:prstDash val="dash"/>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20" name="Text Box 20"/>
            <p:cNvSpPr txBox="1">
              <a:spLocks noChangeArrowheads="1"/>
            </p:cNvSpPr>
            <p:nvPr/>
          </p:nvSpPr>
          <p:spPr bwMode="auto">
            <a:xfrm>
              <a:off x="2394" y="3413"/>
              <a:ext cx="528"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f1(data)</a:t>
              </a:r>
            </a:p>
          </p:txBody>
        </p:sp>
        <p:sp>
          <p:nvSpPr>
            <p:cNvPr id="256021" name="Text Box 21"/>
            <p:cNvSpPr txBox="1">
              <a:spLocks noChangeArrowheads="1"/>
            </p:cNvSpPr>
            <p:nvPr/>
          </p:nvSpPr>
          <p:spPr bwMode="auto">
            <a:xfrm>
              <a:off x="3741" y="2674"/>
              <a:ext cx="528"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f2(data)</a:t>
              </a:r>
            </a:p>
          </p:txBody>
        </p:sp>
        <p:sp>
          <p:nvSpPr>
            <p:cNvPr id="256022" name="Line 22"/>
            <p:cNvSpPr>
              <a:spLocks noChangeShapeType="1"/>
            </p:cNvSpPr>
            <p:nvPr/>
          </p:nvSpPr>
          <p:spPr bwMode="auto">
            <a:xfrm>
              <a:off x="3690" y="2351"/>
              <a:ext cx="117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23" name="Line 23"/>
            <p:cNvSpPr>
              <a:spLocks noChangeShapeType="1"/>
            </p:cNvSpPr>
            <p:nvPr/>
          </p:nvSpPr>
          <p:spPr bwMode="auto">
            <a:xfrm flipH="1">
              <a:off x="3697" y="2467"/>
              <a:ext cx="1158"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24" name="Text Box 24"/>
            <p:cNvSpPr txBox="1">
              <a:spLocks noChangeArrowheads="1"/>
            </p:cNvSpPr>
            <p:nvPr/>
          </p:nvSpPr>
          <p:spPr bwMode="auto">
            <a:xfrm>
              <a:off x="2628" y="2007"/>
              <a:ext cx="745"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data:=read()</a:t>
              </a:r>
            </a:p>
          </p:txBody>
        </p:sp>
        <p:sp>
          <p:nvSpPr>
            <p:cNvPr id="256025" name="Text Box 25"/>
            <p:cNvSpPr txBox="1">
              <a:spLocks noChangeArrowheads="1"/>
            </p:cNvSpPr>
            <p:nvPr/>
          </p:nvSpPr>
          <p:spPr bwMode="auto">
            <a:xfrm>
              <a:off x="3914" y="2167"/>
              <a:ext cx="745"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data:=read()</a:t>
              </a:r>
            </a:p>
          </p:txBody>
        </p:sp>
        <p:sp>
          <p:nvSpPr>
            <p:cNvPr id="256026" name="Line 26"/>
            <p:cNvSpPr>
              <a:spLocks noChangeShapeType="1"/>
            </p:cNvSpPr>
            <p:nvPr/>
          </p:nvSpPr>
          <p:spPr bwMode="auto">
            <a:xfrm>
              <a:off x="862" y="3964"/>
              <a:ext cx="1352"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27" name="Line 27"/>
            <p:cNvSpPr>
              <a:spLocks noChangeShapeType="1"/>
            </p:cNvSpPr>
            <p:nvPr/>
          </p:nvSpPr>
          <p:spPr bwMode="auto">
            <a:xfrm>
              <a:off x="862" y="4076"/>
              <a:ext cx="1352"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28" name="Text Box 28"/>
            <p:cNvSpPr txBox="1">
              <a:spLocks noChangeArrowheads="1"/>
            </p:cNvSpPr>
            <p:nvPr/>
          </p:nvSpPr>
          <p:spPr bwMode="auto">
            <a:xfrm>
              <a:off x="1189" y="3771"/>
              <a:ext cx="681"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write(data)</a:t>
              </a:r>
            </a:p>
          </p:txBody>
        </p:sp>
        <p:sp>
          <p:nvSpPr>
            <p:cNvPr id="256029" name="Line 29"/>
            <p:cNvSpPr>
              <a:spLocks noChangeShapeType="1"/>
            </p:cNvSpPr>
            <p:nvPr/>
          </p:nvSpPr>
          <p:spPr bwMode="auto">
            <a:xfrm>
              <a:off x="823" y="1436"/>
              <a:ext cx="0" cy="288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30" name="Rectangle 30"/>
            <p:cNvSpPr>
              <a:spLocks noChangeArrowheads="1"/>
            </p:cNvSpPr>
            <p:nvPr/>
          </p:nvSpPr>
          <p:spPr bwMode="auto">
            <a:xfrm>
              <a:off x="772" y="3960"/>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Tree>
    <p:extLst>
      <p:ext uri="{BB962C8B-B14F-4D97-AF65-F5344CB8AC3E}">
        <p14:creationId xmlns:p14="http://schemas.microsoft.com/office/powerpoint/2010/main" val="3676188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de-DE" altLang="en-US" sz="3200" dirty="0"/>
              <a:t>A Pipeline </a:t>
            </a:r>
            <a:r>
              <a:rPr lang="de-DE" altLang="en-US" sz="3200" dirty="0" err="1"/>
              <a:t>With</a:t>
            </a:r>
            <a:r>
              <a:rPr lang="de-DE" altLang="en-US" sz="3200" dirty="0"/>
              <a:t> </a:t>
            </a:r>
            <a:r>
              <a:rPr lang="de-DE" altLang="en-US" sz="3200" dirty="0" err="1"/>
              <a:t>Active</a:t>
            </a:r>
            <a:r>
              <a:rPr lang="de-DE" altLang="en-US" sz="3200" dirty="0"/>
              <a:t> Filters </a:t>
            </a:r>
            <a:r>
              <a:rPr lang="de-DE" altLang="en-US" sz="3200" dirty="0" err="1"/>
              <a:t>and</a:t>
            </a:r>
            <a:r>
              <a:rPr lang="de-DE" altLang="en-US" sz="3200" dirty="0"/>
              <a:t> </a:t>
            </a:r>
            <a:r>
              <a:rPr lang="de-DE" altLang="en-US" sz="3200" dirty="0" err="1"/>
              <a:t>Synchronizing</a:t>
            </a:r>
            <a:r>
              <a:rPr lang="de-DE" altLang="en-US" sz="3200" dirty="0"/>
              <a:t> </a:t>
            </a:r>
            <a:r>
              <a:rPr lang="de-DE" altLang="en-US" sz="3200" dirty="0" err="1"/>
              <a:t>Buffering</a:t>
            </a:r>
            <a:r>
              <a:rPr lang="de-DE" altLang="en-US" sz="3200" dirty="0"/>
              <a:t> Pipes</a:t>
            </a:r>
            <a:endParaRPr lang="en-CA" altLang="en-US" sz="3200" dirty="0"/>
          </a:p>
        </p:txBody>
      </p:sp>
      <p:grpSp>
        <p:nvGrpSpPr>
          <p:cNvPr id="257077" name="Group 53"/>
          <p:cNvGrpSpPr>
            <a:grpSpLocks/>
          </p:cNvGrpSpPr>
          <p:nvPr/>
        </p:nvGrpSpPr>
        <p:grpSpPr bwMode="auto">
          <a:xfrm>
            <a:off x="679450" y="1562100"/>
            <a:ext cx="7624763" cy="4956175"/>
            <a:chOff x="428" y="1194"/>
            <a:chExt cx="4803" cy="3122"/>
          </a:xfrm>
        </p:grpSpPr>
        <p:sp>
          <p:nvSpPr>
            <p:cNvPr id="257027" name="Text Box 3"/>
            <p:cNvSpPr txBox="1">
              <a:spLocks noChangeArrowheads="1"/>
            </p:cNvSpPr>
            <p:nvPr/>
          </p:nvSpPr>
          <p:spPr bwMode="auto">
            <a:xfrm>
              <a:off x="428" y="1194"/>
              <a:ext cx="798"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dataSource</a:t>
              </a:r>
              <a:r>
                <a:rPr lang="en-US" altLang="en-US" b="0">
                  <a:latin typeface="Times New Roman" pitchFamily="18" charset="0"/>
                </a:rPr>
                <a:t> </a:t>
              </a:r>
            </a:p>
          </p:txBody>
        </p:sp>
        <p:sp>
          <p:nvSpPr>
            <p:cNvPr id="257028" name="Text Box 4"/>
            <p:cNvSpPr txBox="1">
              <a:spLocks noChangeArrowheads="1"/>
            </p:cNvSpPr>
            <p:nvPr/>
          </p:nvSpPr>
          <p:spPr bwMode="auto">
            <a:xfrm>
              <a:off x="1543" y="1194"/>
              <a:ext cx="676" cy="42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filter1</a:t>
              </a:r>
            </a:p>
            <a:p>
              <a:pPr algn="ctr"/>
              <a:r>
                <a:rPr lang="en-US" altLang="en-US" b="0">
                  <a:latin typeface="Times New Roman" pitchFamily="18" charset="0"/>
                </a:rPr>
                <a:t>pull/push</a:t>
              </a:r>
            </a:p>
          </p:txBody>
        </p:sp>
        <p:sp>
          <p:nvSpPr>
            <p:cNvPr id="257029" name="Text Box 5"/>
            <p:cNvSpPr txBox="1">
              <a:spLocks noChangeArrowheads="1"/>
            </p:cNvSpPr>
            <p:nvPr/>
          </p:nvSpPr>
          <p:spPr bwMode="auto">
            <a:xfrm>
              <a:off x="4605" y="1194"/>
              <a:ext cx="626"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dataSink</a:t>
              </a:r>
            </a:p>
          </p:txBody>
        </p:sp>
        <p:sp>
          <p:nvSpPr>
            <p:cNvPr id="257030" name="Line 6"/>
            <p:cNvSpPr>
              <a:spLocks noChangeShapeType="1"/>
            </p:cNvSpPr>
            <p:nvPr/>
          </p:nvSpPr>
          <p:spPr bwMode="auto">
            <a:xfrm>
              <a:off x="4908" y="1436"/>
              <a:ext cx="0" cy="288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31" name="Rectangle 7"/>
            <p:cNvSpPr>
              <a:spLocks noChangeArrowheads="1"/>
            </p:cNvSpPr>
            <p:nvPr/>
          </p:nvSpPr>
          <p:spPr bwMode="auto">
            <a:xfrm>
              <a:off x="1812" y="1621"/>
              <a:ext cx="113" cy="26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32" name="Rectangle 8"/>
            <p:cNvSpPr>
              <a:spLocks noChangeArrowheads="1"/>
            </p:cNvSpPr>
            <p:nvPr/>
          </p:nvSpPr>
          <p:spPr bwMode="auto">
            <a:xfrm>
              <a:off x="4850" y="3212"/>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33" name="Freeform 9"/>
            <p:cNvSpPr>
              <a:spLocks/>
            </p:cNvSpPr>
            <p:nvPr/>
          </p:nvSpPr>
          <p:spPr bwMode="auto">
            <a:xfrm>
              <a:off x="3914" y="2758"/>
              <a:ext cx="316" cy="82"/>
            </a:xfrm>
            <a:custGeom>
              <a:avLst/>
              <a:gdLst>
                <a:gd name="T0" fmla="*/ 0 w 316"/>
                <a:gd name="T1" fmla="*/ 0 h 82"/>
                <a:gd name="T2" fmla="*/ 316 w 316"/>
                <a:gd name="T3" fmla="*/ 4 h 82"/>
                <a:gd name="T4" fmla="*/ 316 w 316"/>
                <a:gd name="T5" fmla="*/ 82 h 82"/>
                <a:gd name="T6" fmla="*/ 76 w 316"/>
                <a:gd name="T7" fmla="*/ 82 h 82"/>
              </a:gdLst>
              <a:ahLst/>
              <a:cxnLst>
                <a:cxn ang="0">
                  <a:pos x="T0" y="T1"/>
                </a:cxn>
                <a:cxn ang="0">
                  <a:pos x="T2" y="T3"/>
                </a:cxn>
                <a:cxn ang="0">
                  <a:pos x="T4" y="T5"/>
                </a:cxn>
                <a:cxn ang="0">
                  <a:pos x="T6" y="T7"/>
                </a:cxn>
              </a:cxnLst>
              <a:rect l="0" t="0" r="r" b="b"/>
              <a:pathLst>
                <a:path w="316" h="82">
                  <a:moveTo>
                    <a:pt x="0" y="0"/>
                  </a:moveTo>
                  <a:lnTo>
                    <a:pt x="316" y="4"/>
                  </a:lnTo>
                  <a:lnTo>
                    <a:pt x="316" y="82"/>
                  </a:lnTo>
                  <a:lnTo>
                    <a:pt x="76" y="82"/>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34" name="Rectangle 10"/>
            <p:cNvSpPr>
              <a:spLocks noChangeArrowheads="1"/>
            </p:cNvSpPr>
            <p:nvPr/>
          </p:nvSpPr>
          <p:spPr bwMode="auto">
            <a:xfrm>
              <a:off x="3873" y="2836"/>
              <a:ext cx="113" cy="1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35" name="Freeform 11"/>
            <p:cNvSpPr>
              <a:spLocks/>
            </p:cNvSpPr>
            <p:nvPr/>
          </p:nvSpPr>
          <p:spPr bwMode="auto">
            <a:xfrm>
              <a:off x="3904" y="3002"/>
              <a:ext cx="326" cy="81"/>
            </a:xfrm>
            <a:custGeom>
              <a:avLst/>
              <a:gdLst>
                <a:gd name="T0" fmla="*/ 79 w 326"/>
                <a:gd name="T1" fmla="*/ 0 h 81"/>
                <a:gd name="T2" fmla="*/ 326 w 326"/>
                <a:gd name="T3" fmla="*/ 0 h 81"/>
                <a:gd name="T4" fmla="*/ 326 w 326"/>
                <a:gd name="T5" fmla="*/ 78 h 81"/>
                <a:gd name="T6" fmla="*/ 0 w 326"/>
                <a:gd name="T7" fmla="*/ 81 h 81"/>
              </a:gdLst>
              <a:ahLst/>
              <a:cxnLst>
                <a:cxn ang="0">
                  <a:pos x="T0" y="T1"/>
                </a:cxn>
                <a:cxn ang="0">
                  <a:pos x="T2" y="T3"/>
                </a:cxn>
                <a:cxn ang="0">
                  <a:pos x="T4" y="T5"/>
                </a:cxn>
                <a:cxn ang="0">
                  <a:pos x="T6" y="T7"/>
                </a:cxn>
              </a:cxnLst>
              <a:rect l="0" t="0" r="r" b="b"/>
              <a:pathLst>
                <a:path w="326" h="81">
                  <a:moveTo>
                    <a:pt x="79" y="0"/>
                  </a:moveTo>
                  <a:lnTo>
                    <a:pt x="326" y="0"/>
                  </a:lnTo>
                  <a:lnTo>
                    <a:pt x="326" y="78"/>
                  </a:lnTo>
                  <a:lnTo>
                    <a:pt x="0" y="81"/>
                  </a:lnTo>
                </a:path>
              </a:pathLst>
            </a:custGeom>
            <a:noFill/>
            <a:ln w="9525" cap="flat">
              <a:solidFill>
                <a:schemeClr val="tx1"/>
              </a:solidFill>
              <a:prstDash val="dash"/>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36" name="Line 12"/>
            <p:cNvSpPr>
              <a:spLocks noChangeShapeType="1"/>
            </p:cNvSpPr>
            <p:nvPr/>
          </p:nvSpPr>
          <p:spPr bwMode="auto">
            <a:xfrm>
              <a:off x="3915" y="3215"/>
              <a:ext cx="9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37" name="Line 13"/>
            <p:cNvSpPr>
              <a:spLocks noChangeShapeType="1"/>
            </p:cNvSpPr>
            <p:nvPr/>
          </p:nvSpPr>
          <p:spPr bwMode="auto">
            <a:xfrm flipH="1">
              <a:off x="3922" y="3335"/>
              <a:ext cx="933"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38" name="Text Box 14"/>
            <p:cNvSpPr txBox="1">
              <a:spLocks noChangeArrowheads="1"/>
            </p:cNvSpPr>
            <p:nvPr/>
          </p:nvSpPr>
          <p:spPr bwMode="auto">
            <a:xfrm>
              <a:off x="2266" y="2291"/>
              <a:ext cx="4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write()</a:t>
              </a:r>
            </a:p>
          </p:txBody>
        </p:sp>
        <p:sp>
          <p:nvSpPr>
            <p:cNvPr id="257039" name="Text Box 15"/>
            <p:cNvSpPr txBox="1">
              <a:spLocks noChangeArrowheads="1"/>
            </p:cNvSpPr>
            <p:nvPr/>
          </p:nvSpPr>
          <p:spPr bwMode="auto">
            <a:xfrm>
              <a:off x="3914" y="2568"/>
              <a:ext cx="4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f2(data)</a:t>
              </a:r>
            </a:p>
          </p:txBody>
        </p:sp>
        <p:sp>
          <p:nvSpPr>
            <p:cNvPr id="257040" name="Line 16"/>
            <p:cNvSpPr>
              <a:spLocks noChangeShapeType="1"/>
            </p:cNvSpPr>
            <p:nvPr/>
          </p:nvSpPr>
          <p:spPr bwMode="auto">
            <a:xfrm>
              <a:off x="862" y="1815"/>
              <a:ext cx="948"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41" name="Line 17"/>
            <p:cNvSpPr>
              <a:spLocks noChangeShapeType="1"/>
            </p:cNvSpPr>
            <p:nvPr/>
          </p:nvSpPr>
          <p:spPr bwMode="auto">
            <a:xfrm>
              <a:off x="862" y="1927"/>
              <a:ext cx="926"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42" name="Line 18"/>
            <p:cNvSpPr>
              <a:spLocks noChangeShapeType="1"/>
            </p:cNvSpPr>
            <p:nvPr/>
          </p:nvSpPr>
          <p:spPr bwMode="auto">
            <a:xfrm>
              <a:off x="823" y="1436"/>
              <a:ext cx="0" cy="288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43" name="Rectangle 19"/>
            <p:cNvSpPr>
              <a:spLocks noChangeArrowheads="1"/>
            </p:cNvSpPr>
            <p:nvPr/>
          </p:nvSpPr>
          <p:spPr bwMode="auto">
            <a:xfrm>
              <a:off x="772" y="1811"/>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44" name="Line 20"/>
            <p:cNvSpPr>
              <a:spLocks noChangeShapeType="1"/>
            </p:cNvSpPr>
            <p:nvPr/>
          </p:nvSpPr>
          <p:spPr bwMode="auto">
            <a:xfrm>
              <a:off x="2854" y="1593"/>
              <a:ext cx="0" cy="272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45" name="Rectangle 21"/>
            <p:cNvSpPr>
              <a:spLocks noChangeArrowheads="1"/>
            </p:cNvSpPr>
            <p:nvPr/>
          </p:nvSpPr>
          <p:spPr bwMode="auto">
            <a:xfrm>
              <a:off x="2805" y="2038"/>
              <a:ext cx="113" cy="57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46" name="Text Box 22"/>
            <p:cNvSpPr txBox="1">
              <a:spLocks noChangeArrowheads="1"/>
            </p:cNvSpPr>
            <p:nvPr/>
          </p:nvSpPr>
          <p:spPr bwMode="auto">
            <a:xfrm>
              <a:off x="2525" y="1194"/>
              <a:ext cx="658" cy="4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buffering</a:t>
              </a:r>
            </a:p>
            <a:p>
              <a:pPr algn="ctr"/>
              <a:r>
                <a:rPr lang="en-US" altLang="en-US" b="0" u="sng">
                  <a:latin typeface="Times New Roman" pitchFamily="18" charset="0"/>
                </a:rPr>
                <a:t>Pipe</a:t>
              </a:r>
              <a:endParaRPr lang="en-US" altLang="en-US" b="0">
                <a:latin typeface="Times New Roman" pitchFamily="18" charset="0"/>
              </a:endParaRPr>
            </a:p>
          </p:txBody>
        </p:sp>
        <p:sp>
          <p:nvSpPr>
            <p:cNvPr id="257047" name="Text Box 23"/>
            <p:cNvSpPr txBox="1">
              <a:spLocks noChangeArrowheads="1"/>
            </p:cNvSpPr>
            <p:nvPr/>
          </p:nvSpPr>
          <p:spPr bwMode="auto">
            <a:xfrm>
              <a:off x="3518" y="1194"/>
              <a:ext cx="676" cy="42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filter2</a:t>
              </a:r>
            </a:p>
            <a:p>
              <a:pPr algn="ctr"/>
              <a:r>
                <a:rPr lang="en-US" altLang="en-US" b="0">
                  <a:latin typeface="Times New Roman" pitchFamily="18" charset="0"/>
                </a:rPr>
                <a:t>pull/push</a:t>
              </a:r>
            </a:p>
          </p:txBody>
        </p:sp>
        <p:sp>
          <p:nvSpPr>
            <p:cNvPr id="257048" name="Rectangle 24"/>
            <p:cNvSpPr>
              <a:spLocks noChangeArrowheads="1"/>
            </p:cNvSpPr>
            <p:nvPr/>
          </p:nvSpPr>
          <p:spPr bwMode="auto">
            <a:xfrm>
              <a:off x="3787" y="1621"/>
              <a:ext cx="113" cy="26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49" name="Text Box 25"/>
            <p:cNvSpPr txBox="1">
              <a:spLocks noChangeArrowheads="1"/>
            </p:cNvSpPr>
            <p:nvPr/>
          </p:nvSpPr>
          <p:spPr bwMode="auto">
            <a:xfrm>
              <a:off x="999" y="1606"/>
              <a:ext cx="6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data:=read()</a:t>
              </a:r>
            </a:p>
          </p:txBody>
        </p:sp>
        <p:sp>
          <p:nvSpPr>
            <p:cNvPr id="257050" name="Line 26"/>
            <p:cNvSpPr>
              <a:spLocks noChangeShapeType="1"/>
            </p:cNvSpPr>
            <p:nvPr/>
          </p:nvSpPr>
          <p:spPr bwMode="auto">
            <a:xfrm>
              <a:off x="2920" y="2046"/>
              <a:ext cx="858"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51" name="Line 27"/>
            <p:cNvSpPr>
              <a:spLocks noChangeShapeType="1"/>
            </p:cNvSpPr>
            <p:nvPr/>
          </p:nvSpPr>
          <p:spPr bwMode="auto">
            <a:xfrm>
              <a:off x="2926" y="2614"/>
              <a:ext cx="836"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52" name="Rectangle 28"/>
            <p:cNvSpPr>
              <a:spLocks noChangeArrowheads="1"/>
            </p:cNvSpPr>
            <p:nvPr/>
          </p:nvSpPr>
          <p:spPr bwMode="auto">
            <a:xfrm>
              <a:off x="2882" y="2453"/>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53" name="Line 29"/>
            <p:cNvSpPr>
              <a:spLocks noChangeShapeType="1"/>
            </p:cNvSpPr>
            <p:nvPr/>
          </p:nvSpPr>
          <p:spPr bwMode="auto">
            <a:xfrm>
              <a:off x="1917" y="2457"/>
              <a:ext cx="9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54" name="Line 30"/>
            <p:cNvSpPr>
              <a:spLocks noChangeShapeType="1"/>
            </p:cNvSpPr>
            <p:nvPr/>
          </p:nvSpPr>
          <p:spPr bwMode="auto">
            <a:xfrm flipH="1">
              <a:off x="1932" y="2564"/>
              <a:ext cx="933"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55" name="Freeform 31"/>
            <p:cNvSpPr>
              <a:spLocks/>
            </p:cNvSpPr>
            <p:nvPr/>
          </p:nvSpPr>
          <p:spPr bwMode="auto">
            <a:xfrm>
              <a:off x="1916" y="2077"/>
              <a:ext cx="316" cy="82"/>
            </a:xfrm>
            <a:custGeom>
              <a:avLst/>
              <a:gdLst>
                <a:gd name="T0" fmla="*/ 0 w 316"/>
                <a:gd name="T1" fmla="*/ 0 h 82"/>
                <a:gd name="T2" fmla="*/ 316 w 316"/>
                <a:gd name="T3" fmla="*/ 4 h 82"/>
                <a:gd name="T4" fmla="*/ 316 w 316"/>
                <a:gd name="T5" fmla="*/ 82 h 82"/>
                <a:gd name="T6" fmla="*/ 76 w 316"/>
                <a:gd name="T7" fmla="*/ 82 h 82"/>
              </a:gdLst>
              <a:ahLst/>
              <a:cxnLst>
                <a:cxn ang="0">
                  <a:pos x="T0" y="T1"/>
                </a:cxn>
                <a:cxn ang="0">
                  <a:pos x="T2" y="T3"/>
                </a:cxn>
                <a:cxn ang="0">
                  <a:pos x="T4" y="T5"/>
                </a:cxn>
                <a:cxn ang="0">
                  <a:pos x="T6" y="T7"/>
                </a:cxn>
              </a:cxnLst>
              <a:rect l="0" t="0" r="r" b="b"/>
              <a:pathLst>
                <a:path w="316" h="82">
                  <a:moveTo>
                    <a:pt x="0" y="0"/>
                  </a:moveTo>
                  <a:lnTo>
                    <a:pt x="316" y="4"/>
                  </a:lnTo>
                  <a:lnTo>
                    <a:pt x="316" y="82"/>
                  </a:lnTo>
                  <a:lnTo>
                    <a:pt x="76" y="82"/>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56" name="Freeform 32"/>
            <p:cNvSpPr>
              <a:spLocks/>
            </p:cNvSpPr>
            <p:nvPr/>
          </p:nvSpPr>
          <p:spPr bwMode="auto">
            <a:xfrm>
              <a:off x="1906" y="2279"/>
              <a:ext cx="326" cy="81"/>
            </a:xfrm>
            <a:custGeom>
              <a:avLst/>
              <a:gdLst>
                <a:gd name="T0" fmla="*/ 79 w 326"/>
                <a:gd name="T1" fmla="*/ 0 h 81"/>
                <a:gd name="T2" fmla="*/ 326 w 326"/>
                <a:gd name="T3" fmla="*/ 0 h 81"/>
                <a:gd name="T4" fmla="*/ 326 w 326"/>
                <a:gd name="T5" fmla="*/ 78 h 81"/>
                <a:gd name="T6" fmla="*/ 0 w 326"/>
                <a:gd name="T7" fmla="*/ 81 h 81"/>
              </a:gdLst>
              <a:ahLst/>
              <a:cxnLst>
                <a:cxn ang="0">
                  <a:pos x="T0" y="T1"/>
                </a:cxn>
                <a:cxn ang="0">
                  <a:pos x="T2" y="T3"/>
                </a:cxn>
                <a:cxn ang="0">
                  <a:pos x="T4" y="T5"/>
                </a:cxn>
                <a:cxn ang="0">
                  <a:pos x="T6" y="T7"/>
                </a:cxn>
              </a:cxnLst>
              <a:rect l="0" t="0" r="r" b="b"/>
              <a:pathLst>
                <a:path w="326" h="81">
                  <a:moveTo>
                    <a:pt x="79" y="0"/>
                  </a:moveTo>
                  <a:lnTo>
                    <a:pt x="326" y="0"/>
                  </a:lnTo>
                  <a:lnTo>
                    <a:pt x="326" y="78"/>
                  </a:lnTo>
                  <a:lnTo>
                    <a:pt x="0" y="81"/>
                  </a:lnTo>
                </a:path>
              </a:pathLst>
            </a:custGeom>
            <a:noFill/>
            <a:ln w="9525" cap="flat">
              <a:solidFill>
                <a:schemeClr val="tx1"/>
              </a:solidFill>
              <a:prstDash val="dash"/>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57" name="Text Box 33"/>
            <p:cNvSpPr txBox="1">
              <a:spLocks noChangeArrowheads="1"/>
            </p:cNvSpPr>
            <p:nvPr/>
          </p:nvSpPr>
          <p:spPr bwMode="auto">
            <a:xfrm>
              <a:off x="1974" y="1909"/>
              <a:ext cx="4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f1(data)</a:t>
              </a:r>
            </a:p>
          </p:txBody>
        </p:sp>
        <p:sp>
          <p:nvSpPr>
            <p:cNvPr id="257058" name="Rectangle 34"/>
            <p:cNvSpPr>
              <a:spLocks noChangeArrowheads="1"/>
            </p:cNvSpPr>
            <p:nvPr/>
          </p:nvSpPr>
          <p:spPr bwMode="auto">
            <a:xfrm>
              <a:off x="1887" y="2164"/>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59" name="Freeform 35"/>
            <p:cNvSpPr>
              <a:spLocks/>
            </p:cNvSpPr>
            <p:nvPr/>
          </p:nvSpPr>
          <p:spPr bwMode="auto">
            <a:xfrm>
              <a:off x="1916" y="2872"/>
              <a:ext cx="316" cy="82"/>
            </a:xfrm>
            <a:custGeom>
              <a:avLst/>
              <a:gdLst>
                <a:gd name="T0" fmla="*/ 0 w 316"/>
                <a:gd name="T1" fmla="*/ 0 h 82"/>
                <a:gd name="T2" fmla="*/ 316 w 316"/>
                <a:gd name="T3" fmla="*/ 4 h 82"/>
                <a:gd name="T4" fmla="*/ 316 w 316"/>
                <a:gd name="T5" fmla="*/ 82 h 82"/>
                <a:gd name="T6" fmla="*/ 76 w 316"/>
                <a:gd name="T7" fmla="*/ 82 h 82"/>
              </a:gdLst>
              <a:ahLst/>
              <a:cxnLst>
                <a:cxn ang="0">
                  <a:pos x="T0" y="T1"/>
                </a:cxn>
                <a:cxn ang="0">
                  <a:pos x="T2" y="T3"/>
                </a:cxn>
                <a:cxn ang="0">
                  <a:pos x="T4" y="T5"/>
                </a:cxn>
                <a:cxn ang="0">
                  <a:pos x="T6" y="T7"/>
                </a:cxn>
              </a:cxnLst>
              <a:rect l="0" t="0" r="r" b="b"/>
              <a:pathLst>
                <a:path w="316" h="82">
                  <a:moveTo>
                    <a:pt x="0" y="0"/>
                  </a:moveTo>
                  <a:lnTo>
                    <a:pt x="316" y="4"/>
                  </a:lnTo>
                  <a:lnTo>
                    <a:pt x="316" y="82"/>
                  </a:lnTo>
                  <a:lnTo>
                    <a:pt x="76" y="82"/>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60" name="Freeform 36"/>
            <p:cNvSpPr>
              <a:spLocks/>
            </p:cNvSpPr>
            <p:nvPr/>
          </p:nvSpPr>
          <p:spPr bwMode="auto">
            <a:xfrm>
              <a:off x="1906" y="3074"/>
              <a:ext cx="326" cy="81"/>
            </a:xfrm>
            <a:custGeom>
              <a:avLst/>
              <a:gdLst>
                <a:gd name="T0" fmla="*/ 79 w 326"/>
                <a:gd name="T1" fmla="*/ 0 h 81"/>
                <a:gd name="T2" fmla="*/ 326 w 326"/>
                <a:gd name="T3" fmla="*/ 0 h 81"/>
                <a:gd name="T4" fmla="*/ 326 w 326"/>
                <a:gd name="T5" fmla="*/ 78 h 81"/>
                <a:gd name="T6" fmla="*/ 0 w 326"/>
                <a:gd name="T7" fmla="*/ 81 h 81"/>
              </a:gdLst>
              <a:ahLst/>
              <a:cxnLst>
                <a:cxn ang="0">
                  <a:pos x="T0" y="T1"/>
                </a:cxn>
                <a:cxn ang="0">
                  <a:pos x="T2" y="T3"/>
                </a:cxn>
                <a:cxn ang="0">
                  <a:pos x="T4" y="T5"/>
                </a:cxn>
                <a:cxn ang="0">
                  <a:pos x="T6" y="T7"/>
                </a:cxn>
              </a:cxnLst>
              <a:rect l="0" t="0" r="r" b="b"/>
              <a:pathLst>
                <a:path w="326" h="81">
                  <a:moveTo>
                    <a:pt x="79" y="0"/>
                  </a:moveTo>
                  <a:lnTo>
                    <a:pt x="326" y="0"/>
                  </a:lnTo>
                  <a:lnTo>
                    <a:pt x="326" y="78"/>
                  </a:lnTo>
                  <a:lnTo>
                    <a:pt x="0" y="81"/>
                  </a:lnTo>
                </a:path>
              </a:pathLst>
            </a:custGeom>
            <a:noFill/>
            <a:ln w="9525" cap="flat">
              <a:solidFill>
                <a:schemeClr val="tx1"/>
              </a:solidFill>
              <a:prstDash val="dash"/>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61" name="Text Box 37"/>
            <p:cNvSpPr txBox="1">
              <a:spLocks noChangeArrowheads="1"/>
            </p:cNvSpPr>
            <p:nvPr/>
          </p:nvSpPr>
          <p:spPr bwMode="auto">
            <a:xfrm>
              <a:off x="1974" y="2704"/>
              <a:ext cx="4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f1(data)</a:t>
              </a:r>
            </a:p>
          </p:txBody>
        </p:sp>
        <p:sp>
          <p:nvSpPr>
            <p:cNvPr id="257062" name="Rectangle 38"/>
            <p:cNvSpPr>
              <a:spLocks noChangeArrowheads="1"/>
            </p:cNvSpPr>
            <p:nvPr/>
          </p:nvSpPr>
          <p:spPr bwMode="auto">
            <a:xfrm>
              <a:off x="1887" y="2959"/>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63" name="Line 39"/>
            <p:cNvSpPr>
              <a:spLocks noChangeShapeType="1"/>
            </p:cNvSpPr>
            <p:nvPr/>
          </p:nvSpPr>
          <p:spPr bwMode="auto">
            <a:xfrm>
              <a:off x="1917" y="3291"/>
              <a:ext cx="88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64" name="Line 40"/>
            <p:cNvSpPr>
              <a:spLocks noChangeShapeType="1"/>
            </p:cNvSpPr>
            <p:nvPr/>
          </p:nvSpPr>
          <p:spPr bwMode="auto">
            <a:xfrm flipH="1">
              <a:off x="1932" y="3860"/>
              <a:ext cx="933"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65" name="Rectangle 41"/>
            <p:cNvSpPr>
              <a:spLocks noChangeArrowheads="1"/>
            </p:cNvSpPr>
            <p:nvPr/>
          </p:nvSpPr>
          <p:spPr bwMode="auto">
            <a:xfrm>
              <a:off x="2805" y="3299"/>
              <a:ext cx="113" cy="57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66" name="Rectangle 42"/>
            <p:cNvSpPr>
              <a:spLocks noChangeArrowheads="1"/>
            </p:cNvSpPr>
            <p:nvPr/>
          </p:nvSpPr>
          <p:spPr bwMode="auto">
            <a:xfrm>
              <a:off x="2882" y="3687"/>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67" name="Line 43"/>
            <p:cNvSpPr>
              <a:spLocks noChangeShapeType="1"/>
            </p:cNvSpPr>
            <p:nvPr/>
          </p:nvSpPr>
          <p:spPr bwMode="auto">
            <a:xfrm>
              <a:off x="2987" y="3693"/>
              <a:ext cx="791"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68" name="Line 44"/>
            <p:cNvSpPr>
              <a:spLocks noChangeShapeType="1"/>
            </p:cNvSpPr>
            <p:nvPr/>
          </p:nvSpPr>
          <p:spPr bwMode="auto">
            <a:xfrm>
              <a:off x="2940" y="3804"/>
              <a:ext cx="836"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69" name="Line 45"/>
            <p:cNvSpPr>
              <a:spLocks noChangeShapeType="1"/>
            </p:cNvSpPr>
            <p:nvPr/>
          </p:nvSpPr>
          <p:spPr bwMode="auto">
            <a:xfrm>
              <a:off x="862" y="2668"/>
              <a:ext cx="948"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70" name="Line 46"/>
            <p:cNvSpPr>
              <a:spLocks noChangeShapeType="1"/>
            </p:cNvSpPr>
            <p:nvPr/>
          </p:nvSpPr>
          <p:spPr bwMode="auto">
            <a:xfrm>
              <a:off x="862" y="2780"/>
              <a:ext cx="926"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71" name="Rectangle 47"/>
            <p:cNvSpPr>
              <a:spLocks noChangeArrowheads="1"/>
            </p:cNvSpPr>
            <p:nvPr/>
          </p:nvSpPr>
          <p:spPr bwMode="auto">
            <a:xfrm>
              <a:off x="772" y="2664"/>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72" name="Text Box 48"/>
            <p:cNvSpPr txBox="1">
              <a:spLocks noChangeArrowheads="1"/>
            </p:cNvSpPr>
            <p:nvPr/>
          </p:nvSpPr>
          <p:spPr bwMode="auto">
            <a:xfrm>
              <a:off x="999" y="2459"/>
              <a:ext cx="6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data:=read()</a:t>
              </a:r>
            </a:p>
          </p:txBody>
        </p:sp>
        <p:sp>
          <p:nvSpPr>
            <p:cNvPr id="257073" name="Text Box 49"/>
            <p:cNvSpPr txBox="1">
              <a:spLocks noChangeArrowheads="1"/>
            </p:cNvSpPr>
            <p:nvPr/>
          </p:nvSpPr>
          <p:spPr bwMode="auto">
            <a:xfrm>
              <a:off x="2266" y="3117"/>
              <a:ext cx="4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write()</a:t>
              </a:r>
            </a:p>
          </p:txBody>
        </p:sp>
        <p:sp>
          <p:nvSpPr>
            <p:cNvPr id="257074" name="Text Box 50"/>
            <p:cNvSpPr txBox="1">
              <a:spLocks noChangeArrowheads="1"/>
            </p:cNvSpPr>
            <p:nvPr/>
          </p:nvSpPr>
          <p:spPr bwMode="auto">
            <a:xfrm>
              <a:off x="3019" y="1875"/>
              <a:ext cx="6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data:=read()</a:t>
              </a:r>
            </a:p>
          </p:txBody>
        </p:sp>
        <p:sp>
          <p:nvSpPr>
            <p:cNvPr id="257075" name="Text Box 51"/>
            <p:cNvSpPr txBox="1">
              <a:spLocks noChangeArrowheads="1"/>
            </p:cNvSpPr>
            <p:nvPr/>
          </p:nvSpPr>
          <p:spPr bwMode="auto">
            <a:xfrm>
              <a:off x="3019" y="3516"/>
              <a:ext cx="6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data:=read()</a:t>
              </a:r>
            </a:p>
          </p:txBody>
        </p:sp>
        <p:sp>
          <p:nvSpPr>
            <p:cNvPr id="257076" name="Text Box 52"/>
            <p:cNvSpPr txBox="1">
              <a:spLocks noChangeArrowheads="1"/>
            </p:cNvSpPr>
            <p:nvPr/>
          </p:nvSpPr>
          <p:spPr bwMode="auto">
            <a:xfrm>
              <a:off x="4278" y="3054"/>
              <a:ext cx="4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write()</a:t>
              </a:r>
            </a:p>
          </p:txBody>
        </p:sp>
      </p:grpSp>
    </p:spTree>
    <p:extLst>
      <p:ext uri="{BB962C8B-B14F-4D97-AF65-F5344CB8AC3E}">
        <p14:creationId xmlns:p14="http://schemas.microsoft.com/office/powerpoint/2010/main" val="213765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685800" y="304800"/>
            <a:ext cx="7772400" cy="1143000"/>
          </a:xfrm>
        </p:spPr>
        <p:txBody>
          <a:bodyPr/>
          <a:lstStyle/>
          <a:p>
            <a:r>
              <a:rPr lang="en-CA" altLang="en-US" dirty="0"/>
              <a:t>Pipe and Filter: Strengths</a:t>
            </a:r>
          </a:p>
        </p:txBody>
      </p:sp>
      <p:sp>
        <p:nvSpPr>
          <p:cNvPr id="258051" name="Rectangle 3"/>
          <p:cNvSpPr>
            <a:spLocks noGrp="1" noChangeArrowheads="1"/>
          </p:cNvSpPr>
          <p:nvPr>
            <p:ph type="body" idx="1"/>
          </p:nvPr>
        </p:nvSpPr>
        <p:spPr>
          <a:xfrm>
            <a:off x="685800" y="1143000"/>
            <a:ext cx="7772400" cy="4114800"/>
          </a:xfrm>
        </p:spPr>
        <p:txBody>
          <a:bodyPr/>
          <a:lstStyle/>
          <a:p>
            <a:pPr marL="342900" indent="-342900"/>
            <a:r>
              <a:rPr lang="en-CA" altLang="en-US" sz="2000" dirty="0"/>
              <a:t>Overall behaviour is a simple composition of behaviour of individual filters.</a:t>
            </a:r>
          </a:p>
          <a:p>
            <a:pPr marL="342900" indent="-342900"/>
            <a:endParaRPr lang="en-CA" altLang="en-US" sz="2000" dirty="0"/>
          </a:p>
          <a:p>
            <a:pPr marL="342900" indent="-342900"/>
            <a:r>
              <a:rPr lang="en-CA" altLang="en-US" sz="2000" dirty="0"/>
              <a:t>Reuse - any two filters can be connected if they agree on that data format that is transmitted.</a:t>
            </a:r>
          </a:p>
          <a:p>
            <a:pPr marL="342900" indent="-342900"/>
            <a:endParaRPr lang="en-CA" altLang="en-US" sz="2000" dirty="0"/>
          </a:p>
          <a:p>
            <a:pPr marL="342900" indent="-342900"/>
            <a:r>
              <a:rPr lang="en-CA" altLang="en-US" sz="2000" dirty="0"/>
              <a:t>Ease of maintenance - filters can be added or replaced.</a:t>
            </a:r>
          </a:p>
          <a:p>
            <a:pPr marL="342900" indent="-342900"/>
            <a:endParaRPr lang="en-CA" altLang="en-US" sz="2000" dirty="0"/>
          </a:p>
          <a:p>
            <a:pPr marL="342900" indent="-342900"/>
            <a:r>
              <a:rPr lang="en-CA" altLang="en-US" sz="2000" dirty="0"/>
              <a:t>Prototyping e.g. Unix shell scripts are famously powerful and flexible, using filters such as sed and </a:t>
            </a:r>
            <a:r>
              <a:rPr lang="en-CA" altLang="en-US" sz="2000" dirty="0" err="1"/>
              <a:t>awk</a:t>
            </a:r>
            <a:r>
              <a:rPr lang="en-CA" altLang="en-US" sz="2000" dirty="0"/>
              <a:t>.</a:t>
            </a:r>
          </a:p>
          <a:p>
            <a:pPr marL="342900" indent="-342900"/>
            <a:endParaRPr lang="en-CA" altLang="en-US" sz="2000" dirty="0"/>
          </a:p>
          <a:p>
            <a:pPr marL="342900" indent="-342900"/>
            <a:r>
              <a:rPr lang="en-CA" altLang="en-US" sz="2000" dirty="0"/>
              <a:t>Architecture supports formal analysis - throughput and deadlock detection.</a:t>
            </a:r>
          </a:p>
          <a:p>
            <a:pPr marL="342900" indent="-342900"/>
            <a:endParaRPr lang="en-CA" altLang="en-US" sz="2000" dirty="0"/>
          </a:p>
          <a:p>
            <a:pPr marL="342900" indent="-342900"/>
            <a:r>
              <a:rPr lang="en-CA" altLang="en-US" sz="2000" dirty="0"/>
              <a:t>Potential for parallelism - filters implemented as separate tasks, consuming and producing data incrementally.</a:t>
            </a:r>
          </a:p>
        </p:txBody>
      </p:sp>
    </p:spTree>
    <p:extLst>
      <p:ext uri="{BB962C8B-B14F-4D97-AF65-F5344CB8AC3E}">
        <p14:creationId xmlns:p14="http://schemas.microsoft.com/office/powerpoint/2010/main" val="3206037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685800" y="381000"/>
            <a:ext cx="7772400" cy="1143000"/>
          </a:xfrm>
        </p:spPr>
        <p:txBody>
          <a:bodyPr/>
          <a:lstStyle/>
          <a:p>
            <a:r>
              <a:rPr lang="en-CA" altLang="en-US" sz="3600" dirty="0"/>
              <a:t>Pipe and Filter: Weaknesses</a:t>
            </a:r>
          </a:p>
        </p:txBody>
      </p:sp>
      <p:sp>
        <p:nvSpPr>
          <p:cNvPr id="259075" name="Rectangle 3"/>
          <p:cNvSpPr>
            <a:spLocks noGrp="1" noChangeArrowheads="1"/>
          </p:cNvSpPr>
          <p:nvPr>
            <p:ph type="body" idx="1"/>
          </p:nvPr>
        </p:nvSpPr>
        <p:spPr>
          <a:xfrm>
            <a:off x="355600" y="1057275"/>
            <a:ext cx="8255000" cy="4921250"/>
          </a:xfrm>
        </p:spPr>
        <p:txBody>
          <a:bodyPr/>
          <a:lstStyle/>
          <a:p>
            <a:pPr marL="342900" indent="-342900"/>
            <a:r>
              <a:rPr lang="en-CA" altLang="en-US" sz="1800"/>
              <a:t>Can degenerate to ‘batch processing’ - filter processes all of its data before passing on (rather than incrementally).</a:t>
            </a:r>
          </a:p>
          <a:p>
            <a:pPr marL="342900" indent="-342900"/>
            <a:endParaRPr lang="en-CA" altLang="en-US" sz="1800"/>
          </a:p>
          <a:p>
            <a:pPr marL="342900" indent="-342900"/>
            <a:r>
              <a:rPr lang="en-CA" altLang="en-US" sz="1800"/>
              <a:t>Sharing global data is expensive or limiting.</a:t>
            </a:r>
          </a:p>
          <a:p>
            <a:pPr marL="342900" indent="-342900"/>
            <a:endParaRPr lang="en-CA" altLang="en-US" sz="1800"/>
          </a:p>
          <a:p>
            <a:pPr marL="342900" indent="-342900"/>
            <a:r>
              <a:rPr lang="en-CA" altLang="en-US" sz="1800"/>
              <a:t>Can be difficult to design incremental filters.</a:t>
            </a:r>
          </a:p>
          <a:p>
            <a:pPr marL="342900" indent="-342900"/>
            <a:endParaRPr lang="en-CA" altLang="en-US" sz="1800"/>
          </a:p>
          <a:p>
            <a:pPr marL="342900" indent="-342900"/>
            <a:r>
              <a:rPr lang="en-CA" altLang="en-US" sz="1800"/>
              <a:t>Not appropriate for interactive applications - doesn’t split into sequential stages. POSA book has specific styles for interactive systems, one of which is Model-View-Controller.</a:t>
            </a:r>
          </a:p>
          <a:p>
            <a:pPr marL="342900" indent="-342900"/>
            <a:endParaRPr lang="en-CA" altLang="en-US" sz="1800"/>
          </a:p>
          <a:p>
            <a:pPr marL="342900" indent="-342900"/>
            <a:r>
              <a:rPr lang="en-CA" altLang="en-US" sz="1800"/>
              <a:t>Synchronisation of streams will constrain architecture.</a:t>
            </a:r>
          </a:p>
          <a:p>
            <a:pPr marL="342900" indent="-342900"/>
            <a:r>
              <a:rPr lang="en-CA" altLang="en-US" sz="1800"/>
              <a:t>Error handling is Achilles heel e.g. filter has consumed three quarters of its input and produced half its output and some intermediate filter crashes! Generally restart pipeline. (POSA)</a:t>
            </a:r>
          </a:p>
          <a:p>
            <a:pPr marL="342900" indent="-342900"/>
            <a:endParaRPr lang="en-CA" altLang="en-US" sz="1800"/>
          </a:p>
          <a:p>
            <a:pPr marL="342900" indent="-342900"/>
            <a:r>
              <a:rPr lang="en-CA" altLang="en-US" sz="1800"/>
              <a:t>Implementation may force lowest common denominator on data transmission e.g. Unix scripts everything is ASCII.</a:t>
            </a:r>
          </a:p>
        </p:txBody>
      </p:sp>
    </p:spTree>
    <p:extLst>
      <p:ext uri="{BB962C8B-B14F-4D97-AF65-F5344CB8AC3E}">
        <p14:creationId xmlns:p14="http://schemas.microsoft.com/office/powerpoint/2010/main" val="229167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438150" y="612775"/>
            <a:ext cx="8153400" cy="704850"/>
          </a:xfrm>
        </p:spPr>
        <p:txBody>
          <a:bodyPr/>
          <a:lstStyle/>
          <a:p>
            <a:r>
              <a:rPr lang="en-CA" altLang="en-US" sz="4000" dirty="0"/>
              <a:t>Pipe-and-Filter vs. Batch Sequential</a:t>
            </a:r>
          </a:p>
        </p:txBody>
      </p:sp>
      <p:sp>
        <p:nvSpPr>
          <p:cNvPr id="260099" name="Rectangle 3"/>
          <p:cNvSpPr>
            <a:spLocks noGrp="1" noChangeArrowheads="1"/>
          </p:cNvSpPr>
          <p:nvPr>
            <p:ph type="body" idx="1"/>
          </p:nvPr>
        </p:nvSpPr>
        <p:spPr>
          <a:xfrm>
            <a:off x="355600" y="1943100"/>
            <a:ext cx="8255000" cy="1811338"/>
          </a:xfrm>
        </p:spPr>
        <p:txBody>
          <a:bodyPr/>
          <a:lstStyle/>
          <a:p>
            <a:pPr marL="342900" indent="-342900"/>
            <a:r>
              <a:rPr lang="en-CA" altLang="en-US" sz="2000"/>
              <a:t>Both decompose the task into a fixed sequence of computations (components) interacting only through data passed from one to another</a:t>
            </a:r>
          </a:p>
          <a:p>
            <a:pPr marL="342900" indent="-342900"/>
            <a:endParaRPr lang="en-CA" altLang="en-US" sz="2000"/>
          </a:p>
        </p:txBody>
      </p:sp>
      <p:graphicFrame>
        <p:nvGraphicFramePr>
          <p:cNvPr id="260100" name="Group 4"/>
          <p:cNvGraphicFramePr>
            <a:graphicFrameLocks noGrp="1"/>
          </p:cNvGraphicFramePr>
          <p:nvPr/>
        </p:nvGraphicFramePr>
        <p:xfrm>
          <a:off x="1524000" y="3556000"/>
          <a:ext cx="6096000" cy="2403475"/>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1475">
                <a:tc>
                  <a:txBody>
                    <a:bodyPr/>
                    <a:lstStyle>
                      <a:lvl1pPr>
                        <a:lnSpc>
                          <a:spcPct val="90000"/>
                        </a:lnSpc>
                        <a:spcBef>
                          <a:spcPct val="30000"/>
                        </a:spcBef>
                        <a:buClr>
                          <a:schemeClr val="tx2"/>
                        </a:buClr>
                        <a:buSzPct val="75000"/>
                        <a:buFont typeface="Symbol" pitchFamily="18" charset="2"/>
                        <a:defRPr sz="2000">
                          <a:solidFill>
                            <a:schemeClr val="tx1"/>
                          </a:solidFill>
                          <a:latin typeface="Times" pitchFamily="18" charset="0"/>
                        </a:defRPr>
                      </a:lvl1pPr>
                      <a:lvl2pPr>
                        <a:lnSpc>
                          <a:spcPct val="90000"/>
                        </a:lnSpc>
                        <a:spcBef>
                          <a:spcPct val="30000"/>
                        </a:spcBef>
                        <a:buClr>
                          <a:schemeClr val="tx1"/>
                        </a:buClr>
                        <a:buSzPct val="100000"/>
                        <a:buFont typeface="Wingdings" pitchFamily="2" charset="2"/>
                        <a:defRPr b="1">
                          <a:solidFill>
                            <a:schemeClr val="tx1"/>
                          </a:solidFill>
                          <a:latin typeface="Times" pitchFamily="18" charset="0"/>
                        </a:defRPr>
                      </a:lvl2pPr>
                      <a:lvl3pPr>
                        <a:lnSpc>
                          <a:spcPct val="90000"/>
                        </a:lnSpc>
                        <a:spcBef>
                          <a:spcPct val="30000"/>
                        </a:spcBef>
                        <a:buClr>
                          <a:schemeClr val="tx2"/>
                        </a:buClr>
                        <a:buSzPct val="60000"/>
                        <a:buFont typeface="Wingdings" pitchFamily="2" charset="2"/>
                        <a:defRPr sz="1600" b="1">
                          <a:solidFill>
                            <a:schemeClr val="tx1"/>
                          </a:solidFill>
                          <a:latin typeface="Times" pitchFamily="18" charset="0"/>
                        </a:defRPr>
                      </a:lvl3pPr>
                      <a:lvl4pPr>
                        <a:lnSpc>
                          <a:spcPct val="90000"/>
                        </a:lnSpc>
                        <a:spcBef>
                          <a:spcPct val="30000"/>
                        </a:spcBef>
                        <a:buSzPct val="100000"/>
                        <a:defRPr sz="1600" b="1">
                          <a:solidFill>
                            <a:schemeClr val="tx1"/>
                          </a:solidFill>
                          <a:latin typeface="Times" pitchFamily="18" charset="0"/>
                        </a:defRPr>
                      </a:lvl4pPr>
                      <a:lvl5pPr>
                        <a:lnSpc>
                          <a:spcPct val="90000"/>
                        </a:lnSpc>
                        <a:spcBef>
                          <a:spcPct val="30000"/>
                        </a:spcBef>
                        <a:buSzPct val="100000"/>
                        <a:defRPr sz="1600" b="1">
                          <a:solidFill>
                            <a:schemeClr val="tx1"/>
                          </a:solidFill>
                          <a:latin typeface="Times" pitchFamily="18" charset="0"/>
                        </a:defRPr>
                      </a:lvl5pPr>
                      <a:lvl6pPr eaLnBrk="0" fontAlgn="base" hangingPunct="0">
                        <a:lnSpc>
                          <a:spcPct val="90000"/>
                        </a:lnSpc>
                        <a:spcBef>
                          <a:spcPct val="30000"/>
                        </a:spcBef>
                        <a:spcAft>
                          <a:spcPct val="0"/>
                        </a:spcAft>
                        <a:buSzPct val="100000"/>
                        <a:defRPr sz="1600" b="1">
                          <a:solidFill>
                            <a:schemeClr val="tx1"/>
                          </a:solidFill>
                          <a:latin typeface="Times" pitchFamily="18" charset="0"/>
                        </a:defRPr>
                      </a:lvl6pPr>
                      <a:lvl7pPr eaLnBrk="0" fontAlgn="base" hangingPunct="0">
                        <a:lnSpc>
                          <a:spcPct val="90000"/>
                        </a:lnSpc>
                        <a:spcBef>
                          <a:spcPct val="30000"/>
                        </a:spcBef>
                        <a:spcAft>
                          <a:spcPct val="0"/>
                        </a:spcAft>
                        <a:buSzPct val="100000"/>
                        <a:defRPr sz="1600" b="1">
                          <a:solidFill>
                            <a:schemeClr val="tx1"/>
                          </a:solidFill>
                          <a:latin typeface="Times" pitchFamily="18" charset="0"/>
                        </a:defRPr>
                      </a:lvl7pPr>
                      <a:lvl8pPr eaLnBrk="0" fontAlgn="base" hangingPunct="0">
                        <a:lnSpc>
                          <a:spcPct val="90000"/>
                        </a:lnSpc>
                        <a:spcBef>
                          <a:spcPct val="30000"/>
                        </a:spcBef>
                        <a:spcAft>
                          <a:spcPct val="0"/>
                        </a:spcAft>
                        <a:buSzPct val="100000"/>
                        <a:defRPr sz="1600" b="1">
                          <a:solidFill>
                            <a:schemeClr val="tx1"/>
                          </a:solidFill>
                          <a:latin typeface="Times" pitchFamily="18" charset="0"/>
                        </a:defRPr>
                      </a:lvl8pPr>
                      <a:lvl9pPr eaLnBrk="0" fontAlgn="base" hangingPunct="0">
                        <a:lnSpc>
                          <a:spcPct val="90000"/>
                        </a:lnSpc>
                        <a:spcBef>
                          <a:spcPct val="30000"/>
                        </a:spcBef>
                        <a:spcAft>
                          <a:spcPct val="0"/>
                        </a:spcAft>
                        <a:buSzPct val="100000"/>
                        <a:defRPr sz="1600" b="1">
                          <a:solidFill>
                            <a:schemeClr val="tx1"/>
                          </a:solidFill>
                          <a:latin typeface="Times" pitchFamily="18"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pitchFamily="18" charset="2"/>
                        <a:buNone/>
                        <a:tabLst/>
                      </a:pPr>
                      <a:r>
                        <a:rPr kumimoji="0" lang="en-CA" altLang="en-US" sz="1600" b="1" i="0" u="none" strike="noStrike" cap="none" normalizeH="0" baseline="0">
                          <a:ln>
                            <a:noFill/>
                          </a:ln>
                          <a:solidFill>
                            <a:schemeClr val="tx1"/>
                          </a:solidFill>
                          <a:effectLst/>
                          <a:latin typeface="Times" pitchFamily="18" charset="0"/>
                        </a:rPr>
                        <a:t>Batch Sequential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Clr>
                          <a:schemeClr val="tx2"/>
                        </a:buClr>
                        <a:buSzPct val="75000"/>
                        <a:buFont typeface="Symbol" pitchFamily="18" charset="2"/>
                        <a:defRPr sz="2000">
                          <a:solidFill>
                            <a:schemeClr val="tx1"/>
                          </a:solidFill>
                          <a:latin typeface="Times" pitchFamily="18" charset="0"/>
                        </a:defRPr>
                      </a:lvl1pPr>
                      <a:lvl2pPr>
                        <a:lnSpc>
                          <a:spcPct val="90000"/>
                        </a:lnSpc>
                        <a:spcBef>
                          <a:spcPct val="30000"/>
                        </a:spcBef>
                        <a:buClr>
                          <a:schemeClr val="tx1"/>
                        </a:buClr>
                        <a:buSzPct val="100000"/>
                        <a:buFont typeface="Wingdings" pitchFamily="2" charset="2"/>
                        <a:defRPr b="1">
                          <a:solidFill>
                            <a:schemeClr val="tx1"/>
                          </a:solidFill>
                          <a:latin typeface="Times" pitchFamily="18" charset="0"/>
                        </a:defRPr>
                      </a:lvl2pPr>
                      <a:lvl3pPr>
                        <a:lnSpc>
                          <a:spcPct val="90000"/>
                        </a:lnSpc>
                        <a:spcBef>
                          <a:spcPct val="30000"/>
                        </a:spcBef>
                        <a:buClr>
                          <a:schemeClr val="tx2"/>
                        </a:buClr>
                        <a:buSzPct val="60000"/>
                        <a:buFont typeface="Wingdings" pitchFamily="2" charset="2"/>
                        <a:defRPr sz="1600" b="1">
                          <a:solidFill>
                            <a:schemeClr val="tx1"/>
                          </a:solidFill>
                          <a:latin typeface="Times" pitchFamily="18" charset="0"/>
                        </a:defRPr>
                      </a:lvl3pPr>
                      <a:lvl4pPr>
                        <a:lnSpc>
                          <a:spcPct val="90000"/>
                        </a:lnSpc>
                        <a:spcBef>
                          <a:spcPct val="30000"/>
                        </a:spcBef>
                        <a:buSzPct val="100000"/>
                        <a:defRPr sz="1600" b="1">
                          <a:solidFill>
                            <a:schemeClr val="tx1"/>
                          </a:solidFill>
                          <a:latin typeface="Times" pitchFamily="18" charset="0"/>
                        </a:defRPr>
                      </a:lvl4pPr>
                      <a:lvl5pPr>
                        <a:lnSpc>
                          <a:spcPct val="90000"/>
                        </a:lnSpc>
                        <a:spcBef>
                          <a:spcPct val="30000"/>
                        </a:spcBef>
                        <a:buSzPct val="100000"/>
                        <a:defRPr sz="1600" b="1">
                          <a:solidFill>
                            <a:schemeClr val="tx1"/>
                          </a:solidFill>
                          <a:latin typeface="Times" pitchFamily="18" charset="0"/>
                        </a:defRPr>
                      </a:lvl5pPr>
                      <a:lvl6pPr eaLnBrk="0" fontAlgn="base" hangingPunct="0">
                        <a:lnSpc>
                          <a:spcPct val="90000"/>
                        </a:lnSpc>
                        <a:spcBef>
                          <a:spcPct val="30000"/>
                        </a:spcBef>
                        <a:spcAft>
                          <a:spcPct val="0"/>
                        </a:spcAft>
                        <a:buSzPct val="100000"/>
                        <a:defRPr sz="1600" b="1">
                          <a:solidFill>
                            <a:schemeClr val="tx1"/>
                          </a:solidFill>
                          <a:latin typeface="Times" pitchFamily="18" charset="0"/>
                        </a:defRPr>
                      </a:lvl6pPr>
                      <a:lvl7pPr eaLnBrk="0" fontAlgn="base" hangingPunct="0">
                        <a:lnSpc>
                          <a:spcPct val="90000"/>
                        </a:lnSpc>
                        <a:spcBef>
                          <a:spcPct val="30000"/>
                        </a:spcBef>
                        <a:spcAft>
                          <a:spcPct val="0"/>
                        </a:spcAft>
                        <a:buSzPct val="100000"/>
                        <a:defRPr sz="1600" b="1">
                          <a:solidFill>
                            <a:schemeClr val="tx1"/>
                          </a:solidFill>
                          <a:latin typeface="Times" pitchFamily="18" charset="0"/>
                        </a:defRPr>
                      </a:lvl7pPr>
                      <a:lvl8pPr eaLnBrk="0" fontAlgn="base" hangingPunct="0">
                        <a:lnSpc>
                          <a:spcPct val="90000"/>
                        </a:lnSpc>
                        <a:spcBef>
                          <a:spcPct val="30000"/>
                        </a:spcBef>
                        <a:spcAft>
                          <a:spcPct val="0"/>
                        </a:spcAft>
                        <a:buSzPct val="100000"/>
                        <a:defRPr sz="1600" b="1">
                          <a:solidFill>
                            <a:schemeClr val="tx1"/>
                          </a:solidFill>
                          <a:latin typeface="Times" pitchFamily="18" charset="0"/>
                        </a:defRPr>
                      </a:lvl8pPr>
                      <a:lvl9pPr eaLnBrk="0" fontAlgn="base" hangingPunct="0">
                        <a:lnSpc>
                          <a:spcPct val="90000"/>
                        </a:lnSpc>
                        <a:spcBef>
                          <a:spcPct val="30000"/>
                        </a:spcBef>
                        <a:spcAft>
                          <a:spcPct val="0"/>
                        </a:spcAft>
                        <a:buSzPct val="100000"/>
                        <a:defRPr sz="1600" b="1">
                          <a:solidFill>
                            <a:schemeClr val="tx1"/>
                          </a:solidFill>
                          <a:latin typeface="Times" pitchFamily="18"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pitchFamily="18" charset="2"/>
                        <a:buNone/>
                        <a:tabLst/>
                      </a:pPr>
                      <a:r>
                        <a:rPr kumimoji="0" lang="en-CA" altLang="en-US" sz="1600" b="1" i="0" u="none" strike="noStrike" cap="none" normalizeH="0" baseline="0">
                          <a:ln>
                            <a:noFill/>
                          </a:ln>
                          <a:solidFill>
                            <a:schemeClr val="tx1"/>
                          </a:solidFill>
                          <a:effectLst/>
                          <a:latin typeface="Times" pitchFamily="18" charset="0"/>
                        </a:rPr>
                        <a:t>Pipe-and-Filter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32000">
                <a:tc>
                  <a:txBody>
                    <a:bodyPr/>
                    <a:lstStyle>
                      <a:lvl1pPr marL="288925" indent="-288925">
                        <a:lnSpc>
                          <a:spcPct val="90000"/>
                        </a:lnSpc>
                        <a:spcBef>
                          <a:spcPct val="30000"/>
                        </a:spcBef>
                        <a:buClr>
                          <a:schemeClr val="tx2"/>
                        </a:buClr>
                        <a:buSzPct val="75000"/>
                        <a:buFont typeface="Symbol" pitchFamily="18" charset="2"/>
                        <a:defRPr sz="2000">
                          <a:solidFill>
                            <a:schemeClr val="tx1"/>
                          </a:solidFill>
                          <a:latin typeface="Times" pitchFamily="18" charset="0"/>
                        </a:defRPr>
                      </a:lvl1pPr>
                      <a:lvl2pPr marL="479425">
                        <a:lnSpc>
                          <a:spcPct val="90000"/>
                        </a:lnSpc>
                        <a:spcBef>
                          <a:spcPct val="30000"/>
                        </a:spcBef>
                        <a:buClr>
                          <a:schemeClr val="tx1"/>
                        </a:buClr>
                        <a:buSzPct val="100000"/>
                        <a:buFont typeface="Wingdings" pitchFamily="2" charset="2"/>
                        <a:defRPr b="1">
                          <a:solidFill>
                            <a:schemeClr val="tx1"/>
                          </a:solidFill>
                          <a:latin typeface="Times" pitchFamily="18" charset="0"/>
                        </a:defRPr>
                      </a:lvl2pPr>
                      <a:lvl3pPr>
                        <a:lnSpc>
                          <a:spcPct val="90000"/>
                        </a:lnSpc>
                        <a:spcBef>
                          <a:spcPct val="30000"/>
                        </a:spcBef>
                        <a:buClr>
                          <a:schemeClr val="tx2"/>
                        </a:buClr>
                        <a:buSzPct val="60000"/>
                        <a:buFont typeface="Wingdings" pitchFamily="2" charset="2"/>
                        <a:defRPr sz="1600" b="1">
                          <a:solidFill>
                            <a:schemeClr val="tx1"/>
                          </a:solidFill>
                          <a:latin typeface="Times" pitchFamily="18" charset="0"/>
                        </a:defRPr>
                      </a:lvl3pPr>
                      <a:lvl4pPr>
                        <a:lnSpc>
                          <a:spcPct val="90000"/>
                        </a:lnSpc>
                        <a:spcBef>
                          <a:spcPct val="30000"/>
                        </a:spcBef>
                        <a:buSzPct val="100000"/>
                        <a:defRPr sz="1600" b="1">
                          <a:solidFill>
                            <a:schemeClr val="tx1"/>
                          </a:solidFill>
                          <a:latin typeface="Times" pitchFamily="18" charset="0"/>
                        </a:defRPr>
                      </a:lvl4pPr>
                      <a:lvl5pPr>
                        <a:lnSpc>
                          <a:spcPct val="90000"/>
                        </a:lnSpc>
                        <a:spcBef>
                          <a:spcPct val="30000"/>
                        </a:spcBef>
                        <a:buSzPct val="100000"/>
                        <a:defRPr sz="1600" b="1">
                          <a:solidFill>
                            <a:schemeClr val="tx1"/>
                          </a:solidFill>
                          <a:latin typeface="Times" pitchFamily="18" charset="0"/>
                        </a:defRPr>
                      </a:lvl5pPr>
                      <a:lvl6pPr eaLnBrk="0" fontAlgn="base" hangingPunct="0">
                        <a:lnSpc>
                          <a:spcPct val="90000"/>
                        </a:lnSpc>
                        <a:spcBef>
                          <a:spcPct val="30000"/>
                        </a:spcBef>
                        <a:spcAft>
                          <a:spcPct val="0"/>
                        </a:spcAft>
                        <a:buSzPct val="100000"/>
                        <a:defRPr sz="1600" b="1">
                          <a:solidFill>
                            <a:schemeClr val="tx1"/>
                          </a:solidFill>
                          <a:latin typeface="Times" pitchFamily="18" charset="0"/>
                        </a:defRPr>
                      </a:lvl6pPr>
                      <a:lvl7pPr eaLnBrk="0" fontAlgn="base" hangingPunct="0">
                        <a:lnSpc>
                          <a:spcPct val="90000"/>
                        </a:lnSpc>
                        <a:spcBef>
                          <a:spcPct val="30000"/>
                        </a:spcBef>
                        <a:spcAft>
                          <a:spcPct val="0"/>
                        </a:spcAft>
                        <a:buSzPct val="100000"/>
                        <a:defRPr sz="1600" b="1">
                          <a:solidFill>
                            <a:schemeClr val="tx1"/>
                          </a:solidFill>
                          <a:latin typeface="Times" pitchFamily="18" charset="0"/>
                        </a:defRPr>
                      </a:lvl7pPr>
                      <a:lvl8pPr eaLnBrk="0" fontAlgn="base" hangingPunct="0">
                        <a:lnSpc>
                          <a:spcPct val="90000"/>
                        </a:lnSpc>
                        <a:spcBef>
                          <a:spcPct val="30000"/>
                        </a:spcBef>
                        <a:spcAft>
                          <a:spcPct val="0"/>
                        </a:spcAft>
                        <a:buSzPct val="100000"/>
                        <a:defRPr sz="1600" b="1">
                          <a:solidFill>
                            <a:schemeClr val="tx1"/>
                          </a:solidFill>
                          <a:latin typeface="Times" pitchFamily="18" charset="0"/>
                        </a:defRPr>
                      </a:lvl8pPr>
                      <a:lvl9pPr eaLnBrk="0" fontAlgn="base" hangingPunct="0">
                        <a:lnSpc>
                          <a:spcPct val="90000"/>
                        </a:lnSpc>
                        <a:spcBef>
                          <a:spcPct val="30000"/>
                        </a:spcBef>
                        <a:spcAft>
                          <a:spcPct val="0"/>
                        </a:spcAft>
                        <a:buSzPct val="100000"/>
                        <a:defRPr sz="1600" b="1">
                          <a:solidFill>
                            <a:schemeClr val="tx1"/>
                          </a:solidFill>
                          <a:latin typeface="Times" pitchFamily="18" charset="0"/>
                        </a:defRPr>
                      </a:lvl9pPr>
                    </a:lstStyle>
                    <a:p>
                      <a:pPr marL="288925" marR="0" lvl="0" indent="-288925" algn="l" defTabSz="914400" rtl="0" eaLnBrk="0" fontAlgn="base" latinLnBrk="0" hangingPunct="0">
                        <a:lnSpc>
                          <a:spcPct val="90000"/>
                        </a:lnSpc>
                        <a:spcBef>
                          <a:spcPct val="30000"/>
                        </a:spcBef>
                        <a:spcAft>
                          <a:spcPct val="0"/>
                        </a:spcAft>
                        <a:buClr>
                          <a:schemeClr val="tx2"/>
                        </a:buClr>
                        <a:buSzPct val="75000"/>
                        <a:buFont typeface="Symbol" pitchFamily="18" charset="2"/>
                        <a:buChar char="¨"/>
                        <a:tabLst/>
                      </a:pPr>
                      <a:r>
                        <a:rPr kumimoji="0" lang="en-CA" altLang="en-US" sz="1600" b="0" i="0" u="none" strike="noStrike" cap="none" normalizeH="0" baseline="0">
                          <a:ln>
                            <a:noFill/>
                          </a:ln>
                          <a:solidFill>
                            <a:schemeClr val="tx1"/>
                          </a:solidFill>
                          <a:effectLst/>
                          <a:latin typeface="Times" pitchFamily="18" charset="0"/>
                        </a:rPr>
                        <a:t>course grained</a:t>
                      </a:r>
                    </a:p>
                    <a:p>
                      <a:pPr marL="288925" marR="0" lvl="0" indent="-288925" algn="l" defTabSz="914400" rtl="0" eaLnBrk="0" fontAlgn="base" latinLnBrk="0" hangingPunct="0">
                        <a:lnSpc>
                          <a:spcPct val="90000"/>
                        </a:lnSpc>
                        <a:spcBef>
                          <a:spcPct val="30000"/>
                        </a:spcBef>
                        <a:spcAft>
                          <a:spcPct val="0"/>
                        </a:spcAft>
                        <a:buClr>
                          <a:schemeClr val="tx2"/>
                        </a:buClr>
                        <a:buSzPct val="75000"/>
                        <a:buFont typeface="Symbol" pitchFamily="18" charset="2"/>
                        <a:buChar char="¨"/>
                        <a:tabLst/>
                      </a:pPr>
                      <a:r>
                        <a:rPr kumimoji="0" lang="en-CA" altLang="en-US" sz="1600" b="0" i="0" u="none" strike="noStrike" cap="none" normalizeH="0" baseline="0">
                          <a:ln>
                            <a:noFill/>
                          </a:ln>
                          <a:solidFill>
                            <a:schemeClr val="tx1"/>
                          </a:solidFill>
                          <a:effectLst/>
                          <a:latin typeface="Times" pitchFamily="18" charset="0"/>
                        </a:rPr>
                        <a:t>high latency</a:t>
                      </a:r>
                    </a:p>
                    <a:p>
                      <a:pPr marL="288925" marR="0" lvl="0" indent="-288925" algn="l" defTabSz="914400" rtl="0" eaLnBrk="0" fontAlgn="base" latinLnBrk="0" hangingPunct="0">
                        <a:lnSpc>
                          <a:spcPct val="90000"/>
                        </a:lnSpc>
                        <a:spcBef>
                          <a:spcPct val="30000"/>
                        </a:spcBef>
                        <a:spcAft>
                          <a:spcPct val="0"/>
                        </a:spcAft>
                        <a:buClr>
                          <a:schemeClr val="tx2"/>
                        </a:buClr>
                        <a:buSzPct val="75000"/>
                        <a:buFont typeface="Symbol" pitchFamily="18" charset="2"/>
                        <a:buChar char="¨"/>
                        <a:tabLst/>
                      </a:pPr>
                      <a:r>
                        <a:rPr kumimoji="0" lang="en-CA" altLang="en-US" sz="1600" b="0" i="0" u="none" strike="noStrike" cap="none" normalizeH="0" baseline="0">
                          <a:ln>
                            <a:noFill/>
                          </a:ln>
                          <a:solidFill>
                            <a:schemeClr val="tx1"/>
                          </a:solidFill>
                          <a:effectLst/>
                          <a:latin typeface="Times" pitchFamily="18" charset="0"/>
                        </a:rPr>
                        <a:t>external access to input</a:t>
                      </a:r>
                    </a:p>
                    <a:p>
                      <a:pPr marL="288925" marR="0" lvl="0" indent="-288925" algn="l" defTabSz="914400" rtl="0" eaLnBrk="0" fontAlgn="base" latinLnBrk="0" hangingPunct="0">
                        <a:lnSpc>
                          <a:spcPct val="90000"/>
                        </a:lnSpc>
                        <a:spcBef>
                          <a:spcPct val="30000"/>
                        </a:spcBef>
                        <a:spcAft>
                          <a:spcPct val="0"/>
                        </a:spcAft>
                        <a:buClr>
                          <a:schemeClr val="tx2"/>
                        </a:buClr>
                        <a:buSzPct val="75000"/>
                        <a:buFont typeface="Symbol" pitchFamily="18" charset="2"/>
                        <a:buChar char="¨"/>
                        <a:tabLst/>
                      </a:pPr>
                      <a:r>
                        <a:rPr kumimoji="0" lang="en-CA" altLang="en-US" sz="1600" b="0" i="0" u="none" strike="noStrike" cap="none" normalizeH="0" baseline="0">
                          <a:ln>
                            <a:noFill/>
                          </a:ln>
                          <a:solidFill>
                            <a:schemeClr val="tx1"/>
                          </a:solidFill>
                          <a:effectLst/>
                          <a:latin typeface="Times" pitchFamily="18" charset="0"/>
                        </a:rPr>
                        <a:t>no concurrency</a:t>
                      </a:r>
                    </a:p>
                    <a:p>
                      <a:pPr marL="288925" marR="0" lvl="0" indent="-288925" algn="l" defTabSz="914400" rtl="0" eaLnBrk="0" fontAlgn="base" latinLnBrk="0" hangingPunct="0">
                        <a:lnSpc>
                          <a:spcPct val="90000"/>
                        </a:lnSpc>
                        <a:spcBef>
                          <a:spcPct val="30000"/>
                        </a:spcBef>
                        <a:spcAft>
                          <a:spcPct val="0"/>
                        </a:spcAft>
                        <a:buClr>
                          <a:schemeClr val="tx2"/>
                        </a:buClr>
                        <a:buSzPct val="75000"/>
                        <a:buFont typeface="Symbol" pitchFamily="18" charset="2"/>
                        <a:buChar char="¨"/>
                        <a:tabLst/>
                      </a:pPr>
                      <a:r>
                        <a:rPr kumimoji="0" lang="en-CA" altLang="en-US" sz="1600" b="0" i="0" u="none" strike="noStrike" cap="none" normalizeH="0" baseline="0">
                          <a:ln>
                            <a:noFill/>
                          </a:ln>
                          <a:solidFill>
                            <a:schemeClr val="tx1"/>
                          </a:solidFill>
                          <a:effectLst/>
                          <a:latin typeface="Times" pitchFamily="18" charset="0"/>
                        </a:rPr>
                        <a:t>non-interactive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288925" indent="-288925">
                        <a:lnSpc>
                          <a:spcPct val="90000"/>
                        </a:lnSpc>
                        <a:spcBef>
                          <a:spcPct val="30000"/>
                        </a:spcBef>
                        <a:buClr>
                          <a:schemeClr val="tx2"/>
                        </a:buClr>
                        <a:buSzPct val="75000"/>
                        <a:buFont typeface="Symbol" pitchFamily="18" charset="2"/>
                        <a:defRPr sz="2000">
                          <a:solidFill>
                            <a:schemeClr val="tx1"/>
                          </a:solidFill>
                          <a:latin typeface="Times" pitchFamily="18" charset="0"/>
                        </a:defRPr>
                      </a:lvl1pPr>
                      <a:lvl2pPr marL="479425">
                        <a:lnSpc>
                          <a:spcPct val="90000"/>
                        </a:lnSpc>
                        <a:spcBef>
                          <a:spcPct val="30000"/>
                        </a:spcBef>
                        <a:buClr>
                          <a:schemeClr val="tx1"/>
                        </a:buClr>
                        <a:buSzPct val="100000"/>
                        <a:buFont typeface="Wingdings" pitchFamily="2" charset="2"/>
                        <a:defRPr b="1">
                          <a:solidFill>
                            <a:schemeClr val="tx1"/>
                          </a:solidFill>
                          <a:latin typeface="Times" pitchFamily="18" charset="0"/>
                        </a:defRPr>
                      </a:lvl2pPr>
                      <a:lvl3pPr>
                        <a:lnSpc>
                          <a:spcPct val="90000"/>
                        </a:lnSpc>
                        <a:spcBef>
                          <a:spcPct val="30000"/>
                        </a:spcBef>
                        <a:buClr>
                          <a:schemeClr val="tx2"/>
                        </a:buClr>
                        <a:buSzPct val="60000"/>
                        <a:buFont typeface="Wingdings" pitchFamily="2" charset="2"/>
                        <a:defRPr sz="1600" b="1">
                          <a:solidFill>
                            <a:schemeClr val="tx1"/>
                          </a:solidFill>
                          <a:latin typeface="Times" pitchFamily="18" charset="0"/>
                        </a:defRPr>
                      </a:lvl3pPr>
                      <a:lvl4pPr>
                        <a:lnSpc>
                          <a:spcPct val="90000"/>
                        </a:lnSpc>
                        <a:spcBef>
                          <a:spcPct val="30000"/>
                        </a:spcBef>
                        <a:buSzPct val="100000"/>
                        <a:defRPr sz="1600" b="1">
                          <a:solidFill>
                            <a:schemeClr val="tx1"/>
                          </a:solidFill>
                          <a:latin typeface="Times" pitchFamily="18" charset="0"/>
                        </a:defRPr>
                      </a:lvl4pPr>
                      <a:lvl5pPr>
                        <a:lnSpc>
                          <a:spcPct val="90000"/>
                        </a:lnSpc>
                        <a:spcBef>
                          <a:spcPct val="30000"/>
                        </a:spcBef>
                        <a:buSzPct val="100000"/>
                        <a:defRPr sz="1600" b="1">
                          <a:solidFill>
                            <a:schemeClr val="tx1"/>
                          </a:solidFill>
                          <a:latin typeface="Times" pitchFamily="18" charset="0"/>
                        </a:defRPr>
                      </a:lvl5pPr>
                      <a:lvl6pPr eaLnBrk="0" fontAlgn="base" hangingPunct="0">
                        <a:lnSpc>
                          <a:spcPct val="90000"/>
                        </a:lnSpc>
                        <a:spcBef>
                          <a:spcPct val="30000"/>
                        </a:spcBef>
                        <a:spcAft>
                          <a:spcPct val="0"/>
                        </a:spcAft>
                        <a:buSzPct val="100000"/>
                        <a:defRPr sz="1600" b="1">
                          <a:solidFill>
                            <a:schemeClr val="tx1"/>
                          </a:solidFill>
                          <a:latin typeface="Times" pitchFamily="18" charset="0"/>
                        </a:defRPr>
                      </a:lvl6pPr>
                      <a:lvl7pPr eaLnBrk="0" fontAlgn="base" hangingPunct="0">
                        <a:lnSpc>
                          <a:spcPct val="90000"/>
                        </a:lnSpc>
                        <a:spcBef>
                          <a:spcPct val="30000"/>
                        </a:spcBef>
                        <a:spcAft>
                          <a:spcPct val="0"/>
                        </a:spcAft>
                        <a:buSzPct val="100000"/>
                        <a:defRPr sz="1600" b="1">
                          <a:solidFill>
                            <a:schemeClr val="tx1"/>
                          </a:solidFill>
                          <a:latin typeface="Times" pitchFamily="18" charset="0"/>
                        </a:defRPr>
                      </a:lvl7pPr>
                      <a:lvl8pPr eaLnBrk="0" fontAlgn="base" hangingPunct="0">
                        <a:lnSpc>
                          <a:spcPct val="90000"/>
                        </a:lnSpc>
                        <a:spcBef>
                          <a:spcPct val="30000"/>
                        </a:spcBef>
                        <a:spcAft>
                          <a:spcPct val="0"/>
                        </a:spcAft>
                        <a:buSzPct val="100000"/>
                        <a:defRPr sz="1600" b="1">
                          <a:solidFill>
                            <a:schemeClr val="tx1"/>
                          </a:solidFill>
                          <a:latin typeface="Times" pitchFamily="18" charset="0"/>
                        </a:defRPr>
                      </a:lvl8pPr>
                      <a:lvl9pPr eaLnBrk="0" fontAlgn="base" hangingPunct="0">
                        <a:lnSpc>
                          <a:spcPct val="90000"/>
                        </a:lnSpc>
                        <a:spcBef>
                          <a:spcPct val="30000"/>
                        </a:spcBef>
                        <a:spcAft>
                          <a:spcPct val="0"/>
                        </a:spcAft>
                        <a:buSzPct val="100000"/>
                        <a:defRPr sz="1600" b="1">
                          <a:solidFill>
                            <a:schemeClr val="tx1"/>
                          </a:solidFill>
                          <a:latin typeface="Times" pitchFamily="18" charset="0"/>
                        </a:defRPr>
                      </a:lvl9pPr>
                    </a:lstStyle>
                    <a:p>
                      <a:pPr marL="288925" marR="0" lvl="0" indent="-288925" algn="l" defTabSz="914400" rtl="0" eaLnBrk="0" fontAlgn="base" latinLnBrk="0" hangingPunct="0">
                        <a:lnSpc>
                          <a:spcPct val="90000"/>
                        </a:lnSpc>
                        <a:spcBef>
                          <a:spcPct val="30000"/>
                        </a:spcBef>
                        <a:spcAft>
                          <a:spcPct val="0"/>
                        </a:spcAft>
                        <a:buClr>
                          <a:schemeClr val="tx2"/>
                        </a:buClr>
                        <a:buSzPct val="75000"/>
                        <a:buFont typeface="Symbol" pitchFamily="18" charset="2"/>
                        <a:buChar char="¨"/>
                        <a:tabLst/>
                      </a:pPr>
                      <a:r>
                        <a:rPr kumimoji="0" lang="en-CA" altLang="en-US" sz="1600" b="0" i="0" u="none" strike="noStrike" cap="none" normalizeH="0" baseline="0">
                          <a:ln>
                            <a:noFill/>
                          </a:ln>
                          <a:solidFill>
                            <a:schemeClr val="tx1"/>
                          </a:solidFill>
                          <a:effectLst/>
                          <a:latin typeface="Times" pitchFamily="18" charset="0"/>
                        </a:rPr>
                        <a:t>fine grained</a:t>
                      </a:r>
                    </a:p>
                    <a:p>
                      <a:pPr marL="288925" marR="0" lvl="0" indent="-288925" algn="l" defTabSz="914400" rtl="0" eaLnBrk="0" fontAlgn="base" latinLnBrk="0" hangingPunct="0">
                        <a:lnSpc>
                          <a:spcPct val="90000"/>
                        </a:lnSpc>
                        <a:spcBef>
                          <a:spcPct val="30000"/>
                        </a:spcBef>
                        <a:spcAft>
                          <a:spcPct val="0"/>
                        </a:spcAft>
                        <a:buClr>
                          <a:schemeClr val="tx2"/>
                        </a:buClr>
                        <a:buSzPct val="75000"/>
                        <a:buFont typeface="Symbol" pitchFamily="18" charset="2"/>
                        <a:buChar char="¨"/>
                        <a:tabLst/>
                      </a:pPr>
                      <a:r>
                        <a:rPr kumimoji="0" lang="en-CA" altLang="en-US" sz="1600" b="0" i="0" u="none" strike="noStrike" cap="none" normalizeH="0" baseline="0">
                          <a:ln>
                            <a:noFill/>
                          </a:ln>
                          <a:solidFill>
                            <a:schemeClr val="tx1"/>
                          </a:solidFill>
                          <a:effectLst/>
                          <a:latin typeface="Times" pitchFamily="18" charset="0"/>
                        </a:rPr>
                        <a:t>results starts processing</a:t>
                      </a:r>
                    </a:p>
                    <a:p>
                      <a:pPr marL="288925" marR="0" lvl="0" indent="-288925" algn="l" defTabSz="914400" rtl="0" eaLnBrk="0" fontAlgn="base" latinLnBrk="0" hangingPunct="0">
                        <a:lnSpc>
                          <a:spcPct val="90000"/>
                        </a:lnSpc>
                        <a:spcBef>
                          <a:spcPct val="30000"/>
                        </a:spcBef>
                        <a:spcAft>
                          <a:spcPct val="0"/>
                        </a:spcAft>
                        <a:buClr>
                          <a:schemeClr val="tx2"/>
                        </a:buClr>
                        <a:buSzPct val="75000"/>
                        <a:buFont typeface="Symbol" pitchFamily="18" charset="2"/>
                        <a:buChar char="¨"/>
                        <a:tabLst/>
                      </a:pPr>
                      <a:r>
                        <a:rPr kumimoji="0" lang="en-CA" altLang="en-US" sz="1600" b="0" i="0" u="none" strike="noStrike" cap="none" normalizeH="0" baseline="0">
                          <a:ln>
                            <a:noFill/>
                          </a:ln>
                          <a:solidFill>
                            <a:schemeClr val="tx1"/>
                          </a:solidFill>
                          <a:effectLst/>
                          <a:latin typeface="Times" pitchFamily="18" charset="0"/>
                        </a:rPr>
                        <a:t>localized input</a:t>
                      </a:r>
                    </a:p>
                    <a:p>
                      <a:pPr marL="288925" marR="0" lvl="0" indent="-288925" algn="l" defTabSz="914400" rtl="0" eaLnBrk="0" fontAlgn="base" latinLnBrk="0" hangingPunct="0">
                        <a:lnSpc>
                          <a:spcPct val="90000"/>
                        </a:lnSpc>
                        <a:spcBef>
                          <a:spcPct val="30000"/>
                        </a:spcBef>
                        <a:spcAft>
                          <a:spcPct val="0"/>
                        </a:spcAft>
                        <a:buClr>
                          <a:schemeClr val="tx2"/>
                        </a:buClr>
                        <a:buSzPct val="75000"/>
                        <a:buFont typeface="Symbol" pitchFamily="18" charset="2"/>
                        <a:buChar char="¨"/>
                        <a:tabLst/>
                      </a:pPr>
                      <a:r>
                        <a:rPr kumimoji="0" lang="en-CA" altLang="en-US" sz="1600" b="0" i="0" u="none" strike="noStrike" cap="none" normalizeH="0" baseline="0">
                          <a:ln>
                            <a:noFill/>
                          </a:ln>
                          <a:solidFill>
                            <a:schemeClr val="tx1"/>
                          </a:solidFill>
                          <a:effectLst/>
                          <a:latin typeface="Times" pitchFamily="18" charset="0"/>
                        </a:rPr>
                        <a:t>concurrency possible</a:t>
                      </a:r>
                    </a:p>
                    <a:p>
                      <a:pPr marL="288925" marR="0" lvl="0" indent="-288925" algn="l" defTabSz="914400" rtl="0" eaLnBrk="0" fontAlgn="base" latinLnBrk="0" hangingPunct="0">
                        <a:lnSpc>
                          <a:spcPct val="90000"/>
                        </a:lnSpc>
                        <a:spcBef>
                          <a:spcPct val="30000"/>
                        </a:spcBef>
                        <a:spcAft>
                          <a:spcPct val="0"/>
                        </a:spcAft>
                        <a:buClr>
                          <a:schemeClr val="tx2"/>
                        </a:buClr>
                        <a:buSzPct val="75000"/>
                        <a:buFont typeface="Symbol" pitchFamily="18" charset="2"/>
                        <a:buChar char="¨"/>
                        <a:tabLst/>
                      </a:pPr>
                      <a:r>
                        <a:rPr kumimoji="0" lang="en-CA" altLang="en-US" sz="1600" b="0" i="0" u="none" strike="noStrike" cap="none" normalizeH="0" baseline="0">
                          <a:ln>
                            <a:noFill/>
                          </a:ln>
                          <a:solidFill>
                            <a:schemeClr val="tx1"/>
                          </a:solidFill>
                          <a:effectLst/>
                          <a:latin typeface="Times" pitchFamily="18" charset="0"/>
                        </a:rPr>
                        <a:t>interactive awkward but possible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3860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228600" y="1066800"/>
            <a:ext cx="8763000" cy="4114800"/>
          </a:xfrm>
        </p:spPr>
        <p:txBody>
          <a:bodyPr/>
          <a:lstStyle/>
          <a:p>
            <a:endParaRPr lang="en-US" altLang="en-US" sz="1800" dirty="0"/>
          </a:p>
          <a:p>
            <a:r>
              <a:rPr lang="en-US" altLang="en-US" sz="1800" dirty="0"/>
              <a:t>Provide examples of two applications which are suitable using the pipes and filters architecture and explain how the architecture is used. Do the same for two applications which are suitable using the batch sequential architecture</a:t>
            </a:r>
          </a:p>
          <a:p>
            <a:endParaRPr lang="en-US" altLang="en-US" sz="1800" dirty="0"/>
          </a:p>
          <a:p>
            <a:r>
              <a:rPr lang="en-US" altLang="en-US" sz="1800" dirty="0"/>
              <a:t>Explain the difference between a pull filter and a push filter in the pipes and filters architecture. </a:t>
            </a:r>
          </a:p>
          <a:p>
            <a:endParaRPr lang="en-US" altLang="en-US" sz="1800" dirty="0"/>
          </a:p>
          <a:p>
            <a:r>
              <a:rPr lang="en-US" altLang="en-US" sz="1800" dirty="0"/>
              <a:t>Explain the statements a) </a:t>
            </a:r>
            <a:r>
              <a:rPr lang="en-CA" altLang="en-US" sz="1800" dirty="0"/>
              <a:t>“Reuse - any two filters can be connected if they agree on that data format that is transmitted” and b) “Architecture supports formal analysis - throughput and deadlock detection“, pertaining the </a:t>
            </a:r>
            <a:r>
              <a:rPr lang="en-US" altLang="en-US" sz="1800" dirty="0"/>
              <a:t>pipes and filters architecture.</a:t>
            </a:r>
          </a:p>
          <a:p>
            <a:pPr marL="0" indent="0">
              <a:buNone/>
            </a:pPr>
            <a:endParaRPr lang="en-US" altLang="en-US" sz="1800" dirty="0"/>
          </a:p>
          <a:p>
            <a:r>
              <a:rPr lang="en-US" altLang="en-US" sz="1800" dirty="0"/>
              <a:t>Check-out the content of the following sites:</a:t>
            </a:r>
          </a:p>
          <a:p>
            <a:pPr lvl="1"/>
            <a:r>
              <a:rPr lang="en-CA" sz="2000" dirty="0">
                <a:hlinkClick r:id="rId3"/>
              </a:rPr>
              <a:t>https://docs.microsoft.com/en-us/azure/architecture/patterns/pipes-and-filters</a:t>
            </a:r>
            <a:r>
              <a:rPr lang="en-CA" sz="2000" dirty="0"/>
              <a:t> </a:t>
            </a:r>
          </a:p>
          <a:p>
            <a:pPr lvl="1"/>
            <a:r>
              <a:rPr lang="en-CA" sz="2000">
                <a:hlinkClick r:id="rId4"/>
              </a:rPr>
              <a:t>https://www.tutorialspoint.com/software_architecture_design/data_flow_architecture.htm</a:t>
            </a:r>
            <a:endParaRPr lang="en-CA" sz="2000"/>
          </a:p>
          <a:p>
            <a:pPr lvl="1"/>
            <a:endParaRPr lang="en-CA" sz="2000" dirty="0"/>
          </a:p>
          <a:p>
            <a:pPr lvl="1"/>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a:xfrm>
            <a:off x="6858000" y="6479020"/>
            <a:ext cx="2133600" cy="365125"/>
          </a:xfrm>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26</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33</a:t>
            </a:r>
          </a:p>
        </p:txBody>
      </p:sp>
      <p:sp>
        <p:nvSpPr>
          <p:cNvPr id="3" name="Text Placeholder 2"/>
          <p:cNvSpPr>
            <a:spLocks noGrp="1"/>
          </p:cNvSpPr>
          <p:nvPr>
            <p:ph type="body" idx="1"/>
          </p:nvPr>
        </p:nvSpPr>
        <p:spPr>
          <a:xfrm>
            <a:off x="685800" y="2819400"/>
            <a:ext cx="8153400" cy="1500187"/>
          </a:xfrm>
        </p:spPr>
        <p:txBody>
          <a:bodyPr/>
          <a:lstStyle/>
          <a:p>
            <a:r>
              <a:rPr lang="en-US" dirty="0"/>
              <a:t>Architectural Styles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Programming can be fun, so can cryptography; however they should not be combined.</a:t>
            </a:r>
          </a:p>
          <a:p>
            <a:r>
              <a:rPr lang="en-US" sz="2000" i="1" dirty="0"/>
              <a:t>― </a:t>
            </a:r>
            <a:r>
              <a:rPr lang="en-US" sz="2000" dirty="0"/>
              <a:t>Kreitzberg and </a:t>
            </a:r>
            <a:r>
              <a:rPr lang="en-US" sz="2000" dirty="0" err="1"/>
              <a:t>Shneiderman</a:t>
            </a:r>
            <a:r>
              <a:rPr lang="en-US" sz="2000" dirty="0"/>
              <a:t>.</a:t>
            </a:r>
          </a:p>
          <a:p>
            <a:r>
              <a:rPr lang="en-US" sz="2000" dirty="0"/>
              <a:t> </a:t>
            </a:r>
          </a:p>
          <a:p>
            <a:endParaRPr lang="en-US" sz="2000" i="1"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DBD7DEC-0437-452A-A644-A74C8D144BA9}"/>
                  </a:ext>
                </a:extLst>
              </p14:cNvPr>
              <p14:cNvContentPartPr/>
              <p14:nvPr/>
            </p14:nvContentPartPr>
            <p14:xfrm>
              <a:off x="-3576355" y="2672967"/>
              <a:ext cx="25920" cy="2880"/>
            </p14:xfrm>
          </p:contentPart>
        </mc:Choice>
        <mc:Fallback xmlns="">
          <p:pic>
            <p:nvPicPr>
              <p:cNvPr id="4" name="Ink 3">
                <a:extLst>
                  <a:ext uri="{FF2B5EF4-FFF2-40B4-BE49-F238E27FC236}">
                    <a16:creationId xmlns:a16="http://schemas.microsoft.com/office/drawing/2014/main" id="{0DBD7DEC-0437-452A-A644-A74C8D144BA9}"/>
                  </a:ext>
                </a:extLst>
              </p:cNvPr>
              <p:cNvPicPr/>
              <p:nvPr/>
            </p:nvPicPr>
            <p:blipFill>
              <a:blip r:embed="rId4"/>
              <a:stretch>
                <a:fillRect/>
              </a:stretch>
            </p:blipFill>
            <p:spPr>
              <a:xfrm>
                <a:off x="-3584995" y="2664327"/>
                <a:ext cx="4356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0A7772-682A-4FED-A6E2-AB95791DB8CC}"/>
                  </a:ext>
                </a:extLst>
              </p14:cNvPr>
              <p14:cNvContentPartPr/>
              <p14:nvPr/>
            </p14:nvContentPartPr>
            <p14:xfrm>
              <a:off x="1160885" y="2408007"/>
              <a:ext cx="2160" cy="1080"/>
            </p14:xfrm>
          </p:contentPart>
        </mc:Choice>
        <mc:Fallback xmlns="">
          <p:pic>
            <p:nvPicPr>
              <p:cNvPr id="5" name="Ink 4">
                <a:extLst>
                  <a:ext uri="{FF2B5EF4-FFF2-40B4-BE49-F238E27FC236}">
                    <a16:creationId xmlns:a16="http://schemas.microsoft.com/office/drawing/2014/main" id="{9E0A7772-682A-4FED-A6E2-AB95791DB8CC}"/>
                  </a:ext>
                </a:extLst>
              </p:cNvPr>
              <p:cNvPicPr/>
              <p:nvPr/>
            </p:nvPicPr>
            <p:blipFill>
              <a:blip r:embed="rId6"/>
              <a:stretch>
                <a:fillRect/>
              </a:stretch>
            </p:blipFill>
            <p:spPr>
              <a:xfrm>
                <a:off x="1151885" y="2399367"/>
                <a:ext cx="1980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A63376A9-07E4-4B34-B000-AC59A33784BD}"/>
                  </a:ext>
                </a:extLst>
              </p14:cNvPr>
              <p14:cNvContentPartPr/>
              <p14:nvPr/>
            </p14:nvContentPartPr>
            <p14:xfrm>
              <a:off x="1161605" y="2368407"/>
              <a:ext cx="20880" cy="13680"/>
            </p14:xfrm>
          </p:contentPart>
        </mc:Choice>
        <mc:Fallback xmlns="">
          <p:pic>
            <p:nvPicPr>
              <p:cNvPr id="7" name="Ink 6">
                <a:extLst>
                  <a:ext uri="{FF2B5EF4-FFF2-40B4-BE49-F238E27FC236}">
                    <a16:creationId xmlns:a16="http://schemas.microsoft.com/office/drawing/2014/main" id="{A63376A9-07E4-4B34-B000-AC59A33784BD}"/>
                  </a:ext>
                </a:extLst>
              </p:cNvPr>
              <p:cNvPicPr/>
              <p:nvPr/>
            </p:nvPicPr>
            <p:blipFill>
              <a:blip r:embed="rId8"/>
              <a:stretch>
                <a:fillRect/>
              </a:stretch>
            </p:blipFill>
            <p:spPr>
              <a:xfrm>
                <a:off x="1152965" y="2359407"/>
                <a:ext cx="38520" cy="31320"/>
              </a:xfrm>
              <a:prstGeom prst="rect">
                <a:avLst/>
              </a:prstGeom>
            </p:spPr>
          </p:pic>
        </mc:Fallback>
      </mc:AlternateContent>
    </p:spTree>
    <p:extLst>
      <p:ext uri="{BB962C8B-B14F-4D97-AF65-F5344CB8AC3E}">
        <p14:creationId xmlns:p14="http://schemas.microsoft.com/office/powerpoint/2010/main" val="178400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marL="0" indent="0">
              <a:lnSpc>
                <a:spcPct val="80000"/>
              </a:lnSpc>
              <a:buNone/>
            </a:pPr>
            <a:r>
              <a:rPr lang="en-CA" altLang="en-US" sz="1800"/>
              <a:t>To </a:t>
            </a:r>
            <a:r>
              <a:rPr lang="en-CA" altLang="en-US" sz="1800" dirty="0"/>
              <a:t>understand the Data Flow Architectural Style</a:t>
            </a:r>
          </a:p>
          <a:p>
            <a:pPr>
              <a:buFont typeface="+mj-lt"/>
              <a:buAutoNum type="arabicPeriod"/>
            </a:pPr>
            <a:endParaRPr lang="en-CA" altLang="en-US" sz="1800" dirty="0"/>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1DDFAAE-9AF8-4C66-B62F-22C7D0CDA1E9}" type="slidenum">
              <a:rPr lang="en-CA" altLang="en-US"/>
              <a:pPr/>
              <a:t>5</a:t>
            </a:fld>
            <a:endParaRPr lang="en-CA" altLang="en-US"/>
          </a:p>
        </p:txBody>
      </p:sp>
      <p:sp>
        <p:nvSpPr>
          <p:cNvPr id="130050" name="Rectangle 2"/>
          <p:cNvSpPr>
            <a:spLocks noGrp="1" noChangeArrowheads="1"/>
          </p:cNvSpPr>
          <p:nvPr>
            <p:ph type="title"/>
          </p:nvPr>
        </p:nvSpPr>
        <p:spPr/>
        <p:txBody>
          <a:bodyPr/>
          <a:lstStyle/>
          <a:p>
            <a:r>
              <a:rPr lang="en-US" altLang="en-US"/>
              <a:t>Overview</a:t>
            </a:r>
            <a:endParaRPr lang="de-DE" altLang="en-US"/>
          </a:p>
        </p:txBody>
      </p:sp>
      <p:sp>
        <p:nvSpPr>
          <p:cNvPr id="130051" name="Rectangle 3"/>
          <p:cNvSpPr>
            <a:spLocks noGrp="1" noChangeArrowheads="1"/>
          </p:cNvSpPr>
          <p:nvPr>
            <p:ph type="body" idx="1"/>
          </p:nvPr>
        </p:nvSpPr>
        <p:spPr/>
        <p:txBody>
          <a:bodyPr/>
          <a:lstStyle/>
          <a:p>
            <a:pPr>
              <a:lnSpc>
                <a:spcPct val="90000"/>
              </a:lnSpc>
            </a:pPr>
            <a:r>
              <a:rPr lang="en-US" altLang="en-US" sz="2400" dirty="0"/>
              <a:t>Architectural styles and patterns</a:t>
            </a:r>
          </a:p>
          <a:p>
            <a:pPr lvl="1">
              <a:lnSpc>
                <a:spcPct val="90000"/>
              </a:lnSpc>
              <a:buFont typeface="Wingdings" pitchFamily="2" charset="2"/>
              <a:buChar char="è"/>
            </a:pPr>
            <a:r>
              <a:rPr lang="en-CA" altLang="en-US" sz="2000" dirty="0">
                <a:solidFill>
                  <a:prstClr val="black"/>
                </a:solidFill>
              </a:rPr>
              <a:t>Data Flow</a:t>
            </a:r>
            <a:endParaRPr lang="en-CA" altLang="en-US" sz="2000" dirty="0"/>
          </a:p>
          <a:p>
            <a:pPr lvl="1">
              <a:lnSpc>
                <a:spcPct val="90000"/>
              </a:lnSpc>
            </a:pPr>
            <a:r>
              <a:rPr lang="en-CA" altLang="en-US" sz="2000" dirty="0"/>
              <a:t>Call-and-return</a:t>
            </a:r>
          </a:p>
          <a:p>
            <a:pPr lvl="1">
              <a:lnSpc>
                <a:spcPct val="90000"/>
              </a:lnSpc>
            </a:pPr>
            <a:r>
              <a:rPr lang="en-CA" altLang="en-US" sz="2000" dirty="0"/>
              <a:t>Interacting processes</a:t>
            </a:r>
          </a:p>
          <a:p>
            <a:pPr lvl="1">
              <a:lnSpc>
                <a:spcPct val="90000"/>
              </a:lnSpc>
            </a:pPr>
            <a:r>
              <a:rPr lang="en-CA" altLang="en-US" sz="2000" dirty="0"/>
              <a:t>Data-oriented repository</a:t>
            </a:r>
          </a:p>
          <a:p>
            <a:pPr lvl="1">
              <a:lnSpc>
                <a:spcPct val="90000"/>
              </a:lnSpc>
            </a:pPr>
            <a:r>
              <a:rPr lang="en-CA" altLang="en-US" sz="2000" dirty="0"/>
              <a:t>Hierarchical</a:t>
            </a:r>
          </a:p>
          <a:p>
            <a:pPr lvl="1">
              <a:lnSpc>
                <a:spcPct val="90000"/>
              </a:lnSpc>
            </a:pPr>
            <a:r>
              <a:rPr lang="en-CA" altLang="en-US" sz="2000" dirty="0"/>
              <a:t>Other</a:t>
            </a:r>
            <a:endParaRPr lang="en-US" altLang="en-US" sz="2000" dirty="0"/>
          </a:p>
          <a:p>
            <a:pPr>
              <a:lnSpc>
                <a:spcPct val="90000"/>
              </a:lnSpc>
            </a:pPr>
            <a:r>
              <a:rPr lang="en-US" altLang="en-US" sz="2400" dirty="0"/>
              <a:t>Heterogeneous architectures</a:t>
            </a:r>
          </a:p>
        </p:txBody>
      </p:sp>
    </p:spTree>
    <p:extLst>
      <p:ext uri="{BB962C8B-B14F-4D97-AF65-F5344CB8AC3E}">
        <p14:creationId xmlns:p14="http://schemas.microsoft.com/office/powerpoint/2010/main" val="3538485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CA" altLang="en-US" sz="4000" dirty="0"/>
              <a:t>Data Flow Style</a:t>
            </a:r>
          </a:p>
        </p:txBody>
      </p:sp>
      <p:sp>
        <p:nvSpPr>
          <p:cNvPr id="238595" name="Rectangle 3"/>
          <p:cNvSpPr>
            <a:spLocks noGrp="1" noChangeArrowheads="1"/>
          </p:cNvSpPr>
          <p:nvPr>
            <p:ph type="body" idx="1"/>
          </p:nvPr>
        </p:nvSpPr>
        <p:spPr>
          <a:xfrm>
            <a:off x="685800" y="1676400"/>
            <a:ext cx="7772400" cy="4114800"/>
          </a:xfrm>
        </p:spPr>
        <p:txBody>
          <a:bodyPr/>
          <a:lstStyle/>
          <a:p>
            <a:pPr marL="342900" indent="-342900"/>
            <a:r>
              <a:rPr lang="en-CA" altLang="en-US" sz="2000" dirty="0"/>
              <a:t>Components: Data Flow Components</a:t>
            </a:r>
          </a:p>
          <a:p>
            <a:pPr marL="742950" lvl="1" indent="-285750"/>
            <a:r>
              <a:rPr lang="en-CA" altLang="en-US" sz="1800" dirty="0"/>
              <a:t>Interfaces are input ports and output ports</a:t>
            </a:r>
          </a:p>
          <a:p>
            <a:pPr marL="742950" lvl="1" indent="-285750"/>
            <a:r>
              <a:rPr lang="en-CA" altLang="en-US" sz="1800" dirty="0"/>
              <a:t>Input ports read data; output ports write data</a:t>
            </a:r>
          </a:p>
          <a:p>
            <a:pPr marL="742950" lvl="1" indent="-285750"/>
            <a:r>
              <a:rPr lang="en-CA" altLang="en-US" sz="1800" dirty="0"/>
              <a:t>Computational model: read data from input ports, compute, write data to output ports</a:t>
            </a:r>
          </a:p>
          <a:p>
            <a:pPr marL="742950" lvl="1" indent="-285750"/>
            <a:endParaRPr lang="en-CA" altLang="en-US" sz="1800" dirty="0"/>
          </a:p>
          <a:p>
            <a:pPr marL="342900" indent="-342900"/>
            <a:r>
              <a:rPr lang="en-CA" altLang="en-US" sz="2000" dirty="0"/>
              <a:t>Connectors: Data Streams</a:t>
            </a:r>
          </a:p>
          <a:p>
            <a:pPr marL="742950" lvl="1" indent="-285750"/>
            <a:r>
              <a:rPr lang="en-CA" altLang="en-US" sz="1800" dirty="0" err="1"/>
              <a:t>Uni</a:t>
            </a:r>
            <a:r>
              <a:rPr lang="en-CA" altLang="en-US" sz="1800" dirty="0"/>
              <a:t>-directional</a:t>
            </a:r>
          </a:p>
          <a:p>
            <a:pPr lvl="2"/>
            <a:r>
              <a:rPr lang="en-CA" altLang="en-US" sz="1600" dirty="0"/>
              <a:t>Usually asynchronous, buffered</a:t>
            </a:r>
          </a:p>
          <a:p>
            <a:pPr marL="742950" lvl="1" indent="-285750"/>
            <a:r>
              <a:rPr lang="en-CA" altLang="en-US" sz="1800" dirty="0"/>
              <a:t>Interfaces are reader and writer roles</a:t>
            </a:r>
          </a:p>
          <a:p>
            <a:pPr marL="742950" lvl="1" indent="-285750"/>
            <a:r>
              <a:rPr lang="en-CA" altLang="en-US" sz="1800" dirty="0"/>
              <a:t>Computational model: transport data from writer roles to reader roles</a:t>
            </a:r>
          </a:p>
          <a:p>
            <a:pPr marL="742950" lvl="1" indent="-285750"/>
            <a:endParaRPr lang="en-CA" altLang="en-US" sz="1800" dirty="0"/>
          </a:p>
          <a:p>
            <a:pPr marL="342900" indent="-342900"/>
            <a:r>
              <a:rPr lang="en-CA" altLang="en-US" sz="2000" dirty="0"/>
              <a:t>Systems</a:t>
            </a:r>
          </a:p>
          <a:p>
            <a:pPr marL="742950" lvl="1" indent="-285750"/>
            <a:r>
              <a:rPr lang="en-CA" altLang="en-US" sz="1800" dirty="0"/>
              <a:t>Arbitrary graphs</a:t>
            </a:r>
          </a:p>
          <a:p>
            <a:pPr marL="742950" lvl="1" indent="-285750"/>
            <a:r>
              <a:rPr lang="en-CA" altLang="en-US" sz="1800" dirty="0"/>
              <a:t>Computational model: functional composition</a:t>
            </a:r>
          </a:p>
        </p:txBody>
      </p:sp>
    </p:spTree>
    <p:extLst>
      <p:ext uri="{BB962C8B-B14F-4D97-AF65-F5344CB8AC3E}">
        <p14:creationId xmlns:p14="http://schemas.microsoft.com/office/powerpoint/2010/main" val="314472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CA" altLang="en-US" sz="4000" dirty="0"/>
              <a:t>Patterns of Data Flow in Systems</a:t>
            </a:r>
          </a:p>
        </p:txBody>
      </p:sp>
      <p:sp>
        <p:nvSpPr>
          <p:cNvPr id="239619" name="Rectangle 3"/>
          <p:cNvSpPr>
            <a:spLocks noGrp="1" noChangeArrowheads="1"/>
          </p:cNvSpPr>
          <p:nvPr>
            <p:ph type="body" sz="half" idx="2"/>
          </p:nvPr>
        </p:nvSpPr>
        <p:spPr>
          <a:xfrm>
            <a:off x="4564063" y="1936750"/>
            <a:ext cx="4046537" cy="4921250"/>
          </a:xfrm>
        </p:spPr>
        <p:txBody>
          <a:bodyPr/>
          <a:lstStyle/>
          <a:p>
            <a:pPr marL="342900" indent="-342900"/>
            <a:r>
              <a:rPr lang="en-CA" altLang="en-US" sz="1800" dirty="0"/>
              <a:t>Data can flow in arbitrary patterns</a:t>
            </a:r>
          </a:p>
          <a:p>
            <a:pPr marL="342900" indent="-342900"/>
            <a:endParaRPr lang="en-CA" altLang="en-US" sz="1800" dirty="0"/>
          </a:p>
          <a:p>
            <a:pPr marL="342900" indent="-342900"/>
            <a:r>
              <a:rPr lang="en-CA" altLang="en-US" sz="1800" dirty="0"/>
              <a:t>Primarily we are interested in linear data flow patterns</a:t>
            </a:r>
          </a:p>
          <a:p>
            <a:pPr marL="342900" indent="-342900"/>
            <a:endParaRPr lang="en-CA" altLang="en-US" sz="1800" dirty="0"/>
          </a:p>
          <a:p>
            <a:pPr marL="342900" indent="-342900"/>
            <a:r>
              <a:rPr lang="en-CA" altLang="en-US" sz="1800" dirty="0"/>
              <a:t>...or in simple, constrained cyclical patterns...</a:t>
            </a:r>
          </a:p>
        </p:txBody>
      </p:sp>
      <p:grpSp>
        <p:nvGrpSpPr>
          <p:cNvPr id="239620" name="Group 4"/>
          <p:cNvGrpSpPr>
            <a:grpSpLocks/>
          </p:cNvGrpSpPr>
          <p:nvPr/>
        </p:nvGrpSpPr>
        <p:grpSpPr bwMode="auto">
          <a:xfrm>
            <a:off x="1116013" y="1778000"/>
            <a:ext cx="2493962" cy="1423988"/>
            <a:chOff x="703" y="1272"/>
            <a:chExt cx="1571" cy="897"/>
          </a:xfrm>
        </p:grpSpPr>
        <p:sp>
          <p:nvSpPr>
            <p:cNvPr id="239621" name="Oval 5"/>
            <p:cNvSpPr>
              <a:spLocks noChangeArrowheads="1"/>
            </p:cNvSpPr>
            <p:nvPr/>
          </p:nvSpPr>
          <p:spPr bwMode="auto">
            <a:xfrm>
              <a:off x="771" y="1361"/>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22" name="Oval 6"/>
            <p:cNvSpPr>
              <a:spLocks noChangeArrowheads="1"/>
            </p:cNvSpPr>
            <p:nvPr/>
          </p:nvSpPr>
          <p:spPr bwMode="auto">
            <a:xfrm>
              <a:off x="1219" y="1361"/>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23" name="Oval 7"/>
            <p:cNvSpPr>
              <a:spLocks noChangeArrowheads="1"/>
            </p:cNvSpPr>
            <p:nvPr/>
          </p:nvSpPr>
          <p:spPr bwMode="auto">
            <a:xfrm>
              <a:off x="1107" y="1877"/>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24" name="Oval 8"/>
            <p:cNvSpPr>
              <a:spLocks noChangeArrowheads="1"/>
            </p:cNvSpPr>
            <p:nvPr/>
          </p:nvSpPr>
          <p:spPr bwMode="auto">
            <a:xfrm>
              <a:off x="1600" y="1788"/>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25" name="Oval 9"/>
            <p:cNvSpPr>
              <a:spLocks noChangeArrowheads="1"/>
            </p:cNvSpPr>
            <p:nvPr/>
          </p:nvSpPr>
          <p:spPr bwMode="auto">
            <a:xfrm>
              <a:off x="1735" y="1272"/>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26" name="Oval 10"/>
            <p:cNvSpPr>
              <a:spLocks noChangeArrowheads="1"/>
            </p:cNvSpPr>
            <p:nvPr/>
          </p:nvSpPr>
          <p:spPr bwMode="auto">
            <a:xfrm>
              <a:off x="703" y="1833"/>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27" name="Oval 11"/>
            <p:cNvSpPr>
              <a:spLocks noChangeArrowheads="1"/>
            </p:cNvSpPr>
            <p:nvPr/>
          </p:nvSpPr>
          <p:spPr bwMode="auto">
            <a:xfrm>
              <a:off x="1982" y="1653"/>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cxnSp>
          <p:nvCxnSpPr>
            <p:cNvPr id="239628" name="AutoShape 12"/>
            <p:cNvCxnSpPr>
              <a:cxnSpLocks noChangeShapeType="1"/>
              <a:stCxn id="239626" idx="0"/>
              <a:endCxn id="239621" idx="4"/>
            </p:cNvCxnSpPr>
            <p:nvPr/>
          </p:nvCxnSpPr>
          <p:spPr bwMode="auto">
            <a:xfrm flipV="1">
              <a:off x="849" y="1660"/>
              <a:ext cx="68" cy="16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29" name="AutoShape 13"/>
            <p:cNvCxnSpPr>
              <a:cxnSpLocks noChangeShapeType="1"/>
              <a:stCxn id="239623" idx="2"/>
              <a:endCxn id="239626" idx="6"/>
            </p:cNvCxnSpPr>
            <p:nvPr/>
          </p:nvCxnSpPr>
          <p:spPr bwMode="auto">
            <a:xfrm flipH="1" flipV="1">
              <a:off x="1002" y="1979"/>
              <a:ext cx="98" cy="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30" name="AutoShape 14"/>
            <p:cNvCxnSpPr>
              <a:cxnSpLocks noChangeShapeType="1"/>
              <a:stCxn id="239621" idx="5"/>
              <a:endCxn id="239623" idx="1"/>
            </p:cNvCxnSpPr>
            <p:nvPr/>
          </p:nvCxnSpPr>
          <p:spPr bwMode="auto">
            <a:xfrm>
              <a:off x="1020" y="1617"/>
              <a:ext cx="130" cy="29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31" name="AutoShape 15"/>
            <p:cNvCxnSpPr>
              <a:cxnSpLocks noChangeShapeType="1"/>
              <a:stCxn id="239626" idx="7"/>
              <a:endCxn id="239622" idx="3"/>
            </p:cNvCxnSpPr>
            <p:nvPr/>
          </p:nvCxnSpPr>
          <p:spPr bwMode="auto">
            <a:xfrm flipV="1">
              <a:off x="952" y="1617"/>
              <a:ext cx="310" cy="25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32" name="AutoShape 16"/>
            <p:cNvCxnSpPr>
              <a:cxnSpLocks noChangeShapeType="1"/>
              <a:stCxn id="239621" idx="6"/>
              <a:endCxn id="239622" idx="2"/>
            </p:cNvCxnSpPr>
            <p:nvPr/>
          </p:nvCxnSpPr>
          <p:spPr bwMode="auto">
            <a:xfrm>
              <a:off x="1070" y="1507"/>
              <a:ext cx="14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33" name="AutoShape 17"/>
            <p:cNvCxnSpPr>
              <a:cxnSpLocks noChangeShapeType="1"/>
              <a:stCxn id="239623" idx="6"/>
              <a:endCxn id="239625" idx="3"/>
            </p:cNvCxnSpPr>
            <p:nvPr/>
          </p:nvCxnSpPr>
          <p:spPr bwMode="auto">
            <a:xfrm flipV="1">
              <a:off x="1406" y="1528"/>
              <a:ext cx="372" cy="49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34" name="AutoShape 18"/>
            <p:cNvCxnSpPr>
              <a:cxnSpLocks noChangeShapeType="1"/>
              <a:stCxn id="239622" idx="6"/>
              <a:endCxn id="239625" idx="2"/>
            </p:cNvCxnSpPr>
            <p:nvPr/>
          </p:nvCxnSpPr>
          <p:spPr bwMode="auto">
            <a:xfrm flipV="1">
              <a:off x="1518" y="1418"/>
              <a:ext cx="210" cy="8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35" name="AutoShape 19"/>
            <p:cNvCxnSpPr>
              <a:cxnSpLocks noChangeShapeType="1"/>
              <a:stCxn id="239625" idx="5"/>
              <a:endCxn id="239627" idx="0"/>
            </p:cNvCxnSpPr>
            <p:nvPr/>
          </p:nvCxnSpPr>
          <p:spPr bwMode="auto">
            <a:xfrm>
              <a:off x="1984" y="1528"/>
              <a:ext cx="144" cy="11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36" name="AutoShape 20"/>
            <p:cNvCxnSpPr>
              <a:cxnSpLocks noChangeShapeType="1"/>
              <a:stCxn id="239624" idx="6"/>
              <a:endCxn id="239627" idx="3"/>
            </p:cNvCxnSpPr>
            <p:nvPr/>
          </p:nvCxnSpPr>
          <p:spPr bwMode="auto">
            <a:xfrm flipV="1">
              <a:off x="1899" y="1909"/>
              <a:ext cx="126" cy="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37" name="AutoShape 21"/>
            <p:cNvCxnSpPr>
              <a:cxnSpLocks noChangeShapeType="1"/>
              <a:stCxn id="239623" idx="6"/>
              <a:endCxn id="239624" idx="2"/>
            </p:cNvCxnSpPr>
            <p:nvPr/>
          </p:nvCxnSpPr>
          <p:spPr bwMode="auto">
            <a:xfrm flipV="1">
              <a:off x="1406" y="1934"/>
              <a:ext cx="187" cy="8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38" name="AutoShape 22"/>
            <p:cNvCxnSpPr>
              <a:cxnSpLocks noChangeShapeType="1"/>
              <a:stCxn id="239622" idx="5"/>
              <a:endCxn id="239624" idx="1"/>
            </p:cNvCxnSpPr>
            <p:nvPr/>
          </p:nvCxnSpPr>
          <p:spPr bwMode="auto">
            <a:xfrm>
              <a:off x="1468" y="1617"/>
              <a:ext cx="175" cy="20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39" name="AutoShape 23"/>
            <p:cNvCxnSpPr>
              <a:cxnSpLocks noChangeShapeType="1"/>
              <a:stCxn id="239627" idx="2"/>
              <a:endCxn id="239622" idx="5"/>
            </p:cNvCxnSpPr>
            <p:nvPr/>
          </p:nvCxnSpPr>
          <p:spPr bwMode="auto">
            <a:xfrm flipH="1" flipV="1">
              <a:off x="1468" y="1617"/>
              <a:ext cx="507" cy="1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9640" name="Group 24"/>
          <p:cNvGrpSpPr>
            <a:grpSpLocks/>
          </p:cNvGrpSpPr>
          <p:nvPr/>
        </p:nvGrpSpPr>
        <p:grpSpPr bwMode="auto">
          <a:xfrm>
            <a:off x="1187450" y="3354388"/>
            <a:ext cx="2662238" cy="1295400"/>
            <a:chOff x="748" y="2257"/>
            <a:chExt cx="1677" cy="816"/>
          </a:xfrm>
        </p:grpSpPr>
        <p:sp>
          <p:nvSpPr>
            <p:cNvPr id="239641" name="Oval 25"/>
            <p:cNvSpPr>
              <a:spLocks noChangeArrowheads="1"/>
            </p:cNvSpPr>
            <p:nvPr/>
          </p:nvSpPr>
          <p:spPr bwMode="auto">
            <a:xfrm>
              <a:off x="748" y="2486"/>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42" name="Oval 26"/>
            <p:cNvSpPr>
              <a:spLocks noChangeArrowheads="1"/>
            </p:cNvSpPr>
            <p:nvPr/>
          </p:nvSpPr>
          <p:spPr bwMode="auto">
            <a:xfrm>
              <a:off x="1196" y="2486"/>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43" name="Oval 27"/>
            <p:cNvSpPr>
              <a:spLocks noChangeArrowheads="1"/>
            </p:cNvSpPr>
            <p:nvPr/>
          </p:nvSpPr>
          <p:spPr bwMode="auto">
            <a:xfrm>
              <a:off x="1712" y="2257"/>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44" name="Oval 28"/>
            <p:cNvSpPr>
              <a:spLocks noChangeArrowheads="1"/>
            </p:cNvSpPr>
            <p:nvPr/>
          </p:nvSpPr>
          <p:spPr bwMode="auto">
            <a:xfrm>
              <a:off x="1729" y="2781"/>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cxnSp>
          <p:nvCxnSpPr>
            <p:cNvPr id="239645" name="AutoShape 29"/>
            <p:cNvCxnSpPr>
              <a:cxnSpLocks noChangeShapeType="1"/>
              <a:stCxn id="239644" idx="6"/>
              <a:endCxn id="239650" idx="3"/>
            </p:cNvCxnSpPr>
            <p:nvPr/>
          </p:nvCxnSpPr>
          <p:spPr bwMode="auto">
            <a:xfrm flipV="1">
              <a:off x="2028" y="2768"/>
              <a:ext cx="148" cy="15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46" name="AutoShape 30"/>
            <p:cNvCxnSpPr>
              <a:cxnSpLocks noChangeShapeType="1"/>
              <a:stCxn id="239641" idx="6"/>
              <a:endCxn id="239642" idx="2"/>
            </p:cNvCxnSpPr>
            <p:nvPr/>
          </p:nvCxnSpPr>
          <p:spPr bwMode="auto">
            <a:xfrm>
              <a:off x="1047" y="2632"/>
              <a:ext cx="14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47" name="AutoShape 31"/>
            <p:cNvCxnSpPr>
              <a:cxnSpLocks noChangeShapeType="1"/>
              <a:stCxn id="239642" idx="7"/>
              <a:endCxn id="239643" idx="2"/>
            </p:cNvCxnSpPr>
            <p:nvPr/>
          </p:nvCxnSpPr>
          <p:spPr bwMode="auto">
            <a:xfrm flipV="1">
              <a:off x="1445" y="2403"/>
              <a:ext cx="260" cy="11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48" name="AutoShape 32"/>
            <p:cNvCxnSpPr>
              <a:cxnSpLocks noChangeShapeType="1"/>
              <a:stCxn id="239643" idx="6"/>
              <a:endCxn id="239650" idx="1"/>
            </p:cNvCxnSpPr>
            <p:nvPr/>
          </p:nvCxnSpPr>
          <p:spPr bwMode="auto">
            <a:xfrm>
              <a:off x="2011" y="2403"/>
              <a:ext cx="165" cy="14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49" name="AutoShape 33"/>
            <p:cNvCxnSpPr>
              <a:cxnSpLocks noChangeShapeType="1"/>
              <a:stCxn id="239642" idx="5"/>
              <a:endCxn id="239644" idx="2"/>
            </p:cNvCxnSpPr>
            <p:nvPr/>
          </p:nvCxnSpPr>
          <p:spPr bwMode="auto">
            <a:xfrm>
              <a:off x="1445" y="2742"/>
              <a:ext cx="277" cy="18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9650" name="Oval 34"/>
            <p:cNvSpPr>
              <a:spLocks noChangeArrowheads="1"/>
            </p:cNvSpPr>
            <p:nvPr/>
          </p:nvSpPr>
          <p:spPr bwMode="auto">
            <a:xfrm>
              <a:off x="2133" y="2512"/>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239651" name="Group 35"/>
          <p:cNvGrpSpPr>
            <a:grpSpLocks/>
          </p:cNvGrpSpPr>
          <p:nvPr/>
        </p:nvGrpSpPr>
        <p:grpSpPr bwMode="auto">
          <a:xfrm>
            <a:off x="1314450" y="5273675"/>
            <a:ext cx="1936750" cy="474663"/>
            <a:chOff x="828" y="3522"/>
            <a:chExt cx="1220" cy="299"/>
          </a:xfrm>
        </p:grpSpPr>
        <p:cxnSp>
          <p:nvCxnSpPr>
            <p:cNvPr id="239652" name="AutoShape 36"/>
            <p:cNvCxnSpPr>
              <a:cxnSpLocks noChangeShapeType="1"/>
            </p:cNvCxnSpPr>
            <p:nvPr/>
          </p:nvCxnSpPr>
          <p:spPr bwMode="auto">
            <a:xfrm>
              <a:off x="1369" y="3675"/>
              <a:ext cx="14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53" name="AutoShape 37"/>
            <p:cNvCxnSpPr>
              <a:cxnSpLocks noChangeShapeType="1"/>
            </p:cNvCxnSpPr>
            <p:nvPr/>
          </p:nvCxnSpPr>
          <p:spPr bwMode="auto">
            <a:xfrm flipH="1">
              <a:off x="1063" y="3612"/>
              <a:ext cx="754" cy="1"/>
            </a:xfrm>
            <a:prstGeom prst="curvedConnector5">
              <a:avLst>
                <a:gd name="adj1" fmla="val -18171"/>
                <a:gd name="adj2" fmla="val -29000000"/>
                <a:gd name="adj3" fmla="val 11817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54" name="AutoShape 38"/>
            <p:cNvCxnSpPr>
              <a:cxnSpLocks noChangeShapeType="1"/>
            </p:cNvCxnSpPr>
            <p:nvPr/>
          </p:nvCxnSpPr>
          <p:spPr bwMode="auto">
            <a:xfrm>
              <a:off x="828" y="3674"/>
              <a:ext cx="232" cy="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9655" name="Oval 39"/>
            <p:cNvSpPr>
              <a:spLocks noChangeArrowheads="1"/>
            </p:cNvSpPr>
            <p:nvPr/>
          </p:nvSpPr>
          <p:spPr bwMode="auto">
            <a:xfrm>
              <a:off x="1070" y="3529"/>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56" name="Oval 40"/>
            <p:cNvSpPr>
              <a:spLocks noChangeArrowheads="1"/>
            </p:cNvSpPr>
            <p:nvPr/>
          </p:nvSpPr>
          <p:spPr bwMode="auto">
            <a:xfrm>
              <a:off x="1511" y="3522"/>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cxnSp>
          <p:nvCxnSpPr>
            <p:cNvPr id="239657" name="AutoShape 41"/>
            <p:cNvCxnSpPr>
              <a:cxnSpLocks noChangeShapeType="1"/>
            </p:cNvCxnSpPr>
            <p:nvPr/>
          </p:nvCxnSpPr>
          <p:spPr bwMode="auto">
            <a:xfrm>
              <a:off x="1816" y="3674"/>
              <a:ext cx="232" cy="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745776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CA" altLang="en-US" sz="4000" dirty="0"/>
              <a:t>Kinds of Data Flow Architectures</a:t>
            </a:r>
          </a:p>
        </p:txBody>
      </p:sp>
      <p:sp>
        <p:nvSpPr>
          <p:cNvPr id="240643" name="Rectangle 3"/>
          <p:cNvSpPr>
            <a:spLocks noGrp="1" noChangeArrowheads="1"/>
          </p:cNvSpPr>
          <p:nvPr>
            <p:ph type="body" idx="1"/>
          </p:nvPr>
        </p:nvSpPr>
        <p:spPr/>
        <p:txBody>
          <a:bodyPr/>
          <a:lstStyle/>
          <a:p>
            <a:pPr marL="342900" indent="-342900">
              <a:buClr>
                <a:schemeClr val="tx1"/>
              </a:buClr>
              <a:buFont typeface="Wingdings" pitchFamily="2" charset="2"/>
              <a:buChar char="è"/>
            </a:pPr>
            <a:r>
              <a:rPr lang="en-CA" altLang="en-US" sz="2400" dirty="0"/>
              <a:t>Batch sequential</a:t>
            </a:r>
          </a:p>
          <a:p>
            <a:pPr marL="342900" indent="-342900"/>
            <a:r>
              <a:rPr lang="en-CA" altLang="en-US" sz="2400" dirty="0"/>
              <a:t>Dataflow network (</a:t>
            </a:r>
            <a:r>
              <a:rPr lang="en-CA" altLang="en-US" sz="2400" dirty="0" err="1"/>
              <a:t>pipes&amp;filters</a:t>
            </a:r>
            <a:r>
              <a:rPr lang="en-CA" altLang="en-US" sz="2400" dirty="0"/>
              <a:t>)</a:t>
            </a:r>
          </a:p>
          <a:p>
            <a:pPr marL="742950" lvl="1" indent="-285750"/>
            <a:r>
              <a:rPr lang="en-CA" altLang="en-US" sz="2000" dirty="0"/>
              <a:t>acyclic, </a:t>
            </a:r>
            <a:r>
              <a:rPr lang="en-CA" altLang="en-US" sz="2000" dirty="0" err="1"/>
              <a:t>fanout</a:t>
            </a:r>
            <a:r>
              <a:rPr lang="en-CA" altLang="en-US" sz="2000" dirty="0"/>
              <a:t>, pipeline, Unix, etc.</a:t>
            </a:r>
          </a:p>
          <a:p>
            <a:pPr marL="342900" indent="-342900"/>
            <a:r>
              <a:rPr lang="en-CA" altLang="en-US" sz="2400" dirty="0"/>
              <a:t>Closed loop control</a:t>
            </a:r>
          </a:p>
          <a:p>
            <a:pPr marL="342900" indent="-342900"/>
            <a:endParaRPr lang="en-CA" altLang="en-US" dirty="0"/>
          </a:p>
        </p:txBody>
      </p:sp>
    </p:spTree>
    <p:extLst>
      <p:ext uri="{BB962C8B-B14F-4D97-AF65-F5344CB8AC3E}">
        <p14:creationId xmlns:p14="http://schemas.microsoft.com/office/powerpoint/2010/main" val="403183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CA" altLang="en-US" sz="3600" dirty="0"/>
              <a:t>Characteristics of Batch Sequential Systems</a:t>
            </a:r>
          </a:p>
        </p:txBody>
      </p:sp>
      <p:sp>
        <p:nvSpPr>
          <p:cNvPr id="241667" name="Rectangle 3"/>
          <p:cNvSpPr>
            <a:spLocks noGrp="1" noChangeArrowheads="1"/>
          </p:cNvSpPr>
          <p:nvPr>
            <p:ph type="body" sz="half" idx="1"/>
          </p:nvPr>
        </p:nvSpPr>
        <p:spPr>
          <a:xfrm>
            <a:off x="355600" y="1820862"/>
            <a:ext cx="8255000" cy="2370138"/>
          </a:xfrm>
        </p:spPr>
        <p:txBody>
          <a:bodyPr/>
          <a:lstStyle/>
          <a:p>
            <a:pPr marL="342900" indent="-342900"/>
            <a:r>
              <a:rPr lang="en-CA" altLang="en-US" sz="1800" dirty="0"/>
              <a:t>Components (processing steps) are independent programs</a:t>
            </a:r>
          </a:p>
          <a:p>
            <a:pPr marL="342900" indent="-342900"/>
            <a:r>
              <a:rPr lang="en-CA" altLang="en-US" sz="1800" dirty="0"/>
              <a:t>Connectors are some type of media - traditionally magnetic tape</a:t>
            </a:r>
          </a:p>
          <a:p>
            <a:pPr marL="342900" indent="-342900"/>
            <a:r>
              <a:rPr lang="en-CA" altLang="en-US" sz="1800" dirty="0"/>
              <a:t>Each step </a:t>
            </a:r>
            <a:r>
              <a:rPr lang="en-CA" altLang="en-US" sz="1800" b="1" u="sng" dirty="0"/>
              <a:t>runs to completion </a:t>
            </a:r>
            <a:r>
              <a:rPr lang="en-CA" altLang="en-US" sz="1800" dirty="0"/>
              <a:t>before the next step begins</a:t>
            </a:r>
          </a:p>
        </p:txBody>
      </p:sp>
      <p:pic>
        <p:nvPicPr>
          <p:cNvPr id="241668" name="Picture 4" descr="ba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425" y="3413125"/>
            <a:ext cx="5492750" cy="319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333061"/>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1454</TotalTime>
  <Words>1379</Words>
  <Application>Microsoft Office PowerPoint</Application>
  <PresentationFormat>On-screen Show (4:3)</PresentationFormat>
  <Paragraphs>236</Paragraphs>
  <Slides>26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Helvetica</vt:lpstr>
      <vt:lpstr>Segoe UI</vt:lpstr>
      <vt:lpstr>Symbol</vt:lpstr>
      <vt:lpstr>Times</vt:lpstr>
      <vt:lpstr>Times New Roman</vt:lpstr>
      <vt:lpstr>Wingdings</vt:lpstr>
      <vt:lpstr>Wrox 24-Hour Trainer</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33</vt:lpstr>
      <vt:lpstr>Learning Objectives in this Part</vt:lpstr>
      <vt:lpstr>Overview</vt:lpstr>
      <vt:lpstr>Data Flow Style</vt:lpstr>
      <vt:lpstr>Patterns of Data Flow in Systems</vt:lpstr>
      <vt:lpstr>Kinds of Data Flow Architectures</vt:lpstr>
      <vt:lpstr>Characteristics of Batch Sequential Systems</vt:lpstr>
      <vt:lpstr>Characteristics of Batch Sequential Systems</vt:lpstr>
      <vt:lpstr>Characteristics of Batch Sequential Systems</vt:lpstr>
      <vt:lpstr>Kinds of Data Flow Architectures</vt:lpstr>
      <vt:lpstr>Pipes and Filters</vt:lpstr>
      <vt:lpstr>Pipes and Filters</vt:lpstr>
      <vt:lpstr>Pipes and Filters</vt:lpstr>
      <vt:lpstr>Pipes and Filters</vt:lpstr>
      <vt:lpstr>Example Pipe-and-Filter Systems</vt:lpstr>
      <vt:lpstr>Data Pulling and Data Pushing</vt:lpstr>
      <vt:lpstr>A Push Pipeline With an Active Source</vt:lpstr>
      <vt:lpstr>A Pull Pipeline With an Active Sink</vt:lpstr>
      <vt:lpstr>A Mixed Push-pull Pipeline With Pasive Source and Sink</vt:lpstr>
      <vt:lpstr>A Pipeline With Active Filters and Synchronizing Buffering Pipes</vt:lpstr>
      <vt:lpstr>Pipe and Filter: Strengths</vt:lpstr>
      <vt:lpstr>Pipe and Filter: Weaknesses</vt:lpstr>
      <vt:lpstr>Pipe-and-Filter vs. Batch Sequential</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214</cp:revision>
  <dcterms:created xsi:type="dcterms:W3CDTF">2015-03-16T16:55:38Z</dcterms:created>
  <dcterms:modified xsi:type="dcterms:W3CDTF">2020-09-07T22:37:53Z</dcterms:modified>
</cp:coreProperties>
</file>