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530" r:id="rId2"/>
    <p:sldId id="507" r:id="rId3"/>
    <p:sldId id="531" r:id="rId4"/>
    <p:sldId id="516" r:id="rId5"/>
    <p:sldId id="408" r:id="rId6"/>
    <p:sldId id="410" r:id="rId7"/>
    <p:sldId id="411" r:id="rId8"/>
    <p:sldId id="412" r:id="rId9"/>
    <p:sldId id="544" r:id="rId10"/>
    <p:sldId id="545" r:id="rId11"/>
    <p:sldId id="413" r:id="rId12"/>
    <p:sldId id="542" r:id="rId13"/>
    <p:sldId id="535" r:id="rId14"/>
    <p:sldId id="415" r:id="rId15"/>
    <p:sldId id="416" r:id="rId16"/>
    <p:sldId id="417" r:id="rId17"/>
    <p:sldId id="418" r:id="rId18"/>
    <p:sldId id="419" r:id="rId19"/>
    <p:sldId id="420" r:id="rId20"/>
    <p:sldId id="421" r:id="rId21"/>
    <p:sldId id="423" r:id="rId22"/>
    <p:sldId id="554" r:id="rId23"/>
    <p:sldId id="552" r:id="rId24"/>
    <p:sldId id="425" r:id="rId25"/>
    <p:sldId id="543" r:id="rId26"/>
    <p:sldId id="426" r:id="rId27"/>
    <p:sldId id="50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8:13:57.990"/>
    </inkml:context>
    <inkml:brush xml:id="br0">
      <inkml:brushProperty name="width" value="0.05" units="cm"/>
      <inkml:brushProperty name="height" value="0.05" units="cm"/>
    </inkml:brush>
  </inkml:definitions>
  <inkml:trace contextRef="#ctx0" brushRef="#br0">17 134 1292,'0'-1'1,"-1"1"-1,1-1 1,-1 0-1,1 1 1,-1-1 0,1 1-1,-1-1 1,1 0-1,0 1 1,-1-1 0,1 0-1,0 1 1,0-1-1,-1 0 1,1 1 0,0-1-1,0 0 1,0 0-1,0 1 1,0-1-1,0 0 1,0 0 0,0 1-1,0-1 1,1 0-1,-1 0 1,0 1 0,1-2-1,12-19 33,-11 19-30,-1 0 0,0 1 0,1-1 0,-1 0 0,0 0-1,0 0 1,0 0 0,0 0 0,-1 0 0,1 0-1,0-1-2,-1 2 18,0 1 0,0 0-12,0 0 0,1-1 0,-1 1 0,0 0 0,0 0 0,0-1 0,1 1 0,-1 0 0,0-1 0,0 1 0,0 0 0,0-1 0,0 1-1,0 0 1,0-1 0,0 1 0,0 0 0,0-1 0,0 1 0,0 0 0,0-1 0,0 1 0,0 0 0,0-1 0,0 1 0,0 0 0,-1-1 0,1 1 0,0 0 0,0 0 0,0-1 0,0 1 0,-1 0 0,1 0 0,0-1 0,0 1 0,-1 0 0,1 0 0,0-1-6,-7-9 194,6 8-185,-1-2 12,-1 1-1,0-1 0,1 1 1,-1 0-1,0 0 0,-1 0 1,1 0-1,-3-1-20,6 4-9,0-1 0,0 1 0,0 0-1,0 0 1,0 0 0,-1-1 0,1 1 0,0 0-1,0 0 1,0-1 0,0 1 0,0 0 0,0 0-1,0-1 1,0 1 0,0 0 0,0 0 0,0-1-1,0 1 1,0 0 0,1 0 0,-1-1 0,0 1-1,0 0 1,0 0 0,0-1 0,0 1 0,0 0-1,1 0 1,-1 0 0,0-1 0,0 1 0,0 0-1,0 0 1,1 0 0,-1 0 0,0 0 0,0-1-1,0 1 1,1 0 0,-1 0 0,0 0 0,0 0-1,1 0 1,-1 0 0,0 0 0,0 0 0,1 0-1,-1 0 1,0 0 0,0 0 0,1 0 9,1-1-183,-2-1-340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8:14:11.857"/>
    </inkml:context>
    <inkml:brush xml:id="br0">
      <inkml:brushProperty name="width" value="0.05" units="cm"/>
      <inkml:brushProperty name="height" value="0.05" units="cm"/>
      <inkml:brushProperty name="color" value="#E71224"/>
    </inkml:brush>
  </inkml:definitions>
  <inkml:trace contextRef="#ctx0" brushRef="#br0">0 28 584,'34'-6'1397,"-33"6"-1380,0 0 0,1 0 0,-1-1 0,0 1 0,0 0 0,0-1 0,0 1 0,-1-1 0,1 1 0,0-1 0,0 1 0,0-1 0,0 0 0,0 1 0,-1-1-1,1 0 1,0 0 0,0 1 0,-1-1 0,1 0 0,-1 0 0,1 0 0,-1 0 0,1-1-17,-1 2-6,0-5-921,0 5 292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8:21:52.748"/>
    </inkml:context>
    <inkml:brush xml:id="br0">
      <inkml:brushProperty name="width" value="0.05" units="cm"/>
      <inkml:brushProperty name="height" value="0.05" units="cm"/>
      <inkml:brushProperty name="color" value="#E71224"/>
    </inkml:brush>
  </inkml:definitions>
  <inkml:trace contextRef="#ctx0" brushRef="#br0">67 50 452,'-26'-25'2245,"13"16"-1673,-9-6-89,16 14-791,8 9-600,8 9-740,-9-14 1100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8:44:41.118"/>
    </inkml:context>
    <inkml:brush xml:id="br0">
      <inkml:brushProperty name="width" value="0.05" units="cm"/>
      <inkml:brushProperty name="height" value="0.05" units="cm"/>
      <inkml:brushProperty name="color" value="#E71224"/>
    </inkml:brush>
  </inkml:definitions>
  <inkml:trace contextRef="#ctx0" brushRef="#br0">55 1 168,'-30'21'2348,"25"-15"-2204,5-5-144,-1 0 0,1 0 0,-1-1 0,0 1 0,1-1 0,-1 1 0,0 0 0,1-1 0,-1 1 0,0-1 0,1 0 0,-1 1 0,0-1 0,0 1 0,0-1 0,1 0 0,-1 0 0,0 0 0,0 1 0,0-1 0,0 0 0,1 0 0,-1 0 0,0 0 0,0 0 0,0 0-236,1 0-70,0 0-155,0 0-124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8:45:28.774"/>
    </inkml:context>
    <inkml:brush xml:id="br0">
      <inkml:brushProperty name="width" value="0.05" units="cm"/>
      <inkml:brushProperty name="height" value="0.05" units="cm"/>
      <inkml:brushProperty name="color" value="#E71224"/>
    </inkml:brush>
  </inkml:definitions>
  <inkml:trace contextRef="#ctx0" brushRef="#br0">0 39 196,'3'-4'1039,"2"-7"1043,-5 9-2105,1 1-1,-1-1 1,0 0 0,1 0 0,-1 0-1,1 0 1,-1 1 0,1-1-1,0 0 1,0 1 0,-1-1 0,2 0 23,-1 1-398,-1 1-162,5 0-192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20:43:06.863"/>
    </inkml:context>
    <inkml:brush xml:id="br0">
      <inkml:brushProperty name="width" value="0.05" units="cm"/>
      <inkml:brushProperty name="height" value="0.05" units="cm"/>
    </inkml:brush>
  </inkml:definitions>
  <inkml:trace contextRef="#ctx0" brushRef="#br0">26 1 104,'0'0'299,"0"0"0,0 0-46,-20 5 266,17-3-1096,1-2 212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9</a:t>
            </a:fld>
            <a:endParaRPr lang="en-US"/>
          </a:p>
        </p:txBody>
      </p:sp>
    </p:spTree>
    <p:extLst>
      <p:ext uri="{BB962C8B-B14F-4D97-AF65-F5344CB8AC3E}">
        <p14:creationId xmlns:p14="http://schemas.microsoft.com/office/powerpoint/2010/main" val="533877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10</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0330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2776F2-50B8-4878-819A-C1F0796F855C}" type="slidenum">
              <a:rPr lang="en-US" altLang="en-US"/>
              <a:pPr eaLnBrk="1" hangingPunct="1"/>
              <a:t>12</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E685D4-DC72-4677-9C2D-5657BCF069D0}" type="slidenum">
              <a:rPr lang="en-US" altLang="en-US"/>
              <a:pPr eaLnBrk="1" hangingPunct="1"/>
              <a:t>24</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0A8DF5-194E-4B77-99BF-61F1509F81CF}" type="slidenum">
              <a:rPr lang="en-US" altLang="en-US"/>
              <a:pPr eaLnBrk="1" hangingPunct="1"/>
              <a:t>26</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27</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elearning.uml.ac.at/"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14</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Pattern Based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10</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a:t>
            </a:r>
            <a:r>
              <a:rPr lang="en-CA" altLang="en-US" sz="4000"/>
              <a:t>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a:t>
            </a:r>
            <a:r>
              <a:rPr lang="en-US" altLang="en-US" sz="1800" dirty="0"/>
              <a:t>understand the Interacting Processes Architectural Style with emphasis on Event Systems</a:t>
            </a:r>
          </a:p>
          <a:p>
            <a:pPr>
              <a:lnSpc>
                <a:spcPct val="80000"/>
              </a:lnSpc>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94380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80BB3E7-793F-4EB8-97BD-6DFEB4BCEDA9}" type="slidenum">
              <a:rPr lang="en-CA" altLang="en-US"/>
              <a:pPr/>
              <a:t>11</a:t>
            </a:fld>
            <a:endParaRPr lang="en-CA" altLang="en-US"/>
          </a:p>
        </p:txBody>
      </p:sp>
      <p:sp>
        <p:nvSpPr>
          <p:cNvPr id="131074" name="Rectangle 2"/>
          <p:cNvSpPr>
            <a:spLocks noGrp="1" noChangeArrowheads="1"/>
          </p:cNvSpPr>
          <p:nvPr>
            <p:ph type="title"/>
          </p:nvPr>
        </p:nvSpPr>
        <p:spPr/>
        <p:txBody>
          <a:bodyPr/>
          <a:lstStyle/>
          <a:p>
            <a:r>
              <a:rPr lang="en-US" altLang="en-US" dirty="0"/>
              <a:t>Overview</a:t>
            </a:r>
            <a:endParaRPr lang="de-DE" altLang="en-US" dirty="0"/>
          </a:p>
        </p:txBody>
      </p:sp>
      <p:sp>
        <p:nvSpPr>
          <p:cNvPr id="131075" name="Rectangle 3"/>
          <p:cNvSpPr>
            <a:spLocks noGrp="1" noChangeArrowheads="1"/>
          </p:cNvSpPr>
          <p:nvPr>
            <p:ph type="body" idx="1"/>
          </p:nvPr>
        </p:nvSpPr>
        <p:spPr/>
        <p:txBody>
          <a:bodyPr/>
          <a:lstStyle/>
          <a:p>
            <a:pPr>
              <a:lnSpc>
                <a:spcPct val="90000"/>
              </a:lnSpc>
            </a:pPr>
            <a:r>
              <a:rPr lang="en-US" altLang="en-US" sz="2400" dirty="0"/>
              <a:t>Architectural styles and patterns</a:t>
            </a:r>
          </a:p>
          <a:p>
            <a:pPr lvl="1">
              <a:lnSpc>
                <a:spcPct val="90000"/>
              </a:lnSpc>
            </a:pPr>
            <a:r>
              <a:rPr lang="en-CA" altLang="en-US" sz="2000" dirty="0"/>
              <a:t>Data flow</a:t>
            </a:r>
          </a:p>
          <a:p>
            <a:pPr lvl="1">
              <a:lnSpc>
                <a:spcPct val="90000"/>
              </a:lnSpc>
            </a:pPr>
            <a:r>
              <a:rPr lang="en-CA" altLang="en-US" sz="2000" dirty="0"/>
              <a:t>Call-and-return</a:t>
            </a:r>
          </a:p>
          <a:p>
            <a:pPr lvl="1">
              <a:lnSpc>
                <a:spcPct val="90000"/>
              </a:lnSpc>
              <a:buFont typeface="Wingdings" pitchFamily="2" charset="2"/>
              <a:buChar char="è"/>
            </a:pPr>
            <a:r>
              <a:rPr lang="en-CA" altLang="en-US" sz="2000" dirty="0"/>
              <a:t>Interacting processes</a:t>
            </a:r>
          </a:p>
          <a:p>
            <a:pPr lvl="2">
              <a:lnSpc>
                <a:spcPct val="90000"/>
              </a:lnSpc>
              <a:buFont typeface="Wingdings" pitchFamily="2" charset="2"/>
              <a:buChar char="è"/>
            </a:pPr>
            <a:r>
              <a:rPr lang="en-CA" altLang="en-US" sz="1600" dirty="0"/>
              <a:t>Distributed Objects</a:t>
            </a:r>
          </a:p>
          <a:p>
            <a:pPr lvl="2">
              <a:lnSpc>
                <a:spcPct val="90000"/>
              </a:lnSpc>
              <a:buFont typeface="Wingdings" pitchFamily="2" charset="2"/>
              <a:buChar char="è"/>
            </a:pPr>
            <a:r>
              <a:rPr lang="en-CA" altLang="en-US" sz="1600" dirty="0"/>
              <a:t>Event Systems</a:t>
            </a:r>
          </a:p>
          <a:p>
            <a:pPr lvl="1">
              <a:lnSpc>
                <a:spcPct val="90000"/>
              </a:lnSpc>
            </a:pPr>
            <a:r>
              <a:rPr lang="en-CA" altLang="en-US" sz="2000" dirty="0"/>
              <a:t>Data-oriented repository</a:t>
            </a:r>
          </a:p>
          <a:p>
            <a:pPr lvl="1">
              <a:lnSpc>
                <a:spcPct val="90000"/>
              </a:lnSpc>
            </a:pPr>
            <a:r>
              <a:rPr lang="en-CA" altLang="en-US" sz="2000" dirty="0"/>
              <a:t>Data-sharing</a:t>
            </a:r>
          </a:p>
          <a:p>
            <a:pPr lvl="1">
              <a:lnSpc>
                <a:spcPct val="90000"/>
              </a:lnSpc>
            </a:pPr>
            <a:r>
              <a:rPr lang="en-CA" altLang="en-US" sz="2000" dirty="0"/>
              <a:t>Hierarchical</a:t>
            </a:r>
          </a:p>
          <a:p>
            <a:pPr lvl="1">
              <a:lnSpc>
                <a:spcPct val="90000"/>
              </a:lnSpc>
            </a:pPr>
            <a:r>
              <a:rPr lang="en-CA" altLang="en-US" sz="2000" dirty="0"/>
              <a:t>Other</a:t>
            </a:r>
            <a:endParaRPr lang="en-US" altLang="en-US" sz="2000" dirty="0"/>
          </a:p>
          <a:p>
            <a:pPr>
              <a:lnSpc>
                <a:spcPct val="90000"/>
              </a:lnSpc>
            </a:pPr>
            <a:r>
              <a:rPr lang="en-US" altLang="en-US" sz="2400" dirty="0"/>
              <a:t>Heterogeneous architectures</a:t>
            </a:r>
          </a:p>
        </p:txBody>
      </p:sp>
    </p:spTree>
    <p:extLst>
      <p:ext uri="{BB962C8B-B14F-4D97-AF65-F5344CB8AC3E}">
        <p14:creationId xmlns:p14="http://schemas.microsoft.com/office/powerpoint/2010/main" val="96736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609600"/>
            <a:ext cx="9144000" cy="1143000"/>
          </a:xfrm>
        </p:spPr>
        <p:txBody>
          <a:bodyPr/>
          <a:lstStyle/>
          <a:p>
            <a:pPr eaLnBrk="1" hangingPunct="1"/>
            <a:r>
              <a:rPr lang="en-CA" altLang="en-US" sz="3600" dirty="0"/>
              <a:t>Comm. Processes - Distributed Objects: RMI</a:t>
            </a:r>
            <a:endParaRPr lang="en-US" altLang="en-US" sz="3600" dirty="0"/>
          </a:p>
        </p:txBody>
      </p:sp>
      <p:sp>
        <p:nvSpPr>
          <p:cNvPr id="17411" name="Rectangle 4"/>
          <p:cNvSpPr>
            <a:spLocks noChangeArrowheads="1"/>
          </p:cNvSpPr>
          <p:nvPr/>
        </p:nvSpPr>
        <p:spPr bwMode="auto">
          <a:xfrm>
            <a:off x="539750" y="2046287"/>
            <a:ext cx="8135938" cy="30241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2" name="Oval 5"/>
          <p:cNvSpPr>
            <a:spLocks noChangeArrowheads="1"/>
          </p:cNvSpPr>
          <p:nvPr/>
        </p:nvSpPr>
        <p:spPr bwMode="auto">
          <a:xfrm>
            <a:off x="3348038" y="2478087"/>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3" name="Oval 6"/>
          <p:cNvSpPr>
            <a:spLocks noChangeArrowheads="1"/>
          </p:cNvSpPr>
          <p:nvPr/>
        </p:nvSpPr>
        <p:spPr bwMode="auto">
          <a:xfrm>
            <a:off x="3348038" y="3846512"/>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4" name="AutoShape 7"/>
          <p:cNvSpPr>
            <a:spLocks noChangeArrowheads="1"/>
          </p:cNvSpPr>
          <p:nvPr/>
        </p:nvSpPr>
        <p:spPr bwMode="auto">
          <a:xfrm>
            <a:off x="1403350" y="2622550"/>
            <a:ext cx="1152525" cy="5048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000"/>
              <a:t>Proxy for A</a:t>
            </a:r>
          </a:p>
          <a:p>
            <a:pPr algn="ctr" eaLnBrk="1" hangingPunct="1"/>
            <a:r>
              <a:rPr lang="en-CA" altLang="en-US" sz="1000"/>
              <a:t>   A’s client stubs</a:t>
            </a:r>
            <a:endParaRPr lang="en-US" altLang="en-US" sz="1000"/>
          </a:p>
        </p:txBody>
      </p:sp>
      <p:sp>
        <p:nvSpPr>
          <p:cNvPr id="17415" name="Oval 8"/>
          <p:cNvSpPr>
            <a:spLocks noChangeArrowheads="1"/>
          </p:cNvSpPr>
          <p:nvPr/>
        </p:nvSpPr>
        <p:spPr bwMode="auto">
          <a:xfrm>
            <a:off x="900113" y="3559175"/>
            <a:ext cx="576262"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X</a:t>
            </a:r>
            <a:endParaRPr lang="en-US" altLang="en-US"/>
          </a:p>
        </p:txBody>
      </p:sp>
      <p:sp>
        <p:nvSpPr>
          <p:cNvPr id="17416" name="Oval 9"/>
          <p:cNvSpPr>
            <a:spLocks noChangeArrowheads="1"/>
          </p:cNvSpPr>
          <p:nvPr/>
        </p:nvSpPr>
        <p:spPr bwMode="auto">
          <a:xfrm>
            <a:off x="6011863" y="2478087"/>
            <a:ext cx="576262"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7" name="Oval 10"/>
          <p:cNvSpPr>
            <a:spLocks noChangeArrowheads="1"/>
          </p:cNvSpPr>
          <p:nvPr/>
        </p:nvSpPr>
        <p:spPr bwMode="auto">
          <a:xfrm>
            <a:off x="6083300" y="3846512"/>
            <a:ext cx="576263"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7418" name="AutoShape 11"/>
          <p:cNvSpPr>
            <a:spLocks noChangeArrowheads="1"/>
          </p:cNvSpPr>
          <p:nvPr/>
        </p:nvSpPr>
        <p:spPr bwMode="auto">
          <a:xfrm>
            <a:off x="7307263" y="2622550"/>
            <a:ext cx="1152525" cy="50482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000" dirty="0"/>
              <a:t>A’s skeleton</a:t>
            </a:r>
          </a:p>
          <a:p>
            <a:pPr algn="ctr" eaLnBrk="1" hangingPunct="1"/>
            <a:r>
              <a:rPr lang="en-CA" altLang="en-US" sz="1000" dirty="0"/>
              <a:t>A server stubs</a:t>
            </a:r>
            <a:endParaRPr lang="en-US" altLang="en-US" sz="1000" dirty="0"/>
          </a:p>
        </p:txBody>
      </p:sp>
      <p:sp>
        <p:nvSpPr>
          <p:cNvPr id="17419" name="Oval 12"/>
          <p:cNvSpPr>
            <a:spLocks noChangeArrowheads="1"/>
          </p:cNvSpPr>
          <p:nvPr/>
        </p:nvSpPr>
        <p:spPr bwMode="auto">
          <a:xfrm>
            <a:off x="7667625" y="3559175"/>
            <a:ext cx="576263"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dirty="0"/>
              <a:t>A</a:t>
            </a:r>
            <a:endParaRPr lang="en-US" altLang="en-US" dirty="0"/>
          </a:p>
        </p:txBody>
      </p:sp>
      <p:sp>
        <p:nvSpPr>
          <p:cNvPr id="17424" name="AutoShape 17"/>
          <p:cNvSpPr>
            <a:spLocks noChangeArrowheads="1"/>
          </p:cNvSpPr>
          <p:nvPr/>
        </p:nvSpPr>
        <p:spPr bwMode="auto">
          <a:xfrm>
            <a:off x="6372225" y="2767012"/>
            <a:ext cx="720725" cy="28733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sz="1200"/>
              <a:t>dispatcher</a:t>
            </a:r>
            <a:endParaRPr lang="en-US" altLang="en-US" sz="1200"/>
          </a:p>
        </p:txBody>
      </p:sp>
      <p:sp>
        <p:nvSpPr>
          <p:cNvPr id="17425" name="Line 20"/>
          <p:cNvSpPr>
            <a:spLocks noChangeShapeType="1"/>
          </p:cNvSpPr>
          <p:nvPr/>
        </p:nvSpPr>
        <p:spPr bwMode="auto">
          <a:xfrm>
            <a:off x="2555875" y="28384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6" name="Line 21"/>
          <p:cNvSpPr>
            <a:spLocks noChangeShapeType="1"/>
          </p:cNvSpPr>
          <p:nvPr/>
        </p:nvSpPr>
        <p:spPr bwMode="auto">
          <a:xfrm>
            <a:off x="3924300" y="2838450"/>
            <a:ext cx="20875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cxnSp>
        <p:nvCxnSpPr>
          <p:cNvPr id="17427" name="AutoShape 22"/>
          <p:cNvCxnSpPr>
            <a:cxnSpLocks noChangeShapeType="1"/>
            <a:stCxn id="17424" idx="3"/>
            <a:endCxn id="17418" idx="0"/>
          </p:cNvCxnSpPr>
          <p:nvPr/>
        </p:nvCxnSpPr>
        <p:spPr bwMode="auto">
          <a:xfrm flipV="1">
            <a:off x="7092950" y="2622550"/>
            <a:ext cx="790575" cy="288925"/>
          </a:xfrm>
          <a:prstGeom prst="bentConnector4">
            <a:avLst>
              <a:gd name="adj1" fmla="val 13454"/>
              <a:gd name="adj2" fmla="val 17912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8" name="Line 23"/>
          <p:cNvSpPr>
            <a:spLocks noChangeShapeType="1"/>
          </p:cNvSpPr>
          <p:nvPr/>
        </p:nvSpPr>
        <p:spPr bwMode="auto">
          <a:xfrm>
            <a:off x="7956550" y="3127375"/>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29" name="Line 29"/>
          <p:cNvSpPr>
            <a:spLocks noChangeShapeType="1"/>
          </p:cNvSpPr>
          <p:nvPr/>
        </p:nvSpPr>
        <p:spPr bwMode="auto">
          <a:xfrm flipV="1">
            <a:off x="1258888" y="2982912"/>
            <a:ext cx="2889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0" name="Line 30"/>
          <p:cNvSpPr>
            <a:spLocks noChangeShapeType="1"/>
          </p:cNvSpPr>
          <p:nvPr/>
        </p:nvSpPr>
        <p:spPr bwMode="auto">
          <a:xfrm flipH="1">
            <a:off x="3924300" y="3127375"/>
            <a:ext cx="23034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1" name="Text Box 31"/>
          <p:cNvSpPr txBox="1">
            <a:spLocks noChangeArrowheads="1"/>
          </p:cNvSpPr>
          <p:nvPr/>
        </p:nvSpPr>
        <p:spPr bwMode="auto">
          <a:xfrm>
            <a:off x="3995738" y="1327150"/>
            <a:ext cx="183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Communication </a:t>
            </a:r>
          </a:p>
          <a:p>
            <a:pPr algn="ctr" eaLnBrk="1" hangingPunct="1"/>
            <a:r>
              <a:rPr lang="en-CA" altLang="en-US"/>
              <a:t>modules</a:t>
            </a:r>
            <a:endParaRPr lang="en-US" altLang="en-US"/>
          </a:p>
        </p:txBody>
      </p:sp>
      <p:sp>
        <p:nvSpPr>
          <p:cNvPr id="17432" name="Line 33"/>
          <p:cNvSpPr>
            <a:spLocks noChangeShapeType="1"/>
          </p:cNvSpPr>
          <p:nvPr/>
        </p:nvSpPr>
        <p:spPr bwMode="auto">
          <a:xfrm flipH="1">
            <a:off x="4067175" y="1903412"/>
            <a:ext cx="360363"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3" name="Line 34"/>
          <p:cNvSpPr>
            <a:spLocks noChangeShapeType="1"/>
          </p:cNvSpPr>
          <p:nvPr/>
        </p:nvSpPr>
        <p:spPr bwMode="auto">
          <a:xfrm>
            <a:off x="5508625" y="1903412"/>
            <a:ext cx="287338"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4" name="Text Box 35"/>
          <p:cNvSpPr txBox="1">
            <a:spLocks noChangeArrowheads="1"/>
          </p:cNvSpPr>
          <p:nvPr/>
        </p:nvSpPr>
        <p:spPr bwMode="auto">
          <a:xfrm>
            <a:off x="4389438" y="5149850"/>
            <a:ext cx="104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CA" altLang="en-US"/>
              <a:t>ROID </a:t>
            </a:r>
          </a:p>
          <a:p>
            <a:pPr algn="ctr" eaLnBrk="1" hangingPunct="1"/>
            <a:r>
              <a:rPr lang="en-CA" altLang="en-US"/>
              <a:t>modules</a:t>
            </a:r>
            <a:endParaRPr lang="en-US" altLang="en-US"/>
          </a:p>
        </p:txBody>
      </p:sp>
      <p:sp>
        <p:nvSpPr>
          <p:cNvPr id="17435" name="Line 36"/>
          <p:cNvSpPr>
            <a:spLocks noChangeShapeType="1"/>
          </p:cNvSpPr>
          <p:nvPr/>
        </p:nvSpPr>
        <p:spPr bwMode="auto">
          <a:xfrm flipH="1" flipV="1">
            <a:off x="4067175" y="4638675"/>
            <a:ext cx="433388"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6" name="Line 37"/>
          <p:cNvSpPr>
            <a:spLocks noChangeShapeType="1"/>
          </p:cNvSpPr>
          <p:nvPr/>
        </p:nvSpPr>
        <p:spPr bwMode="auto">
          <a:xfrm flipV="1">
            <a:off x="5292725" y="4638675"/>
            <a:ext cx="43180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7" name="Line 38"/>
          <p:cNvSpPr>
            <a:spLocks noChangeShapeType="1"/>
          </p:cNvSpPr>
          <p:nvPr/>
        </p:nvSpPr>
        <p:spPr bwMode="auto">
          <a:xfrm>
            <a:off x="4932363" y="2046287"/>
            <a:ext cx="0" cy="3024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8" name="Line 39"/>
          <p:cNvSpPr>
            <a:spLocks noChangeShapeType="1"/>
          </p:cNvSpPr>
          <p:nvPr/>
        </p:nvSpPr>
        <p:spPr bwMode="auto">
          <a:xfrm>
            <a:off x="2484438" y="3127375"/>
            <a:ext cx="935037" cy="935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7439" name="Line 40"/>
          <p:cNvSpPr>
            <a:spLocks noChangeShapeType="1"/>
          </p:cNvSpPr>
          <p:nvPr/>
        </p:nvSpPr>
        <p:spPr bwMode="auto">
          <a:xfrm flipV="1">
            <a:off x="6588125" y="3127375"/>
            <a:ext cx="86360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 name="TextBox 1">
            <a:extLst>
              <a:ext uri="{FF2B5EF4-FFF2-40B4-BE49-F238E27FC236}">
                <a16:creationId xmlns:a16="http://schemas.microsoft.com/office/drawing/2014/main" id="{6D5B11A5-5F6F-4204-A21E-1E9B705BE639}"/>
              </a:ext>
            </a:extLst>
          </p:cNvPr>
          <p:cNvSpPr txBox="1"/>
          <p:nvPr/>
        </p:nvSpPr>
        <p:spPr>
          <a:xfrm>
            <a:off x="530802" y="5867400"/>
            <a:ext cx="8032968" cy="923330"/>
          </a:xfrm>
          <a:prstGeom prst="rect">
            <a:avLst/>
          </a:prstGeom>
          <a:noFill/>
        </p:spPr>
        <p:txBody>
          <a:bodyPr wrap="none" rtlCol="0">
            <a:spAutoFit/>
          </a:bodyPr>
          <a:lstStyle/>
          <a:p>
            <a:r>
              <a:rPr lang="en-CA" i="1" dirty="0"/>
              <a:t>X</a:t>
            </a:r>
            <a:r>
              <a:rPr lang="en-CA" dirty="0"/>
              <a:t> is a “fake” object in the client side and is used in place of a “real” object </a:t>
            </a:r>
          </a:p>
          <a:p>
            <a:r>
              <a:rPr lang="en-CA" i="1" dirty="0"/>
              <a:t>A</a:t>
            </a:r>
            <a:r>
              <a:rPr lang="en-CA" dirty="0"/>
              <a:t> in the server side. Communication and correspondence is achieved by the </a:t>
            </a:r>
          </a:p>
          <a:p>
            <a:r>
              <a:rPr lang="en-CA" dirty="0"/>
              <a:t>“intermediate stud and skeleton objects offered by the RMI framework.</a:t>
            </a:r>
          </a:p>
        </p:txBody>
      </p:sp>
    </p:spTree>
    <p:extLst>
      <p:ext uri="{BB962C8B-B14F-4D97-AF65-F5344CB8AC3E}">
        <p14:creationId xmlns:p14="http://schemas.microsoft.com/office/powerpoint/2010/main" val="206954197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C812-B0E7-483B-BA0A-64EFD3683542}"/>
              </a:ext>
            </a:extLst>
          </p:cNvPr>
          <p:cNvSpPr>
            <a:spLocks noGrp="1"/>
          </p:cNvSpPr>
          <p:nvPr>
            <p:ph type="title"/>
          </p:nvPr>
        </p:nvSpPr>
        <p:spPr>
          <a:xfrm>
            <a:off x="0" y="518556"/>
            <a:ext cx="9144000" cy="1143000"/>
          </a:xfrm>
        </p:spPr>
        <p:txBody>
          <a:bodyPr/>
          <a:lstStyle/>
          <a:p>
            <a:r>
              <a:rPr lang="en-CA" altLang="en-US" sz="3600" dirty="0"/>
              <a:t>Comm. Processes - Distributed Objects: CORBA</a:t>
            </a:r>
            <a:endParaRPr lang="en-CA" sz="3600" dirty="0"/>
          </a:p>
        </p:txBody>
      </p:sp>
      <p:pic>
        <p:nvPicPr>
          <p:cNvPr id="1026" name="Picture 2" descr="Illustration of the autogeneration of the infrastructure code from an interface defined using the CORBA IDL">
            <a:extLst>
              <a:ext uri="{FF2B5EF4-FFF2-40B4-BE49-F238E27FC236}">
                <a16:creationId xmlns:a16="http://schemas.microsoft.com/office/drawing/2014/main" id="{59B2E273-2AAC-480D-93DE-C0A6C9B0B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7399"/>
            <a:ext cx="4271393" cy="428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2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7814DEA-2CA4-473A-877D-0A84FE9DA36B}" type="slidenum">
              <a:rPr lang="en-CA" altLang="en-US"/>
              <a:pPr/>
              <a:t>14</a:t>
            </a:fld>
            <a:endParaRPr lang="en-CA" altLang="en-US"/>
          </a:p>
        </p:txBody>
      </p:sp>
      <p:sp>
        <p:nvSpPr>
          <p:cNvPr id="57346" name="Rectangle 2"/>
          <p:cNvSpPr>
            <a:spLocks noGrp="1" noChangeArrowheads="1"/>
          </p:cNvSpPr>
          <p:nvPr>
            <p:ph type="title"/>
          </p:nvPr>
        </p:nvSpPr>
        <p:spPr/>
        <p:txBody>
          <a:bodyPr/>
          <a:lstStyle/>
          <a:p>
            <a:r>
              <a:rPr lang="en-CA" altLang="en-US"/>
              <a:t>Event-Based, Implicit Invocation</a:t>
            </a:r>
          </a:p>
        </p:txBody>
      </p:sp>
      <p:sp>
        <p:nvSpPr>
          <p:cNvPr id="57347" name="Rectangle 3"/>
          <p:cNvSpPr>
            <a:spLocks noGrp="1" noChangeArrowheads="1"/>
          </p:cNvSpPr>
          <p:nvPr>
            <p:ph type="body" idx="1"/>
          </p:nvPr>
        </p:nvSpPr>
        <p:spPr/>
        <p:txBody>
          <a:bodyPr/>
          <a:lstStyle/>
          <a:p>
            <a:r>
              <a:rPr lang="en-CA" altLang="en-US" sz="2000" dirty="0"/>
              <a:t>This architecture is characterised by the style of communication between components:</a:t>
            </a:r>
          </a:p>
          <a:p>
            <a:pPr lvl="1"/>
            <a:r>
              <a:rPr lang="en-CA" altLang="en-US" sz="1800" dirty="0"/>
              <a:t>Rather than invoking a procedure directly or sending a message a component announces, or broadcasts, one or more events.</a:t>
            </a:r>
          </a:p>
          <a:p>
            <a:pPr lvl="1"/>
            <a:endParaRPr lang="en-CA" altLang="en-US" sz="1800" dirty="0"/>
          </a:p>
          <a:p>
            <a:r>
              <a:rPr lang="en-CA" altLang="en-US" sz="2000" dirty="0"/>
              <a:t>Basically, components communicate using a generalised Observer Design Pattern style of communication.</a:t>
            </a:r>
          </a:p>
          <a:p>
            <a:endParaRPr lang="en-CA" altLang="en-US" sz="2000" dirty="0"/>
          </a:p>
          <a:p>
            <a:r>
              <a:rPr lang="en-CA" altLang="en-US" sz="2000" dirty="0"/>
              <a:t>BUT this is a different architecture from Object-Oriented we have see in the Call-and-return family of architectures</a:t>
            </a:r>
          </a:p>
          <a:p>
            <a:pPr lvl="1"/>
            <a:r>
              <a:rPr lang="en-CA" altLang="en-US" sz="1800" dirty="0"/>
              <a:t>Communications are broadcast-based and components are not necessarily objects.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26E1674-7D94-49AD-9DB4-9E262FEFBDE4}"/>
                  </a:ext>
                </a:extLst>
              </p14:cNvPr>
              <p14:cNvContentPartPr/>
              <p14:nvPr/>
            </p14:nvContentPartPr>
            <p14:xfrm>
              <a:off x="1048925" y="903207"/>
              <a:ext cx="20160" cy="13680"/>
            </p14:xfrm>
          </p:contentPart>
        </mc:Choice>
        <mc:Fallback xmlns="">
          <p:pic>
            <p:nvPicPr>
              <p:cNvPr id="2" name="Ink 1">
                <a:extLst>
                  <a:ext uri="{FF2B5EF4-FFF2-40B4-BE49-F238E27FC236}">
                    <a16:creationId xmlns:a16="http://schemas.microsoft.com/office/drawing/2014/main" id="{E26E1674-7D94-49AD-9DB4-9E262FEFBDE4}"/>
                  </a:ext>
                </a:extLst>
              </p:cNvPr>
              <p:cNvPicPr/>
              <p:nvPr/>
            </p:nvPicPr>
            <p:blipFill>
              <a:blip r:embed="rId3"/>
              <a:stretch>
                <a:fillRect/>
              </a:stretch>
            </p:blipFill>
            <p:spPr>
              <a:xfrm>
                <a:off x="1039925" y="894567"/>
                <a:ext cx="378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F3A2E4E-59F1-421F-AA1B-8CFB101B3136}"/>
                  </a:ext>
                </a:extLst>
              </p14:cNvPr>
              <p14:cNvContentPartPr/>
              <p14:nvPr/>
            </p14:nvContentPartPr>
            <p14:xfrm>
              <a:off x="-559195" y="5281527"/>
              <a:ext cx="8280" cy="14400"/>
            </p14:xfrm>
          </p:contentPart>
        </mc:Choice>
        <mc:Fallback xmlns="">
          <p:pic>
            <p:nvPicPr>
              <p:cNvPr id="3" name="Ink 2">
                <a:extLst>
                  <a:ext uri="{FF2B5EF4-FFF2-40B4-BE49-F238E27FC236}">
                    <a16:creationId xmlns:a16="http://schemas.microsoft.com/office/drawing/2014/main" id="{EF3A2E4E-59F1-421F-AA1B-8CFB101B3136}"/>
                  </a:ext>
                </a:extLst>
              </p:cNvPr>
              <p:cNvPicPr/>
              <p:nvPr/>
            </p:nvPicPr>
            <p:blipFill>
              <a:blip r:embed="rId5"/>
              <a:stretch>
                <a:fillRect/>
              </a:stretch>
            </p:blipFill>
            <p:spPr>
              <a:xfrm>
                <a:off x="-568195" y="5272527"/>
                <a:ext cx="25920" cy="32040"/>
              </a:xfrm>
              <a:prstGeom prst="rect">
                <a:avLst/>
              </a:prstGeom>
            </p:spPr>
          </p:pic>
        </mc:Fallback>
      </mc:AlternateContent>
    </p:spTree>
    <p:extLst>
      <p:ext uri="{BB962C8B-B14F-4D97-AF65-F5344CB8AC3E}">
        <p14:creationId xmlns:p14="http://schemas.microsoft.com/office/powerpoint/2010/main" val="31104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DBF41F-AE1D-47F7-9AB0-81FC7E31B88D}" type="slidenum">
              <a:rPr lang="en-CA" altLang="en-US"/>
              <a:pPr/>
              <a:t>15</a:t>
            </a:fld>
            <a:endParaRPr lang="en-CA" altLang="en-US"/>
          </a:p>
        </p:txBody>
      </p:sp>
      <p:sp>
        <p:nvSpPr>
          <p:cNvPr id="58370" name="Rectangle 2"/>
          <p:cNvSpPr>
            <a:spLocks noGrp="1" noChangeArrowheads="1"/>
          </p:cNvSpPr>
          <p:nvPr>
            <p:ph type="title"/>
          </p:nvPr>
        </p:nvSpPr>
        <p:spPr/>
        <p:txBody>
          <a:bodyPr/>
          <a:lstStyle/>
          <a:p>
            <a:r>
              <a:rPr lang="en-CA" altLang="en-US"/>
              <a:t>Implicit Invocation Example</a:t>
            </a:r>
          </a:p>
        </p:txBody>
      </p:sp>
      <p:sp>
        <p:nvSpPr>
          <p:cNvPr id="58371" name="Rectangle 3"/>
          <p:cNvSpPr>
            <a:spLocks noGrp="1" noChangeArrowheads="1"/>
          </p:cNvSpPr>
          <p:nvPr>
            <p:ph type="body" idx="1"/>
          </p:nvPr>
        </p:nvSpPr>
        <p:spPr/>
        <p:txBody>
          <a:bodyPr/>
          <a:lstStyle/>
          <a:p>
            <a:pPr>
              <a:lnSpc>
                <a:spcPct val="90000"/>
              </a:lnSpc>
            </a:pPr>
            <a:r>
              <a:rPr lang="en-CA" altLang="en-US" sz="2000" dirty="0"/>
              <a:t>Components register interest in an event by associating a procedure with the event.</a:t>
            </a:r>
          </a:p>
          <a:p>
            <a:pPr>
              <a:lnSpc>
                <a:spcPct val="90000"/>
              </a:lnSpc>
            </a:pPr>
            <a:endParaRPr lang="en-CA" altLang="en-US" sz="2000" dirty="0"/>
          </a:p>
          <a:p>
            <a:pPr>
              <a:lnSpc>
                <a:spcPct val="90000"/>
              </a:lnSpc>
            </a:pPr>
            <a:r>
              <a:rPr lang="en-CA" altLang="en-US" sz="2000" dirty="0"/>
              <a:t>When the event is announced the system implicitly invokes all procedures that have been registered for the event.</a:t>
            </a:r>
          </a:p>
          <a:p>
            <a:pPr>
              <a:lnSpc>
                <a:spcPct val="90000"/>
              </a:lnSpc>
            </a:pPr>
            <a:endParaRPr lang="en-CA" altLang="en-US" sz="2000" dirty="0"/>
          </a:p>
          <a:p>
            <a:pPr>
              <a:lnSpc>
                <a:spcPct val="90000"/>
              </a:lnSpc>
            </a:pPr>
            <a:r>
              <a:rPr lang="en-CA" altLang="en-US" sz="2000" dirty="0"/>
              <a:t>Common style for integrating tools in a shared environment, e.g.,</a:t>
            </a:r>
          </a:p>
          <a:p>
            <a:pPr lvl="1">
              <a:lnSpc>
                <a:spcPct val="90000"/>
              </a:lnSpc>
            </a:pPr>
            <a:r>
              <a:rPr lang="en-CA" altLang="en-US" sz="1800" dirty="0"/>
              <a:t>Tools communicate by broadcasting or multicasting interesting events</a:t>
            </a:r>
          </a:p>
          <a:p>
            <a:pPr lvl="1">
              <a:lnSpc>
                <a:spcPct val="90000"/>
              </a:lnSpc>
            </a:pPr>
            <a:r>
              <a:rPr lang="en-CA" altLang="en-US" sz="1800" dirty="0"/>
              <a:t>Other tools register patterns that indicate which events should be routed to them and which method/procedure should be invoked when an event matches that pattern.</a:t>
            </a:r>
          </a:p>
          <a:p>
            <a:pPr lvl="1">
              <a:lnSpc>
                <a:spcPct val="90000"/>
              </a:lnSpc>
            </a:pPr>
            <a:r>
              <a:rPr lang="en-CA" altLang="en-US" sz="1800" dirty="0"/>
              <a:t>Pattern matcher responsible for invoking appropriate methods when each event is announced.</a:t>
            </a:r>
          </a:p>
        </p:txBody>
      </p:sp>
    </p:spTree>
    <p:extLst>
      <p:ext uri="{BB962C8B-B14F-4D97-AF65-F5344CB8AC3E}">
        <p14:creationId xmlns:p14="http://schemas.microsoft.com/office/powerpoint/2010/main" val="32939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92268A0-E89F-47D3-A115-BB6EA45E9057}" type="slidenum">
              <a:rPr lang="en-CA" altLang="en-US"/>
              <a:pPr/>
              <a:t>16</a:t>
            </a:fld>
            <a:endParaRPr lang="en-CA" altLang="en-US"/>
          </a:p>
        </p:txBody>
      </p:sp>
      <p:sp>
        <p:nvSpPr>
          <p:cNvPr id="75778" name="Rectangle 2"/>
          <p:cNvSpPr>
            <a:spLocks noGrp="1" noChangeArrowheads="1"/>
          </p:cNvSpPr>
          <p:nvPr>
            <p:ph type="title"/>
          </p:nvPr>
        </p:nvSpPr>
        <p:spPr/>
        <p:txBody>
          <a:bodyPr/>
          <a:lstStyle/>
          <a:p>
            <a:r>
              <a:rPr lang="en-CA" altLang="en-US"/>
              <a:t>Implicit Invocation Example</a:t>
            </a:r>
          </a:p>
        </p:txBody>
      </p:sp>
      <p:sp>
        <p:nvSpPr>
          <p:cNvPr id="75779" name="Rectangle 3"/>
          <p:cNvSpPr>
            <a:spLocks noGrp="1" noChangeArrowheads="1"/>
          </p:cNvSpPr>
          <p:nvPr>
            <p:ph type="body" idx="1"/>
          </p:nvPr>
        </p:nvSpPr>
        <p:spPr/>
        <p:txBody>
          <a:bodyPr/>
          <a:lstStyle/>
          <a:p>
            <a:pPr>
              <a:lnSpc>
                <a:spcPct val="90000"/>
              </a:lnSpc>
            </a:pPr>
            <a:r>
              <a:rPr lang="en-CA" altLang="en-US" sz="2400" dirty="0"/>
              <a:t>Examples:</a:t>
            </a:r>
          </a:p>
          <a:p>
            <a:pPr lvl="1">
              <a:lnSpc>
                <a:spcPct val="90000"/>
              </a:lnSpc>
            </a:pPr>
            <a:r>
              <a:rPr lang="en-CA" altLang="en-US" sz="2000" dirty="0"/>
              <a:t>Editor announces it has finished editing a module, compiler registers for such announcements and automatically re-compiles module.</a:t>
            </a:r>
          </a:p>
          <a:p>
            <a:pPr lvl="1">
              <a:lnSpc>
                <a:spcPct val="90000"/>
              </a:lnSpc>
            </a:pPr>
            <a:endParaRPr lang="en-CA" altLang="en-US" sz="2000" dirty="0"/>
          </a:p>
          <a:p>
            <a:pPr lvl="1">
              <a:lnSpc>
                <a:spcPct val="90000"/>
              </a:lnSpc>
            </a:pPr>
            <a:r>
              <a:rPr lang="en-CA" altLang="en-US" sz="2000" dirty="0"/>
              <a:t>Debugger announces it has reached a breakpoint, editor registers interest in such announcements and automatically scrolls to relevant source line.</a:t>
            </a:r>
          </a:p>
          <a:p>
            <a:pPr>
              <a:lnSpc>
                <a:spcPct val="90000"/>
              </a:lnSpc>
            </a:pPr>
            <a:endParaRPr lang="en-CA" altLang="en-US" dirty="0"/>
          </a:p>
        </p:txBody>
      </p:sp>
    </p:spTree>
    <p:extLst>
      <p:ext uri="{BB962C8B-B14F-4D97-AF65-F5344CB8AC3E}">
        <p14:creationId xmlns:p14="http://schemas.microsoft.com/office/powerpoint/2010/main" val="162545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0B36735-A9B5-4CF3-89FE-26715C15A638}" type="slidenum">
              <a:rPr lang="en-CA" altLang="en-US"/>
              <a:pPr/>
              <a:t>17</a:t>
            </a:fld>
            <a:endParaRPr lang="en-CA" altLang="en-US"/>
          </a:p>
        </p:txBody>
      </p:sp>
      <p:sp>
        <p:nvSpPr>
          <p:cNvPr id="59394" name="Rectangle 2"/>
          <p:cNvSpPr>
            <a:spLocks noGrp="1" noChangeArrowheads="1"/>
          </p:cNvSpPr>
          <p:nvPr>
            <p:ph type="title"/>
          </p:nvPr>
        </p:nvSpPr>
        <p:spPr/>
        <p:txBody>
          <a:bodyPr/>
          <a:lstStyle/>
          <a:p>
            <a:r>
              <a:rPr lang="en-CA" altLang="en-US"/>
              <a:t>Implicit Invocation</a:t>
            </a:r>
          </a:p>
        </p:txBody>
      </p:sp>
      <p:sp>
        <p:nvSpPr>
          <p:cNvPr id="59395" name="Rectangle 3"/>
          <p:cNvSpPr>
            <a:spLocks noGrp="1" noChangeArrowheads="1"/>
          </p:cNvSpPr>
          <p:nvPr>
            <p:ph type="body" idx="1"/>
          </p:nvPr>
        </p:nvSpPr>
        <p:spPr/>
        <p:txBody>
          <a:bodyPr/>
          <a:lstStyle/>
          <a:p>
            <a:pPr>
              <a:lnSpc>
                <a:spcPct val="90000"/>
              </a:lnSpc>
            </a:pPr>
            <a:r>
              <a:rPr lang="en-CA" altLang="en-US" sz="2400" dirty="0"/>
              <a:t>Components</a:t>
            </a:r>
          </a:p>
          <a:p>
            <a:pPr lvl="1">
              <a:lnSpc>
                <a:spcPct val="90000"/>
              </a:lnSpc>
            </a:pPr>
            <a:r>
              <a:rPr lang="en-CA" altLang="en-US" sz="2000" dirty="0"/>
              <a:t>Modules whose interfaces provide a collection of procedures/methods and a set of events that it may announce</a:t>
            </a:r>
          </a:p>
          <a:p>
            <a:pPr lvl="1">
              <a:lnSpc>
                <a:spcPct val="90000"/>
              </a:lnSpc>
            </a:pPr>
            <a:endParaRPr lang="en-CA" altLang="en-US" sz="2000" dirty="0"/>
          </a:p>
          <a:p>
            <a:pPr>
              <a:lnSpc>
                <a:spcPct val="90000"/>
              </a:lnSpc>
            </a:pPr>
            <a:r>
              <a:rPr lang="en-CA" altLang="en-US" sz="2400" dirty="0"/>
              <a:t>Connectors</a:t>
            </a:r>
          </a:p>
          <a:p>
            <a:pPr lvl="1">
              <a:lnSpc>
                <a:spcPct val="90000"/>
              </a:lnSpc>
            </a:pPr>
            <a:r>
              <a:rPr lang="en-CA" altLang="en-US" sz="2000" dirty="0"/>
              <a:t>Bindings between event announcements and procedure/method calls</a:t>
            </a:r>
          </a:p>
          <a:p>
            <a:pPr lvl="1">
              <a:lnSpc>
                <a:spcPct val="90000"/>
              </a:lnSpc>
            </a:pPr>
            <a:r>
              <a:rPr lang="en-CA" altLang="en-US" sz="2000" dirty="0"/>
              <a:t>Traditional procedure/method calls (to bypass implicit invocation)</a:t>
            </a:r>
          </a:p>
        </p:txBody>
      </p:sp>
    </p:spTree>
    <p:extLst>
      <p:ext uri="{BB962C8B-B14F-4D97-AF65-F5344CB8AC3E}">
        <p14:creationId xmlns:p14="http://schemas.microsoft.com/office/powerpoint/2010/main" val="364881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AF8CA6-8A44-4517-8B9A-C57D79C027D9}" type="slidenum">
              <a:rPr lang="en-CA" altLang="en-US"/>
              <a:pPr/>
              <a:t>18</a:t>
            </a:fld>
            <a:endParaRPr lang="en-CA" altLang="en-US"/>
          </a:p>
        </p:txBody>
      </p:sp>
      <p:sp>
        <p:nvSpPr>
          <p:cNvPr id="76802" name="Rectangle 2"/>
          <p:cNvSpPr>
            <a:spLocks noGrp="1" noChangeArrowheads="1"/>
          </p:cNvSpPr>
          <p:nvPr>
            <p:ph type="title"/>
          </p:nvPr>
        </p:nvSpPr>
        <p:spPr/>
        <p:txBody>
          <a:bodyPr/>
          <a:lstStyle/>
          <a:p>
            <a:r>
              <a:rPr lang="en-CA" altLang="en-US"/>
              <a:t>Implicit Invocation</a:t>
            </a:r>
          </a:p>
        </p:txBody>
      </p:sp>
      <p:sp>
        <p:nvSpPr>
          <p:cNvPr id="76803" name="Rectangle 3"/>
          <p:cNvSpPr>
            <a:spLocks noGrp="1" noChangeArrowheads="1"/>
          </p:cNvSpPr>
          <p:nvPr>
            <p:ph type="body" idx="1"/>
          </p:nvPr>
        </p:nvSpPr>
        <p:spPr/>
        <p:txBody>
          <a:bodyPr/>
          <a:lstStyle/>
          <a:p>
            <a:pPr>
              <a:lnSpc>
                <a:spcPct val="90000"/>
              </a:lnSpc>
            </a:pPr>
            <a:r>
              <a:rPr lang="en-CA" altLang="en-US" sz="2400" dirty="0"/>
              <a:t>Invariants</a:t>
            </a:r>
          </a:p>
          <a:p>
            <a:pPr lvl="1">
              <a:lnSpc>
                <a:spcPct val="90000"/>
              </a:lnSpc>
            </a:pPr>
            <a:r>
              <a:rPr lang="en-CA" altLang="en-US" sz="2000" dirty="0"/>
              <a:t>Announcers of events do not know which components will be affected by those events</a:t>
            </a:r>
          </a:p>
          <a:p>
            <a:pPr lvl="1">
              <a:lnSpc>
                <a:spcPct val="90000"/>
              </a:lnSpc>
            </a:pPr>
            <a:r>
              <a:rPr lang="en-CA" altLang="en-US" sz="2000" dirty="0"/>
              <a:t>Components cannot make assumptions about ordering of processing, or what processing will occur as a result of their events</a:t>
            </a:r>
          </a:p>
          <a:p>
            <a:pPr lvl="1">
              <a:lnSpc>
                <a:spcPct val="90000"/>
              </a:lnSpc>
            </a:pPr>
            <a:endParaRPr lang="en-CA" altLang="en-US" sz="2000" dirty="0"/>
          </a:p>
          <a:p>
            <a:pPr>
              <a:lnSpc>
                <a:spcPct val="90000"/>
              </a:lnSpc>
            </a:pPr>
            <a:r>
              <a:rPr lang="en-CA" altLang="en-US" sz="2400" dirty="0"/>
              <a:t>Common Examples (Shaw and </a:t>
            </a:r>
            <a:r>
              <a:rPr lang="en-CA" altLang="en-US" sz="2400" dirty="0" err="1"/>
              <a:t>Garlan</a:t>
            </a:r>
            <a:r>
              <a:rPr lang="en-CA" altLang="en-US" sz="2400" dirty="0"/>
              <a:t> textbook)</a:t>
            </a:r>
          </a:p>
          <a:p>
            <a:pPr lvl="1">
              <a:lnSpc>
                <a:spcPct val="90000"/>
              </a:lnSpc>
            </a:pPr>
            <a:r>
              <a:rPr lang="en-CA" altLang="en-US" sz="2000" dirty="0"/>
              <a:t>Programming environment tool integration</a:t>
            </a:r>
          </a:p>
          <a:p>
            <a:pPr lvl="1">
              <a:lnSpc>
                <a:spcPct val="90000"/>
              </a:lnSpc>
            </a:pPr>
            <a:r>
              <a:rPr lang="en-CA" altLang="en-US" sz="2000" dirty="0"/>
              <a:t>User interfaces - Model-View-Controller</a:t>
            </a:r>
          </a:p>
          <a:p>
            <a:pPr lvl="1">
              <a:lnSpc>
                <a:spcPct val="90000"/>
              </a:lnSpc>
            </a:pPr>
            <a:r>
              <a:rPr lang="en-CA" altLang="en-US" sz="2000" dirty="0"/>
              <a:t>Syntax-directed editors to support incremental semantic checking</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3A78215-02E7-40F7-84B5-756C30974E45}"/>
                  </a:ext>
                </a:extLst>
              </p14:cNvPr>
              <p14:cNvContentPartPr/>
              <p14:nvPr/>
            </p14:nvContentPartPr>
            <p14:xfrm>
              <a:off x="-3008995" y="605487"/>
              <a:ext cx="9360" cy="2880"/>
            </p14:xfrm>
          </p:contentPart>
        </mc:Choice>
        <mc:Fallback xmlns="">
          <p:pic>
            <p:nvPicPr>
              <p:cNvPr id="2" name="Ink 1">
                <a:extLst>
                  <a:ext uri="{FF2B5EF4-FFF2-40B4-BE49-F238E27FC236}">
                    <a16:creationId xmlns:a16="http://schemas.microsoft.com/office/drawing/2014/main" id="{A3A78215-02E7-40F7-84B5-756C30974E45}"/>
                  </a:ext>
                </a:extLst>
              </p:cNvPr>
              <p:cNvPicPr/>
              <p:nvPr/>
            </p:nvPicPr>
            <p:blipFill>
              <a:blip r:embed="rId3"/>
              <a:stretch>
                <a:fillRect/>
              </a:stretch>
            </p:blipFill>
            <p:spPr>
              <a:xfrm>
                <a:off x="-3017635" y="596847"/>
                <a:ext cx="27000" cy="20520"/>
              </a:xfrm>
              <a:prstGeom prst="rect">
                <a:avLst/>
              </a:prstGeom>
            </p:spPr>
          </p:pic>
        </mc:Fallback>
      </mc:AlternateContent>
    </p:spTree>
    <p:extLst>
      <p:ext uri="{BB962C8B-B14F-4D97-AF65-F5344CB8AC3E}">
        <p14:creationId xmlns:p14="http://schemas.microsoft.com/office/powerpoint/2010/main" val="191395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82A0CED-AB27-4D83-B490-544F41884DBC}" type="slidenum">
              <a:rPr lang="en-CA" altLang="en-US"/>
              <a:pPr/>
              <a:t>19</a:t>
            </a:fld>
            <a:endParaRPr lang="en-CA" altLang="en-US"/>
          </a:p>
        </p:txBody>
      </p:sp>
      <p:sp>
        <p:nvSpPr>
          <p:cNvPr id="60418" name="Rectangle 2"/>
          <p:cNvSpPr>
            <a:spLocks noGrp="1" noChangeArrowheads="1"/>
          </p:cNvSpPr>
          <p:nvPr>
            <p:ph type="title"/>
          </p:nvPr>
        </p:nvSpPr>
        <p:spPr/>
        <p:txBody>
          <a:bodyPr/>
          <a:lstStyle/>
          <a:p>
            <a:r>
              <a:rPr lang="en-CA" altLang="en-US"/>
              <a:t>Implicit Invocation</a:t>
            </a:r>
          </a:p>
        </p:txBody>
      </p:sp>
      <p:sp>
        <p:nvSpPr>
          <p:cNvPr id="60419" name="Rectangle 3"/>
          <p:cNvSpPr>
            <a:spLocks noGrp="1" noChangeArrowheads="1"/>
          </p:cNvSpPr>
          <p:nvPr>
            <p:ph type="body" idx="1"/>
          </p:nvPr>
        </p:nvSpPr>
        <p:spPr/>
        <p:txBody>
          <a:bodyPr/>
          <a:lstStyle/>
          <a:p>
            <a:r>
              <a:rPr lang="en-CA" altLang="en-US" sz="2800" dirty="0"/>
              <a:t>Strengths</a:t>
            </a:r>
          </a:p>
          <a:p>
            <a:pPr lvl="1"/>
            <a:r>
              <a:rPr lang="en-CA" altLang="en-US" sz="2400" dirty="0"/>
              <a:t>Strong support for reuse - plug in new components by registering it for events</a:t>
            </a:r>
          </a:p>
          <a:p>
            <a:pPr lvl="1"/>
            <a:r>
              <a:rPr lang="en-CA" altLang="en-US" sz="2400" dirty="0"/>
              <a:t>Maintenance - add and replace components with minimum affect on other components in the system.</a:t>
            </a:r>
          </a:p>
        </p:txBody>
      </p:sp>
    </p:spTree>
    <p:extLst>
      <p:ext uri="{BB962C8B-B14F-4D97-AF65-F5344CB8AC3E}">
        <p14:creationId xmlns:p14="http://schemas.microsoft.com/office/powerpoint/2010/main" val="225609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C0CE53F-ED55-4D7B-B3A0-BA3B6002F413}" type="slidenum">
              <a:rPr lang="en-CA" altLang="en-US"/>
              <a:pPr/>
              <a:t>20</a:t>
            </a:fld>
            <a:endParaRPr lang="en-CA" altLang="en-US"/>
          </a:p>
        </p:txBody>
      </p:sp>
      <p:sp>
        <p:nvSpPr>
          <p:cNvPr id="77826" name="Rectangle 2"/>
          <p:cNvSpPr>
            <a:spLocks noGrp="1" noChangeArrowheads="1"/>
          </p:cNvSpPr>
          <p:nvPr>
            <p:ph type="title"/>
          </p:nvPr>
        </p:nvSpPr>
        <p:spPr/>
        <p:txBody>
          <a:bodyPr/>
          <a:lstStyle/>
          <a:p>
            <a:r>
              <a:rPr lang="en-CA" altLang="en-US"/>
              <a:t>Implicit Invocation</a:t>
            </a:r>
          </a:p>
        </p:txBody>
      </p:sp>
      <p:sp>
        <p:nvSpPr>
          <p:cNvPr id="77827" name="Rectangle 3"/>
          <p:cNvSpPr>
            <a:spLocks noGrp="1" noChangeArrowheads="1"/>
          </p:cNvSpPr>
          <p:nvPr>
            <p:ph type="body" idx="1"/>
          </p:nvPr>
        </p:nvSpPr>
        <p:spPr/>
        <p:txBody>
          <a:bodyPr/>
          <a:lstStyle/>
          <a:p>
            <a:pPr>
              <a:lnSpc>
                <a:spcPct val="90000"/>
              </a:lnSpc>
            </a:pPr>
            <a:r>
              <a:rPr lang="en-CA" altLang="en-US" sz="2400" dirty="0"/>
              <a:t>Weaknesses</a:t>
            </a:r>
          </a:p>
          <a:p>
            <a:pPr lvl="1">
              <a:lnSpc>
                <a:spcPct val="90000"/>
              </a:lnSpc>
            </a:pPr>
            <a:r>
              <a:rPr lang="en-CA" altLang="en-US" sz="2000" dirty="0"/>
              <a:t>Loss of control</a:t>
            </a:r>
          </a:p>
          <a:p>
            <a:pPr lvl="2">
              <a:lnSpc>
                <a:spcPct val="90000"/>
              </a:lnSpc>
            </a:pPr>
            <a:r>
              <a:rPr lang="en-CA" altLang="en-US" sz="1800" dirty="0"/>
              <a:t>when a component announces an event, it has no idea what components will respond to it</a:t>
            </a:r>
          </a:p>
          <a:p>
            <a:pPr lvl="2">
              <a:lnSpc>
                <a:spcPct val="90000"/>
              </a:lnSpc>
            </a:pPr>
            <a:r>
              <a:rPr lang="en-CA" altLang="en-US" sz="1800" dirty="0"/>
              <a:t>cannot rely on order that these components will be invoked</a:t>
            </a:r>
          </a:p>
          <a:p>
            <a:pPr lvl="2">
              <a:lnSpc>
                <a:spcPct val="90000"/>
              </a:lnSpc>
            </a:pPr>
            <a:r>
              <a:rPr lang="en-CA" altLang="en-US" sz="1800" dirty="0"/>
              <a:t>cannot tell when they are finished</a:t>
            </a:r>
          </a:p>
          <a:p>
            <a:pPr lvl="2">
              <a:lnSpc>
                <a:spcPct val="90000"/>
              </a:lnSpc>
            </a:pPr>
            <a:endParaRPr lang="en-CA" altLang="en-US" sz="1800" dirty="0"/>
          </a:p>
          <a:p>
            <a:pPr lvl="1">
              <a:lnSpc>
                <a:spcPct val="90000"/>
              </a:lnSpc>
            </a:pPr>
            <a:r>
              <a:rPr lang="en-CA" altLang="en-US" sz="2000" dirty="0"/>
              <a:t>Ensuring correctness is difficult because it depends on context in which invoked. Unpredictable interactions.</a:t>
            </a:r>
          </a:p>
          <a:p>
            <a:pPr lvl="1">
              <a:lnSpc>
                <a:spcPct val="90000"/>
              </a:lnSpc>
            </a:pPr>
            <a:r>
              <a:rPr lang="en-CA" altLang="en-US" sz="2000" dirty="0"/>
              <a:t>Sharing data - see the Observer Design Pattern</a:t>
            </a:r>
          </a:p>
          <a:p>
            <a:pPr lvl="1">
              <a:lnSpc>
                <a:spcPct val="90000"/>
              </a:lnSpc>
            </a:pPr>
            <a:endParaRPr lang="en-CA" altLang="en-US" sz="2000" dirty="0"/>
          </a:p>
          <a:p>
            <a:pPr>
              <a:lnSpc>
                <a:spcPct val="90000"/>
              </a:lnSpc>
            </a:pPr>
            <a:r>
              <a:rPr lang="en-CA" altLang="en-US" sz="2400" dirty="0"/>
              <a:t>Hence explicit invocation is usually provided as well as implicit invocation. In practice architectural styles are combined.</a:t>
            </a:r>
          </a:p>
        </p:txBody>
      </p:sp>
    </p:spTree>
    <p:extLst>
      <p:ext uri="{BB962C8B-B14F-4D97-AF65-F5344CB8AC3E}">
        <p14:creationId xmlns:p14="http://schemas.microsoft.com/office/powerpoint/2010/main" val="353383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46488B3-B739-4D8C-87D8-3A424CF356A8}" type="slidenum">
              <a:rPr lang="en-CA" altLang="en-US"/>
              <a:pPr/>
              <a:t>21</a:t>
            </a:fld>
            <a:endParaRPr lang="en-CA" altLang="en-US"/>
          </a:p>
        </p:txBody>
      </p:sp>
      <p:sp>
        <p:nvSpPr>
          <p:cNvPr id="98306" name="Rectangle 2"/>
          <p:cNvSpPr>
            <a:spLocks noGrp="1" noChangeArrowheads="1"/>
          </p:cNvSpPr>
          <p:nvPr>
            <p:ph type="title"/>
          </p:nvPr>
        </p:nvSpPr>
        <p:spPr>
          <a:xfrm>
            <a:off x="685800" y="381000"/>
            <a:ext cx="7772400" cy="1143000"/>
          </a:xfrm>
        </p:spPr>
        <p:txBody>
          <a:bodyPr/>
          <a:lstStyle/>
          <a:p>
            <a:r>
              <a:rPr lang="de-DE" altLang="en-US" dirty="0"/>
              <a:t>Model-View-Controller</a:t>
            </a:r>
            <a:endParaRPr lang="en-CA" altLang="en-US" dirty="0"/>
          </a:p>
        </p:txBody>
      </p:sp>
      <p:sp>
        <p:nvSpPr>
          <p:cNvPr id="98307" name="Rectangle 3"/>
          <p:cNvSpPr>
            <a:spLocks noGrp="1" noChangeArrowheads="1"/>
          </p:cNvSpPr>
          <p:nvPr>
            <p:ph type="body" idx="1"/>
          </p:nvPr>
        </p:nvSpPr>
        <p:spPr>
          <a:xfrm>
            <a:off x="685800" y="1371600"/>
            <a:ext cx="7772400" cy="4114800"/>
          </a:xfrm>
        </p:spPr>
        <p:txBody>
          <a:bodyPr/>
          <a:lstStyle/>
          <a:p>
            <a:r>
              <a:rPr lang="en-CA" altLang="en-US" sz="1800" dirty="0"/>
              <a:t>A decomposition of an interactive system into three components:</a:t>
            </a:r>
          </a:p>
          <a:p>
            <a:pPr lvl="1"/>
            <a:r>
              <a:rPr lang="en-CA" altLang="en-US" sz="1800" dirty="0"/>
              <a:t>A model containing the core functionality and data,</a:t>
            </a:r>
          </a:p>
          <a:p>
            <a:pPr lvl="1"/>
            <a:r>
              <a:rPr lang="en-CA" altLang="en-US" sz="1800" dirty="0"/>
              <a:t>One or more views displaying information to the user, and</a:t>
            </a:r>
          </a:p>
          <a:p>
            <a:pPr lvl="1"/>
            <a:r>
              <a:rPr lang="en-CA" altLang="en-US" sz="1800" dirty="0"/>
              <a:t>One or more controllers that handle user input.</a:t>
            </a:r>
          </a:p>
          <a:p>
            <a:pPr lvl="1"/>
            <a:endParaRPr lang="en-CA" altLang="en-US" sz="1800" dirty="0"/>
          </a:p>
          <a:p>
            <a:r>
              <a:rPr lang="en-CA" altLang="en-US" sz="1800" dirty="0"/>
              <a:t>A change-propagation mechanism (i.e., observer) ensures consistency between user interface and model, e.g.,</a:t>
            </a:r>
          </a:p>
          <a:p>
            <a:pPr lvl="1"/>
            <a:r>
              <a:rPr lang="en-CA" altLang="en-US" sz="1800" dirty="0"/>
              <a:t>If the user changes the model through the controller of one view, the other views will be updated automatically</a:t>
            </a:r>
          </a:p>
          <a:p>
            <a:pPr lvl="1"/>
            <a:endParaRPr lang="en-CA" altLang="en-US" sz="1800" dirty="0"/>
          </a:p>
          <a:p>
            <a:r>
              <a:rPr lang="en-CA" altLang="en-US" sz="1800" dirty="0"/>
              <a:t>Sometimes the need for the controller to operate in the context of a given view may mandate combining the view and the controller into one component</a:t>
            </a:r>
          </a:p>
          <a:p>
            <a:endParaRPr lang="en-CA" altLang="en-US" sz="1800" dirty="0"/>
          </a:p>
          <a:p>
            <a:r>
              <a:rPr lang="en-CA" altLang="en-US" sz="1800" dirty="0"/>
              <a:t>The division into the MVC components improves maintainability</a:t>
            </a:r>
          </a:p>
          <a:p>
            <a:r>
              <a:rPr lang="en-CA" altLang="en-US" sz="1800" dirty="0"/>
              <a:t>Variations of MVC include Model-View-Adapter and Model-View-Presenter (see Your Turn slide)</a:t>
            </a:r>
          </a:p>
        </p:txBody>
      </p:sp>
    </p:spTree>
    <p:extLst>
      <p:ext uri="{BB962C8B-B14F-4D97-AF65-F5344CB8AC3E}">
        <p14:creationId xmlns:p14="http://schemas.microsoft.com/office/powerpoint/2010/main" val="187261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DA471BC3-2463-4E8D-84AF-6346D55B902B}" type="slidenum">
              <a:rPr lang="en-CA" altLang="en-US"/>
              <a:pPr/>
              <a:t>22</a:t>
            </a:fld>
            <a:endParaRPr lang="en-CA" altLang="en-US"/>
          </a:p>
        </p:txBody>
      </p:sp>
      <p:sp>
        <p:nvSpPr>
          <p:cNvPr id="99330" name="Rectangle 2"/>
          <p:cNvSpPr>
            <a:spLocks noGrp="1" noChangeArrowheads="1"/>
          </p:cNvSpPr>
          <p:nvPr>
            <p:ph type="title"/>
          </p:nvPr>
        </p:nvSpPr>
        <p:spPr/>
        <p:txBody>
          <a:bodyPr/>
          <a:lstStyle/>
          <a:p>
            <a:r>
              <a:rPr lang="de-DE" altLang="en-US"/>
              <a:t>Model-View-Controller</a:t>
            </a:r>
            <a:endParaRPr lang="en-CA" altLang="en-US"/>
          </a:p>
        </p:txBody>
      </p:sp>
      <p:sp>
        <p:nvSpPr>
          <p:cNvPr id="99332" name="Oval 4"/>
          <p:cNvSpPr>
            <a:spLocks noChangeArrowheads="1"/>
          </p:cNvSpPr>
          <p:nvPr/>
        </p:nvSpPr>
        <p:spPr bwMode="auto">
          <a:xfrm>
            <a:off x="2968625" y="4622800"/>
            <a:ext cx="2668588" cy="10509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model</a:t>
            </a:r>
          </a:p>
        </p:txBody>
      </p:sp>
      <p:sp>
        <p:nvSpPr>
          <p:cNvPr id="99333" name="Rectangle 5"/>
          <p:cNvSpPr>
            <a:spLocks noChangeArrowheads="1"/>
          </p:cNvSpPr>
          <p:nvPr/>
        </p:nvSpPr>
        <p:spPr bwMode="auto">
          <a:xfrm>
            <a:off x="1728788" y="2179638"/>
            <a:ext cx="863600" cy="788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view1</a:t>
            </a:r>
          </a:p>
        </p:txBody>
      </p:sp>
      <p:sp>
        <p:nvSpPr>
          <p:cNvPr id="99334" name="Oval 6"/>
          <p:cNvSpPr>
            <a:spLocks noChangeArrowheads="1"/>
          </p:cNvSpPr>
          <p:nvPr/>
        </p:nvSpPr>
        <p:spPr bwMode="auto">
          <a:xfrm>
            <a:off x="2894013" y="2217738"/>
            <a:ext cx="788987" cy="825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controller1</a:t>
            </a:r>
          </a:p>
        </p:txBody>
      </p:sp>
      <p:sp>
        <p:nvSpPr>
          <p:cNvPr id="99336" name="Rectangle 8"/>
          <p:cNvSpPr>
            <a:spLocks noChangeArrowheads="1"/>
          </p:cNvSpPr>
          <p:nvPr/>
        </p:nvSpPr>
        <p:spPr bwMode="auto">
          <a:xfrm>
            <a:off x="4348163" y="2179638"/>
            <a:ext cx="863600" cy="788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view2</a:t>
            </a:r>
          </a:p>
        </p:txBody>
      </p:sp>
      <p:sp>
        <p:nvSpPr>
          <p:cNvPr id="99337" name="Oval 9"/>
          <p:cNvSpPr>
            <a:spLocks noChangeArrowheads="1"/>
          </p:cNvSpPr>
          <p:nvPr/>
        </p:nvSpPr>
        <p:spPr bwMode="auto">
          <a:xfrm>
            <a:off x="5411788" y="2217738"/>
            <a:ext cx="788987" cy="8255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controller2</a:t>
            </a:r>
          </a:p>
        </p:txBody>
      </p:sp>
      <p:sp>
        <p:nvSpPr>
          <p:cNvPr id="99338" name="Rectangle 10"/>
          <p:cNvSpPr>
            <a:spLocks noChangeArrowheads="1"/>
          </p:cNvSpPr>
          <p:nvPr/>
        </p:nvSpPr>
        <p:spPr bwMode="auto">
          <a:xfrm>
            <a:off x="7215188" y="2179638"/>
            <a:ext cx="863600" cy="788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view3</a:t>
            </a:r>
          </a:p>
        </p:txBody>
      </p:sp>
      <p:sp>
        <p:nvSpPr>
          <p:cNvPr id="99339" name="Line 11"/>
          <p:cNvSpPr>
            <a:spLocks noChangeShapeType="1"/>
          </p:cNvSpPr>
          <p:nvPr/>
        </p:nvSpPr>
        <p:spPr bwMode="auto">
          <a:xfrm>
            <a:off x="3381375" y="3043238"/>
            <a:ext cx="450850" cy="1616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
        <p:nvSpPr>
          <p:cNvPr id="99340" name="Line 12"/>
          <p:cNvSpPr>
            <a:spLocks noChangeShapeType="1"/>
          </p:cNvSpPr>
          <p:nvPr/>
        </p:nvSpPr>
        <p:spPr bwMode="auto">
          <a:xfrm flipH="1">
            <a:off x="5110163" y="3043238"/>
            <a:ext cx="752475" cy="1692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
        <p:nvSpPr>
          <p:cNvPr id="99341" name="Line 13"/>
          <p:cNvSpPr>
            <a:spLocks noChangeShapeType="1"/>
          </p:cNvSpPr>
          <p:nvPr/>
        </p:nvSpPr>
        <p:spPr bwMode="auto">
          <a:xfrm flipH="1" flipV="1">
            <a:off x="2405063" y="2968625"/>
            <a:ext cx="863600" cy="18415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
        <p:nvSpPr>
          <p:cNvPr id="99342" name="Line 14"/>
          <p:cNvSpPr>
            <a:spLocks noChangeShapeType="1"/>
          </p:cNvSpPr>
          <p:nvPr/>
        </p:nvSpPr>
        <p:spPr bwMode="auto">
          <a:xfrm flipV="1">
            <a:off x="5524500" y="2968625"/>
            <a:ext cx="2066925" cy="1954213"/>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
        <p:nvSpPr>
          <p:cNvPr id="99343" name="Line 15"/>
          <p:cNvSpPr>
            <a:spLocks noChangeShapeType="1"/>
          </p:cNvSpPr>
          <p:nvPr/>
        </p:nvSpPr>
        <p:spPr bwMode="auto">
          <a:xfrm flipV="1">
            <a:off x="4546600" y="2968625"/>
            <a:ext cx="263525" cy="16541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sz="1200"/>
          </a:p>
        </p:txBody>
      </p:sp>
    </p:spTree>
    <p:extLst>
      <p:ext uri="{BB962C8B-B14F-4D97-AF65-F5344CB8AC3E}">
        <p14:creationId xmlns:p14="http://schemas.microsoft.com/office/powerpoint/2010/main" val="284667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268D6821-8DE1-45B8-BF35-D8744F14BBA2}" type="slidenum">
              <a:rPr lang="en-CA" altLang="en-US"/>
              <a:pPr/>
              <a:t>23</a:t>
            </a:fld>
            <a:endParaRPr lang="en-CA" altLang="en-US"/>
          </a:p>
        </p:txBody>
      </p:sp>
      <p:sp>
        <p:nvSpPr>
          <p:cNvPr id="123906" name="Rectangle 2"/>
          <p:cNvSpPr>
            <a:spLocks noGrp="1" noChangeArrowheads="1"/>
          </p:cNvSpPr>
          <p:nvPr>
            <p:ph type="title"/>
          </p:nvPr>
        </p:nvSpPr>
        <p:spPr/>
        <p:txBody>
          <a:bodyPr/>
          <a:lstStyle/>
          <a:p>
            <a:r>
              <a:rPr lang="de-DE" altLang="en-US"/>
              <a:t>Model-View-Controller</a:t>
            </a:r>
            <a:endParaRPr lang="en-CA" altLang="en-US"/>
          </a:p>
        </p:txBody>
      </p:sp>
      <p:pic>
        <p:nvPicPr>
          <p:cNvPr id="123907" name="Picture 3" descr="C:\krzysiek\new\projects\waterloo\ECE355\new\2003winter\lecture\observ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52613"/>
            <a:ext cx="8763000" cy="4999037"/>
          </a:xfrm>
          <a:prstGeom prst="rect">
            <a:avLst/>
          </a:prstGeom>
          <a:noFill/>
          <a:extLst>
            <a:ext uri="{909E8E84-426E-40DD-AFC4-6F175D3DCCD1}">
              <a14:hiddenFill xmlns:a14="http://schemas.microsoft.com/office/drawing/2010/main">
                <a:solidFill>
                  <a:srgbClr val="FFFFFF"/>
                </a:solidFill>
              </a14:hiddenFill>
            </a:ext>
          </a:extLst>
        </p:spPr>
      </p:pic>
      <p:sp>
        <p:nvSpPr>
          <p:cNvPr id="123908" name="Line 4"/>
          <p:cNvSpPr>
            <a:spLocks noChangeShapeType="1"/>
          </p:cNvSpPr>
          <p:nvPr/>
        </p:nvSpPr>
        <p:spPr bwMode="auto">
          <a:xfrm flipH="1" flipV="1">
            <a:off x="2405063" y="3079750"/>
            <a:ext cx="188912" cy="150813"/>
          </a:xfrm>
          <a:prstGeom prst="line">
            <a:avLst/>
          </a:prstGeom>
          <a:noFill/>
          <a:ln w="9525">
            <a:solidFill>
              <a:schemeClr val="tx1"/>
            </a:solidFill>
            <a:round/>
            <a:headEnd/>
            <a:tailEnd type="triangle" w="med" len="med"/>
          </a:ln>
          <a:effectLst/>
          <a:scene3d>
            <a:camera prst="legacyPerspectiv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2363" dir="15357825" algn="ctr" rotWithShape="0">
                    <a:schemeClr val="hlink"/>
                  </a:outerShdw>
                </a:effectLst>
              </a14:hiddenEffects>
            </a:ext>
          </a:extLst>
        </p:spPr>
        <p:txBody>
          <a:bodyPr>
            <a:flatTx/>
          </a:bodyPr>
          <a:lstStyle/>
          <a:p>
            <a:endParaRPr lang="en-CA"/>
          </a:p>
        </p:txBody>
      </p:sp>
      <p:sp>
        <p:nvSpPr>
          <p:cNvPr id="123909" name="Line 5"/>
          <p:cNvSpPr>
            <a:spLocks noChangeShapeType="1"/>
          </p:cNvSpPr>
          <p:nvPr/>
        </p:nvSpPr>
        <p:spPr bwMode="auto">
          <a:xfrm flipH="1" flipV="1">
            <a:off x="3570288" y="2592388"/>
            <a:ext cx="188912" cy="150812"/>
          </a:xfrm>
          <a:prstGeom prst="line">
            <a:avLst/>
          </a:prstGeom>
          <a:noFill/>
          <a:ln w="9525">
            <a:solidFill>
              <a:schemeClr val="tx1"/>
            </a:solidFill>
            <a:round/>
            <a:headEnd/>
            <a:tailEnd type="triangle" w="med" len="med"/>
          </a:ln>
          <a:effectLst/>
          <a:scene3d>
            <a:camera prst="legacyPerspectiv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2363" dir="15357825" algn="ctr" rotWithShape="0">
                    <a:schemeClr val="hlink"/>
                  </a:outerShdw>
                </a:effectLst>
              </a14:hiddenEffects>
            </a:ext>
          </a:extLst>
        </p:spPr>
        <p:txBody>
          <a:bodyPr>
            <a:flatTx/>
          </a:bodyPr>
          <a:lstStyle/>
          <a:p>
            <a:endParaRPr lang="en-CA"/>
          </a:p>
        </p:txBody>
      </p:sp>
      <p:sp>
        <p:nvSpPr>
          <p:cNvPr id="123910" name="Line 6"/>
          <p:cNvSpPr>
            <a:spLocks noChangeShapeType="1"/>
          </p:cNvSpPr>
          <p:nvPr/>
        </p:nvSpPr>
        <p:spPr bwMode="auto">
          <a:xfrm flipH="1" flipV="1">
            <a:off x="5862638" y="3230563"/>
            <a:ext cx="188912" cy="150812"/>
          </a:xfrm>
          <a:prstGeom prst="line">
            <a:avLst/>
          </a:prstGeom>
          <a:noFill/>
          <a:ln w="9525">
            <a:solidFill>
              <a:schemeClr val="tx1"/>
            </a:solidFill>
            <a:round/>
            <a:headEnd/>
            <a:tailEnd type="triangle" w="med" len="med"/>
          </a:ln>
          <a:effectLst/>
          <a:scene3d>
            <a:camera prst="legacyPerspectiveTopRight"/>
            <a:lightRig rig="legacyFlat3" dir="b"/>
          </a:scene3d>
          <a:sp3d extrusionH="227000" prstMaterial="legacyMatte">
            <a:bevelT w="13500" h="13500" prst="angle"/>
            <a:bevelB w="13500" h="13500" prst="angle"/>
            <a:extrusionClr>
              <a:schemeClr val="hlink"/>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2363" dir="15357825" algn="ctr" rotWithShape="0">
                    <a:schemeClr val="hlink"/>
                  </a:outerShdw>
                </a:effectLst>
              </a14:hiddenEffects>
            </a:ext>
          </a:extLst>
        </p:spPr>
        <p:txBody>
          <a:bodyPr>
            <a:flatTx/>
          </a:bodyPr>
          <a:lstStyle/>
          <a:p>
            <a:endParaRPr lang="en-CA"/>
          </a:p>
        </p:txBody>
      </p:sp>
    </p:spTree>
    <p:extLst>
      <p:ext uri="{BB962C8B-B14F-4D97-AF65-F5344CB8AC3E}">
        <p14:creationId xmlns:p14="http://schemas.microsoft.com/office/powerpoint/2010/main" val="2183337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Model/View/Controller (MVC)</a:t>
            </a:r>
          </a:p>
        </p:txBody>
      </p:sp>
      <p:sp>
        <p:nvSpPr>
          <p:cNvPr id="14339" name="Rectangle 3"/>
          <p:cNvSpPr>
            <a:spLocks noGrp="1" noChangeArrowheads="1"/>
          </p:cNvSpPr>
          <p:nvPr>
            <p:ph type="body" idx="1"/>
          </p:nvPr>
        </p:nvSpPr>
        <p:spPr>
          <a:xfrm>
            <a:off x="355600" y="1631950"/>
            <a:ext cx="8255000" cy="4921250"/>
          </a:xfrm>
        </p:spPr>
        <p:txBody>
          <a:bodyPr/>
          <a:lstStyle/>
          <a:p>
            <a:pPr marL="285750" indent="-285750" eaLnBrk="1" hangingPunct="1"/>
            <a:r>
              <a:rPr lang="en-CA" altLang="en-US" sz="2000" dirty="0"/>
              <a:t>In this architecture under the style of implicit invocation there are three different typed of components:</a:t>
            </a:r>
            <a:endParaRPr lang="en-US" altLang="en-US" sz="2000" dirty="0"/>
          </a:p>
          <a:p>
            <a:pPr marL="685800" lvl="1" indent="-228600" eaLnBrk="1" hangingPunct="1"/>
            <a:r>
              <a:rPr lang="en-US" altLang="en-US" sz="1800" dirty="0"/>
              <a:t>Model Components: Denote and implement the domain application data </a:t>
            </a:r>
            <a:endParaRPr lang="en-US" altLang="en-US" sz="1800" b="1" dirty="0"/>
          </a:p>
          <a:p>
            <a:pPr marL="685800" lvl="1" indent="-228600" eaLnBrk="1" hangingPunct="1"/>
            <a:r>
              <a:rPr lang="en-US" altLang="en-US" sz="1800" dirty="0"/>
              <a:t>Viewer Components: Denote and implement the different ways data are presented to the user or to other systems </a:t>
            </a:r>
            <a:endParaRPr lang="en-US" altLang="en-US" sz="1800" b="1" dirty="0"/>
          </a:p>
          <a:p>
            <a:pPr marL="685800" lvl="1" indent="-228600" eaLnBrk="1" hangingPunct="1"/>
            <a:r>
              <a:rPr lang="en-US" altLang="en-US" sz="1800" dirty="0"/>
              <a:t>Controller</a:t>
            </a:r>
            <a:r>
              <a:rPr lang="en-CA" altLang="en-US" sz="1800" dirty="0"/>
              <a:t> Components:</a:t>
            </a:r>
            <a:r>
              <a:rPr lang="en-US" altLang="en-US" sz="1800" dirty="0"/>
              <a:t> </a:t>
            </a:r>
            <a:r>
              <a:rPr lang="en-US" altLang="en-US" sz="1800" b="1" dirty="0"/>
              <a:t> </a:t>
            </a:r>
            <a:r>
              <a:rPr lang="en-US" altLang="en-US" sz="1800" dirty="0"/>
              <a:t>Implement software logic that alter the data in the model (i.e. in the Model Components)</a:t>
            </a:r>
            <a:endParaRPr lang="en-US" altLang="en-US" sz="1800" b="1" dirty="0"/>
          </a:p>
        </p:txBody>
      </p:sp>
      <p:grpSp>
        <p:nvGrpSpPr>
          <p:cNvPr id="14340" name="Group 4"/>
          <p:cNvGrpSpPr>
            <a:grpSpLocks/>
          </p:cNvGrpSpPr>
          <p:nvPr/>
        </p:nvGrpSpPr>
        <p:grpSpPr bwMode="auto">
          <a:xfrm>
            <a:off x="1219200" y="4495800"/>
            <a:ext cx="6788150" cy="1806575"/>
            <a:chOff x="768" y="1214"/>
            <a:chExt cx="4276" cy="1138"/>
          </a:xfrm>
        </p:grpSpPr>
        <p:sp>
          <p:nvSpPr>
            <p:cNvPr id="14341" name="Freeform 5"/>
            <p:cNvSpPr>
              <a:spLocks/>
            </p:cNvSpPr>
            <p:nvPr/>
          </p:nvSpPr>
          <p:spPr bwMode="auto">
            <a:xfrm>
              <a:off x="2653" y="1828"/>
              <a:ext cx="1480" cy="307"/>
            </a:xfrm>
            <a:custGeom>
              <a:avLst/>
              <a:gdLst>
                <a:gd name="T0" fmla="*/ 0 w 1480"/>
                <a:gd name="T1" fmla="*/ 307 h 307"/>
                <a:gd name="T2" fmla="*/ 1480 w 1480"/>
                <a:gd name="T3" fmla="*/ 307 h 307"/>
                <a:gd name="T4" fmla="*/ 1480 w 1480"/>
                <a:gd name="T5" fmla="*/ 0 h 307"/>
                <a:gd name="T6" fmla="*/ 0 60000 65536"/>
                <a:gd name="T7" fmla="*/ 0 60000 65536"/>
                <a:gd name="T8" fmla="*/ 0 60000 65536"/>
              </a:gdLst>
              <a:ahLst/>
              <a:cxnLst>
                <a:cxn ang="T6">
                  <a:pos x="T0" y="T1"/>
                </a:cxn>
                <a:cxn ang="T7">
                  <a:pos x="T2" y="T3"/>
                </a:cxn>
                <a:cxn ang="T8">
                  <a:pos x="T4" y="T5"/>
                </a:cxn>
              </a:cxnLst>
              <a:rect l="0" t="0" r="r" b="b"/>
              <a:pathLst>
                <a:path w="1480" h="307">
                  <a:moveTo>
                    <a:pt x="0" y="307"/>
                  </a:moveTo>
                  <a:lnTo>
                    <a:pt x="1480" y="307"/>
                  </a:lnTo>
                  <a:lnTo>
                    <a:pt x="148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42" name="Freeform 6"/>
            <p:cNvSpPr>
              <a:spLocks/>
            </p:cNvSpPr>
            <p:nvPr/>
          </p:nvSpPr>
          <p:spPr bwMode="auto">
            <a:xfrm>
              <a:off x="2416" y="1354"/>
              <a:ext cx="1717" cy="167"/>
            </a:xfrm>
            <a:custGeom>
              <a:avLst/>
              <a:gdLst>
                <a:gd name="T0" fmla="*/ 0 w 1717"/>
                <a:gd name="T1" fmla="*/ 0 h 167"/>
                <a:gd name="T2" fmla="*/ 1717 w 1717"/>
                <a:gd name="T3" fmla="*/ 0 h 167"/>
                <a:gd name="T4" fmla="*/ 1717 w 1717"/>
                <a:gd name="T5" fmla="*/ 167 h 167"/>
                <a:gd name="T6" fmla="*/ 0 60000 65536"/>
                <a:gd name="T7" fmla="*/ 0 60000 65536"/>
                <a:gd name="T8" fmla="*/ 0 60000 65536"/>
              </a:gdLst>
              <a:ahLst/>
              <a:cxnLst>
                <a:cxn ang="T6">
                  <a:pos x="T0" y="T1"/>
                </a:cxn>
                <a:cxn ang="T7">
                  <a:pos x="T2" y="T3"/>
                </a:cxn>
                <a:cxn ang="T8">
                  <a:pos x="T4" y="T5"/>
                </a:cxn>
              </a:cxnLst>
              <a:rect l="0" t="0" r="r" b="b"/>
              <a:pathLst>
                <a:path w="1717" h="167">
                  <a:moveTo>
                    <a:pt x="0" y="0"/>
                  </a:moveTo>
                  <a:lnTo>
                    <a:pt x="1717" y="0"/>
                  </a:lnTo>
                  <a:lnTo>
                    <a:pt x="1717" y="16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343" name="Rectangle 7"/>
            <p:cNvSpPr>
              <a:spLocks noChangeArrowheads="1"/>
            </p:cNvSpPr>
            <p:nvPr/>
          </p:nvSpPr>
          <p:spPr bwMode="auto">
            <a:xfrm>
              <a:off x="768" y="1214"/>
              <a:ext cx="1662" cy="307"/>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4344" name="Rectangle 8"/>
            <p:cNvSpPr>
              <a:spLocks noChangeArrowheads="1"/>
            </p:cNvSpPr>
            <p:nvPr/>
          </p:nvSpPr>
          <p:spPr bwMode="auto">
            <a:xfrm>
              <a:off x="1214" y="1291"/>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Controller</a:t>
              </a:r>
              <a:endParaRPr lang="en-US" altLang="en-US" sz="1600">
                <a:latin typeface="Times" pitchFamily="18" charset="0"/>
              </a:endParaRPr>
            </a:p>
          </p:txBody>
        </p:sp>
        <p:sp>
          <p:nvSpPr>
            <p:cNvPr id="14345" name="Rectangle 9"/>
            <p:cNvSpPr>
              <a:spLocks noChangeArrowheads="1"/>
            </p:cNvSpPr>
            <p:nvPr/>
          </p:nvSpPr>
          <p:spPr bwMode="auto">
            <a:xfrm>
              <a:off x="3309" y="1521"/>
              <a:ext cx="1648" cy="321"/>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4346" name="Rectangle 10"/>
            <p:cNvSpPr>
              <a:spLocks noChangeArrowheads="1"/>
            </p:cNvSpPr>
            <p:nvPr/>
          </p:nvSpPr>
          <p:spPr bwMode="auto">
            <a:xfrm>
              <a:off x="3941" y="1605"/>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Model</a:t>
              </a:r>
              <a:endParaRPr lang="en-US" altLang="en-US" sz="1600">
                <a:latin typeface="Times" pitchFamily="18" charset="0"/>
              </a:endParaRPr>
            </a:p>
          </p:txBody>
        </p:sp>
        <p:sp>
          <p:nvSpPr>
            <p:cNvPr id="14347" name="Rectangle 11"/>
            <p:cNvSpPr>
              <a:spLocks noChangeArrowheads="1"/>
            </p:cNvSpPr>
            <p:nvPr/>
          </p:nvSpPr>
          <p:spPr bwMode="auto">
            <a:xfrm>
              <a:off x="2727" y="1988"/>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subscriber</a:t>
              </a:r>
              <a:endParaRPr lang="en-US" altLang="en-US" sz="1600">
                <a:latin typeface="Times" pitchFamily="18" charset="0"/>
              </a:endParaRPr>
            </a:p>
          </p:txBody>
        </p:sp>
        <p:sp>
          <p:nvSpPr>
            <p:cNvPr id="14348" name="Rectangle 12"/>
            <p:cNvSpPr>
              <a:spLocks noChangeArrowheads="1"/>
            </p:cNvSpPr>
            <p:nvPr/>
          </p:nvSpPr>
          <p:spPr bwMode="auto">
            <a:xfrm>
              <a:off x="4276" y="1848"/>
              <a:ext cx="6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notifier</a:t>
              </a:r>
              <a:endParaRPr lang="en-US" altLang="en-US" sz="1600">
                <a:latin typeface="Times" pitchFamily="18" charset="0"/>
              </a:endParaRPr>
            </a:p>
          </p:txBody>
        </p:sp>
        <p:sp>
          <p:nvSpPr>
            <p:cNvPr id="14349" name="Rectangle 13"/>
            <p:cNvSpPr>
              <a:spLocks noChangeArrowheads="1"/>
            </p:cNvSpPr>
            <p:nvPr/>
          </p:nvSpPr>
          <p:spPr bwMode="auto">
            <a:xfrm>
              <a:off x="2481" y="1220"/>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initiator</a:t>
              </a:r>
              <a:endParaRPr lang="en-US" altLang="en-US" sz="1600">
                <a:latin typeface="Times" pitchFamily="18" charset="0"/>
              </a:endParaRPr>
            </a:p>
          </p:txBody>
        </p:sp>
        <p:sp>
          <p:nvSpPr>
            <p:cNvPr id="14350" name="Rectangle 14"/>
            <p:cNvSpPr>
              <a:spLocks noChangeArrowheads="1"/>
            </p:cNvSpPr>
            <p:nvPr/>
          </p:nvSpPr>
          <p:spPr bwMode="auto">
            <a:xfrm>
              <a:off x="2727" y="2198"/>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a:t>
              </a:r>
              <a:endParaRPr lang="en-US" altLang="en-US" sz="1600">
                <a:latin typeface="Times" pitchFamily="18" charset="0"/>
              </a:endParaRPr>
            </a:p>
          </p:txBody>
        </p:sp>
        <p:grpSp>
          <p:nvGrpSpPr>
            <p:cNvPr id="14351" name="Group 15"/>
            <p:cNvGrpSpPr>
              <a:grpSpLocks/>
            </p:cNvGrpSpPr>
            <p:nvPr/>
          </p:nvGrpSpPr>
          <p:grpSpPr bwMode="auto">
            <a:xfrm>
              <a:off x="4008" y="1374"/>
              <a:ext cx="1036" cy="154"/>
              <a:chOff x="4022" y="1402"/>
              <a:chExt cx="1036" cy="154"/>
            </a:xfrm>
          </p:grpSpPr>
          <p:sp>
            <p:nvSpPr>
              <p:cNvPr id="14357" name="Rectangle 16"/>
              <p:cNvSpPr>
                <a:spLocks noChangeArrowheads="1"/>
              </p:cNvSpPr>
              <p:nvPr/>
            </p:nvSpPr>
            <p:spPr bwMode="auto">
              <a:xfrm>
                <a:off x="4290" y="1402"/>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repository</a:t>
                </a:r>
                <a:endParaRPr lang="en-US" altLang="en-US" sz="1600">
                  <a:latin typeface="Times" pitchFamily="18" charset="0"/>
                </a:endParaRPr>
              </a:p>
            </p:txBody>
          </p:sp>
          <p:sp>
            <p:nvSpPr>
              <p:cNvPr id="14358" name="Rectangle 17"/>
              <p:cNvSpPr>
                <a:spLocks noChangeArrowheads="1"/>
              </p:cNvSpPr>
              <p:nvPr/>
            </p:nvSpPr>
            <p:spPr bwMode="auto">
              <a:xfrm>
                <a:off x="4022" y="1402"/>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1</a:t>
                </a:r>
                <a:endParaRPr lang="en-US" altLang="en-US" sz="1600">
                  <a:latin typeface="Times" pitchFamily="18" charset="0"/>
                </a:endParaRPr>
              </a:p>
            </p:txBody>
          </p:sp>
        </p:grpSp>
        <p:sp>
          <p:nvSpPr>
            <p:cNvPr id="14352" name="Rectangle 18"/>
            <p:cNvSpPr>
              <a:spLocks noChangeArrowheads="1"/>
            </p:cNvSpPr>
            <p:nvPr/>
          </p:nvSpPr>
          <p:spPr bwMode="auto">
            <a:xfrm>
              <a:off x="4008" y="1848"/>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1</a:t>
              </a:r>
              <a:endParaRPr lang="en-US" altLang="en-US" sz="1600">
                <a:latin typeface="Times" pitchFamily="18" charset="0"/>
              </a:endParaRPr>
            </a:p>
          </p:txBody>
        </p:sp>
        <p:sp>
          <p:nvSpPr>
            <p:cNvPr id="14353" name="Rectangle 19"/>
            <p:cNvSpPr>
              <a:spLocks noChangeArrowheads="1"/>
            </p:cNvSpPr>
            <p:nvPr/>
          </p:nvSpPr>
          <p:spPr bwMode="auto">
            <a:xfrm>
              <a:off x="2481" y="1430"/>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a:t>
              </a:r>
              <a:endParaRPr lang="en-US" altLang="en-US" sz="1600">
                <a:latin typeface="Times" pitchFamily="18" charset="0"/>
              </a:endParaRPr>
            </a:p>
          </p:txBody>
        </p:sp>
        <p:grpSp>
          <p:nvGrpSpPr>
            <p:cNvPr id="14354" name="Group 20"/>
            <p:cNvGrpSpPr>
              <a:grpSpLocks/>
            </p:cNvGrpSpPr>
            <p:nvPr/>
          </p:nvGrpSpPr>
          <p:grpSpPr bwMode="auto">
            <a:xfrm>
              <a:off x="1005" y="1982"/>
              <a:ext cx="1662" cy="307"/>
              <a:chOff x="1005" y="1982"/>
              <a:chExt cx="1662" cy="307"/>
            </a:xfrm>
          </p:grpSpPr>
          <p:sp>
            <p:nvSpPr>
              <p:cNvPr id="14355" name="Rectangle 21"/>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4356" name="Rectangle 22"/>
              <p:cNvSpPr>
                <a:spLocks noChangeArrowheads="1"/>
              </p:cNvSpPr>
              <p:nvPr/>
            </p:nvSpPr>
            <p:spPr bwMode="auto">
              <a:xfrm>
                <a:off x="1682" y="2059"/>
                <a:ext cx="307"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View</a:t>
                </a:r>
                <a:endParaRPr lang="en-US" altLang="en-US" sz="1600">
                  <a:latin typeface="Times" pitchFamily="18" charset="0"/>
                </a:endParaRPr>
              </a:p>
            </p:txBody>
          </p:sp>
        </p:grpSp>
      </p:grpSp>
    </p:spTree>
    <p:extLst>
      <p:ext uri="{BB962C8B-B14F-4D97-AF65-F5344CB8AC3E}">
        <p14:creationId xmlns:p14="http://schemas.microsoft.com/office/powerpoint/2010/main" val="3553324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54A3F-3412-48B9-BB27-70607156DFAF}"/>
              </a:ext>
            </a:extLst>
          </p:cNvPr>
          <p:cNvPicPr>
            <a:picLocks noChangeAspect="1"/>
          </p:cNvPicPr>
          <p:nvPr/>
        </p:nvPicPr>
        <p:blipFill>
          <a:blip r:embed="rId2"/>
          <a:stretch>
            <a:fillRect/>
          </a:stretch>
        </p:blipFill>
        <p:spPr>
          <a:xfrm>
            <a:off x="990600" y="2514600"/>
            <a:ext cx="6895475" cy="3635022"/>
          </a:xfrm>
          <a:prstGeom prst="rect">
            <a:avLst/>
          </a:prstGeom>
        </p:spPr>
      </p:pic>
      <p:sp>
        <p:nvSpPr>
          <p:cNvPr id="6" name="Rectangle 2">
            <a:extLst>
              <a:ext uri="{FF2B5EF4-FFF2-40B4-BE49-F238E27FC236}">
                <a16:creationId xmlns:a16="http://schemas.microsoft.com/office/drawing/2014/main" id="{E361F6A4-6AA0-45EB-9F2C-688C307C5B9B}"/>
              </a:ext>
            </a:extLst>
          </p:cNvPr>
          <p:cNvSpPr>
            <a:spLocks noGrp="1" noChangeArrowheads="1"/>
          </p:cNvSpPr>
          <p:nvPr>
            <p:ph type="title"/>
          </p:nvPr>
        </p:nvSpPr>
        <p:spPr>
          <a:xfrm>
            <a:off x="685800" y="609600"/>
            <a:ext cx="7772400" cy="1143000"/>
          </a:xfrm>
        </p:spPr>
        <p:txBody>
          <a:bodyPr/>
          <a:lstStyle/>
          <a:p>
            <a:pPr eaLnBrk="1" hangingPunct="1"/>
            <a:r>
              <a:rPr lang="en-US" altLang="en-US" dirty="0"/>
              <a:t>Model/View/Controller (MVC)</a:t>
            </a:r>
          </a:p>
        </p:txBody>
      </p:sp>
    </p:spTree>
    <p:extLst>
      <p:ext uri="{BB962C8B-B14F-4D97-AF65-F5344CB8AC3E}">
        <p14:creationId xmlns:p14="http://schemas.microsoft.com/office/powerpoint/2010/main" val="2158959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CA" altLang="en-US" dirty="0"/>
              <a:t>Communication Diagram</a:t>
            </a:r>
            <a:r>
              <a:rPr lang="el-GR" altLang="en-US" dirty="0"/>
              <a:t> </a:t>
            </a:r>
            <a:r>
              <a:rPr lang="en-CA" altLang="en-US" dirty="0"/>
              <a:t>MVC</a:t>
            </a:r>
            <a:endParaRPr lang="en-US" altLang="en-US" dirty="0"/>
          </a:p>
        </p:txBody>
      </p:sp>
      <p:grpSp>
        <p:nvGrpSpPr>
          <p:cNvPr id="15363" name="Group 3"/>
          <p:cNvGrpSpPr>
            <a:grpSpLocks/>
          </p:cNvGrpSpPr>
          <p:nvPr/>
        </p:nvGrpSpPr>
        <p:grpSpPr bwMode="auto">
          <a:xfrm>
            <a:off x="338138" y="2722563"/>
            <a:ext cx="8466137" cy="2867025"/>
            <a:chOff x="323" y="581"/>
            <a:chExt cx="5333" cy="1806"/>
          </a:xfrm>
        </p:grpSpPr>
        <p:sp>
          <p:nvSpPr>
            <p:cNvPr id="15364" name="Line 4"/>
            <p:cNvSpPr>
              <a:spLocks noChangeShapeType="1"/>
            </p:cNvSpPr>
            <p:nvPr/>
          </p:nvSpPr>
          <p:spPr bwMode="auto">
            <a:xfrm>
              <a:off x="2569" y="932"/>
              <a:ext cx="1133" cy="2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5" name="Line 5"/>
            <p:cNvSpPr>
              <a:spLocks noChangeShapeType="1"/>
            </p:cNvSpPr>
            <p:nvPr/>
          </p:nvSpPr>
          <p:spPr bwMode="auto">
            <a:xfrm flipH="1">
              <a:off x="2765" y="1506"/>
              <a:ext cx="1035" cy="27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6" name="Line 6"/>
            <p:cNvSpPr>
              <a:spLocks noChangeShapeType="1"/>
            </p:cNvSpPr>
            <p:nvPr/>
          </p:nvSpPr>
          <p:spPr bwMode="auto">
            <a:xfrm flipH="1">
              <a:off x="3240" y="1506"/>
              <a:ext cx="560" cy="46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7" name="Freeform 7"/>
            <p:cNvSpPr>
              <a:spLocks/>
            </p:cNvSpPr>
            <p:nvPr/>
          </p:nvSpPr>
          <p:spPr bwMode="auto">
            <a:xfrm>
              <a:off x="3352" y="1380"/>
              <a:ext cx="98" cy="126"/>
            </a:xfrm>
            <a:custGeom>
              <a:avLst/>
              <a:gdLst>
                <a:gd name="T0" fmla="*/ 28 w 98"/>
                <a:gd name="T1" fmla="*/ 126 h 126"/>
                <a:gd name="T2" fmla="*/ 0 w 98"/>
                <a:gd name="T3" fmla="*/ 98 h 126"/>
                <a:gd name="T4" fmla="*/ 98 w 98"/>
                <a:gd name="T5" fmla="*/ 0 h 126"/>
                <a:gd name="T6" fmla="*/ 70 w 98"/>
                <a:gd name="T7" fmla="*/ 126 h 126"/>
                <a:gd name="T8" fmla="*/ 28 w 98"/>
                <a:gd name="T9" fmla="*/ 126 h 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126">
                  <a:moveTo>
                    <a:pt x="28" y="126"/>
                  </a:moveTo>
                  <a:lnTo>
                    <a:pt x="0" y="98"/>
                  </a:lnTo>
                  <a:lnTo>
                    <a:pt x="98" y="0"/>
                  </a:lnTo>
                  <a:lnTo>
                    <a:pt x="70" y="126"/>
                  </a:lnTo>
                  <a:lnTo>
                    <a:pt x="28" y="126"/>
                  </a:lnTo>
                  <a:close/>
                </a:path>
              </a:pathLst>
            </a:custGeom>
            <a:solidFill>
              <a:srgbClr val="000000"/>
            </a:solidFill>
            <a:ln w="22225">
              <a:solidFill>
                <a:srgbClr val="000000"/>
              </a:solidFill>
              <a:prstDash val="solid"/>
              <a:round/>
              <a:headEnd/>
              <a:tailEnd/>
            </a:ln>
          </p:spPr>
          <p:txBody>
            <a:bodyPr/>
            <a:lstStyle/>
            <a:p>
              <a:endParaRPr lang="en-CA"/>
            </a:p>
          </p:txBody>
        </p:sp>
        <p:sp>
          <p:nvSpPr>
            <p:cNvPr id="15368" name="Line 8"/>
            <p:cNvSpPr>
              <a:spLocks noChangeShapeType="1"/>
            </p:cNvSpPr>
            <p:nvPr/>
          </p:nvSpPr>
          <p:spPr bwMode="auto">
            <a:xfrm flipV="1">
              <a:off x="3058" y="1492"/>
              <a:ext cx="322" cy="57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9" name="Rectangle 9"/>
            <p:cNvSpPr>
              <a:spLocks noChangeArrowheads="1"/>
            </p:cNvSpPr>
            <p:nvPr/>
          </p:nvSpPr>
          <p:spPr bwMode="auto">
            <a:xfrm>
              <a:off x="932" y="778"/>
              <a:ext cx="1651" cy="322"/>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70" name="Rectangle 10"/>
            <p:cNvSpPr>
              <a:spLocks noChangeArrowheads="1"/>
            </p:cNvSpPr>
            <p:nvPr/>
          </p:nvSpPr>
          <p:spPr bwMode="auto">
            <a:xfrm>
              <a:off x="1334" y="862"/>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:Controller</a:t>
              </a:r>
              <a:endParaRPr lang="en-US" altLang="en-US" sz="1600">
                <a:latin typeface="Times" pitchFamily="18" charset="0"/>
              </a:endParaRPr>
            </a:p>
          </p:txBody>
        </p:sp>
        <p:sp>
          <p:nvSpPr>
            <p:cNvPr id="15371" name="Rectangle 11"/>
            <p:cNvSpPr>
              <a:spLocks noChangeArrowheads="1"/>
            </p:cNvSpPr>
            <p:nvPr/>
          </p:nvSpPr>
          <p:spPr bwMode="auto">
            <a:xfrm>
              <a:off x="960" y="1673"/>
              <a:ext cx="1651"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72" name="Rectangle 12"/>
            <p:cNvSpPr>
              <a:spLocks noChangeArrowheads="1"/>
            </p:cNvSpPr>
            <p:nvPr/>
          </p:nvSpPr>
          <p:spPr bwMode="auto">
            <a:xfrm>
              <a:off x="960" y="1673"/>
              <a:ext cx="1665"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73" name="Rectangle 13"/>
            <p:cNvSpPr>
              <a:spLocks noChangeArrowheads="1"/>
            </p:cNvSpPr>
            <p:nvPr/>
          </p:nvSpPr>
          <p:spPr bwMode="auto">
            <a:xfrm>
              <a:off x="1446" y="1757"/>
              <a:ext cx="6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:InfoView</a:t>
              </a:r>
              <a:endParaRPr lang="en-US" altLang="en-US" sz="1600">
                <a:latin typeface="Times" pitchFamily="18" charset="0"/>
              </a:endParaRPr>
            </a:p>
          </p:txBody>
        </p:sp>
        <p:sp>
          <p:nvSpPr>
            <p:cNvPr id="15374" name="Rectangle 14"/>
            <p:cNvSpPr>
              <a:spLocks noChangeArrowheads="1"/>
            </p:cNvSpPr>
            <p:nvPr/>
          </p:nvSpPr>
          <p:spPr bwMode="auto">
            <a:xfrm>
              <a:off x="3464" y="1198"/>
              <a:ext cx="1665" cy="321"/>
            </a:xfrm>
            <a:prstGeom prst="rect">
              <a:avLst/>
            </a:prstGeom>
            <a:solidFill>
              <a:schemeClr val="bg1"/>
            </a:solidFill>
            <a:ln w="222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75" name="Rectangle 15"/>
            <p:cNvSpPr>
              <a:spLocks noChangeArrowheads="1"/>
            </p:cNvSpPr>
            <p:nvPr/>
          </p:nvSpPr>
          <p:spPr bwMode="auto">
            <a:xfrm>
              <a:off x="4066" y="1282"/>
              <a:ext cx="4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:Model</a:t>
              </a:r>
              <a:endParaRPr lang="en-US" altLang="en-US" sz="1600">
                <a:latin typeface="Times" pitchFamily="18" charset="0"/>
              </a:endParaRPr>
            </a:p>
          </p:txBody>
        </p:sp>
        <p:sp>
          <p:nvSpPr>
            <p:cNvPr id="15376" name="Freeform 16"/>
            <p:cNvSpPr>
              <a:spLocks/>
            </p:cNvSpPr>
            <p:nvPr/>
          </p:nvSpPr>
          <p:spPr bwMode="auto">
            <a:xfrm>
              <a:off x="3296" y="1352"/>
              <a:ext cx="140" cy="70"/>
            </a:xfrm>
            <a:custGeom>
              <a:avLst/>
              <a:gdLst>
                <a:gd name="T0" fmla="*/ 0 w 140"/>
                <a:gd name="T1" fmla="*/ 42 h 70"/>
                <a:gd name="T2" fmla="*/ 14 w 140"/>
                <a:gd name="T3" fmla="*/ 0 h 70"/>
                <a:gd name="T4" fmla="*/ 140 w 140"/>
                <a:gd name="T5" fmla="*/ 14 h 70"/>
                <a:gd name="T6" fmla="*/ 28 w 140"/>
                <a:gd name="T7" fmla="*/ 70 h 70"/>
                <a:gd name="T8" fmla="*/ 0 w 140"/>
                <a:gd name="T9" fmla="*/ 42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70">
                  <a:moveTo>
                    <a:pt x="0" y="42"/>
                  </a:moveTo>
                  <a:lnTo>
                    <a:pt x="14" y="0"/>
                  </a:lnTo>
                  <a:lnTo>
                    <a:pt x="140" y="14"/>
                  </a:lnTo>
                  <a:lnTo>
                    <a:pt x="28" y="70"/>
                  </a:lnTo>
                  <a:lnTo>
                    <a:pt x="0" y="42"/>
                  </a:lnTo>
                  <a:close/>
                </a:path>
              </a:pathLst>
            </a:custGeom>
            <a:solidFill>
              <a:srgbClr val="000000"/>
            </a:solidFill>
            <a:ln w="22225">
              <a:solidFill>
                <a:srgbClr val="000000"/>
              </a:solidFill>
              <a:prstDash val="solid"/>
              <a:round/>
              <a:headEnd/>
              <a:tailEnd/>
            </a:ln>
          </p:spPr>
          <p:txBody>
            <a:bodyPr/>
            <a:lstStyle/>
            <a:p>
              <a:endParaRPr lang="en-CA"/>
            </a:p>
          </p:txBody>
        </p:sp>
        <p:sp>
          <p:nvSpPr>
            <p:cNvPr id="15377" name="Line 17"/>
            <p:cNvSpPr>
              <a:spLocks noChangeShapeType="1"/>
            </p:cNvSpPr>
            <p:nvPr/>
          </p:nvSpPr>
          <p:spPr bwMode="auto">
            <a:xfrm flipV="1">
              <a:off x="1785" y="1380"/>
              <a:ext cx="1525" cy="29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78" name="Freeform 18"/>
            <p:cNvSpPr>
              <a:spLocks/>
            </p:cNvSpPr>
            <p:nvPr/>
          </p:nvSpPr>
          <p:spPr bwMode="auto">
            <a:xfrm>
              <a:off x="3688" y="1142"/>
              <a:ext cx="140" cy="70"/>
            </a:xfrm>
            <a:custGeom>
              <a:avLst/>
              <a:gdLst>
                <a:gd name="T0" fmla="*/ 0 w 140"/>
                <a:gd name="T1" fmla="*/ 28 h 70"/>
                <a:gd name="T2" fmla="*/ 28 w 140"/>
                <a:gd name="T3" fmla="*/ 0 h 70"/>
                <a:gd name="T4" fmla="*/ 140 w 140"/>
                <a:gd name="T5" fmla="*/ 56 h 70"/>
                <a:gd name="T6" fmla="*/ 0 w 140"/>
                <a:gd name="T7" fmla="*/ 70 h 70"/>
                <a:gd name="T8" fmla="*/ 0 w 140"/>
                <a:gd name="T9" fmla="*/ 28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70">
                  <a:moveTo>
                    <a:pt x="0" y="28"/>
                  </a:moveTo>
                  <a:lnTo>
                    <a:pt x="28" y="0"/>
                  </a:lnTo>
                  <a:lnTo>
                    <a:pt x="140" y="56"/>
                  </a:lnTo>
                  <a:lnTo>
                    <a:pt x="0" y="70"/>
                  </a:lnTo>
                  <a:lnTo>
                    <a:pt x="0" y="28"/>
                  </a:lnTo>
                  <a:close/>
                </a:path>
              </a:pathLst>
            </a:custGeom>
            <a:solidFill>
              <a:srgbClr val="000000"/>
            </a:solidFill>
            <a:ln w="22225">
              <a:solidFill>
                <a:srgbClr val="000000"/>
              </a:solidFill>
              <a:prstDash val="solid"/>
              <a:round/>
              <a:headEnd/>
              <a:tailEnd/>
            </a:ln>
          </p:spPr>
          <p:txBody>
            <a:bodyPr/>
            <a:lstStyle/>
            <a:p>
              <a:endParaRPr lang="en-CA"/>
            </a:p>
          </p:txBody>
        </p:sp>
        <p:sp>
          <p:nvSpPr>
            <p:cNvPr id="15379" name="Freeform 19"/>
            <p:cNvSpPr>
              <a:spLocks/>
            </p:cNvSpPr>
            <p:nvPr/>
          </p:nvSpPr>
          <p:spPr bwMode="auto">
            <a:xfrm>
              <a:off x="2625" y="1743"/>
              <a:ext cx="154" cy="84"/>
            </a:xfrm>
            <a:custGeom>
              <a:avLst/>
              <a:gdLst>
                <a:gd name="T0" fmla="*/ 154 w 154"/>
                <a:gd name="T1" fmla="*/ 42 h 84"/>
                <a:gd name="T2" fmla="*/ 140 w 154"/>
                <a:gd name="T3" fmla="*/ 84 h 84"/>
                <a:gd name="T4" fmla="*/ 0 w 154"/>
                <a:gd name="T5" fmla="*/ 70 h 84"/>
                <a:gd name="T6" fmla="*/ 126 w 154"/>
                <a:gd name="T7" fmla="*/ 0 h 84"/>
                <a:gd name="T8" fmla="*/ 154 w 154"/>
                <a:gd name="T9" fmla="*/ 4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84">
                  <a:moveTo>
                    <a:pt x="154" y="42"/>
                  </a:moveTo>
                  <a:lnTo>
                    <a:pt x="140" y="84"/>
                  </a:lnTo>
                  <a:lnTo>
                    <a:pt x="0" y="70"/>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CA"/>
            </a:p>
          </p:txBody>
        </p:sp>
        <p:sp>
          <p:nvSpPr>
            <p:cNvPr id="15380" name="Freeform 20"/>
            <p:cNvSpPr>
              <a:spLocks/>
            </p:cNvSpPr>
            <p:nvPr/>
          </p:nvSpPr>
          <p:spPr bwMode="auto">
            <a:xfrm>
              <a:off x="400" y="1785"/>
              <a:ext cx="154" cy="84"/>
            </a:xfrm>
            <a:custGeom>
              <a:avLst/>
              <a:gdLst>
                <a:gd name="T0" fmla="*/ 154 w 154"/>
                <a:gd name="T1" fmla="*/ 42 h 84"/>
                <a:gd name="T2" fmla="*/ 126 w 154"/>
                <a:gd name="T3" fmla="*/ 84 h 84"/>
                <a:gd name="T4" fmla="*/ 0 w 154"/>
                <a:gd name="T5" fmla="*/ 42 h 84"/>
                <a:gd name="T6" fmla="*/ 126 w 154"/>
                <a:gd name="T7" fmla="*/ 0 h 84"/>
                <a:gd name="T8" fmla="*/ 154 w 154"/>
                <a:gd name="T9" fmla="*/ 4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84">
                  <a:moveTo>
                    <a:pt x="154" y="42"/>
                  </a:moveTo>
                  <a:lnTo>
                    <a:pt x="126" y="84"/>
                  </a:lnTo>
                  <a:lnTo>
                    <a:pt x="0" y="42"/>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CA"/>
            </a:p>
          </p:txBody>
        </p:sp>
        <p:sp>
          <p:nvSpPr>
            <p:cNvPr id="15381" name="Line 21"/>
            <p:cNvSpPr>
              <a:spLocks noChangeShapeType="1"/>
            </p:cNvSpPr>
            <p:nvPr/>
          </p:nvSpPr>
          <p:spPr bwMode="auto">
            <a:xfrm flipH="1">
              <a:off x="540" y="1827"/>
              <a:ext cx="4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82" name="Freeform 22"/>
            <p:cNvSpPr>
              <a:spLocks/>
            </p:cNvSpPr>
            <p:nvPr/>
          </p:nvSpPr>
          <p:spPr bwMode="auto">
            <a:xfrm>
              <a:off x="750" y="890"/>
              <a:ext cx="154" cy="84"/>
            </a:xfrm>
            <a:custGeom>
              <a:avLst/>
              <a:gdLst>
                <a:gd name="T0" fmla="*/ 0 w 154"/>
                <a:gd name="T1" fmla="*/ 42 h 84"/>
                <a:gd name="T2" fmla="*/ 28 w 154"/>
                <a:gd name="T3" fmla="*/ 0 h 84"/>
                <a:gd name="T4" fmla="*/ 154 w 154"/>
                <a:gd name="T5" fmla="*/ 42 h 84"/>
                <a:gd name="T6" fmla="*/ 28 w 154"/>
                <a:gd name="T7" fmla="*/ 84 h 84"/>
                <a:gd name="T8" fmla="*/ 0 w 154"/>
                <a:gd name="T9" fmla="*/ 4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84">
                  <a:moveTo>
                    <a:pt x="0" y="42"/>
                  </a:moveTo>
                  <a:lnTo>
                    <a:pt x="28" y="0"/>
                  </a:lnTo>
                  <a:lnTo>
                    <a:pt x="154" y="42"/>
                  </a:lnTo>
                  <a:lnTo>
                    <a:pt x="28" y="84"/>
                  </a:lnTo>
                  <a:lnTo>
                    <a:pt x="0" y="42"/>
                  </a:lnTo>
                  <a:close/>
                </a:path>
              </a:pathLst>
            </a:custGeom>
            <a:solidFill>
              <a:srgbClr val="000000"/>
            </a:solidFill>
            <a:ln w="22225">
              <a:solidFill>
                <a:srgbClr val="000000"/>
              </a:solidFill>
              <a:prstDash val="solid"/>
              <a:round/>
              <a:headEnd/>
              <a:tailEnd/>
            </a:ln>
          </p:spPr>
          <p:txBody>
            <a:bodyPr/>
            <a:lstStyle/>
            <a:p>
              <a:endParaRPr lang="en-CA"/>
            </a:p>
          </p:txBody>
        </p:sp>
        <p:sp>
          <p:nvSpPr>
            <p:cNvPr id="15383" name="Line 23"/>
            <p:cNvSpPr>
              <a:spLocks noChangeShapeType="1"/>
            </p:cNvSpPr>
            <p:nvPr/>
          </p:nvSpPr>
          <p:spPr bwMode="auto">
            <a:xfrm>
              <a:off x="428" y="932"/>
              <a:ext cx="33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84" name="Rectangle 24"/>
            <p:cNvSpPr>
              <a:spLocks noChangeArrowheads="1"/>
            </p:cNvSpPr>
            <p:nvPr/>
          </p:nvSpPr>
          <p:spPr bwMode="auto">
            <a:xfrm>
              <a:off x="323" y="581"/>
              <a:ext cx="192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2.User types new filename</a:t>
              </a:r>
              <a:endParaRPr lang="en-US" altLang="en-US" sz="1600">
                <a:latin typeface="Times" pitchFamily="18" charset="0"/>
              </a:endParaRPr>
            </a:p>
          </p:txBody>
        </p:sp>
        <p:sp>
          <p:nvSpPr>
            <p:cNvPr id="15385" name="Rectangle 25"/>
            <p:cNvSpPr>
              <a:spLocks noChangeArrowheads="1"/>
            </p:cNvSpPr>
            <p:nvPr/>
          </p:nvSpPr>
          <p:spPr bwMode="auto">
            <a:xfrm>
              <a:off x="1323" y="1176"/>
              <a:ext cx="20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1. Views subscribe to event</a:t>
              </a:r>
              <a:endParaRPr lang="en-US" altLang="en-US" sz="1600">
                <a:latin typeface="Times" pitchFamily="18" charset="0"/>
              </a:endParaRPr>
            </a:p>
          </p:txBody>
        </p:sp>
        <p:sp>
          <p:nvSpPr>
            <p:cNvPr id="15386" name="Rectangle 26"/>
            <p:cNvSpPr>
              <a:spLocks noChangeArrowheads="1"/>
            </p:cNvSpPr>
            <p:nvPr/>
          </p:nvSpPr>
          <p:spPr bwMode="auto">
            <a:xfrm>
              <a:off x="2953" y="854"/>
              <a:ext cx="23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3. Request name change in model</a:t>
              </a:r>
              <a:endParaRPr lang="en-US" altLang="en-US" sz="1600">
                <a:latin typeface="Times" pitchFamily="18" charset="0"/>
              </a:endParaRPr>
            </a:p>
          </p:txBody>
        </p:sp>
        <p:sp>
          <p:nvSpPr>
            <p:cNvPr id="15387" name="Rectangle 27"/>
            <p:cNvSpPr>
              <a:spLocks noChangeArrowheads="1"/>
            </p:cNvSpPr>
            <p:nvPr/>
          </p:nvSpPr>
          <p:spPr bwMode="auto">
            <a:xfrm>
              <a:off x="4039" y="1736"/>
              <a:ext cx="161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4. Notify subscribers</a:t>
              </a:r>
              <a:endParaRPr lang="en-US" altLang="en-US" sz="1600">
                <a:latin typeface="Times" pitchFamily="18" charset="0"/>
              </a:endParaRPr>
            </a:p>
          </p:txBody>
        </p:sp>
        <p:sp>
          <p:nvSpPr>
            <p:cNvPr id="15388" name="Rectangle 28"/>
            <p:cNvSpPr>
              <a:spLocks noChangeArrowheads="1"/>
            </p:cNvSpPr>
            <p:nvPr/>
          </p:nvSpPr>
          <p:spPr bwMode="auto">
            <a:xfrm>
              <a:off x="357" y="1526"/>
              <a:ext cx="12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5. Updated views</a:t>
              </a:r>
              <a:endParaRPr lang="en-US" altLang="en-US" sz="1600">
                <a:latin typeface="Times" pitchFamily="18" charset="0"/>
              </a:endParaRPr>
            </a:p>
          </p:txBody>
        </p:sp>
        <p:sp>
          <p:nvSpPr>
            <p:cNvPr id="15389" name="Rectangle 29"/>
            <p:cNvSpPr>
              <a:spLocks noChangeArrowheads="1"/>
            </p:cNvSpPr>
            <p:nvPr/>
          </p:nvSpPr>
          <p:spPr bwMode="auto">
            <a:xfrm>
              <a:off x="2065" y="2065"/>
              <a:ext cx="1665"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15390" name="Rectangle 30"/>
            <p:cNvSpPr>
              <a:spLocks noChangeArrowheads="1"/>
            </p:cNvSpPr>
            <p:nvPr/>
          </p:nvSpPr>
          <p:spPr bwMode="auto">
            <a:xfrm>
              <a:off x="2474" y="2149"/>
              <a:ext cx="8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b="1">
                  <a:solidFill>
                    <a:srgbClr val="000000"/>
                  </a:solidFill>
                  <a:latin typeface="Courier New" pitchFamily="49" charset="0"/>
                </a:rPr>
                <a:t>:FolderView</a:t>
              </a:r>
              <a:endParaRPr lang="en-US" altLang="en-US" sz="1600">
                <a:latin typeface="Times" pitchFamily="18" charset="0"/>
              </a:endParaRPr>
            </a:p>
          </p:txBody>
        </p:sp>
        <p:sp>
          <p:nvSpPr>
            <p:cNvPr id="15391" name="Freeform 31"/>
            <p:cNvSpPr>
              <a:spLocks/>
            </p:cNvSpPr>
            <p:nvPr/>
          </p:nvSpPr>
          <p:spPr bwMode="auto">
            <a:xfrm>
              <a:off x="3128" y="1939"/>
              <a:ext cx="126" cy="112"/>
            </a:xfrm>
            <a:custGeom>
              <a:avLst/>
              <a:gdLst>
                <a:gd name="T0" fmla="*/ 126 w 126"/>
                <a:gd name="T1" fmla="*/ 14 h 112"/>
                <a:gd name="T2" fmla="*/ 126 w 126"/>
                <a:gd name="T3" fmla="*/ 56 h 112"/>
                <a:gd name="T4" fmla="*/ 0 w 126"/>
                <a:gd name="T5" fmla="*/ 112 h 112"/>
                <a:gd name="T6" fmla="*/ 84 w 126"/>
                <a:gd name="T7" fmla="*/ 0 h 112"/>
                <a:gd name="T8" fmla="*/ 126 w 126"/>
                <a:gd name="T9" fmla="*/ 14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12">
                  <a:moveTo>
                    <a:pt x="126" y="14"/>
                  </a:moveTo>
                  <a:lnTo>
                    <a:pt x="126" y="56"/>
                  </a:lnTo>
                  <a:lnTo>
                    <a:pt x="0" y="112"/>
                  </a:lnTo>
                  <a:lnTo>
                    <a:pt x="84" y="0"/>
                  </a:lnTo>
                  <a:lnTo>
                    <a:pt x="126" y="14"/>
                  </a:lnTo>
                  <a:close/>
                </a:path>
              </a:pathLst>
            </a:custGeom>
            <a:solidFill>
              <a:srgbClr val="000000"/>
            </a:solidFill>
            <a:ln w="22225">
              <a:solidFill>
                <a:srgbClr val="000000"/>
              </a:solidFill>
              <a:prstDash val="solid"/>
              <a:round/>
              <a:headEnd/>
              <a:tailEnd/>
            </a:ln>
          </p:spPr>
          <p:txBody>
            <a:bodyPr/>
            <a:lstStyle/>
            <a:p>
              <a:endParaRPr lang="en-CA"/>
            </a:p>
          </p:txBody>
        </p:sp>
        <p:sp>
          <p:nvSpPr>
            <p:cNvPr id="15392" name="Freeform 32"/>
            <p:cNvSpPr>
              <a:spLocks/>
            </p:cNvSpPr>
            <p:nvPr/>
          </p:nvSpPr>
          <p:spPr bwMode="auto">
            <a:xfrm>
              <a:off x="1491" y="2177"/>
              <a:ext cx="154" cy="84"/>
            </a:xfrm>
            <a:custGeom>
              <a:avLst/>
              <a:gdLst>
                <a:gd name="T0" fmla="*/ 154 w 154"/>
                <a:gd name="T1" fmla="*/ 42 h 84"/>
                <a:gd name="T2" fmla="*/ 126 w 154"/>
                <a:gd name="T3" fmla="*/ 84 h 84"/>
                <a:gd name="T4" fmla="*/ 0 w 154"/>
                <a:gd name="T5" fmla="*/ 42 h 84"/>
                <a:gd name="T6" fmla="*/ 126 w 154"/>
                <a:gd name="T7" fmla="*/ 0 h 84"/>
                <a:gd name="T8" fmla="*/ 154 w 154"/>
                <a:gd name="T9" fmla="*/ 42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84">
                  <a:moveTo>
                    <a:pt x="154" y="42"/>
                  </a:moveTo>
                  <a:lnTo>
                    <a:pt x="126" y="84"/>
                  </a:lnTo>
                  <a:lnTo>
                    <a:pt x="0" y="42"/>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CA"/>
            </a:p>
          </p:txBody>
        </p:sp>
        <p:sp>
          <p:nvSpPr>
            <p:cNvPr id="15393" name="Line 33"/>
            <p:cNvSpPr>
              <a:spLocks noChangeShapeType="1"/>
            </p:cNvSpPr>
            <p:nvPr/>
          </p:nvSpPr>
          <p:spPr bwMode="auto">
            <a:xfrm flipH="1">
              <a:off x="1631" y="2219"/>
              <a:ext cx="4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grpSp>
    </p:spTree>
    <p:extLst>
      <p:ext uri="{BB962C8B-B14F-4D97-AF65-F5344CB8AC3E}">
        <p14:creationId xmlns:p14="http://schemas.microsoft.com/office/powerpoint/2010/main" val="330949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endParaRPr lang="en-US" altLang="en-US" sz="1800" dirty="0"/>
          </a:p>
          <a:p>
            <a:r>
              <a:rPr lang="en-US" altLang="en-US" sz="1800" dirty="0"/>
              <a:t>Discuss the difference between Main Program and Subroutine and Object Oriented. Why do we need Object Oriented? After all one can claim that one method calls another even in Object Oriented architectures. </a:t>
            </a:r>
          </a:p>
          <a:p>
            <a:endParaRPr lang="en-US" altLang="en-US" sz="1800" dirty="0"/>
          </a:p>
          <a:p>
            <a:r>
              <a:rPr lang="en-US" altLang="en-US" sz="1800" dirty="0"/>
              <a:t>Provide two examples of systems where the MVC architecture is most suitable for use. Explain your answer and briefly elaborate how MVC will be used. </a:t>
            </a:r>
          </a:p>
          <a:p>
            <a:pPr marL="0" indent="0">
              <a:buNone/>
            </a:pPr>
            <a:endParaRPr lang="en-US" altLang="en-US" sz="1800" dirty="0"/>
          </a:p>
          <a:p>
            <a:endParaRPr lang="en-US" altLang="en-US" sz="1800" dirty="0"/>
          </a:p>
          <a:p>
            <a:r>
              <a:rPr lang="en-US" altLang="en-US" sz="1800" dirty="0"/>
              <a:t>Check-out the content of the following sites:</a:t>
            </a:r>
          </a:p>
          <a:p>
            <a:pPr lvl="1"/>
            <a:r>
              <a:rPr lang="en-CA" sz="2000" dirty="0">
                <a:hlinkClick r:id="rId3"/>
              </a:rPr>
              <a:t>https://en.wikipedia.org/wiki/Model-view-controller</a:t>
            </a:r>
          </a:p>
          <a:p>
            <a:pPr lvl="1"/>
            <a:r>
              <a:rPr lang="en-CA" sz="2000" dirty="0">
                <a:hlinkClick r:id="rId3"/>
              </a:rPr>
              <a:t>https://en.wikipedia.org/wiki/Model-view-adapter</a:t>
            </a:r>
          </a:p>
          <a:p>
            <a:pPr lvl="1"/>
            <a:r>
              <a:rPr lang="en-CA" sz="2000" dirty="0">
                <a:hlinkClick r:id="rId3"/>
              </a:rPr>
              <a:t>https://en.wikipedia.org/wiki/Model-view-presenter</a:t>
            </a:r>
          </a:p>
          <a:p>
            <a:pPr lvl="1"/>
            <a:r>
              <a:rPr lang="en-CA" sz="2000" dirty="0">
                <a:hlinkClick r:id="rId3"/>
              </a:rPr>
              <a:t>https://aws.amazon.com/event-driven-architecture/</a:t>
            </a:r>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27</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34</a:t>
            </a:r>
          </a:p>
        </p:txBody>
      </p:sp>
      <p:sp>
        <p:nvSpPr>
          <p:cNvPr id="3" name="Text Placeholder 2"/>
          <p:cNvSpPr>
            <a:spLocks noGrp="1"/>
          </p:cNvSpPr>
          <p:nvPr>
            <p:ph type="body" idx="1"/>
          </p:nvPr>
        </p:nvSpPr>
        <p:spPr>
          <a:xfrm>
            <a:off x="685800" y="2819400"/>
            <a:ext cx="8153400" cy="1500187"/>
          </a:xfrm>
        </p:spPr>
        <p:txBody>
          <a:bodyPr/>
          <a:lstStyle/>
          <a:p>
            <a:r>
              <a:rPr lang="en-US" dirty="0"/>
              <a:t>Call and Return Architectural Style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When I asked Sam </a:t>
            </a:r>
            <a:r>
              <a:rPr lang="en-US" sz="2000" i="1" dirty="0" err="1"/>
              <a:t>Shillace</a:t>
            </a:r>
            <a:r>
              <a:rPr lang="en-US" sz="2000" i="1" dirty="0"/>
              <a:t>, who ran Gmail and Google Apps for four years, about the costliest mistake he's seen engineers make, his response was, "Trying to rewrite stuff from scratch -- that's the cardinal sin.”</a:t>
            </a:r>
          </a:p>
          <a:p>
            <a:endParaRPr lang="en-US" sz="2000" i="1" dirty="0"/>
          </a:p>
          <a:p>
            <a:r>
              <a:rPr lang="en-US" sz="2000" i="1" dirty="0"/>
              <a:t>― </a:t>
            </a:r>
            <a:r>
              <a:rPr lang="en-US" sz="2000" dirty="0"/>
              <a:t>Edmond Lau, </a:t>
            </a:r>
            <a:r>
              <a:rPr lang="en-CA" sz="2000" dirty="0"/>
              <a:t>“</a:t>
            </a:r>
            <a:r>
              <a:rPr lang="en-US" sz="2000" dirty="0"/>
              <a:t>The Effective Engineer: How to Leverage Your Efforts In Software Engineering to Make a Disproportionate and Meaningful Impact”</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marL="0" indent="0">
              <a:lnSpc>
                <a:spcPct val="80000"/>
              </a:lnSpc>
              <a:buNone/>
            </a:pPr>
            <a:r>
              <a:rPr lang="en-CA" altLang="en-US" sz="1800" dirty="0"/>
              <a:t>To understand the Call and Return Architectural Style</a:t>
            </a:r>
          </a:p>
          <a:p>
            <a:pPr>
              <a:lnSpc>
                <a:spcPct val="80000"/>
              </a:lnSpc>
              <a:buAutoNum type="arabicPeriod"/>
            </a:pPr>
            <a:endParaRPr lang="en-CA" altLang="en-US" sz="1800" dirty="0"/>
          </a:p>
          <a:p>
            <a:pPr>
              <a:lnSpc>
                <a:spcPct val="80000"/>
              </a:lnSpc>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DDFAAE-9AF8-4C66-B62F-22C7D0CDA1E9}" type="slidenum">
              <a:rPr lang="en-CA" altLang="en-US"/>
              <a:pPr/>
              <a:t>5</a:t>
            </a:fld>
            <a:endParaRPr lang="en-CA" altLang="en-US"/>
          </a:p>
        </p:txBody>
      </p:sp>
      <p:sp>
        <p:nvSpPr>
          <p:cNvPr id="130050" name="Rectangle 2"/>
          <p:cNvSpPr>
            <a:spLocks noGrp="1" noChangeArrowheads="1"/>
          </p:cNvSpPr>
          <p:nvPr>
            <p:ph type="title"/>
          </p:nvPr>
        </p:nvSpPr>
        <p:spPr/>
        <p:txBody>
          <a:bodyPr/>
          <a:lstStyle/>
          <a:p>
            <a:r>
              <a:rPr lang="en-US" altLang="en-US" dirty="0"/>
              <a:t>Overview</a:t>
            </a:r>
            <a:endParaRPr lang="de-DE" altLang="en-US" dirty="0"/>
          </a:p>
        </p:txBody>
      </p:sp>
      <p:sp>
        <p:nvSpPr>
          <p:cNvPr id="130051" name="Rectangle 3"/>
          <p:cNvSpPr>
            <a:spLocks noGrp="1" noChangeArrowheads="1"/>
          </p:cNvSpPr>
          <p:nvPr>
            <p:ph type="body" idx="1"/>
          </p:nvPr>
        </p:nvSpPr>
        <p:spPr>
          <a:xfrm>
            <a:off x="685800" y="1981200"/>
            <a:ext cx="7772400" cy="4495800"/>
          </a:xfrm>
        </p:spPr>
        <p:txBody>
          <a:bodyPr/>
          <a:lstStyle/>
          <a:p>
            <a:pPr>
              <a:lnSpc>
                <a:spcPct val="90000"/>
              </a:lnSpc>
            </a:pPr>
            <a:r>
              <a:rPr lang="en-US" altLang="en-US" sz="2400" dirty="0"/>
              <a:t>Architectural styles and patterns</a:t>
            </a:r>
          </a:p>
          <a:p>
            <a:pPr lvl="1">
              <a:lnSpc>
                <a:spcPct val="90000"/>
              </a:lnSpc>
            </a:pPr>
            <a:r>
              <a:rPr lang="en-CA" altLang="en-US" sz="2000" dirty="0"/>
              <a:t>Data flow</a:t>
            </a:r>
          </a:p>
          <a:p>
            <a:pPr lvl="1">
              <a:lnSpc>
                <a:spcPct val="90000"/>
              </a:lnSpc>
              <a:buFont typeface="Wingdings" pitchFamily="2" charset="2"/>
              <a:buChar char="è"/>
            </a:pPr>
            <a:r>
              <a:rPr lang="en-CA" altLang="en-US" sz="2000" dirty="0"/>
              <a:t>Call-and-return</a:t>
            </a:r>
          </a:p>
          <a:p>
            <a:pPr lvl="2">
              <a:lnSpc>
                <a:spcPct val="90000"/>
              </a:lnSpc>
              <a:buFont typeface="Wingdings" pitchFamily="2" charset="2"/>
              <a:buChar char="è"/>
            </a:pPr>
            <a:r>
              <a:rPr lang="en-US" altLang="en-US" sz="1600" dirty="0"/>
              <a:t>Main program/subroutines</a:t>
            </a:r>
          </a:p>
          <a:p>
            <a:pPr lvl="2">
              <a:lnSpc>
                <a:spcPct val="90000"/>
              </a:lnSpc>
              <a:buFont typeface="Wingdings" pitchFamily="2" charset="2"/>
              <a:buChar char="è"/>
            </a:pPr>
            <a:r>
              <a:rPr lang="en-US" altLang="en-US" sz="1600" dirty="0"/>
              <a:t>Information hiding </a:t>
            </a:r>
          </a:p>
          <a:p>
            <a:pPr lvl="3">
              <a:lnSpc>
                <a:spcPct val="90000"/>
              </a:lnSpc>
              <a:buFont typeface="Wingdings" pitchFamily="2" charset="2"/>
              <a:buChar char="è"/>
            </a:pPr>
            <a:r>
              <a:rPr lang="en-US" altLang="en-US" sz="1200" dirty="0"/>
              <a:t>Data Abstraction, Object Oriented</a:t>
            </a:r>
            <a:endParaRPr lang="en-CA" altLang="en-US" sz="1200" dirty="0"/>
          </a:p>
          <a:p>
            <a:pPr lvl="1">
              <a:lnSpc>
                <a:spcPct val="90000"/>
              </a:lnSpc>
            </a:pPr>
            <a:r>
              <a:rPr lang="en-CA" altLang="en-US" sz="2000" dirty="0"/>
              <a:t>Interacting processes</a:t>
            </a:r>
          </a:p>
          <a:p>
            <a:pPr lvl="1">
              <a:lnSpc>
                <a:spcPct val="90000"/>
              </a:lnSpc>
            </a:pPr>
            <a:r>
              <a:rPr lang="en-CA" altLang="en-US" sz="2000" dirty="0"/>
              <a:t>Data-oriented repository</a:t>
            </a:r>
          </a:p>
          <a:p>
            <a:pPr lvl="1">
              <a:lnSpc>
                <a:spcPct val="90000"/>
              </a:lnSpc>
            </a:pPr>
            <a:r>
              <a:rPr lang="en-CA" altLang="en-US" sz="2000" dirty="0"/>
              <a:t>Hierarchical</a:t>
            </a:r>
          </a:p>
          <a:p>
            <a:pPr lvl="1">
              <a:lnSpc>
                <a:spcPct val="90000"/>
              </a:lnSpc>
            </a:pPr>
            <a:r>
              <a:rPr lang="en-CA" altLang="en-US" sz="2000" dirty="0"/>
              <a:t>Other</a:t>
            </a:r>
            <a:endParaRPr lang="en-US" altLang="en-US" sz="2000" dirty="0"/>
          </a:p>
          <a:p>
            <a:pPr>
              <a:lnSpc>
                <a:spcPct val="90000"/>
              </a:lnSpc>
            </a:pPr>
            <a:r>
              <a:rPr lang="en-US" altLang="en-US" sz="2400" dirty="0"/>
              <a:t>Heterogeneous architectures</a:t>
            </a:r>
          </a:p>
        </p:txBody>
      </p:sp>
    </p:spTree>
    <p:extLst>
      <p:ext uri="{BB962C8B-B14F-4D97-AF65-F5344CB8AC3E}">
        <p14:creationId xmlns:p14="http://schemas.microsoft.com/office/powerpoint/2010/main" val="258467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B5F398-63FD-4F98-B3A3-AAFBA4F5CDF2}" type="slidenum">
              <a:rPr lang="en-CA" altLang="en-US"/>
              <a:pPr/>
              <a:t>6</a:t>
            </a:fld>
            <a:endParaRPr lang="en-CA" altLang="en-US"/>
          </a:p>
        </p:txBody>
      </p:sp>
      <p:sp>
        <p:nvSpPr>
          <p:cNvPr id="67586" name="Rectangle 1026"/>
          <p:cNvSpPr>
            <a:spLocks noGrp="1" noChangeArrowheads="1"/>
          </p:cNvSpPr>
          <p:nvPr>
            <p:ph type="title"/>
          </p:nvPr>
        </p:nvSpPr>
        <p:spPr/>
        <p:txBody>
          <a:bodyPr/>
          <a:lstStyle/>
          <a:p>
            <a:r>
              <a:rPr lang="en-CA" altLang="en-US" sz="4000"/>
              <a:t>Main Program + Subroutine Architecture</a:t>
            </a:r>
          </a:p>
        </p:txBody>
      </p:sp>
      <p:sp>
        <p:nvSpPr>
          <p:cNvPr id="67587" name="Rectangle 1027"/>
          <p:cNvSpPr>
            <a:spLocks noGrp="1" noChangeArrowheads="1"/>
          </p:cNvSpPr>
          <p:nvPr>
            <p:ph type="body" idx="1"/>
          </p:nvPr>
        </p:nvSpPr>
        <p:spPr>
          <a:xfrm>
            <a:off x="20782" y="2130136"/>
            <a:ext cx="3962400" cy="4114800"/>
          </a:xfrm>
        </p:spPr>
        <p:txBody>
          <a:bodyPr/>
          <a:lstStyle/>
          <a:p>
            <a:r>
              <a:rPr lang="en-CA" altLang="en-US" sz="1800" dirty="0"/>
              <a:t>Classic style since 60s - pre-OO.</a:t>
            </a:r>
          </a:p>
          <a:p>
            <a:endParaRPr lang="en-CA" altLang="en-US" sz="1800" dirty="0"/>
          </a:p>
          <a:p>
            <a:r>
              <a:rPr lang="en-CA" altLang="en-US" sz="1800" dirty="0"/>
              <a:t>Hierarchical decomposition into subroutines (Components) each solving a well defined task/function.</a:t>
            </a:r>
          </a:p>
          <a:p>
            <a:endParaRPr lang="en-CA" altLang="en-US" sz="1800" dirty="0"/>
          </a:p>
          <a:p>
            <a:r>
              <a:rPr lang="en-CA" altLang="en-US" sz="1800" dirty="0"/>
              <a:t>Data passed around as parameters.</a:t>
            </a:r>
          </a:p>
          <a:p>
            <a:endParaRPr lang="en-CA" altLang="en-US" sz="1800" dirty="0"/>
          </a:p>
          <a:p>
            <a:r>
              <a:rPr lang="en-CA" altLang="en-US" sz="1800" dirty="0"/>
              <a:t>Main driver provides a control loop for sequencing through subroutines.</a:t>
            </a:r>
          </a:p>
        </p:txBody>
      </p:sp>
      <p:pic>
        <p:nvPicPr>
          <p:cNvPr id="2" name="Picture 1">
            <a:extLst>
              <a:ext uri="{FF2B5EF4-FFF2-40B4-BE49-F238E27FC236}">
                <a16:creationId xmlns:a16="http://schemas.microsoft.com/office/drawing/2014/main" id="{0F2BADE5-5575-41B1-A078-E4B301CAC898}"/>
              </a:ext>
            </a:extLst>
          </p:cNvPr>
          <p:cNvPicPr>
            <a:picLocks noChangeAspect="1"/>
          </p:cNvPicPr>
          <p:nvPr/>
        </p:nvPicPr>
        <p:blipFill>
          <a:blip r:embed="rId2"/>
          <a:stretch>
            <a:fillRect/>
          </a:stretch>
        </p:blipFill>
        <p:spPr>
          <a:xfrm>
            <a:off x="3850544" y="2514600"/>
            <a:ext cx="5272674" cy="2194783"/>
          </a:xfrm>
          <a:prstGeom prst="rect">
            <a:avLst/>
          </a:prstGeom>
        </p:spPr>
      </p:pic>
    </p:spTree>
    <p:extLst>
      <p:ext uri="{BB962C8B-B14F-4D97-AF65-F5344CB8AC3E}">
        <p14:creationId xmlns:p14="http://schemas.microsoft.com/office/powerpoint/2010/main" val="109764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D521FA-61CC-4E5F-B69F-975A3B8670F5}" type="slidenum">
              <a:rPr lang="en-CA" altLang="en-US"/>
              <a:pPr/>
              <a:t>7</a:t>
            </a:fld>
            <a:endParaRPr lang="en-CA" altLang="en-US"/>
          </a:p>
        </p:txBody>
      </p:sp>
      <p:sp>
        <p:nvSpPr>
          <p:cNvPr id="55298" name="Rectangle 2"/>
          <p:cNvSpPr>
            <a:spLocks noGrp="1" noChangeArrowheads="1"/>
          </p:cNvSpPr>
          <p:nvPr>
            <p:ph type="title"/>
          </p:nvPr>
        </p:nvSpPr>
        <p:spPr/>
        <p:txBody>
          <a:bodyPr/>
          <a:lstStyle/>
          <a:p>
            <a:r>
              <a:rPr lang="en-CA" altLang="en-US"/>
              <a:t>Data Abstraction / Object Oriented</a:t>
            </a:r>
          </a:p>
        </p:txBody>
      </p:sp>
      <p:sp>
        <p:nvSpPr>
          <p:cNvPr id="55299" name="Rectangle 3"/>
          <p:cNvSpPr>
            <a:spLocks noGrp="1" noChangeArrowheads="1"/>
          </p:cNvSpPr>
          <p:nvPr>
            <p:ph type="body" idx="1"/>
          </p:nvPr>
        </p:nvSpPr>
        <p:spPr/>
        <p:txBody>
          <a:bodyPr/>
          <a:lstStyle/>
          <a:p>
            <a:pPr>
              <a:lnSpc>
                <a:spcPct val="90000"/>
              </a:lnSpc>
            </a:pPr>
            <a:r>
              <a:rPr lang="en-CA" altLang="en-US" sz="1800" dirty="0"/>
              <a:t>Widely used architectural style</a:t>
            </a:r>
          </a:p>
          <a:p>
            <a:pPr>
              <a:lnSpc>
                <a:spcPct val="90000"/>
              </a:lnSpc>
            </a:pPr>
            <a:r>
              <a:rPr lang="en-CA" altLang="en-US" sz="1800" dirty="0"/>
              <a:t>Components:</a:t>
            </a:r>
          </a:p>
          <a:p>
            <a:pPr lvl="1">
              <a:lnSpc>
                <a:spcPct val="90000"/>
              </a:lnSpc>
            </a:pPr>
            <a:r>
              <a:rPr lang="en-CA" altLang="en-US" sz="1600" dirty="0"/>
              <a:t>Objects or abstract data types</a:t>
            </a:r>
          </a:p>
          <a:p>
            <a:pPr>
              <a:lnSpc>
                <a:spcPct val="90000"/>
              </a:lnSpc>
            </a:pPr>
            <a:r>
              <a:rPr lang="en-CA" altLang="en-US" sz="1800" dirty="0"/>
              <a:t>Connections:</a:t>
            </a:r>
          </a:p>
          <a:p>
            <a:pPr lvl="1">
              <a:lnSpc>
                <a:spcPct val="90000"/>
              </a:lnSpc>
            </a:pPr>
            <a:r>
              <a:rPr lang="en-CA" altLang="en-US" sz="1600" dirty="0"/>
              <a:t>Messages or function/procedure invocations</a:t>
            </a:r>
          </a:p>
          <a:p>
            <a:pPr>
              <a:lnSpc>
                <a:spcPct val="90000"/>
              </a:lnSpc>
            </a:pPr>
            <a:r>
              <a:rPr lang="en-CA" altLang="en-US" sz="1800" dirty="0"/>
              <a:t>Key aspects:</a:t>
            </a:r>
          </a:p>
          <a:p>
            <a:pPr lvl="1">
              <a:lnSpc>
                <a:spcPct val="90000"/>
              </a:lnSpc>
            </a:pPr>
            <a:r>
              <a:rPr lang="en-CA" altLang="en-US" sz="1600" dirty="0"/>
              <a:t>Object preserves integrity of representation - no direct access</a:t>
            </a:r>
          </a:p>
          <a:p>
            <a:pPr lvl="1">
              <a:lnSpc>
                <a:spcPct val="90000"/>
              </a:lnSpc>
            </a:pPr>
            <a:r>
              <a:rPr lang="en-CA" altLang="en-US" sz="1600" dirty="0"/>
              <a:t>Representation is hidden from objects</a:t>
            </a:r>
          </a:p>
          <a:p>
            <a:pPr>
              <a:lnSpc>
                <a:spcPct val="90000"/>
              </a:lnSpc>
            </a:pPr>
            <a:r>
              <a:rPr lang="en-CA" altLang="en-US" sz="1800" dirty="0"/>
              <a:t>Variations:</a:t>
            </a:r>
          </a:p>
          <a:p>
            <a:pPr lvl="1">
              <a:lnSpc>
                <a:spcPct val="90000"/>
              </a:lnSpc>
            </a:pPr>
            <a:r>
              <a:rPr lang="en-CA" altLang="en-US" sz="1600" dirty="0"/>
              <a:t>Objects as concurrent tasks</a:t>
            </a:r>
          </a:p>
          <a:p>
            <a:pPr lvl="1">
              <a:lnSpc>
                <a:spcPct val="90000"/>
              </a:lnSpc>
            </a:pPr>
            <a:r>
              <a:rPr lang="en-CA" altLang="en-US" sz="1600" dirty="0"/>
              <a:t>Multiple interfaces for objects for objects (Java !)</a:t>
            </a:r>
          </a:p>
          <a:p>
            <a:pPr>
              <a:lnSpc>
                <a:spcPct val="90000"/>
              </a:lnSpc>
            </a:pPr>
            <a:r>
              <a:rPr lang="en-CA" altLang="en-US" sz="1800" b="1" dirty="0"/>
              <a:t>Note that Data Abstraction is different from Object-Oriented - no inheritance</a:t>
            </a:r>
            <a:r>
              <a:rPr lang="en-CA" altLang="en-US" sz="1800" dirty="0"/>
              <a:t>.</a:t>
            </a:r>
          </a:p>
        </p:txBody>
      </p:sp>
    </p:spTree>
    <p:extLst>
      <p:ext uri="{BB962C8B-B14F-4D97-AF65-F5344CB8AC3E}">
        <p14:creationId xmlns:p14="http://schemas.microsoft.com/office/powerpoint/2010/main" val="92987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15500E1-F993-4611-B524-087575D9305F}" type="slidenum">
              <a:rPr lang="en-CA" altLang="en-US"/>
              <a:pPr/>
              <a:t>8</a:t>
            </a:fld>
            <a:endParaRPr lang="en-CA" altLang="en-US"/>
          </a:p>
        </p:txBody>
      </p:sp>
      <p:sp>
        <p:nvSpPr>
          <p:cNvPr id="56322" name="Rectangle 2"/>
          <p:cNvSpPr>
            <a:spLocks noGrp="1" noChangeArrowheads="1"/>
          </p:cNvSpPr>
          <p:nvPr>
            <p:ph type="title"/>
          </p:nvPr>
        </p:nvSpPr>
        <p:spPr/>
        <p:txBody>
          <a:bodyPr/>
          <a:lstStyle/>
          <a:p>
            <a:r>
              <a:rPr lang="en-CA" altLang="en-US"/>
              <a:t>Object-Oriented Strengths/Weaknesses</a:t>
            </a:r>
          </a:p>
        </p:txBody>
      </p:sp>
      <p:sp>
        <p:nvSpPr>
          <p:cNvPr id="56323" name="Rectangle 3"/>
          <p:cNvSpPr>
            <a:spLocks noGrp="1" noChangeArrowheads="1"/>
          </p:cNvSpPr>
          <p:nvPr>
            <p:ph type="body" idx="1"/>
          </p:nvPr>
        </p:nvSpPr>
        <p:spPr/>
        <p:txBody>
          <a:bodyPr/>
          <a:lstStyle/>
          <a:p>
            <a:pPr>
              <a:lnSpc>
                <a:spcPct val="90000"/>
              </a:lnSpc>
            </a:pPr>
            <a:r>
              <a:rPr lang="en-CA" altLang="en-US" sz="2000" dirty="0"/>
              <a:t>Strengths:</a:t>
            </a:r>
          </a:p>
          <a:p>
            <a:pPr lvl="1">
              <a:lnSpc>
                <a:spcPct val="90000"/>
              </a:lnSpc>
            </a:pPr>
            <a:r>
              <a:rPr lang="en-CA" altLang="en-US" sz="1800" dirty="0"/>
              <a:t>Change implementation without affecting clients (assuming interface doesn’t change)</a:t>
            </a:r>
          </a:p>
          <a:p>
            <a:pPr lvl="1">
              <a:lnSpc>
                <a:spcPct val="90000"/>
              </a:lnSpc>
            </a:pPr>
            <a:r>
              <a:rPr lang="en-CA" altLang="en-US" sz="1800" dirty="0"/>
              <a:t>Can break problems into interacting agents (distributed across multiple machine / networks).</a:t>
            </a:r>
          </a:p>
          <a:p>
            <a:pPr lvl="1">
              <a:lnSpc>
                <a:spcPct val="90000"/>
              </a:lnSpc>
            </a:pPr>
            <a:endParaRPr lang="en-CA" altLang="en-US" sz="1800" dirty="0"/>
          </a:p>
          <a:p>
            <a:pPr>
              <a:lnSpc>
                <a:spcPct val="90000"/>
              </a:lnSpc>
            </a:pPr>
            <a:r>
              <a:rPr lang="en-CA" altLang="en-US" sz="2000" dirty="0"/>
              <a:t>Weaknesses:</a:t>
            </a:r>
          </a:p>
          <a:p>
            <a:pPr lvl="1">
              <a:lnSpc>
                <a:spcPct val="90000"/>
              </a:lnSpc>
            </a:pPr>
            <a:r>
              <a:rPr lang="en-CA" altLang="en-US" sz="1800" dirty="0"/>
              <a:t>To interact objects must know each other’s identity (in contrast to Pipe and Filter).</a:t>
            </a:r>
          </a:p>
          <a:p>
            <a:pPr lvl="1">
              <a:lnSpc>
                <a:spcPct val="90000"/>
              </a:lnSpc>
            </a:pPr>
            <a:r>
              <a:rPr lang="en-CA" altLang="en-US" sz="1800" dirty="0"/>
              <a:t>When identity changes, objects that explicitly invoke it must change (Java interfaces help though).</a:t>
            </a:r>
          </a:p>
          <a:p>
            <a:pPr lvl="1">
              <a:lnSpc>
                <a:spcPct val="90000"/>
              </a:lnSpc>
            </a:pPr>
            <a:r>
              <a:rPr lang="en-CA" altLang="en-US" sz="1800" dirty="0"/>
              <a:t>Side effect problems: if A uses B and C uses B, then C effects on B can be unexpected to A (and vice-versa).</a:t>
            </a:r>
          </a:p>
          <a:p>
            <a:pPr lvl="1">
              <a:lnSpc>
                <a:spcPct val="90000"/>
              </a:lnSpc>
            </a:pPr>
            <a:r>
              <a:rPr lang="en-CA" altLang="en-US" sz="1800" dirty="0"/>
              <a:t>Complex dynamic interactions – distributed functionality.</a:t>
            </a:r>
          </a:p>
        </p:txBody>
      </p:sp>
    </p:spTree>
    <p:extLst>
      <p:ext uri="{BB962C8B-B14F-4D97-AF65-F5344CB8AC3E}">
        <p14:creationId xmlns:p14="http://schemas.microsoft.com/office/powerpoint/2010/main" val="148540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35</a:t>
            </a:r>
          </a:p>
        </p:txBody>
      </p:sp>
      <p:sp>
        <p:nvSpPr>
          <p:cNvPr id="3" name="Text Placeholder 2"/>
          <p:cNvSpPr>
            <a:spLocks noGrp="1"/>
          </p:cNvSpPr>
          <p:nvPr>
            <p:ph type="body" idx="1"/>
          </p:nvPr>
        </p:nvSpPr>
        <p:spPr>
          <a:xfrm>
            <a:off x="685800" y="2819400"/>
            <a:ext cx="8153400" cy="1500187"/>
          </a:xfrm>
        </p:spPr>
        <p:txBody>
          <a:bodyPr/>
          <a:lstStyle/>
          <a:p>
            <a:r>
              <a:rPr lang="en-US" dirty="0"/>
              <a:t>Interacting Processes Architectural Style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It's OK to figure out murder mysteries, but you shouldn't need to figure out code. You should be able to read it.</a:t>
            </a:r>
          </a:p>
          <a:p>
            <a:r>
              <a:rPr lang="en-US" sz="2000" i="1" dirty="0"/>
              <a:t>― </a:t>
            </a:r>
            <a:r>
              <a:rPr lang="en-US" sz="2000" dirty="0"/>
              <a:t>Steve McConnell.</a:t>
            </a:r>
          </a:p>
          <a:p>
            <a:r>
              <a:rPr lang="en-US" sz="2000" dirty="0"/>
              <a:t> </a:t>
            </a:r>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EEA1A81-4445-4111-8FA2-43C804F20ABC}"/>
                  </a:ext>
                </a:extLst>
              </p14:cNvPr>
              <p14:cNvContentPartPr/>
              <p14:nvPr/>
            </p14:nvContentPartPr>
            <p14:xfrm>
              <a:off x="2118845" y="4326087"/>
              <a:ext cx="15120" cy="48240"/>
            </p14:xfrm>
          </p:contentPart>
        </mc:Choice>
        <mc:Fallback xmlns="">
          <p:pic>
            <p:nvPicPr>
              <p:cNvPr id="4" name="Ink 3">
                <a:extLst>
                  <a:ext uri="{FF2B5EF4-FFF2-40B4-BE49-F238E27FC236}">
                    <a16:creationId xmlns:a16="http://schemas.microsoft.com/office/drawing/2014/main" id="{2EEA1A81-4445-4111-8FA2-43C804F20ABC}"/>
                  </a:ext>
                </a:extLst>
              </p:cNvPr>
              <p:cNvPicPr/>
              <p:nvPr/>
            </p:nvPicPr>
            <p:blipFill>
              <a:blip r:embed="rId4"/>
              <a:stretch>
                <a:fillRect/>
              </a:stretch>
            </p:blipFill>
            <p:spPr>
              <a:xfrm>
                <a:off x="2109845" y="4317447"/>
                <a:ext cx="327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5BAF207-7876-4E78-A7F1-63E5EC93BBFF}"/>
                  </a:ext>
                </a:extLst>
              </p14:cNvPr>
              <p14:cNvContentPartPr/>
              <p14:nvPr/>
            </p14:nvContentPartPr>
            <p14:xfrm>
              <a:off x="-441475" y="3586647"/>
              <a:ext cx="20160" cy="10080"/>
            </p14:xfrm>
          </p:contentPart>
        </mc:Choice>
        <mc:Fallback xmlns="">
          <p:pic>
            <p:nvPicPr>
              <p:cNvPr id="5" name="Ink 4">
                <a:extLst>
                  <a:ext uri="{FF2B5EF4-FFF2-40B4-BE49-F238E27FC236}">
                    <a16:creationId xmlns:a16="http://schemas.microsoft.com/office/drawing/2014/main" id="{B5BAF207-7876-4E78-A7F1-63E5EC93BBFF}"/>
                  </a:ext>
                </a:extLst>
              </p:cNvPr>
              <p:cNvPicPr/>
              <p:nvPr/>
            </p:nvPicPr>
            <p:blipFill>
              <a:blip r:embed="rId6"/>
              <a:stretch>
                <a:fillRect/>
              </a:stretch>
            </p:blipFill>
            <p:spPr>
              <a:xfrm>
                <a:off x="-450475" y="3578007"/>
                <a:ext cx="378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3E91894-444B-42A8-978B-C718E6EA8BE9}"/>
                  </a:ext>
                </a:extLst>
              </p14:cNvPr>
              <p14:cNvContentPartPr/>
              <p14:nvPr/>
            </p14:nvContentPartPr>
            <p14:xfrm>
              <a:off x="-1444435" y="1840647"/>
              <a:ext cx="24480" cy="18360"/>
            </p14:xfrm>
          </p:contentPart>
        </mc:Choice>
        <mc:Fallback xmlns="">
          <p:pic>
            <p:nvPicPr>
              <p:cNvPr id="7" name="Ink 6">
                <a:extLst>
                  <a:ext uri="{FF2B5EF4-FFF2-40B4-BE49-F238E27FC236}">
                    <a16:creationId xmlns:a16="http://schemas.microsoft.com/office/drawing/2014/main" id="{53E91894-444B-42A8-978B-C718E6EA8BE9}"/>
                  </a:ext>
                </a:extLst>
              </p:cNvPr>
              <p:cNvPicPr/>
              <p:nvPr/>
            </p:nvPicPr>
            <p:blipFill>
              <a:blip r:embed="rId8"/>
              <a:stretch>
                <a:fillRect/>
              </a:stretch>
            </p:blipFill>
            <p:spPr>
              <a:xfrm>
                <a:off x="-1453435" y="1831647"/>
                <a:ext cx="42120" cy="36000"/>
              </a:xfrm>
              <a:prstGeom prst="rect">
                <a:avLst/>
              </a:prstGeom>
            </p:spPr>
          </p:pic>
        </mc:Fallback>
      </mc:AlternateContent>
    </p:spTree>
    <p:extLst>
      <p:ext uri="{BB962C8B-B14F-4D97-AF65-F5344CB8AC3E}">
        <p14:creationId xmlns:p14="http://schemas.microsoft.com/office/powerpoint/2010/main" val="3137800824"/>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1548</TotalTime>
  <Words>1461</Words>
  <Application>Microsoft Office PowerPoint</Application>
  <PresentationFormat>On-screen Show (4:3)</PresentationFormat>
  <Paragraphs>248</Paragraphs>
  <Slides>27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New</vt:lpstr>
      <vt:lpstr>Helvetica</vt:lpstr>
      <vt:lpstr>Segoe UI</vt:lpstr>
      <vt:lpstr>Times</vt:lpstr>
      <vt:lpstr>Times New Roman</vt:lpstr>
      <vt:lpstr>Wingdings</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34</vt:lpstr>
      <vt:lpstr>Learning Objectives in this Part</vt:lpstr>
      <vt:lpstr>Overview</vt:lpstr>
      <vt:lpstr>Main Program + Subroutine Architecture</vt:lpstr>
      <vt:lpstr>Data Abstraction / Object Oriented</vt:lpstr>
      <vt:lpstr>Object-Oriented Strengths/Weaknesses</vt:lpstr>
      <vt:lpstr>Part 35</vt:lpstr>
      <vt:lpstr>Learning Objectives in this Part</vt:lpstr>
      <vt:lpstr>Overview</vt:lpstr>
      <vt:lpstr>Comm. Processes - Distributed Objects: RMI</vt:lpstr>
      <vt:lpstr>Comm. Processes - Distributed Objects: CORBA</vt:lpstr>
      <vt:lpstr>Event-Based, Implicit Invocation</vt:lpstr>
      <vt:lpstr>Implicit Invocation Example</vt:lpstr>
      <vt:lpstr>Implicit Invocation Example</vt:lpstr>
      <vt:lpstr>Implicit Invocation</vt:lpstr>
      <vt:lpstr>Implicit Invocation</vt:lpstr>
      <vt:lpstr>Implicit Invocation</vt:lpstr>
      <vt:lpstr>Implicit Invocation</vt:lpstr>
      <vt:lpstr>Model-View-Controller</vt:lpstr>
      <vt:lpstr>Model-View-Controller</vt:lpstr>
      <vt:lpstr>Model-View-Controller</vt:lpstr>
      <vt:lpstr>Model/View/Controller (MVC)</vt:lpstr>
      <vt:lpstr>Model/View/Controller (MVC)</vt:lpstr>
      <vt:lpstr>Communication Diagram MVC</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225</cp:revision>
  <dcterms:created xsi:type="dcterms:W3CDTF">2015-03-16T16:55:38Z</dcterms:created>
  <dcterms:modified xsi:type="dcterms:W3CDTF">2020-09-07T22:38:03Z</dcterms:modified>
</cp:coreProperties>
</file>