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530" r:id="rId2"/>
    <p:sldId id="507" r:id="rId3"/>
    <p:sldId id="531" r:id="rId4"/>
    <p:sldId id="516" r:id="rId5"/>
    <p:sldId id="429" r:id="rId6"/>
    <p:sldId id="431" r:id="rId7"/>
    <p:sldId id="517" r:id="rId8"/>
    <p:sldId id="432" r:id="rId9"/>
    <p:sldId id="433" r:id="rId10"/>
    <p:sldId id="434" r:id="rId11"/>
    <p:sldId id="532" r:id="rId12"/>
    <p:sldId id="536" r:id="rId13"/>
    <p:sldId id="437" r:id="rId14"/>
    <p:sldId id="447" r:id="rId15"/>
    <p:sldId id="535" r:id="rId16"/>
    <p:sldId id="439" r:id="rId17"/>
    <p:sldId id="440" r:id="rId18"/>
    <p:sldId id="441" r:id="rId19"/>
    <p:sldId id="442" r:id="rId20"/>
    <p:sldId id="443" r:id="rId21"/>
    <p:sldId id="444" r:id="rId22"/>
    <p:sldId id="538" r:id="rId23"/>
    <p:sldId id="445" r:id="rId24"/>
    <p:sldId id="446" r:id="rId25"/>
    <p:sldId id="448" r:id="rId26"/>
    <p:sldId id="449" r:id="rId27"/>
    <p:sldId id="450" r:id="rId28"/>
    <p:sldId id="451" r:id="rId29"/>
    <p:sldId id="452" r:id="rId30"/>
    <p:sldId id="533" r:id="rId31"/>
    <p:sldId id="537" r:id="rId32"/>
    <p:sldId id="453" r:id="rId33"/>
    <p:sldId id="454" r:id="rId34"/>
    <p:sldId id="539" r:id="rId35"/>
    <p:sldId id="540" r:id="rId36"/>
    <p:sldId id="455" r:id="rId37"/>
    <p:sldId id="534"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21:44:26.565"/>
    </inkml:context>
    <inkml:brush xml:id="br0">
      <inkml:brushProperty name="width" value="0.05" units="cm"/>
      <inkml:brushProperty name="height" value="0.05" units="cm"/>
    </inkml:brush>
  </inkml:definitions>
  <inkml:trace contextRef="#ctx0" brushRef="#br0">1 0 432,'1'3'126,"1"0"0,-1 0 1,0 0-1,0 0 0,-1 0 0,1 1 0,0-1 1,-1 0-1,0 0 0,0 0 0,0 3-126,11 8-611,-11-14 130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21:49:39.084"/>
    </inkml:context>
    <inkml:brush xml:id="br0">
      <inkml:brushProperty name="width" value="0.05" units="cm"/>
      <inkml:brushProperty name="height" value="0.05" units="cm"/>
      <inkml:brushProperty name="color" value="#E71224"/>
    </inkml:brush>
  </inkml:definitions>
  <inkml:trace contextRef="#ctx0" brushRef="#br0">44 41 356,'3'-11'1037,"-3"11"-1007,0-1 0,1 0 1,-1 0-1,0 1 1,1-1-1,-1 0 0,0 0 1,0 1-1,0-1 1,0 0-1,0 0 1,1 1-1,-2-1 0,1 0 1,0 0-1,0 0 1,0 1-1,0-1 1,0 0-1,-1 0 0,1 1 1,0-1-1,0 0 1,-1 1-1,1-1 0,-1 0 1,1 1-1,-1-1 1,1 0-1,-1 1 1,0-1-31,1 0 5,-1 1 1,1-1 0,-1 1-1,1-1 1,-1 1 0,1-1-1,-1 1 1,0 0 0,1-1-1,-1 1 1,0 0 0,1 0 0,-1-1-1,0 1 1,1 0 0,-1 0-1,0 0 1,0 0 0,1 0-1,-1 0 1,0 0 0,0 0-1,1 0 1,-1 0 0,0 0 0,1 1-1,-1-1 1,0 0 0,1 0-1,-1 1 1,0-1 0,1 0-1,-1 1 1,0-1 0,1 1-1,-1-1-5,-16 23-1373,15-20 830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21:53:18.964"/>
    </inkml:context>
    <inkml:brush xml:id="br0">
      <inkml:brushProperty name="width" value="0.05" units="cm"/>
      <inkml:brushProperty name="height" value="0.05" units="cm"/>
      <inkml:brushProperty name="color" value="#E71224"/>
    </inkml:brush>
  </inkml:definitions>
  <inkml:trace contextRef="#ctx0" brushRef="#br0">139 13 656,'-18'-4'525,"-1"1"0,1 0 0,-1 1 1,0 2-1,-11 0-525,17 8-2033,10-4 1292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22:03:28.389"/>
    </inkml:context>
    <inkml:brush xml:id="br0">
      <inkml:brushProperty name="width" value="0.05" units="cm"/>
      <inkml:brushProperty name="height" value="0.05" units="cm"/>
      <inkml:brushProperty name="color" value="#E71224"/>
    </inkml:brush>
  </inkml:definitions>
  <inkml:trace contextRef="#ctx0" brushRef="#br0">1 0 364,'5'30'1454,"3"-19"-1943,-8-10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2D1A861-53A8-4EE7-A435-0B5C85E94D08}" type="slidenum">
              <a:rPr lang="en-US" altLang="en-US"/>
              <a:pPr eaLnBrk="1" hangingPunct="1"/>
              <a:t>9</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11</a:t>
            </a:fld>
            <a:endParaRPr lang="en-US"/>
          </a:p>
        </p:txBody>
      </p:sp>
    </p:spTree>
    <p:extLst>
      <p:ext uri="{BB962C8B-B14F-4D97-AF65-F5344CB8AC3E}">
        <p14:creationId xmlns:p14="http://schemas.microsoft.com/office/powerpoint/2010/main" val="762637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12</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6186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30</a:t>
            </a:fld>
            <a:endParaRPr lang="en-US"/>
          </a:p>
        </p:txBody>
      </p:sp>
    </p:spTree>
    <p:extLst>
      <p:ext uri="{BB962C8B-B14F-4D97-AF65-F5344CB8AC3E}">
        <p14:creationId xmlns:p14="http://schemas.microsoft.com/office/powerpoint/2010/main" val="2350528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31</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4041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37</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lipArt Placeholder 2"/>
          <p:cNvSpPr>
            <a:spLocks noGrp="1"/>
          </p:cNvSpPr>
          <p:nvPr>
            <p:ph type="clipArt" sz="half" idx="1"/>
          </p:nvPr>
        </p:nvSpPr>
        <p:spPr>
          <a:xfrm>
            <a:off x="457200" y="1600200"/>
            <a:ext cx="4038600" cy="4525963"/>
          </a:xfrm>
          <a:prstGeom prst="rect">
            <a:avLst/>
          </a:prstGeom>
        </p:spPr>
        <p:txBody>
          <a:bodyPr/>
          <a:lstStyle/>
          <a:p>
            <a:pPr lvl="0"/>
            <a:endParaRPr lang="en-CA" noProof="0"/>
          </a:p>
        </p:txBody>
      </p:sp>
      <p:sp>
        <p:nvSpPr>
          <p:cNvPr id="4" name="Text Placeholder 3"/>
          <p:cNvSpPr>
            <a:spLocks noGrp="1"/>
          </p:cNvSpPr>
          <p:nvPr>
            <p:ph type="body"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D6E26A5-3873-4588-A621-FEFEE999992C}" type="slidenum">
              <a:rPr lang="en-US" altLang="en-US"/>
              <a:pPr>
                <a:defRPr/>
              </a:pPr>
              <a:t>‹#›</a:t>
            </a:fld>
            <a:endParaRPr lang="en-US" altLang="en-US"/>
          </a:p>
        </p:txBody>
      </p:sp>
    </p:spTree>
    <p:extLst>
      <p:ext uri="{BB962C8B-B14F-4D97-AF65-F5344CB8AC3E}">
        <p14:creationId xmlns:p14="http://schemas.microsoft.com/office/powerpoint/2010/main" val="75737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Text Placeholder 2"/>
          <p:cNvSpPr>
            <a:spLocks noGrp="1"/>
          </p:cNvSpPr>
          <p:nvPr>
            <p:ph type="body" sz="half" idx="1"/>
          </p:nvPr>
        </p:nvSpPr>
        <p:spPr>
          <a:xfrm>
            <a:off x="457200" y="1600200"/>
            <a:ext cx="8229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57200" y="3938588"/>
            <a:ext cx="8229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457F653-965B-4EA3-AB85-BC81B93BF6E1}" type="slidenum">
              <a:rPr lang="en-US" altLang="en-US"/>
              <a:pPr>
                <a:defRPr/>
              </a:pPr>
              <a:t>‹#›</a:t>
            </a:fld>
            <a:endParaRPr lang="en-US" altLang="en-US"/>
          </a:p>
        </p:txBody>
      </p:sp>
    </p:spTree>
    <p:extLst>
      <p:ext uri="{BB962C8B-B14F-4D97-AF65-F5344CB8AC3E}">
        <p14:creationId xmlns:p14="http://schemas.microsoft.com/office/powerpoint/2010/main" val="292672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6"/>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 id="2147483722" r:id="rId14"/>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pt.slideshare.net/reejasr/architectural-styles-3" TargetMode="External"/><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hyperlink" Target="https://aws.amazon.com/event-driven-architecture/"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www.thinktocode.com/2018/07/05/layered-architecture/" TargetMode="External"/><Relationship Id="rId5" Type="http://schemas.openxmlformats.org/officeDocument/2006/relationships/hyperlink" Target="https://en.wikipedia.org/wiki/Multitier_architecture" TargetMode="External"/><Relationship Id="rId4" Type="http://schemas.openxmlformats.org/officeDocument/2006/relationships/hyperlink" Target="https://en.wikipedia.org/wiki/Blackboard_syste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14</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Pattern Based Design</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CDB504F-7916-43BF-9675-C39FD2A8F676}" type="slidenum">
              <a:rPr lang="en-CA" altLang="en-US"/>
              <a:pPr/>
              <a:t>10</a:t>
            </a:fld>
            <a:endParaRPr lang="en-CA" altLang="en-US"/>
          </a:p>
        </p:txBody>
      </p:sp>
      <p:sp>
        <p:nvSpPr>
          <p:cNvPr id="78850" name="Rectangle 2"/>
          <p:cNvSpPr>
            <a:spLocks noGrp="1" noChangeArrowheads="1"/>
          </p:cNvSpPr>
          <p:nvPr>
            <p:ph type="title"/>
          </p:nvPr>
        </p:nvSpPr>
        <p:spPr/>
        <p:txBody>
          <a:bodyPr/>
          <a:lstStyle/>
          <a:p>
            <a:r>
              <a:rPr lang="en-CA" altLang="en-US"/>
              <a:t>Examples of Blackboard Architectures</a:t>
            </a:r>
          </a:p>
        </p:txBody>
      </p:sp>
      <p:sp>
        <p:nvSpPr>
          <p:cNvPr id="78851" name="Rectangle 3"/>
          <p:cNvSpPr>
            <a:spLocks noGrp="1" noChangeArrowheads="1"/>
          </p:cNvSpPr>
          <p:nvPr>
            <p:ph type="body" idx="1"/>
          </p:nvPr>
        </p:nvSpPr>
        <p:spPr/>
        <p:txBody>
          <a:bodyPr/>
          <a:lstStyle/>
          <a:p>
            <a:r>
              <a:rPr lang="en-CA" altLang="en-US" sz="2400" dirty="0"/>
              <a:t>Problems for which no deterministic solution strategy is known, but many different approaches (often alternative ones) exist and are used to build a partial or approximate solution.</a:t>
            </a:r>
          </a:p>
          <a:p>
            <a:pPr lvl="1"/>
            <a:r>
              <a:rPr lang="en-CA" altLang="en-US" sz="2000" dirty="0"/>
              <a:t>AI: vision, speech and pattern recognition, agent coordination</a:t>
            </a:r>
          </a:p>
          <a:p>
            <a:endParaRPr lang="en-CA" altLang="en-US" sz="2800" dirty="0"/>
          </a:p>
        </p:txBody>
      </p:sp>
    </p:spTree>
    <p:extLst>
      <p:ext uri="{BB962C8B-B14F-4D97-AF65-F5344CB8AC3E}">
        <p14:creationId xmlns:p14="http://schemas.microsoft.com/office/powerpoint/2010/main" val="244486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37</a:t>
            </a:r>
          </a:p>
        </p:txBody>
      </p:sp>
      <p:sp>
        <p:nvSpPr>
          <p:cNvPr id="3" name="Text Placeholder 2"/>
          <p:cNvSpPr>
            <a:spLocks noGrp="1"/>
          </p:cNvSpPr>
          <p:nvPr>
            <p:ph type="body" idx="1"/>
          </p:nvPr>
        </p:nvSpPr>
        <p:spPr>
          <a:xfrm>
            <a:off x="685800" y="2819400"/>
            <a:ext cx="8153400" cy="1500187"/>
          </a:xfrm>
        </p:spPr>
        <p:txBody>
          <a:bodyPr/>
          <a:lstStyle/>
          <a:p>
            <a:r>
              <a:rPr lang="en-US" dirty="0"/>
              <a:t>Hierarchical Architectural Style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Optimism is an occupational hazard of programming: feedback is the treatment.</a:t>
            </a:r>
          </a:p>
          <a:p>
            <a:r>
              <a:rPr lang="en-US" sz="2000" i="1" dirty="0"/>
              <a:t>― </a:t>
            </a:r>
            <a:r>
              <a:rPr lang="en-US" sz="2000" dirty="0"/>
              <a:t>Kent Beck.</a:t>
            </a:r>
          </a:p>
          <a:p>
            <a:r>
              <a:rPr lang="en-US" sz="2000" dirty="0"/>
              <a:t> </a:t>
            </a:r>
          </a:p>
          <a:p>
            <a:endParaRPr lang="en-US" sz="2000" i="1" dirty="0"/>
          </a:p>
        </p:txBody>
      </p:sp>
    </p:spTree>
    <p:extLst>
      <p:ext uri="{BB962C8B-B14F-4D97-AF65-F5344CB8AC3E}">
        <p14:creationId xmlns:p14="http://schemas.microsoft.com/office/powerpoint/2010/main" val="330353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12</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a:lnSpc>
                <a:spcPct val="80000"/>
              </a:lnSpc>
              <a:buAutoNum type="arabicPeriod"/>
            </a:pPr>
            <a:endParaRPr lang="en-CA" altLang="en-US" sz="1800" dirty="0"/>
          </a:p>
          <a:p>
            <a:pPr marL="0" indent="0">
              <a:lnSpc>
                <a:spcPct val="80000"/>
              </a:lnSpc>
              <a:buNone/>
            </a:pPr>
            <a:r>
              <a:rPr lang="en-CA" altLang="en-US" sz="1800" dirty="0"/>
              <a:t>To understand the Hierarchical Architectural Style</a:t>
            </a:r>
          </a:p>
          <a:p>
            <a:pPr>
              <a:lnSpc>
                <a:spcPct val="80000"/>
              </a:lnSpc>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4163585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F53D9EC-1AE1-4330-9B16-2614309A5F3A}" type="slidenum">
              <a:rPr lang="en-CA" altLang="en-US"/>
              <a:pPr/>
              <a:t>13</a:t>
            </a:fld>
            <a:endParaRPr lang="en-CA" altLang="en-US"/>
          </a:p>
        </p:txBody>
      </p:sp>
      <p:sp>
        <p:nvSpPr>
          <p:cNvPr id="133122" name="Rectangle 2"/>
          <p:cNvSpPr>
            <a:spLocks noGrp="1" noChangeArrowheads="1"/>
          </p:cNvSpPr>
          <p:nvPr>
            <p:ph type="title"/>
          </p:nvPr>
        </p:nvSpPr>
        <p:spPr/>
        <p:txBody>
          <a:bodyPr/>
          <a:lstStyle/>
          <a:p>
            <a:r>
              <a:rPr lang="en-US" altLang="en-US"/>
              <a:t>Overview</a:t>
            </a:r>
            <a:endParaRPr lang="de-DE" altLang="en-US"/>
          </a:p>
        </p:txBody>
      </p:sp>
      <p:sp>
        <p:nvSpPr>
          <p:cNvPr id="133123" name="Rectangle 3"/>
          <p:cNvSpPr>
            <a:spLocks noGrp="1" noChangeArrowheads="1"/>
          </p:cNvSpPr>
          <p:nvPr>
            <p:ph type="body" idx="1"/>
          </p:nvPr>
        </p:nvSpPr>
        <p:spPr>
          <a:xfrm>
            <a:off x="685800" y="1981200"/>
            <a:ext cx="7772400" cy="4572000"/>
          </a:xfrm>
        </p:spPr>
        <p:txBody>
          <a:bodyPr/>
          <a:lstStyle/>
          <a:p>
            <a:pPr>
              <a:lnSpc>
                <a:spcPct val="90000"/>
              </a:lnSpc>
            </a:pPr>
            <a:r>
              <a:rPr lang="en-US" altLang="en-US" sz="2800" dirty="0"/>
              <a:t>Architectural styles and patterns</a:t>
            </a:r>
          </a:p>
          <a:p>
            <a:pPr lvl="1">
              <a:lnSpc>
                <a:spcPct val="90000"/>
              </a:lnSpc>
            </a:pPr>
            <a:r>
              <a:rPr lang="en-CA" altLang="en-US" sz="2400" dirty="0"/>
              <a:t>Data flow</a:t>
            </a:r>
          </a:p>
          <a:p>
            <a:pPr lvl="1">
              <a:lnSpc>
                <a:spcPct val="90000"/>
              </a:lnSpc>
            </a:pPr>
            <a:r>
              <a:rPr lang="en-CA" altLang="en-US" sz="2400" dirty="0"/>
              <a:t>Call-and-return</a:t>
            </a:r>
          </a:p>
          <a:p>
            <a:pPr lvl="1">
              <a:lnSpc>
                <a:spcPct val="90000"/>
              </a:lnSpc>
            </a:pPr>
            <a:r>
              <a:rPr lang="en-CA" altLang="en-US" sz="2400" dirty="0"/>
              <a:t>Interacting processes</a:t>
            </a:r>
          </a:p>
          <a:p>
            <a:pPr lvl="1">
              <a:lnSpc>
                <a:spcPct val="90000"/>
              </a:lnSpc>
            </a:pPr>
            <a:r>
              <a:rPr lang="en-CA" altLang="en-US" sz="2400" dirty="0"/>
              <a:t>Data-oriented repository</a:t>
            </a:r>
          </a:p>
          <a:p>
            <a:pPr lvl="1">
              <a:lnSpc>
                <a:spcPct val="90000"/>
              </a:lnSpc>
              <a:buFont typeface="Wingdings" pitchFamily="2" charset="2"/>
              <a:buChar char="è"/>
            </a:pPr>
            <a:r>
              <a:rPr lang="en-CA" altLang="en-US" sz="2400" dirty="0"/>
              <a:t>Hierarchical</a:t>
            </a:r>
          </a:p>
          <a:p>
            <a:pPr lvl="2">
              <a:lnSpc>
                <a:spcPct val="90000"/>
              </a:lnSpc>
              <a:buFont typeface="Wingdings" pitchFamily="2" charset="2"/>
              <a:buChar char="è"/>
            </a:pPr>
            <a:r>
              <a:rPr lang="en-CA" altLang="en-US" sz="1800" dirty="0"/>
              <a:t>Interpreter</a:t>
            </a:r>
          </a:p>
          <a:p>
            <a:pPr lvl="2">
              <a:lnSpc>
                <a:spcPct val="90000"/>
              </a:lnSpc>
              <a:buFont typeface="Wingdings" pitchFamily="2" charset="2"/>
              <a:buChar char="è"/>
            </a:pPr>
            <a:r>
              <a:rPr lang="en-CA" altLang="en-US" sz="1800" dirty="0"/>
              <a:t>Layered </a:t>
            </a:r>
          </a:p>
          <a:p>
            <a:pPr lvl="3">
              <a:lnSpc>
                <a:spcPct val="90000"/>
              </a:lnSpc>
              <a:buFont typeface="Wingdings" pitchFamily="2" charset="2"/>
              <a:buChar char="è"/>
            </a:pPr>
            <a:r>
              <a:rPr lang="en-CA" altLang="en-US" sz="1400" dirty="0"/>
              <a:t>Tiered</a:t>
            </a:r>
          </a:p>
          <a:p>
            <a:pPr lvl="1">
              <a:lnSpc>
                <a:spcPct val="90000"/>
              </a:lnSpc>
            </a:pPr>
            <a:r>
              <a:rPr lang="en-CA" altLang="en-US" sz="2400" dirty="0"/>
              <a:t>Other</a:t>
            </a:r>
            <a:endParaRPr lang="en-US" altLang="en-US" sz="2400" dirty="0"/>
          </a:p>
          <a:p>
            <a:pPr>
              <a:lnSpc>
                <a:spcPct val="90000"/>
              </a:lnSpc>
            </a:pPr>
            <a:r>
              <a:rPr lang="en-US" altLang="en-US" sz="2800" dirty="0"/>
              <a:t>Heterogeneous architectures</a:t>
            </a:r>
          </a:p>
        </p:txBody>
      </p:sp>
    </p:spTree>
    <p:extLst>
      <p:ext uri="{BB962C8B-B14F-4D97-AF65-F5344CB8AC3E}">
        <p14:creationId xmlns:p14="http://schemas.microsoft.com/office/powerpoint/2010/main" val="2057174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2DCDB23-D1A0-4269-8A09-F85115BBDCEB}" type="slidenum">
              <a:rPr lang="en-CA" altLang="en-US"/>
              <a:pPr/>
              <a:t>14</a:t>
            </a:fld>
            <a:endParaRPr lang="en-CA" altLang="en-US"/>
          </a:p>
        </p:txBody>
      </p:sp>
      <p:sp>
        <p:nvSpPr>
          <p:cNvPr id="66562" name="Rectangle 2"/>
          <p:cNvSpPr>
            <a:spLocks noGrp="1" noChangeArrowheads="1"/>
          </p:cNvSpPr>
          <p:nvPr>
            <p:ph type="title"/>
          </p:nvPr>
        </p:nvSpPr>
        <p:spPr/>
        <p:txBody>
          <a:bodyPr/>
          <a:lstStyle/>
          <a:p>
            <a:r>
              <a:rPr lang="en-CA" altLang="en-US"/>
              <a:t>Interpreter</a:t>
            </a:r>
          </a:p>
        </p:txBody>
      </p:sp>
      <p:sp>
        <p:nvSpPr>
          <p:cNvPr id="66563" name="Rectangle 3"/>
          <p:cNvSpPr>
            <a:spLocks noGrp="1" noChangeArrowheads="1"/>
          </p:cNvSpPr>
          <p:nvPr>
            <p:ph type="body" idx="1"/>
          </p:nvPr>
        </p:nvSpPr>
        <p:spPr/>
        <p:txBody>
          <a:bodyPr/>
          <a:lstStyle/>
          <a:p>
            <a:pPr>
              <a:lnSpc>
                <a:spcPct val="90000"/>
              </a:lnSpc>
            </a:pPr>
            <a:r>
              <a:rPr lang="en-CA" altLang="en-US" sz="2000" dirty="0"/>
              <a:t>Architecture is based on a virtual machine produced in software</a:t>
            </a:r>
          </a:p>
          <a:p>
            <a:pPr>
              <a:lnSpc>
                <a:spcPct val="90000"/>
              </a:lnSpc>
            </a:pPr>
            <a:endParaRPr lang="en-CA" altLang="en-US" sz="2000" dirty="0"/>
          </a:p>
          <a:p>
            <a:pPr>
              <a:lnSpc>
                <a:spcPct val="90000"/>
              </a:lnSpc>
            </a:pPr>
            <a:r>
              <a:rPr lang="en-CA" altLang="en-US" sz="2000" dirty="0"/>
              <a:t>Special kind of a layered architecture where a layer is implemented as a true language interpreter</a:t>
            </a:r>
          </a:p>
          <a:p>
            <a:pPr>
              <a:lnSpc>
                <a:spcPct val="90000"/>
              </a:lnSpc>
            </a:pPr>
            <a:endParaRPr lang="en-CA" altLang="en-US" sz="2000" dirty="0"/>
          </a:p>
          <a:p>
            <a:pPr>
              <a:lnSpc>
                <a:spcPct val="90000"/>
              </a:lnSpc>
            </a:pPr>
            <a:r>
              <a:rPr lang="en-CA" altLang="en-US" sz="2000" dirty="0"/>
              <a:t>Components: are ‘programs’ being executed, its data, the interpretation engine, and its state</a:t>
            </a:r>
          </a:p>
          <a:p>
            <a:pPr>
              <a:lnSpc>
                <a:spcPct val="90000"/>
              </a:lnSpc>
            </a:pPr>
            <a:endParaRPr lang="en-CA" altLang="en-US" sz="2000" dirty="0"/>
          </a:p>
          <a:p>
            <a:pPr>
              <a:lnSpc>
                <a:spcPct val="90000"/>
              </a:lnSpc>
            </a:pPr>
            <a:r>
              <a:rPr lang="en-CA" altLang="en-US" sz="2000" dirty="0"/>
              <a:t>Connectors: are the triggers (e.g. calls) to pass information from the “model” component (i.e. the program, its state, input data) to the “interpreter” component (i.e. the engine or the executor)</a:t>
            </a:r>
          </a:p>
          <a:p>
            <a:pPr>
              <a:lnSpc>
                <a:spcPct val="90000"/>
              </a:lnSpc>
            </a:pPr>
            <a:endParaRPr lang="en-CA" altLang="en-US" sz="2000" dirty="0"/>
          </a:p>
          <a:p>
            <a:pPr>
              <a:lnSpc>
                <a:spcPct val="90000"/>
              </a:lnSpc>
            </a:pPr>
            <a:r>
              <a:rPr lang="en-CA" altLang="en-US" sz="2000" dirty="0"/>
              <a:t>Example: Java Virtual Machine. Java code translated to platform independent bytecodes. JVM is platform specific and interprets (or compiles - JIT) the bytecodes.</a:t>
            </a:r>
          </a:p>
        </p:txBody>
      </p:sp>
    </p:spTree>
    <p:extLst>
      <p:ext uri="{BB962C8B-B14F-4D97-AF65-F5344CB8AC3E}">
        <p14:creationId xmlns:p14="http://schemas.microsoft.com/office/powerpoint/2010/main" val="2697842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EDF4-2745-450F-94C2-78EB3DFCFB4A}"/>
              </a:ext>
            </a:extLst>
          </p:cNvPr>
          <p:cNvSpPr>
            <a:spLocks noGrp="1"/>
          </p:cNvSpPr>
          <p:nvPr>
            <p:ph type="title"/>
          </p:nvPr>
        </p:nvSpPr>
        <p:spPr/>
        <p:txBody>
          <a:bodyPr/>
          <a:lstStyle/>
          <a:p>
            <a:r>
              <a:rPr lang="en-CA" dirty="0"/>
              <a:t>Interpreter Example</a:t>
            </a:r>
          </a:p>
        </p:txBody>
      </p:sp>
      <p:pic>
        <p:nvPicPr>
          <p:cNvPr id="4" name="Picture 3">
            <a:extLst>
              <a:ext uri="{FF2B5EF4-FFF2-40B4-BE49-F238E27FC236}">
                <a16:creationId xmlns:a16="http://schemas.microsoft.com/office/drawing/2014/main" id="{D1FFB243-7F54-44B8-BC5D-F80A516072BC}"/>
              </a:ext>
            </a:extLst>
          </p:cNvPr>
          <p:cNvPicPr>
            <a:picLocks noChangeAspect="1"/>
          </p:cNvPicPr>
          <p:nvPr/>
        </p:nvPicPr>
        <p:blipFill>
          <a:blip r:embed="rId2"/>
          <a:stretch>
            <a:fillRect/>
          </a:stretch>
        </p:blipFill>
        <p:spPr>
          <a:xfrm>
            <a:off x="1295400" y="2133600"/>
            <a:ext cx="6765248" cy="3284419"/>
          </a:xfrm>
          <a:prstGeom prst="rect">
            <a:avLst/>
          </a:prstGeom>
        </p:spPr>
      </p:pic>
      <p:sp>
        <p:nvSpPr>
          <p:cNvPr id="5" name="TextBox 4">
            <a:extLst>
              <a:ext uri="{FF2B5EF4-FFF2-40B4-BE49-F238E27FC236}">
                <a16:creationId xmlns:a16="http://schemas.microsoft.com/office/drawing/2014/main" id="{F4764B3F-53D3-425C-BFF6-FB3349F7FB83}"/>
              </a:ext>
            </a:extLst>
          </p:cNvPr>
          <p:cNvSpPr txBox="1"/>
          <p:nvPr/>
        </p:nvSpPr>
        <p:spPr>
          <a:xfrm>
            <a:off x="31173" y="6477000"/>
            <a:ext cx="3786614" cy="276999"/>
          </a:xfrm>
          <a:prstGeom prst="rect">
            <a:avLst/>
          </a:prstGeom>
          <a:noFill/>
        </p:spPr>
        <p:txBody>
          <a:bodyPr wrap="none" rtlCol="0">
            <a:spAutoFit/>
          </a:bodyPr>
          <a:lstStyle/>
          <a:p>
            <a:r>
              <a:rPr lang="en-CA" sz="1200" dirty="0">
                <a:hlinkClick r:id="rId3"/>
              </a:rPr>
              <a:t>https://pt.slideshare.net/reejasr/architectural-styles-3</a:t>
            </a:r>
            <a:r>
              <a:rPr lang="en-CA" sz="1200" dirty="0"/>
              <a:t> </a:t>
            </a:r>
          </a:p>
        </p:txBody>
      </p:sp>
    </p:spTree>
    <p:extLst>
      <p:ext uri="{BB962C8B-B14F-4D97-AF65-F5344CB8AC3E}">
        <p14:creationId xmlns:p14="http://schemas.microsoft.com/office/powerpoint/2010/main" val="217446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E3A028D-F5F4-4C22-9228-986D06A7B216}" type="slidenum">
              <a:rPr lang="en-CA" altLang="en-US"/>
              <a:pPr/>
              <a:t>16</a:t>
            </a:fld>
            <a:endParaRPr lang="en-CA" altLang="en-US"/>
          </a:p>
        </p:txBody>
      </p:sp>
      <p:sp>
        <p:nvSpPr>
          <p:cNvPr id="61442" name="Rectangle 2"/>
          <p:cNvSpPr>
            <a:spLocks noGrp="1" noChangeArrowheads="1"/>
          </p:cNvSpPr>
          <p:nvPr>
            <p:ph type="title"/>
          </p:nvPr>
        </p:nvSpPr>
        <p:spPr/>
        <p:txBody>
          <a:bodyPr/>
          <a:lstStyle/>
          <a:p>
            <a:r>
              <a:rPr lang="en-CA" altLang="en-US"/>
              <a:t>Layered Systems</a:t>
            </a:r>
          </a:p>
        </p:txBody>
      </p:sp>
      <p:sp>
        <p:nvSpPr>
          <p:cNvPr id="61443" name="Rectangle 3"/>
          <p:cNvSpPr>
            <a:spLocks noGrp="1" noChangeArrowheads="1"/>
          </p:cNvSpPr>
          <p:nvPr>
            <p:ph type="body" idx="1"/>
          </p:nvPr>
        </p:nvSpPr>
        <p:spPr/>
        <p:txBody>
          <a:bodyPr/>
          <a:lstStyle/>
          <a:p>
            <a:pPr>
              <a:lnSpc>
                <a:spcPct val="90000"/>
              </a:lnSpc>
            </a:pPr>
            <a:r>
              <a:rPr lang="en-CA" altLang="en-US" sz="2400" dirty="0"/>
              <a:t>“A layered system is organised hierarchically, each layer providing service to the layer above it and serving as a client to the layer below.” (</a:t>
            </a:r>
            <a:r>
              <a:rPr lang="en-CA" altLang="en-US" sz="2400" dirty="0" err="1"/>
              <a:t>Garlan</a:t>
            </a:r>
            <a:r>
              <a:rPr lang="en-CA" altLang="en-US" sz="2400" dirty="0"/>
              <a:t> and Shaw)</a:t>
            </a:r>
          </a:p>
          <a:p>
            <a:pPr>
              <a:lnSpc>
                <a:spcPct val="90000"/>
              </a:lnSpc>
            </a:pPr>
            <a:endParaRPr lang="en-CA" altLang="en-US" sz="2400" dirty="0"/>
          </a:p>
          <a:p>
            <a:pPr>
              <a:lnSpc>
                <a:spcPct val="90000"/>
              </a:lnSpc>
            </a:pPr>
            <a:r>
              <a:rPr lang="en-CA" altLang="en-US" sz="2400" dirty="0"/>
              <a:t>Each layer collects services at a particular level of abstraction.</a:t>
            </a:r>
          </a:p>
          <a:p>
            <a:pPr>
              <a:lnSpc>
                <a:spcPct val="90000"/>
              </a:lnSpc>
            </a:pPr>
            <a:endParaRPr lang="en-CA" altLang="en-US" sz="2400" dirty="0"/>
          </a:p>
          <a:p>
            <a:pPr>
              <a:lnSpc>
                <a:spcPct val="90000"/>
              </a:lnSpc>
            </a:pPr>
            <a:r>
              <a:rPr lang="en-CA" altLang="en-US" sz="2400" dirty="0"/>
              <a:t>In a pure layered system: Layers are hidden to all except adjacent layers.</a:t>
            </a:r>
          </a:p>
        </p:txBody>
      </p:sp>
    </p:spTree>
    <p:extLst>
      <p:ext uri="{BB962C8B-B14F-4D97-AF65-F5344CB8AC3E}">
        <p14:creationId xmlns:p14="http://schemas.microsoft.com/office/powerpoint/2010/main" val="252993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6"/>
          <p:cNvSpPr>
            <a:spLocks noGrp="1"/>
          </p:cNvSpPr>
          <p:nvPr>
            <p:ph type="sldNum" sz="quarter" idx="12"/>
          </p:nvPr>
        </p:nvSpPr>
        <p:spPr/>
        <p:txBody>
          <a:bodyPr/>
          <a:lstStyle/>
          <a:p>
            <a:fld id="{25593648-52BC-4FF7-82B1-524304DD67C7}" type="slidenum">
              <a:rPr lang="en-CA" altLang="en-US"/>
              <a:pPr/>
              <a:t>17</a:t>
            </a:fld>
            <a:endParaRPr lang="en-CA" altLang="en-US"/>
          </a:p>
        </p:txBody>
      </p:sp>
      <p:sp>
        <p:nvSpPr>
          <p:cNvPr id="89090" name="Rectangle 2"/>
          <p:cNvSpPr>
            <a:spLocks noGrp="1" noChangeArrowheads="1"/>
          </p:cNvSpPr>
          <p:nvPr>
            <p:ph type="title"/>
          </p:nvPr>
        </p:nvSpPr>
        <p:spPr/>
        <p:txBody>
          <a:bodyPr/>
          <a:lstStyle/>
          <a:p>
            <a:r>
              <a:rPr lang="en-CA" altLang="en-US"/>
              <a:t>Layered Systems</a:t>
            </a:r>
          </a:p>
        </p:txBody>
      </p:sp>
      <p:sp>
        <p:nvSpPr>
          <p:cNvPr id="89092" name="Rectangle 4"/>
          <p:cNvSpPr>
            <a:spLocks noGrp="1" noChangeArrowheads="1"/>
          </p:cNvSpPr>
          <p:nvPr>
            <p:ph type="body" sz="half" idx="2"/>
          </p:nvPr>
        </p:nvSpPr>
        <p:spPr/>
        <p:txBody>
          <a:bodyPr/>
          <a:lstStyle/>
          <a:p>
            <a:r>
              <a:rPr lang="en-CA" altLang="en-US" sz="2800"/>
              <a:t>“Onion Skin model”…</a:t>
            </a:r>
          </a:p>
          <a:p>
            <a:endParaRPr lang="en-CA" altLang="en-US" sz="2800"/>
          </a:p>
          <a:p>
            <a:endParaRPr lang="en-CA" altLang="en-US" sz="2800"/>
          </a:p>
          <a:p>
            <a:endParaRPr lang="en-CA" altLang="en-US" sz="2800"/>
          </a:p>
          <a:p>
            <a:endParaRPr lang="en-CA" altLang="en-US" sz="2800"/>
          </a:p>
          <a:p>
            <a:endParaRPr lang="en-CA" altLang="en-US" sz="2800"/>
          </a:p>
          <a:p>
            <a:r>
              <a:rPr lang="en-CA" altLang="en-US" sz="2800"/>
              <a:t>corresponds to a stack of layers.</a:t>
            </a:r>
          </a:p>
        </p:txBody>
      </p:sp>
      <p:sp>
        <p:nvSpPr>
          <p:cNvPr id="89100" name="Text Box 12"/>
          <p:cNvSpPr txBox="1">
            <a:spLocks noChangeArrowheads="1"/>
          </p:cNvSpPr>
          <p:nvPr/>
        </p:nvSpPr>
        <p:spPr bwMode="auto">
          <a:xfrm>
            <a:off x="304800" y="1743075"/>
            <a:ext cx="156051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Components</a:t>
            </a:r>
          </a:p>
          <a:p>
            <a:r>
              <a:rPr lang="en-CA" altLang="en-US" sz="1600"/>
              <a:t>Composites of</a:t>
            </a:r>
          </a:p>
          <a:p>
            <a:r>
              <a:rPr lang="en-CA" altLang="en-US" sz="1600"/>
              <a:t>various elements</a:t>
            </a:r>
          </a:p>
        </p:txBody>
      </p:sp>
      <p:sp>
        <p:nvSpPr>
          <p:cNvPr id="89101" name="Text Box 13"/>
          <p:cNvSpPr txBox="1">
            <a:spLocks noChangeArrowheads="1"/>
          </p:cNvSpPr>
          <p:nvPr/>
        </p:nvSpPr>
        <p:spPr bwMode="auto">
          <a:xfrm>
            <a:off x="368300" y="3397250"/>
            <a:ext cx="133985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2000"/>
              <a:t>Connectors</a:t>
            </a:r>
          </a:p>
          <a:p>
            <a:r>
              <a:rPr lang="en-CA" altLang="en-US" sz="1600"/>
              <a:t>Usually</a:t>
            </a:r>
          </a:p>
          <a:p>
            <a:r>
              <a:rPr lang="en-CA" altLang="en-US" sz="1600"/>
              <a:t>procedure</a:t>
            </a:r>
          </a:p>
          <a:p>
            <a:r>
              <a:rPr lang="en-CA" altLang="en-US" sz="1600"/>
              <a:t>calls</a:t>
            </a:r>
          </a:p>
        </p:txBody>
      </p:sp>
      <p:grpSp>
        <p:nvGrpSpPr>
          <p:cNvPr id="89131" name="Group 43"/>
          <p:cNvGrpSpPr>
            <a:grpSpLocks/>
          </p:cNvGrpSpPr>
          <p:nvPr/>
        </p:nvGrpSpPr>
        <p:grpSpPr bwMode="auto">
          <a:xfrm>
            <a:off x="2333625" y="5065713"/>
            <a:ext cx="1454150" cy="993775"/>
            <a:chOff x="253" y="3242"/>
            <a:chExt cx="1159" cy="852"/>
          </a:xfrm>
        </p:grpSpPr>
        <p:sp>
          <p:nvSpPr>
            <p:cNvPr id="89116" name="Rectangle 28"/>
            <p:cNvSpPr>
              <a:spLocks noChangeArrowheads="1"/>
            </p:cNvSpPr>
            <p:nvPr/>
          </p:nvSpPr>
          <p:spPr bwMode="auto">
            <a:xfrm>
              <a:off x="253" y="3242"/>
              <a:ext cx="1159" cy="2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600"/>
                <a:t>Useful Systems</a:t>
              </a:r>
            </a:p>
          </p:txBody>
        </p:sp>
        <p:sp>
          <p:nvSpPr>
            <p:cNvPr id="89123" name="Rectangle 35"/>
            <p:cNvSpPr>
              <a:spLocks noChangeArrowheads="1"/>
            </p:cNvSpPr>
            <p:nvPr/>
          </p:nvSpPr>
          <p:spPr bwMode="auto">
            <a:xfrm>
              <a:off x="253" y="3526"/>
              <a:ext cx="1159" cy="2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600"/>
                <a:t>Basic Utilities</a:t>
              </a:r>
            </a:p>
          </p:txBody>
        </p:sp>
        <p:sp>
          <p:nvSpPr>
            <p:cNvPr id="89124" name="Rectangle 36"/>
            <p:cNvSpPr>
              <a:spLocks noChangeArrowheads="1"/>
            </p:cNvSpPr>
            <p:nvPr/>
          </p:nvSpPr>
          <p:spPr bwMode="auto">
            <a:xfrm>
              <a:off x="253" y="3810"/>
              <a:ext cx="1159" cy="2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600"/>
                <a:t>Core Level</a:t>
              </a:r>
            </a:p>
          </p:txBody>
        </p:sp>
      </p:grpSp>
      <p:grpSp>
        <p:nvGrpSpPr>
          <p:cNvPr id="89134" name="Group 46"/>
          <p:cNvGrpSpPr>
            <a:grpSpLocks/>
          </p:cNvGrpSpPr>
          <p:nvPr/>
        </p:nvGrpSpPr>
        <p:grpSpPr bwMode="auto">
          <a:xfrm>
            <a:off x="1730375" y="1851025"/>
            <a:ext cx="2593975" cy="2593975"/>
            <a:chOff x="898" y="974"/>
            <a:chExt cx="1634" cy="1634"/>
          </a:xfrm>
        </p:grpSpPr>
        <p:sp>
          <p:nvSpPr>
            <p:cNvPr id="89093" name="Oval 5"/>
            <p:cNvSpPr>
              <a:spLocks noChangeArrowheads="1"/>
            </p:cNvSpPr>
            <p:nvPr/>
          </p:nvSpPr>
          <p:spPr bwMode="auto">
            <a:xfrm>
              <a:off x="1111" y="1172"/>
              <a:ext cx="1208" cy="1208"/>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094" name="Oval 6"/>
            <p:cNvSpPr>
              <a:spLocks noChangeArrowheads="1"/>
            </p:cNvSpPr>
            <p:nvPr/>
          </p:nvSpPr>
          <p:spPr bwMode="auto">
            <a:xfrm>
              <a:off x="1349" y="1386"/>
              <a:ext cx="734" cy="73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095" name="Oval 7"/>
            <p:cNvSpPr>
              <a:spLocks noChangeArrowheads="1"/>
            </p:cNvSpPr>
            <p:nvPr/>
          </p:nvSpPr>
          <p:spPr bwMode="auto">
            <a:xfrm>
              <a:off x="898" y="974"/>
              <a:ext cx="1634" cy="1634"/>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9096" name="Text Box 8"/>
            <p:cNvSpPr txBox="1">
              <a:spLocks noChangeArrowheads="1"/>
            </p:cNvSpPr>
            <p:nvPr/>
          </p:nvSpPr>
          <p:spPr bwMode="auto">
            <a:xfrm>
              <a:off x="1450" y="1517"/>
              <a:ext cx="4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CA" altLang="en-US" sz="1800"/>
                <a:t>Core</a:t>
              </a:r>
            </a:p>
            <a:p>
              <a:pPr algn="ctr"/>
              <a:r>
                <a:rPr lang="en-CA" altLang="en-US" sz="1800"/>
                <a:t>Level</a:t>
              </a:r>
            </a:p>
          </p:txBody>
        </p:sp>
        <p:sp>
          <p:nvSpPr>
            <p:cNvPr id="89097" name="Text Box 9"/>
            <p:cNvSpPr txBox="1">
              <a:spLocks noChangeArrowheads="1"/>
            </p:cNvSpPr>
            <p:nvPr/>
          </p:nvSpPr>
          <p:spPr bwMode="auto">
            <a:xfrm>
              <a:off x="1417" y="1186"/>
              <a:ext cx="9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800"/>
                <a:t>Basic Utilities</a:t>
              </a:r>
            </a:p>
          </p:txBody>
        </p:sp>
        <p:sp>
          <p:nvSpPr>
            <p:cNvPr id="89098" name="Text Box 10"/>
            <p:cNvSpPr txBox="1">
              <a:spLocks noChangeArrowheads="1"/>
            </p:cNvSpPr>
            <p:nvPr/>
          </p:nvSpPr>
          <p:spPr bwMode="auto">
            <a:xfrm>
              <a:off x="1385" y="980"/>
              <a:ext cx="10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altLang="en-US" sz="1800"/>
                <a:t>Useful Systems</a:t>
              </a:r>
            </a:p>
          </p:txBody>
        </p:sp>
      </p:grpSp>
      <p:sp>
        <p:nvSpPr>
          <p:cNvPr id="89125" name="Line 37"/>
          <p:cNvSpPr>
            <a:spLocks noChangeShapeType="1"/>
          </p:cNvSpPr>
          <p:nvPr/>
        </p:nvSpPr>
        <p:spPr bwMode="auto">
          <a:xfrm>
            <a:off x="1693863" y="2279650"/>
            <a:ext cx="452437" cy="188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9126" name="Line 38"/>
          <p:cNvSpPr>
            <a:spLocks noChangeShapeType="1"/>
          </p:cNvSpPr>
          <p:nvPr/>
        </p:nvSpPr>
        <p:spPr bwMode="auto">
          <a:xfrm>
            <a:off x="1393825" y="2571750"/>
            <a:ext cx="939800" cy="3016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9127" name="Line 39"/>
          <p:cNvSpPr>
            <a:spLocks noChangeShapeType="1"/>
          </p:cNvSpPr>
          <p:nvPr/>
        </p:nvSpPr>
        <p:spPr bwMode="auto">
          <a:xfrm>
            <a:off x="1055688" y="2647950"/>
            <a:ext cx="1579562" cy="449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9128" name="Line 40"/>
          <p:cNvSpPr>
            <a:spLocks noChangeShapeType="1"/>
          </p:cNvSpPr>
          <p:nvPr/>
        </p:nvSpPr>
        <p:spPr bwMode="auto">
          <a:xfrm flipV="1">
            <a:off x="1344613" y="3640138"/>
            <a:ext cx="527050" cy="187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9129" name="Line 41"/>
          <p:cNvSpPr>
            <a:spLocks noChangeShapeType="1"/>
          </p:cNvSpPr>
          <p:nvPr/>
        </p:nvSpPr>
        <p:spPr bwMode="auto">
          <a:xfrm flipV="1">
            <a:off x="1270000" y="3624263"/>
            <a:ext cx="938213" cy="338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9130" name="Line 42"/>
          <p:cNvSpPr>
            <a:spLocks noChangeShapeType="1"/>
          </p:cNvSpPr>
          <p:nvPr/>
        </p:nvSpPr>
        <p:spPr bwMode="auto">
          <a:xfrm flipV="1">
            <a:off x="1308100" y="3587750"/>
            <a:ext cx="1389063" cy="449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2257036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fld id="{54EBA190-B3C3-45DE-A3B6-EC7813EB399B}" type="slidenum">
              <a:rPr lang="en-CA" altLang="en-US"/>
              <a:pPr/>
              <a:t>18</a:t>
            </a:fld>
            <a:endParaRPr lang="en-CA" altLang="en-US"/>
          </a:p>
        </p:txBody>
      </p:sp>
      <p:sp>
        <p:nvSpPr>
          <p:cNvPr id="100354" name="Rectangle 1026"/>
          <p:cNvSpPr>
            <a:spLocks noGrp="1" noChangeArrowheads="1"/>
          </p:cNvSpPr>
          <p:nvPr>
            <p:ph type="title"/>
          </p:nvPr>
        </p:nvSpPr>
        <p:spPr/>
        <p:txBody>
          <a:bodyPr/>
          <a:lstStyle/>
          <a:p>
            <a:r>
              <a:rPr lang="en-CA" altLang="en-US"/>
              <a:t>Hierarchical systems</a:t>
            </a:r>
          </a:p>
        </p:txBody>
      </p:sp>
      <p:sp>
        <p:nvSpPr>
          <p:cNvPr id="100356" name="Rectangle 1028"/>
          <p:cNvSpPr>
            <a:spLocks noGrp="1" noChangeArrowheads="1"/>
          </p:cNvSpPr>
          <p:nvPr>
            <p:ph type="body" sz="half" idx="2"/>
          </p:nvPr>
        </p:nvSpPr>
        <p:spPr/>
        <p:txBody>
          <a:bodyPr/>
          <a:lstStyle/>
          <a:p>
            <a:r>
              <a:rPr lang="en-CA" altLang="en-US" sz="2800"/>
              <a:t>Hierarchical systems can be tree-like in general</a:t>
            </a:r>
          </a:p>
        </p:txBody>
      </p:sp>
      <p:grpSp>
        <p:nvGrpSpPr>
          <p:cNvPr id="100357" name="Group 1029"/>
          <p:cNvGrpSpPr>
            <a:grpSpLocks/>
          </p:cNvGrpSpPr>
          <p:nvPr/>
        </p:nvGrpSpPr>
        <p:grpSpPr bwMode="auto">
          <a:xfrm>
            <a:off x="1819275" y="5054600"/>
            <a:ext cx="1497013" cy="976313"/>
            <a:chOff x="1531" y="3242"/>
            <a:chExt cx="1161" cy="757"/>
          </a:xfrm>
        </p:grpSpPr>
        <p:sp>
          <p:nvSpPr>
            <p:cNvPr id="100358" name="Rectangle 1030"/>
            <p:cNvSpPr>
              <a:spLocks noChangeArrowheads="1"/>
            </p:cNvSpPr>
            <p:nvPr/>
          </p:nvSpPr>
          <p:spPr bwMode="auto">
            <a:xfrm>
              <a:off x="1531" y="3242"/>
              <a:ext cx="1159" cy="2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59" name="Rectangle 1031"/>
            <p:cNvSpPr>
              <a:spLocks noChangeArrowheads="1"/>
            </p:cNvSpPr>
            <p:nvPr/>
          </p:nvSpPr>
          <p:spPr bwMode="auto">
            <a:xfrm>
              <a:off x="1531" y="3526"/>
              <a:ext cx="54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0" name="Rectangle 1032"/>
            <p:cNvSpPr>
              <a:spLocks noChangeArrowheads="1"/>
            </p:cNvSpPr>
            <p:nvPr/>
          </p:nvSpPr>
          <p:spPr bwMode="auto">
            <a:xfrm>
              <a:off x="2075" y="3526"/>
              <a:ext cx="615"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1" name="Rectangle 1033"/>
            <p:cNvSpPr>
              <a:spLocks noChangeArrowheads="1"/>
            </p:cNvSpPr>
            <p:nvPr/>
          </p:nvSpPr>
          <p:spPr bwMode="auto">
            <a:xfrm>
              <a:off x="1531" y="3762"/>
              <a:ext cx="284"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2" name="Rectangle 1034"/>
            <p:cNvSpPr>
              <a:spLocks noChangeArrowheads="1"/>
            </p:cNvSpPr>
            <p:nvPr/>
          </p:nvSpPr>
          <p:spPr bwMode="auto">
            <a:xfrm>
              <a:off x="1815" y="3762"/>
              <a:ext cx="261"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3" name="Rectangle 1035"/>
            <p:cNvSpPr>
              <a:spLocks noChangeArrowheads="1"/>
            </p:cNvSpPr>
            <p:nvPr/>
          </p:nvSpPr>
          <p:spPr bwMode="auto">
            <a:xfrm>
              <a:off x="2076" y="3762"/>
              <a:ext cx="43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4" name="Rectangle 1036"/>
            <p:cNvSpPr>
              <a:spLocks noChangeArrowheads="1"/>
            </p:cNvSpPr>
            <p:nvPr/>
          </p:nvSpPr>
          <p:spPr bwMode="auto">
            <a:xfrm>
              <a:off x="2360" y="3762"/>
              <a:ext cx="33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100366" name="Oval 1038"/>
          <p:cNvSpPr>
            <a:spLocks noChangeArrowheads="1"/>
          </p:cNvSpPr>
          <p:nvPr/>
        </p:nvSpPr>
        <p:spPr bwMode="auto">
          <a:xfrm>
            <a:off x="1573213" y="2165350"/>
            <a:ext cx="1054100" cy="10541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7" name="Oval 1039"/>
          <p:cNvSpPr>
            <a:spLocks noChangeArrowheads="1"/>
          </p:cNvSpPr>
          <p:nvPr/>
        </p:nvSpPr>
        <p:spPr bwMode="auto">
          <a:xfrm>
            <a:off x="1951038" y="2314575"/>
            <a:ext cx="301625" cy="30162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68" name="Oval 1040"/>
          <p:cNvSpPr>
            <a:spLocks noChangeArrowheads="1"/>
          </p:cNvSpPr>
          <p:nvPr/>
        </p:nvSpPr>
        <p:spPr bwMode="auto">
          <a:xfrm>
            <a:off x="1171575" y="1851025"/>
            <a:ext cx="2593975" cy="259397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77" name="Oval 1049"/>
          <p:cNvSpPr>
            <a:spLocks noChangeArrowheads="1"/>
          </p:cNvSpPr>
          <p:nvPr/>
        </p:nvSpPr>
        <p:spPr bwMode="auto">
          <a:xfrm>
            <a:off x="1912938" y="2728913"/>
            <a:ext cx="301625" cy="30162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78" name="Oval 1050"/>
          <p:cNvSpPr>
            <a:spLocks noChangeArrowheads="1"/>
          </p:cNvSpPr>
          <p:nvPr/>
        </p:nvSpPr>
        <p:spPr bwMode="auto">
          <a:xfrm>
            <a:off x="2362200" y="3028950"/>
            <a:ext cx="1054100" cy="10541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79" name="Oval 1051"/>
          <p:cNvSpPr>
            <a:spLocks noChangeArrowheads="1"/>
          </p:cNvSpPr>
          <p:nvPr/>
        </p:nvSpPr>
        <p:spPr bwMode="auto">
          <a:xfrm>
            <a:off x="2765425" y="3203575"/>
            <a:ext cx="301625" cy="30162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80" name="Oval 1052"/>
          <p:cNvSpPr>
            <a:spLocks noChangeArrowheads="1"/>
          </p:cNvSpPr>
          <p:nvPr/>
        </p:nvSpPr>
        <p:spPr bwMode="auto">
          <a:xfrm>
            <a:off x="2540000" y="3505200"/>
            <a:ext cx="301625" cy="30162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0381" name="Oval 1053"/>
          <p:cNvSpPr>
            <a:spLocks noChangeArrowheads="1"/>
          </p:cNvSpPr>
          <p:nvPr/>
        </p:nvSpPr>
        <p:spPr bwMode="auto">
          <a:xfrm>
            <a:off x="2952750" y="3541713"/>
            <a:ext cx="301625" cy="301625"/>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extLst>
      <p:ext uri="{BB962C8B-B14F-4D97-AF65-F5344CB8AC3E}">
        <p14:creationId xmlns:p14="http://schemas.microsoft.com/office/powerpoint/2010/main" val="232115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5593811-829B-4EC5-964B-72F493D191D5}" type="slidenum">
              <a:rPr lang="en-CA" altLang="en-US"/>
              <a:pPr/>
              <a:t>19</a:t>
            </a:fld>
            <a:endParaRPr lang="en-CA" altLang="en-US"/>
          </a:p>
        </p:txBody>
      </p:sp>
      <p:sp>
        <p:nvSpPr>
          <p:cNvPr id="62466" name="Rectangle 2"/>
          <p:cNvSpPr>
            <a:spLocks noGrp="1" noChangeArrowheads="1"/>
          </p:cNvSpPr>
          <p:nvPr>
            <p:ph type="title"/>
          </p:nvPr>
        </p:nvSpPr>
        <p:spPr/>
        <p:txBody>
          <a:bodyPr/>
          <a:lstStyle/>
          <a:p>
            <a:r>
              <a:rPr lang="en-CA" altLang="en-US"/>
              <a:t>Layered Systems</a:t>
            </a:r>
          </a:p>
        </p:txBody>
      </p:sp>
      <p:sp>
        <p:nvSpPr>
          <p:cNvPr id="62467" name="Rectangle 3"/>
          <p:cNvSpPr>
            <a:spLocks noGrp="1" noChangeArrowheads="1"/>
          </p:cNvSpPr>
          <p:nvPr>
            <p:ph type="body" idx="1"/>
          </p:nvPr>
        </p:nvSpPr>
        <p:spPr/>
        <p:txBody>
          <a:bodyPr/>
          <a:lstStyle/>
          <a:p>
            <a:pPr>
              <a:lnSpc>
                <a:spcPct val="90000"/>
              </a:lnSpc>
            </a:pPr>
            <a:r>
              <a:rPr lang="en-CA" altLang="en-US" sz="2400" dirty="0"/>
              <a:t>Applicability</a:t>
            </a:r>
          </a:p>
          <a:p>
            <a:pPr lvl="1">
              <a:lnSpc>
                <a:spcPct val="90000"/>
              </a:lnSpc>
            </a:pPr>
            <a:r>
              <a:rPr lang="en-CA" altLang="en-US" sz="2000" dirty="0"/>
              <a:t>A large system that is characterised by a mix of high and low level issues, where high level issues depend on lower level ones.</a:t>
            </a:r>
          </a:p>
          <a:p>
            <a:pPr lvl="1">
              <a:lnSpc>
                <a:spcPct val="90000"/>
              </a:lnSpc>
            </a:pPr>
            <a:endParaRPr lang="en-CA" altLang="en-US" sz="2000" dirty="0"/>
          </a:p>
          <a:p>
            <a:pPr>
              <a:lnSpc>
                <a:spcPct val="90000"/>
              </a:lnSpc>
            </a:pPr>
            <a:r>
              <a:rPr lang="en-CA" altLang="en-US" sz="2400" dirty="0"/>
              <a:t>Components</a:t>
            </a:r>
          </a:p>
          <a:p>
            <a:pPr lvl="1">
              <a:lnSpc>
                <a:spcPct val="90000"/>
              </a:lnSpc>
            </a:pPr>
            <a:r>
              <a:rPr lang="en-CA" altLang="en-US" sz="2000" dirty="0"/>
              <a:t>Group of subtasks which implement a ‘virtual machine’ at some layer in the hierarchy</a:t>
            </a:r>
          </a:p>
          <a:p>
            <a:pPr lvl="1">
              <a:lnSpc>
                <a:spcPct val="90000"/>
              </a:lnSpc>
            </a:pPr>
            <a:endParaRPr lang="en-CA" altLang="en-US" sz="2000" dirty="0"/>
          </a:p>
          <a:p>
            <a:pPr>
              <a:lnSpc>
                <a:spcPct val="90000"/>
              </a:lnSpc>
            </a:pPr>
            <a:r>
              <a:rPr lang="en-CA" altLang="en-US" sz="2400" dirty="0"/>
              <a:t>Connectors</a:t>
            </a:r>
          </a:p>
          <a:p>
            <a:pPr lvl="1">
              <a:lnSpc>
                <a:spcPct val="90000"/>
              </a:lnSpc>
            </a:pPr>
            <a:r>
              <a:rPr lang="en-CA" altLang="en-US" sz="2000" dirty="0"/>
              <a:t>Protocols / interface that define how the layers will interact</a:t>
            </a:r>
          </a:p>
        </p:txBody>
      </p:sp>
    </p:spTree>
    <p:extLst>
      <p:ext uri="{BB962C8B-B14F-4D97-AF65-F5344CB8AC3E}">
        <p14:creationId xmlns:p14="http://schemas.microsoft.com/office/powerpoint/2010/main" val="2759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2416832-C8B5-40F2-B26D-071B899C9F74}" type="slidenum">
              <a:rPr lang="en-CA" altLang="en-US"/>
              <a:pPr/>
              <a:t>20</a:t>
            </a:fld>
            <a:endParaRPr lang="en-CA" altLang="en-US"/>
          </a:p>
        </p:txBody>
      </p:sp>
      <p:sp>
        <p:nvSpPr>
          <p:cNvPr id="80898" name="Rectangle 2"/>
          <p:cNvSpPr>
            <a:spLocks noGrp="1" noChangeArrowheads="1"/>
          </p:cNvSpPr>
          <p:nvPr>
            <p:ph type="title"/>
          </p:nvPr>
        </p:nvSpPr>
        <p:spPr/>
        <p:txBody>
          <a:bodyPr/>
          <a:lstStyle/>
          <a:p>
            <a:r>
              <a:rPr lang="en-CA" altLang="en-US"/>
              <a:t>Layered Systems</a:t>
            </a:r>
          </a:p>
        </p:txBody>
      </p:sp>
      <p:sp>
        <p:nvSpPr>
          <p:cNvPr id="80899" name="Rectangle 3"/>
          <p:cNvSpPr>
            <a:spLocks noGrp="1" noChangeArrowheads="1"/>
          </p:cNvSpPr>
          <p:nvPr>
            <p:ph type="body" idx="1"/>
          </p:nvPr>
        </p:nvSpPr>
        <p:spPr/>
        <p:txBody>
          <a:bodyPr/>
          <a:lstStyle/>
          <a:p>
            <a:pPr>
              <a:lnSpc>
                <a:spcPct val="90000"/>
              </a:lnSpc>
            </a:pPr>
            <a:r>
              <a:rPr lang="en-CA" altLang="en-US" sz="2400" dirty="0"/>
              <a:t>Invariants</a:t>
            </a:r>
          </a:p>
          <a:p>
            <a:pPr lvl="1">
              <a:lnSpc>
                <a:spcPct val="90000"/>
              </a:lnSpc>
            </a:pPr>
            <a:r>
              <a:rPr lang="en-CA" altLang="en-US" sz="2000" dirty="0"/>
              <a:t>Limit layer (component) interactions to adjacent layers (in practice this may be relaxed for efficiency reasons)</a:t>
            </a:r>
          </a:p>
          <a:p>
            <a:pPr lvl="1">
              <a:lnSpc>
                <a:spcPct val="90000"/>
              </a:lnSpc>
            </a:pPr>
            <a:endParaRPr lang="en-CA" altLang="en-US" sz="2000" dirty="0"/>
          </a:p>
          <a:p>
            <a:pPr>
              <a:lnSpc>
                <a:spcPct val="90000"/>
              </a:lnSpc>
            </a:pPr>
            <a:r>
              <a:rPr lang="en-CA" altLang="en-US" sz="2400" dirty="0"/>
              <a:t>Typical variant relaxing the pure style</a:t>
            </a:r>
          </a:p>
          <a:p>
            <a:pPr lvl="1">
              <a:lnSpc>
                <a:spcPct val="90000"/>
              </a:lnSpc>
            </a:pPr>
            <a:r>
              <a:rPr lang="en-CA" altLang="en-US" sz="2000" dirty="0"/>
              <a:t>A layer may access services of all layers below it</a:t>
            </a:r>
          </a:p>
          <a:p>
            <a:pPr lvl="1">
              <a:lnSpc>
                <a:spcPct val="90000"/>
              </a:lnSpc>
            </a:pPr>
            <a:endParaRPr lang="en-CA" altLang="en-US" sz="2000" dirty="0"/>
          </a:p>
          <a:p>
            <a:pPr>
              <a:lnSpc>
                <a:spcPct val="90000"/>
              </a:lnSpc>
            </a:pPr>
            <a:r>
              <a:rPr lang="en-CA" altLang="en-US" sz="2400" dirty="0"/>
              <a:t>Common Examples</a:t>
            </a:r>
          </a:p>
          <a:p>
            <a:pPr lvl="1">
              <a:lnSpc>
                <a:spcPct val="90000"/>
              </a:lnSpc>
            </a:pPr>
            <a:r>
              <a:rPr lang="en-CA" altLang="en-US" sz="2000" dirty="0"/>
              <a:t>Communication protocols: each level supports communication at a level of abstraction, lower levels provide lower levels of communication, the lowest level being hardware communications.</a:t>
            </a:r>
          </a:p>
          <a:p>
            <a:pPr>
              <a:lnSpc>
                <a:spcPct val="90000"/>
              </a:lnSpc>
            </a:pPr>
            <a:endParaRPr lang="en-CA" altLang="en-US" sz="2800" dirty="0"/>
          </a:p>
        </p:txBody>
      </p:sp>
    </p:spTree>
    <p:extLst>
      <p:ext uri="{BB962C8B-B14F-4D97-AF65-F5344CB8AC3E}">
        <p14:creationId xmlns:p14="http://schemas.microsoft.com/office/powerpoint/2010/main" val="427522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B6BBEF4-A5D8-44E8-B3B5-5C78FEFF710E}" type="slidenum">
              <a:rPr lang="en-CA" altLang="en-US"/>
              <a:pPr/>
              <a:t>21</a:t>
            </a:fld>
            <a:endParaRPr lang="en-CA" altLang="en-US"/>
          </a:p>
        </p:txBody>
      </p:sp>
      <p:sp>
        <p:nvSpPr>
          <p:cNvPr id="63490" name="Rectangle 2"/>
          <p:cNvSpPr>
            <a:spLocks noGrp="1" noChangeArrowheads="1"/>
          </p:cNvSpPr>
          <p:nvPr>
            <p:ph type="title"/>
          </p:nvPr>
        </p:nvSpPr>
        <p:spPr/>
        <p:txBody>
          <a:bodyPr/>
          <a:lstStyle/>
          <a:p>
            <a:r>
              <a:rPr lang="en-CA" altLang="en-US"/>
              <a:t>Layered System Examples</a:t>
            </a:r>
          </a:p>
        </p:txBody>
      </p:sp>
      <p:sp>
        <p:nvSpPr>
          <p:cNvPr id="63491" name="Rectangle 3"/>
          <p:cNvSpPr>
            <a:spLocks noGrp="1" noChangeArrowheads="1"/>
          </p:cNvSpPr>
          <p:nvPr>
            <p:ph type="body" idx="1"/>
          </p:nvPr>
        </p:nvSpPr>
        <p:spPr/>
        <p:txBody>
          <a:bodyPr/>
          <a:lstStyle/>
          <a:p>
            <a:pPr>
              <a:lnSpc>
                <a:spcPct val="90000"/>
              </a:lnSpc>
            </a:pPr>
            <a:r>
              <a:rPr lang="en-CA" altLang="en-US" sz="2000" dirty="0"/>
              <a:t>Example 1: ISO defined the OSI 7-layer architectural model with layers: Application, Presentation, …, Data, Physical.</a:t>
            </a:r>
          </a:p>
          <a:p>
            <a:pPr lvl="1">
              <a:lnSpc>
                <a:spcPct val="90000"/>
              </a:lnSpc>
            </a:pPr>
            <a:r>
              <a:rPr lang="en-CA" altLang="en-US" sz="1800" dirty="0"/>
              <a:t>Protocol specifies behaviour at each level of abstraction (layer).</a:t>
            </a:r>
          </a:p>
          <a:p>
            <a:pPr lvl="1">
              <a:lnSpc>
                <a:spcPct val="90000"/>
              </a:lnSpc>
            </a:pPr>
            <a:r>
              <a:rPr lang="en-CA" altLang="en-US" sz="1800" dirty="0"/>
              <a:t>Each layer deals with specific level of communication and uses services of the next lower level.</a:t>
            </a:r>
          </a:p>
          <a:p>
            <a:pPr lvl="1">
              <a:lnSpc>
                <a:spcPct val="90000"/>
              </a:lnSpc>
            </a:pPr>
            <a:endParaRPr lang="en-CA" altLang="en-US" sz="1800" dirty="0"/>
          </a:p>
          <a:p>
            <a:pPr>
              <a:lnSpc>
                <a:spcPct val="90000"/>
              </a:lnSpc>
            </a:pPr>
            <a:r>
              <a:rPr lang="en-CA" altLang="en-US" sz="2000" dirty="0"/>
              <a:t>Example 2: TCP/IP is the basic communications protocol used on the internet. POSA book describes 4 layers: ftp, </a:t>
            </a:r>
            <a:r>
              <a:rPr lang="en-CA" altLang="en-US" sz="2000" dirty="0" err="1"/>
              <a:t>tcp</a:t>
            </a:r>
            <a:r>
              <a:rPr lang="en-CA" altLang="en-US" sz="2000" dirty="0"/>
              <a:t>, </a:t>
            </a:r>
            <a:r>
              <a:rPr lang="en-CA" altLang="en-US" sz="2000" dirty="0" err="1"/>
              <a:t>ip</a:t>
            </a:r>
            <a:r>
              <a:rPr lang="en-CA" altLang="en-US" sz="2000" dirty="0"/>
              <a:t>, Ethernet. The same layers in a network communicate ‘virtually’.</a:t>
            </a:r>
          </a:p>
          <a:p>
            <a:pPr>
              <a:lnSpc>
                <a:spcPct val="90000"/>
              </a:lnSpc>
            </a:pPr>
            <a:endParaRPr lang="en-CA" altLang="en-US" sz="2000" dirty="0"/>
          </a:p>
          <a:p>
            <a:pPr>
              <a:lnSpc>
                <a:spcPct val="90000"/>
              </a:lnSpc>
            </a:pPr>
            <a:r>
              <a:rPr lang="en-CA" altLang="en-US" sz="2000" dirty="0"/>
              <a:t>Example 3: Operating systems e.g. hardware layer, …, kernel, resource management, … user level “Onion Skin model”.</a:t>
            </a:r>
          </a:p>
          <a:p>
            <a:pPr>
              <a:lnSpc>
                <a:spcPct val="90000"/>
              </a:lnSpc>
            </a:pPr>
            <a:r>
              <a:rPr lang="en-CA" altLang="en-US" sz="2000" dirty="0"/>
              <a:t>...</a:t>
            </a:r>
          </a:p>
        </p:txBody>
      </p:sp>
    </p:spTree>
    <p:extLst>
      <p:ext uri="{BB962C8B-B14F-4D97-AF65-F5344CB8AC3E}">
        <p14:creationId xmlns:p14="http://schemas.microsoft.com/office/powerpoint/2010/main" val="227267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9256-F293-4F23-B007-661A817BEBD0}"/>
              </a:ext>
            </a:extLst>
          </p:cNvPr>
          <p:cNvSpPr>
            <a:spLocks noGrp="1"/>
          </p:cNvSpPr>
          <p:nvPr>
            <p:ph type="title"/>
          </p:nvPr>
        </p:nvSpPr>
        <p:spPr>
          <a:xfrm>
            <a:off x="685800" y="381000"/>
            <a:ext cx="7772400" cy="1143000"/>
          </a:xfrm>
        </p:spPr>
        <p:txBody>
          <a:bodyPr/>
          <a:lstStyle/>
          <a:p>
            <a:r>
              <a:rPr lang="en-CA" dirty="0"/>
              <a:t>Example Layered Co-Op System </a:t>
            </a:r>
          </a:p>
        </p:txBody>
      </p:sp>
      <p:pic>
        <p:nvPicPr>
          <p:cNvPr id="4" name="Content Placeholder 3" descr="MacOsX:Users:amoral:Documents:my documents:Softeng:Coop:WEB:coop:images:marketecture.png">
            <a:extLst>
              <a:ext uri="{FF2B5EF4-FFF2-40B4-BE49-F238E27FC236}">
                <a16:creationId xmlns:a16="http://schemas.microsoft.com/office/drawing/2014/main" id="{3E2D242A-D759-4A5D-AE7F-117488F2E87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066800"/>
            <a:ext cx="5562600" cy="5867400"/>
          </a:xfrm>
          <a:prstGeom prst="rect">
            <a:avLst/>
          </a:prstGeom>
          <a:noFill/>
          <a:ln>
            <a:noFill/>
          </a:ln>
        </p:spPr>
      </p:pic>
    </p:spTree>
    <p:extLst>
      <p:ext uri="{BB962C8B-B14F-4D97-AF65-F5344CB8AC3E}">
        <p14:creationId xmlns:p14="http://schemas.microsoft.com/office/powerpoint/2010/main" val="1475409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D562501-68DA-4536-9438-7CFBE49D686D}" type="slidenum">
              <a:rPr lang="en-CA" altLang="en-US"/>
              <a:pPr/>
              <a:t>23</a:t>
            </a:fld>
            <a:endParaRPr lang="en-CA" altLang="en-US"/>
          </a:p>
        </p:txBody>
      </p:sp>
      <p:sp>
        <p:nvSpPr>
          <p:cNvPr id="64514" name="Rectangle 2"/>
          <p:cNvSpPr>
            <a:spLocks noGrp="1" noChangeArrowheads="1"/>
          </p:cNvSpPr>
          <p:nvPr>
            <p:ph type="title"/>
          </p:nvPr>
        </p:nvSpPr>
        <p:spPr/>
        <p:txBody>
          <a:bodyPr/>
          <a:lstStyle/>
          <a:p>
            <a:r>
              <a:rPr lang="en-CA" altLang="en-US"/>
              <a:t>Layered Systems</a:t>
            </a:r>
          </a:p>
        </p:txBody>
      </p:sp>
      <p:sp>
        <p:nvSpPr>
          <p:cNvPr id="64515" name="Rectangle 3"/>
          <p:cNvSpPr>
            <a:spLocks noGrp="1" noChangeArrowheads="1"/>
          </p:cNvSpPr>
          <p:nvPr>
            <p:ph type="body" idx="1"/>
          </p:nvPr>
        </p:nvSpPr>
        <p:spPr/>
        <p:txBody>
          <a:bodyPr/>
          <a:lstStyle/>
          <a:p>
            <a:pPr>
              <a:lnSpc>
                <a:spcPct val="90000"/>
              </a:lnSpc>
            </a:pPr>
            <a:r>
              <a:rPr lang="en-CA" altLang="en-US" dirty="0"/>
              <a:t>Strengths</a:t>
            </a:r>
          </a:p>
          <a:p>
            <a:pPr lvl="1">
              <a:lnSpc>
                <a:spcPct val="90000"/>
              </a:lnSpc>
            </a:pPr>
            <a:r>
              <a:rPr lang="en-CA" altLang="en-US" sz="2000" dirty="0"/>
              <a:t>Increasing levels of abstraction as we move up through layers – partitions complex problems</a:t>
            </a:r>
          </a:p>
          <a:p>
            <a:pPr lvl="1">
              <a:lnSpc>
                <a:spcPct val="90000"/>
              </a:lnSpc>
            </a:pPr>
            <a:endParaRPr lang="en-CA" altLang="en-US" sz="2000" dirty="0"/>
          </a:p>
          <a:p>
            <a:pPr lvl="1">
              <a:lnSpc>
                <a:spcPct val="90000"/>
              </a:lnSpc>
            </a:pPr>
            <a:r>
              <a:rPr lang="en-CA" altLang="en-US" sz="2000" dirty="0"/>
              <a:t>Maintenance - in theory, a layer only interacts with layers above and below. Change has minimum effect.</a:t>
            </a:r>
          </a:p>
          <a:p>
            <a:pPr lvl="1">
              <a:lnSpc>
                <a:spcPct val="90000"/>
              </a:lnSpc>
            </a:pPr>
            <a:endParaRPr lang="en-CA" altLang="en-US" sz="2000" dirty="0"/>
          </a:p>
          <a:p>
            <a:pPr lvl="1">
              <a:lnSpc>
                <a:spcPct val="90000"/>
              </a:lnSpc>
            </a:pPr>
            <a:r>
              <a:rPr lang="en-CA" altLang="en-US" sz="2000" dirty="0"/>
              <a:t>Reuse - different implementations of the same level can be interchanged</a:t>
            </a:r>
          </a:p>
          <a:p>
            <a:pPr lvl="1">
              <a:lnSpc>
                <a:spcPct val="90000"/>
              </a:lnSpc>
            </a:pPr>
            <a:endParaRPr lang="en-CA" altLang="en-US" sz="2000" dirty="0"/>
          </a:p>
          <a:p>
            <a:pPr lvl="1">
              <a:lnSpc>
                <a:spcPct val="90000"/>
              </a:lnSpc>
            </a:pPr>
            <a:r>
              <a:rPr lang="en-CA" altLang="en-US" sz="2000" dirty="0"/>
              <a:t>Standardisation based on layers e.g. OSI</a:t>
            </a:r>
          </a:p>
        </p:txBody>
      </p:sp>
    </p:spTree>
    <p:extLst>
      <p:ext uri="{BB962C8B-B14F-4D97-AF65-F5344CB8AC3E}">
        <p14:creationId xmlns:p14="http://schemas.microsoft.com/office/powerpoint/2010/main" val="2499378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71860A1-6690-4499-A034-75B3C236BC57}" type="slidenum">
              <a:rPr lang="en-CA" altLang="en-US"/>
              <a:pPr/>
              <a:t>24</a:t>
            </a:fld>
            <a:endParaRPr lang="en-CA" altLang="en-US"/>
          </a:p>
        </p:txBody>
      </p:sp>
      <p:sp>
        <p:nvSpPr>
          <p:cNvPr id="82946" name="Rectangle 2"/>
          <p:cNvSpPr>
            <a:spLocks noGrp="1" noChangeArrowheads="1"/>
          </p:cNvSpPr>
          <p:nvPr>
            <p:ph type="title"/>
          </p:nvPr>
        </p:nvSpPr>
        <p:spPr/>
        <p:txBody>
          <a:bodyPr/>
          <a:lstStyle/>
          <a:p>
            <a:r>
              <a:rPr lang="en-CA" altLang="en-US"/>
              <a:t>Layered Systems</a:t>
            </a:r>
          </a:p>
        </p:txBody>
      </p:sp>
      <p:sp>
        <p:nvSpPr>
          <p:cNvPr id="82947" name="Rectangle 3"/>
          <p:cNvSpPr>
            <a:spLocks noGrp="1" noChangeArrowheads="1"/>
          </p:cNvSpPr>
          <p:nvPr>
            <p:ph type="body" idx="1"/>
          </p:nvPr>
        </p:nvSpPr>
        <p:spPr/>
        <p:txBody>
          <a:bodyPr/>
          <a:lstStyle/>
          <a:p>
            <a:pPr>
              <a:lnSpc>
                <a:spcPct val="90000"/>
              </a:lnSpc>
            </a:pPr>
            <a:r>
              <a:rPr lang="en-CA" altLang="en-US" sz="2000" dirty="0"/>
              <a:t>Weaknesses</a:t>
            </a:r>
          </a:p>
          <a:p>
            <a:pPr lvl="1">
              <a:lnSpc>
                <a:spcPct val="90000"/>
              </a:lnSpc>
            </a:pPr>
            <a:r>
              <a:rPr lang="en-CA" altLang="en-US" sz="1800" dirty="0"/>
              <a:t>Not all systems are easily structured in layers (e.g., mobile robotics)</a:t>
            </a:r>
          </a:p>
          <a:p>
            <a:pPr lvl="1">
              <a:lnSpc>
                <a:spcPct val="90000"/>
              </a:lnSpc>
            </a:pPr>
            <a:r>
              <a:rPr lang="en-CA" altLang="en-US" sz="1800" dirty="0"/>
              <a:t>Performance - communicating down through layers and back up, hence bypassing may occur for efficiency reasons</a:t>
            </a:r>
          </a:p>
          <a:p>
            <a:pPr lvl="1">
              <a:lnSpc>
                <a:spcPct val="90000"/>
              </a:lnSpc>
            </a:pPr>
            <a:endParaRPr lang="en-CA" altLang="en-US" sz="1800" dirty="0"/>
          </a:p>
          <a:p>
            <a:pPr>
              <a:lnSpc>
                <a:spcPct val="90000"/>
              </a:lnSpc>
            </a:pPr>
            <a:r>
              <a:rPr lang="en-CA" altLang="en-US" sz="2000" dirty="0"/>
              <a:t>Similar strengths to data abstraction / OO but with multiple levels of abstraction (e.g. well-defined interfaces, implementation hidden)</a:t>
            </a:r>
          </a:p>
          <a:p>
            <a:pPr>
              <a:lnSpc>
                <a:spcPct val="90000"/>
              </a:lnSpc>
            </a:pPr>
            <a:endParaRPr lang="en-CA" altLang="en-US" sz="2000" dirty="0"/>
          </a:p>
          <a:p>
            <a:pPr>
              <a:lnSpc>
                <a:spcPct val="90000"/>
              </a:lnSpc>
            </a:pPr>
            <a:r>
              <a:rPr lang="en-CA" altLang="en-US" sz="2000" dirty="0"/>
              <a:t>Similar to pipelines, e.g., communication with at most one component at either side, but with richer form of communication</a:t>
            </a:r>
          </a:p>
          <a:p>
            <a:pPr>
              <a:lnSpc>
                <a:spcPct val="90000"/>
              </a:lnSpc>
            </a:pPr>
            <a:endParaRPr lang="en-CA" altLang="en-US" sz="2000" dirty="0"/>
          </a:p>
          <a:p>
            <a:pPr>
              <a:lnSpc>
                <a:spcPct val="90000"/>
              </a:lnSpc>
            </a:pPr>
            <a:r>
              <a:rPr lang="en-CA" altLang="en-US" sz="2000" dirty="0"/>
              <a:t>A layer can be viewed as aka “virtual machine” providing a standardized interface to the one above it</a:t>
            </a:r>
          </a:p>
        </p:txBody>
      </p:sp>
    </p:spTree>
    <p:extLst>
      <p:ext uri="{BB962C8B-B14F-4D97-AF65-F5344CB8AC3E}">
        <p14:creationId xmlns:p14="http://schemas.microsoft.com/office/powerpoint/2010/main" val="163914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C835DB4-222F-4B6B-AAC1-AA653D72AAF5}" type="slidenum">
              <a:rPr lang="en-CA" altLang="en-US"/>
              <a:pPr/>
              <a:t>25</a:t>
            </a:fld>
            <a:endParaRPr lang="en-CA" altLang="en-US"/>
          </a:p>
        </p:txBody>
      </p:sp>
      <p:sp>
        <p:nvSpPr>
          <p:cNvPr id="81922" name="Rectangle 2"/>
          <p:cNvSpPr>
            <a:spLocks noGrp="1" noChangeArrowheads="1"/>
          </p:cNvSpPr>
          <p:nvPr>
            <p:ph type="title"/>
          </p:nvPr>
        </p:nvSpPr>
        <p:spPr/>
        <p:txBody>
          <a:bodyPr/>
          <a:lstStyle/>
          <a:p>
            <a:r>
              <a:rPr lang="en-CA" altLang="en-US"/>
              <a:t>Tiered Architectures</a:t>
            </a:r>
          </a:p>
        </p:txBody>
      </p:sp>
      <p:sp>
        <p:nvSpPr>
          <p:cNvPr id="81923" name="Rectangle 3"/>
          <p:cNvSpPr>
            <a:spLocks noGrp="1" noChangeArrowheads="1"/>
          </p:cNvSpPr>
          <p:nvPr>
            <p:ph type="body" idx="1"/>
          </p:nvPr>
        </p:nvSpPr>
        <p:spPr/>
        <p:txBody>
          <a:bodyPr/>
          <a:lstStyle/>
          <a:p>
            <a:r>
              <a:rPr lang="de-DE" altLang="en-US" sz="2400" dirty="0"/>
              <a:t>Special </a:t>
            </a:r>
            <a:r>
              <a:rPr lang="de-DE" altLang="en-US" sz="2400" dirty="0" err="1"/>
              <a:t>kind</a:t>
            </a:r>
            <a:r>
              <a:rPr lang="de-DE" altLang="en-US" sz="2400" dirty="0"/>
              <a:t> </a:t>
            </a:r>
            <a:r>
              <a:rPr lang="de-DE" altLang="en-US" sz="2400" dirty="0" err="1"/>
              <a:t>of</a:t>
            </a:r>
            <a:r>
              <a:rPr lang="de-DE" altLang="en-US" sz="2400" dirty="0"/>
              <a:t> </a:t>
            </a:r>
            <a:r>
              <a:rPr lang="de-DE" altLang="en-US" sz="2400" dirty="0" err="1"/>
              <a:t>layered</a:t>
            </a:r>
            <a:r>
              <a:rPr lang="de-DE" altLang="en-US" sz="2400" dirty="0"/>
              <a:t> </a:t>
            </a:r>
            <a:r>
              <a:rPr lang="de-DE" altLang="en-US" sz="2400" dirty="0" err="1"/>
              <a:t>architecture</a:t>
            </a:r>
            <a:r>
              <a:rPr lang="de-DE" altLang="en-US" sz="2400" dirty="0"/>
              <a:t> </a:t>
            </a:r>
            <a:r>
              <a:rPr lang="de-DE" altLang="en-US" sz="2400" dirty="0" err="1"/>
              <a:t>for</a:t>
            </a:r>
            <a:r>
              <a:rPr lang="de-DE" altLang="en-US" sz="2400" dirty="0"/>
              <a:t> </a:t>
            </a:r>
            <a:r>
              <a:rPr lang="de-DE" altLang="en-US" sz="2400" dirty="0" err="1"/>
              <a:t>enterprise</a:t>
            </a:r>
            <a:r>
              <a:rPr lang="de-DE" altLang="en-US" sz="2400" dirty="0"/>
              <a:t> </a:t>
            </a:r>
            <a:r>
              <a:rPr lang="de-DE" altLang="en-US" sz="2400" dirty="0" err="1"/>
              <a:t>applications</a:t>
            </a:r>
            <a:endParaRPr lang="de-DE" altLang="en-US" sz="2400" dirty="0"/>
          </a:p>
          <a:p>
            <a:endParaRPr lang="de-DE" altLang="en-US" sz="2400" dirty="0"/>
          </a:p>
          <a:p>
            <a:r>
              <a:rPr lang="de-DE" altLang="en-US" sz="2400" dirty="0"/>
              <a:t>Evolution</a:t>
            </a:r>
          </a:p>
          <a:p>
            <a:pPr lvl="1"/>
            <a:r>
              <a:rPr lang="de-DE" altLang="en-US" sz="2000" dirty="0" err="1"/>
              <a:t>Two</a:t>
            </a:r>
            <a:r>
              <a:rPr lang="de-DE" altLang="en-US" sz="2000" dirty="0"/>
              <a:t> Tier</a:t>
            </a:r>
          </a:p>
          <a:p>
            <a:pPr lvl="1"/>
            <a:r>
              <a:rPr lang="de-DE" altLang="en-US" sz="2000" dirty="0" err="1"/>
              <a:t>Three</a:t>
            </a:r>
            <a:r>
              <a:rPr lang="de-DE" altLang="en-US" sz="2000" dirty="0"/>
              <a:t> Tier</a:t>
            </a:r>
          </a:p>
          <a:p>
            <a:pPr lvl="1"/>
            <a:r>
              <a:rPr lang="de-DE" altLang="en-US" sz="2000" dirty="0"/>
              <a:t>Multi Tier</a:t>
            </a:r>
          </a:p>
        </p:txBody>
      </p:sp>
    </p:spTree>
    <p:extLst>
      <p:ext uri="{BB962C8B-B14F-4D97-AF65-F5344CB8AC3E}">
        <p14:creationId xmlns:p14="http://schemas.microsoft.com/office/powerpoint/2010/main" val="171738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fld id="{EEBDB543-2307-4A1F-A167-239D5368AF30}" type="slidenum">
              <a:rPr lang="en-CA" altLang="en-US"/>
              <a:pPr/>
              <a:t>26</a:t>
            </a:fld>
            <a:endParaRPr lang="en-CA" altLang="en-US"/>
          </a:p>
        </p:txBody>
      </p:sp>
      <p:sp>
        <p:nvSpPr>
          <p:cNvPr id="91138" name="Rectangle 2"/>
          <p:cNvSpPr>
            <a:spLocks noGrp="1" noChangeArrowheads="1"/>
          </p:cNvSpPr>
          <p:nvPr>
            <p:ph type="title"/>
          </p:nvPr>
        </p:nvSpPr>
        <p:spPr/>
        <p:txBody>
          <a:bodyPr/>
          <a:lstStyle/>
          <a:p>
            <a:r>
              <a:rPr lang="en-CA" altLang="en-US" sz="3600"/>
              <a:t>Two Tier Client Server Architecture Design</a:t>
            </a:r>
          </a:p>
        </p:txBody>
      </p:sp>
      <p:sp>
        <p:nvSpPr>
          <p:cNvPr id="91139" name="Rectangle 3"/>
          <p:cNvSpPr>
            <a:spLocks noGrp="1" noChangeArrowheads="1"/>
          </p:cNvSpPr>
          <p:nvPr>
            <p:ph type="body" sz="half" idx="1"/>
          </p:nvPr>
        </p:nvSpPr>
        <p:spPr/>
        <p:txBody>
          <a:bodyPr/>
          <a:lstStyle/>
          <a:p>
            <a:pPr>
              <a:lnSpc>
                <a:spcPct val="90000"/>
              </a:lnSpc>
            </a:pPr>
            <a:r>
              <a:rPr lang="en-CA" altLang="en-US" sz="2400"/>
              <a:t>Developed in the 1980s to decouple (typically form/based</a:t>
            </a:r>
            <a:r>
              <a:rPr lang="de-DE" altLang="en-US" sz="2400"/>
              <a:t>) </a:t>
            </a:r>
            <a:r>
              <a:rPr lang="en-CA" altLang="en-US" sz="2400"/>
              <a:t>user interface from the storage of data.</a:t>
            </a:r>
          </a:p>
          <a:p>
            <a:pPr>
              <a:lnSpc>
                <a:spcPct val="90000"/>
              </a:lnSpc>
            </a:pPr>
            <a:r>
              <a:rPr lang="en-CA" altLang="en-US" sz="2400"/>
              <a:t>Improved maintainability (changes to UI and database can be made independently); Scales up to 100 users</a:t>
            </a:r>
          </a:p>
          <a:p>
            <a:pPr>
              <a:lnSpc>
                <a:spcPct val="90000"/>
              </a:lnSpc>
            </a:pPr>
            <a:r>
              <a:rPr lang="en-CA" altLang="en-US" sz="2400"/>
              <a:t>See </a:t>
            </a:r>
            <a:r>
              <a:rPr lang="en-CA" altLang="en-US" sz="1800"/>
              <a:t>http://www.sei.cmu.edu/str/descriptions/twotier.html#512860</a:t>
            </a:r>
          </a:p>
          <a:p>
            <a:pPr>
              <a:lnSpc>
                <a:spcPct val="90000"/>
              </a:lnSpc>
            </a:pPr>
            <a:endParaRPr lang="en-CA" altLang="en-US" sz="2400"/>
          </a:p>
        </p:txBody>
      </p:sp>
      <p:sp>
        <p:nvSpPr>
          <p:cNvPr id="91144" name="Text Box 8"/>
          <p:cNvSpPr txBox="1">
            <a:spLocks noChangeArrowheads="1"/>
          </p:cNvSpPr>
          <p:nvPr/>
        </p:nvSpPr>
        <p:spPr bwMode="auto">
          <a:xfrm>
            <a:off x="1174750" y="3805238"/>
            <a:ext cx="2216150" cy="122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000" b="1"/>
              <a:t>Client tier</a:t>
            </a:r>
          </a:p>
          <a:p>
            <a:r>
              <a:rPr lang="de-DE" altLang="en-US" sz="1800"/>
              <a:t>User System Interface</a:t>
            </a:r>
          </a:p>
          <a:p>
            <a:r>
              <a:rPr lang="de-DE" altLang="en-US" sz="1800"/>
              <a:t>+ Some Processing</a:t>
            </a:r>
          </a:p>
          <a:p>
            <a:r>
              <a:rPr lang="de-DE" altLang="en-US" sz="1800"/>
              <a:t>Management</a:t>
            </a:r>
            <a:endParaRPr lang="en-CA" altLang="en-US" sz="1800"/>
          </a:p>
        </p:txBody>
      </p:sp>
      <p:sp>
        <p:nvSpPr>
          <p:cNvPr id="91145" name="Text Box 9"/>
          <p:cNvSpPr txBox="1">
            <a:spLocks noChangeArrowheads="1"/>
          </p:cNvSpPr>
          <p:nvPr/>
        </p:nvSpPr>
        <p:spPr bwMode="auto">
          <a:xfrm>
            <a:off x="1185863" y="5197475"/>
            <a:ext cx="2273300"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000" b="1"/>
              <a:t>Server tier</a:t>
            </a:r>
          </a:p>
          <a:p>
            <a:r>
              <a:rPr lang="de-DE" altLang="en-US" sz="1800"/>
              <a:t>Database Management</a:t>
            </a:r>
          </a:p>
          <a:p>
            <a:r>
              <a:rPr lang="de-DE" altLang="en-US" sz="1800"/>
              <a:t>+ Some Processing</a:t>
            </a:r>
          </a:p>
          <a:p>
            <a:r>
              <a:rPr lang="de-DE" altLang="en-US" sz="1800"/>
              <a:t>Management</a:t>
            </a:r>
            <a:endParaRPr lang="en-CA" altLang="en-US" sz="2000"/>
          </a:p>
        </p:txBody>
      </p:sp>
      <p:sp>
        <p:nvSpPr>
          <p:cNvPr id="91146" name="AutoShape 10"/>
          <p:cNvSpPr>
            <a:spLocks noChangeArrowheads="1"/>
          </p:cNvSpPr>
          <p:nvPr/>
        </p:nvSpPr>
        <p:spPr bwMode="auto">
          <a:xfrm>
            <a:off x="3795713" y="41084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47" name="AutoShape 11"/>
          <p:cNvSpPr>
            <a:spLocks noChangeArrowheads="1"/>
          </p:cNvSpPr>
          <p:nvPr/>
        </p:nvSpPr>
        <p:spPr bwMode="auto">
          <a:xfrm>
            <a:off x="3770313" y="54022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48" name="AutoShape 12"/>
          <p:cNvSpPr>
            <a:spLocks noChangeArrowheads="1"/>
          </p:cNvSpPr>
          <p:nvPr/>
        </p:nvSpPr>
        <p:spPr bwMode="auto">
          <a:xfrm>
            <a:off x="4960938" y="41084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49" name="AutoShape 13"/>
          <p:cNvSpPr>
            <a:spLocks noChangeArrowheads="1"/>
          </p:cNvSpPr>
          <p:nvPr/>
        </p:nvSpPr>
        <p:spPr bwMode="auto">
          <a:xfrm>
            <a:off x="6049963" y="41084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50" name="AutoShape 14"/>
          <p:cNvSpPr>
            <a:spLocks noChangeArrowheads="1"/>
          </p:cNvSpPr>
          <p:nvPr/>
        </p:nvSpPr>
        <p:spPr bwMode="auto">
          <a:xfrm>
            <a:off x="7140575" y="4108450"/>
            <a:ext cx="601663"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51" name="AutoShape 15"/>
          <p:cNvSpPr>
            <a:spLocks noChangeArrowheads="1"/>
          </p:cNvSpPr>
          <p:nvPr/>
        </p:nvSpPr>
        <p:spPr bwMode="auto">
          <a:xfrm>
            <a:off x="4960938" y="54022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52" name="AutoShape 16"/>
          <p:cNvSpPr>
            <a:spLocks noChangeArrowheads="1"/>
          </p:cNvSpPr>
          <p:nvPr/>
        </p:nvSpPr>
        <p:spPr bwMode="auto">
          <a:xfrm>
            <a:off x="6049963" y="54022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1153" name="AutoShape 17"/>
          <p:cNvSpPr>
            <a:spLocks noChangeArrowheads="1"/>
          </p:cNvSpPr>
          <p:nvPr/>
        </p:nvSpPr>
        <p:spPr bwMode="auto">
          <a:xfrm>
            <a:off x="7115175" y="5402263"/>
            <a:ext cx="639763"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91154" name="AutoShape 18"/>
          <p:cNvCxnSpPr>
            <a:cxnSpLocks noChangeShapeType="1"/>
            <a:stCxn id="91146" idx="2"/>
            <a:endCxn id="91147" idx="1"/>
          </p:cNvCxnSpPr>
          <p:nvPr/>
        </p:nvCxnSpPr>
        <p:spPr bwMode="auto">
          <a:xfrm flipH="1">
            <a:off x="4090988" y="4605338"/>
            <a:ext cx="6350"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5" name="AutoShape 19"/>
          <p:cNvCxnSpPr>
            <a:cxnSpLocks noChangeShapeType="1"/>
            <a:stCxn id="91148" idx="2"/>
            <a:endCxn id="91147" idx="1"/>
          </p:cNvCxnSpPr>
          <p:nvPr/>
        </p:nvCxnSpPr>
        <p:spPr bwMode="auto">
          <a:xfrm flipH="1">
            <a:off x="4090988" y="4605338"/>
            <a:ext cx="1171575"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6" name="AutoShape 20"/>
          <p:cNvCxnSpPr>
            <a:cxnSpLocks noChangeShapeType="1"/>
            <a:stCxn id="91148" idx="2"/>
            <a:endCxn id="91152" idx="1"/>
          </p:cNvCxnSpPr>
          <p:nvPr/>
        </p:nvCxnSpPr>
        <p:spPr bwMode="auto">
          <a:xfrm>
            <a:off x="5262563" y="4605338"/>
            <a:ext cx="1108075"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7" name="AutoShape 21"/>
          <p:cNvCxnSpPr>
            <a:cxnSpLocks noChangeShapeType="1"/>
            <a:stCxn id="91149" idx="2"/>
            <a:endCxn id="91151" idx="1"/>
          </p:cNvCxnSpPr>
          <p:nvPr/>
        </p:nvCxnSpPr>
        <p:spPr bwMode="auto">
          <a:xfrm flipH="1">
            <a:off x="5281613" y="4605338"/>
            <a:ext cx="1069975"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8" name="AutoShape 22"/>
          <p:cNvCxnSpPr>
            <a:cxnSpLocks noChangeShapeType="1"/>
            <a:stCxn id="91150" idx="2"/>
            <a:endCxn id="91152" idx="1"/>
          </p:cNvCxnSpPr>
          <p:nvPr/>
        </p:nvCxnSpPr>
        <p:spPr bwMode="auto">
          <a:xfrm flipH="1">
            <a:off x="6370638" y="4605338"/>
            <a:ext cx="1071562"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9" name="AutoShape 23"/>
          <p:cNvCxnSpPr>
            <a:cxnSpLocks noChangeShapeType="1"/>
            <a:stCxn id="91150" idx="2"/>
            <a:endCxn id="91153" idx="1"/>
          </p:cNvCxnSpPr>
          <p:nvPr/>
        </p:nvCxnSpPr>
        <p:spPr bwMode="auto">
          <a:xfrm flipH="1">
            <a:off x="7435850" y="4605338"/>
            <a:ext cx="6350"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78589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C5FB8EDF-F5C6-46C6-8410-05DD9EB5E316}" type="slidenum">
              <a:rPr lang="en-CA" altLang="en-US"/>
              <a:pPr/>
              <a:t>27</a:t>
            </a:fld>
            <a:endParaRPr lang="en-CA" altLang="en-US"/>
          </a:p>
        </p:txBody>
      </p:sp>
      <p:sp>
        <p:nvSpPr>
          <p:cNvPr id="92162" name="Rectangle 2"/>
          <p:cNvSpPr>
            <a:spLocks noGrp="1" noChangeArrowheads="1"/>
          </p:cNvSpPr>
          <p:nvPr>
            <p:ph type="title"/>
          </p:nvPr>
        </p:nvSpPr>
        <p:spPr/>
        <p:txBody>
          <a:bodyPr/>
          <a:lstStyle/>
          <a:p>
            <a:r>
              <a:rPr lang="en-CA" altLang="en-US" sz="3600"/>
              <a:t>Three Tier Client Server Architecture Design</a:t>
            </a:r>
          </a:p>
        </p:txBody>
      </p:sp>
      <p:sp>
        <p:nvSpPr>
          <p:cNvPr id="92163" name="Rectangle 3"/>
          <p:cNvSpPr>
            <a:spLocks noGrp="1" noChangeArrowheads="1"/>
          </p:cNvSpPr>
          <p:nvPr>
            <p:ph type="body" sz="half" idx="1"/>
          </p:nvPr>
        </p:nvSpPr>
        <p:spPr/>
        <p:txBody>
          <a:bodyPr/>
          <a:lstStyle/>
          <a:p>
            <a:pPr>
              <a:lnSpc>
                <a:spcPct val="90000"/>
              </a:lnSpc>
            </a:pPr>
            <a:r>
              <a:rPr lang="en-CA" altLang="en-US" sz="2000" dirty="0"/>
              <a:t>Emerged in the 1990s to overcome the limitations of the two tier architecture by adding an additional middle tier.</a:t>
            </a:r>
          </a:p>
          <a:p>
            <a:pPr>
              <a:lnSpc>
                <a:spcPct val="90000"/>
              </a:lnSpc>
            </a:pPr>
            <a:endParaRPr lang="en-CA" altLang="en-US" sz="2000" dirty="0"/>
          </a:p>
          <a:p>
            <a:pPr>
              <a:lnSpc>
                <a:spcPct val="90000"/>
              </a:lnSpc>
            </a:pPr>
            <a:r>
              <a:rPr lang="en-CA" altLang="en-US" sz="2000" dirty="0"/>
              <a:t>This middle tier provides process management where business logic and rules are executed and can accommodate hundreds of users by providing generic services such as queuing, application execution, and database staging.</a:t>
            </a:r>
          </a:p>
          <a:p>
            <a:pPr>
              <a:lnSpc>
                <a:spcPct val="90000"/>
              </a:lnSpc>
            </a:pPr>
            <a:endParaRPr lang="en-CA" altLang="en-US" sz="2000" dirty="0"/>
          </a:p>
          <a:p>
            <a:pPr>
              <a:lnSpc>
                <a:spcPct val="90000"/>
              </a:lnSpc>
            </a:pPr>
            <a:r>
              <a:rPr lang="en-CA" altLang="en-US" sz="2000" dirty="0"/>
              <a:t>An effective distributed client/server design that provides increased performance, flexibility, maintainability, reusability, and scalability, while hiding the complexity of distributed processing from the user.</a:t>
            </a:r>
          </a:p>
          <a:p>
            <a:pPr>
              <a:lnSpc>
                <a:spcPct val="90000"/>
              </a:lnSpc>
            </a:pPr>
            <a:endParaRPr lang="en-CA" altLang="en-US" sz="2000" dirty="0"/>
          </a:p>
          <a:p>
            <a:pPr>
              <a:lnSpc>
                <a:spcPct val="90000"/>
              </a:lnSpc>
            </a:pPr>
            <a:r>
              <a:rPr lang="en-CA" altLang="en-US" sz="2000" dirty="0"/>
              <a:t>See </a:t>
            </a:r>
            <a:r>
              <a:rPr lang="en-CA" altLang="en-US" sz="1600" dirty="0"/>
              <a:t>http://www.sei.cmu.edu/str/descriptions/threetier.html</a:t>
            </a:r>
          </a:p>
        </p:txBody>
      </p:sp>
    </p:spTree>
    <p:extLst>
      <p:ext uri="{BB962C8B-B14F-4D97-AF65-F5344CB8AC3E}">
        <p14:creationId xmlns:p14="http://schemas.microsoft.com/office/powerpoint/2010/main" val="2274874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45CA9830-2500-479C-B576-63A847EABE6F}" type="slidenum">
              <a:rPr lang="en-CA" altLang="en-US"/>
              <a:pPr/>
              <a:t>28</a:t>
            </a:fld>
            <a:endParaRPr lang="en-CA" altLang="en-US"/>
          </a:p>
        </p:txBody>
      </p:sp>
      <p:sp>
        <p:nvSpPr>
          <p:cNvPr id="94210" name="Rectangle 2"/>
          <p:cNvSpPr>
            <a:spLocks noGrp="1" noChangeArrowheads="1"/>
          </p:cNvSpPr>
          <p:nvPr>
            <p:ph type="title"/>
          </p:nvPr>
        </p:nvSpPr>
        <p:spPr/>
        <p:txBody>
          <a:bodyPr/>
          <a:lstStyle/>
          <a:p>
            <a:r>
              <a:rPr lang="en-CA" altLang="en-US" sz="3600"/>
              <a:t>Three Tier Client Server Architecture Design</a:t>
            </a:r>
          </a:p>
        </p:txBody>
      </p:sp>
      <p:sp>
        <p:nvSpPr>
          <p:cNvPr id="94227" name="Text Box 19"/>
          <p:cNvSpPr txBox="1">
            <a:spLocks noChangeArrowheads="1"/>
          </p:cNvSpPr>
          <p:nvPr/>
        </p:nvSpPr>
        <p:spPr bwMode="auto">
          <a:xfrm>
            <a:off x="615950" y="2649538"/>
            <a:ext cx="2579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000" b="1"/>
              <a:t>User System Interface</a:t>
            </a:r>
          </a:p>
        </p:txBody>
      </p:sp>
      <p:sp>
        <p:nvSpPr>
          <p:cNvPr id="94228" name="Text Box 20"/>
          <p:cNvSpPr txBox="1">
            <a:spLocks noChangeArrowheads="1"/>
          </p:cNvSpPr>
          <p:nvPr/>
        </p:nvSpPr>
        <p:spPr bwMode="auto">
          <a:xfrm>
            <a:off x="576263" y="5222875"/>
            <a:ext cx="2673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000" b="1"/>
              <a:t>Database Management</a:t>
            </a:r>
          </a:p>
        </p:txBody>
      </p:sp>
      <p:sp>
        <p:nvSpPr>
          <p:cNvPr id="94229" name="AutoShape 21"/>
          <p:cNvSpPr>
            <a:spLocks noChangeArrowheads="1"/>
          </p:cNvSpPr>
          <p:nvPr/>
        </p:nvSpPr>
        <p:spPr bwMode="auto">
          <a:xfrm>
            <a:off x="3795713" y="26352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0" name="AutoShape 22"/>
          <p:cNvSpPr>
            <a:spLocks noChangeArrowheads="1"/>
          </p:cNvSpPr>
          <p:nvPr/>
        </p:nvSpPr>
        <p:spPr bwMode="auto">
          <a:xfrm>
            <a:off x="3643313" y="51228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1" name="AutoShape 23"/>
          <p:cNvSpPr>
            <a:spLocks noChangeArrowheads="1"/>
          </p:cNvSpPr>
          <p:nvPr/>
        </p:nvSpPr>
        <p:spPr bwMode="auto">
          <a:xfrm>
            <a:off x="4960938" y="26352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2" name="AutoShape 24"/>
          <p:cNvSpPr>
            <a:spLocks noChangeArrowheads="1"/>
          </p:cNvSpPr>
          <p:nvPr/>
        </p:nvSpPr>
        <p:spPr bwMode="auto">
          <a:xfrm>
            <a:off x="6049963" y="2635250"/>
            <a:ext cx="601662"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3" name="AutoShape 25"/>
          <p:cNvSpPr>
            <a:spLocks noChangeArrowheads="1"/>
          </p:cNvSpPr>
          <p:nvPr/>
        </p:nvSpPr>
        <p:spPr bwMode="auto">
          <a:xfrm>
            <a:off x="7140575" y="2635250"/>
            <a:ext cx="601663" cy="488950"/>
          </a:xfrm>
          <a:prstGeom prst="hexagon">
            <a:avLst>
              <a:gd name="adj" fmla="val 30763"/>
              <a:gd name="vf" fmla="val 115470"/>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4" name="AutoShape 26"/>
          <p:cNvSpPr>
            <a:spLocks noChangeArrowheads="1"/>
          </p:cNvSpPr>
          <p:nvPr/>
        </p:nvSpPr>
        <p:spPr bwMode="auto">
          <a:xfrm>
            <a:off x="4745038" y="51228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5" name="AutoShape 27"/>
          <p:cNvSpPr>
            <a:spLocks noChangeArrowheads="1"/>
          </p:cNvSpPr>
          <p:nvPr/>
        </p:nvSpPr>
        <p:spPr bwMode="auto">
          <a:xfrm>
            <a:off x="5897563" y="5122863"/>
            <a:ext cx="639762"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36" name="AutoShape 28"/>
          <p:cNvSpPr>
            <a:spLocks noChangeArrowheads="1"/>
          </p:cNvSpPr>
          <p:nvPr/>
        </p:nvSpPr>
        <p:spPr bwMode="auto">
          <a:xfrm>
            <a:off x="6988175" y="5122863"/>
            <a:ext cx="639763" cy="788987"/>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94237" name="AutoShape 29"/>
          <p:cNvCxnSpPr>
            <a:cxnSpLocks noChangeShapeType="1"/>
            <a:stCxn id="94229" idx="2"/>
            <a:endCxn id="94243" idx="0"/>
          </p:cNvCxnSpPr>
          <p:nvPr/>
        </p:nvCxnSpPr>
        <p:spPr bwMode="auto">
          <a:xfrm flipH="1">
            <a:off x="4090988" y="3132138"/>
            <a:ext cx="6350"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38" name="AutoShape 30"/>
          <p:cNvCxnSpPr>
            <a:cxnSpLocks noChangeShapeType="1"/>
            <a:stCxn id="94231" idx="2"/>
            <a:endCxn id="94243" idx="0"/>
          </p:cNvCxnSpPr>
          <p:nvPr/>
        </p:nvCxnSpPr>
        <p:spPr bwMode="auto">
          <a:xfrm flipH="1">
            <a:off x="4090988" y="3132138"/>
            <a:ext cx="1171575"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39" name="AutoShape 31"/>
          <p:cNvCxnSpPr>
            <a:cxnSpLocks noChangeShapeType="1"/>
            <a:stCxn id="94231" idx="2"/>
            <a:endCxn id="94245" idx="0"/>
          </p:cNvCxnSpPr>
          <p:nvPr/>
        </p:nvCxnSpPr>
        <p:spPr bwMode="auto">
          <a:xfrm>
            <a:off x="5262563" y="3132138"/>
            <a:ext cx="1082675"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0" name="AutoShape 32"/>
          <p:cNvCxnSpPr>
            <a:cxnSpLocks noChangeShapeType="1"/>
            <a:stCxn id="94232" idx="2"/>
            <a:endCxn id="94244" idx="0"/>
          </p:cNvCxnSpPr>
          <p:nvPr/>
        </p:nvCxnSpPr>
        <p:spPr bwMode="auto">
          <a:xfrm flipH="1">
            <a:off x="5192713" y="3132138"/>
            <a:ext cx="1158875"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1" name="AutoShape 33"/>
          <p:cNvCxnSpPr>
            <a:cxnSpLocks noChangeShapeType="1"/>
            <a:stCxn id="94233" idx="2"/>
            <a:endCxn id="94245" idx="0"/>
          </p:cNvCxnSpPr>
          <p:nvPr/>
        </p:nvCxnSpPr>
        <p:spPr bwMode="auto">
          <a:xfrm flipH="1">
            <a:off x="6345238" y="3132138"/>
            <a:ext cx="1096962"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2" name="AutoShape 34"/>
          <p:cNvCxnSpPr>
            <a:cxnSpLocks noChangeShapeType="1"/>
            <a:stCxn id="94233" idx="2"/>
            <a:endCxn id="94246" idx="0"/>
          </p:cNvCxnSpPr>
          <p:nvPr/>
        </p:nvCxnSpPr>
        <p:spPr bwMode="auto">
          <a:xfrm flipH="1">
            <a:off x="7435850" y="3132138"/>
            <a:ext cx="6350" cy="6635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43" name="AutoShape 35"/>
          <p:cNvSpPr>
            <a:spLocks noChangeArrowheads="1"/>
          </p:cNvSpPr>
          <p:nvPr/>
        </p:nvSpPr>
        <p:spPr bwMode="auto">
          <a:xfrm>
            <a:off x="3705225" y="3795713"/>
            <a:ext cx="639763" cy="525462"/>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44" name="AutoShape 36"/>
          <p:cNvSpPr>
            <a:spLocks noChangeArrowheads="1"/>
          </p:cNvSpPr>
          <p:nvPr/>
        </p:nvSpPr>
        <p:spPr bwMode="auto">
          <a:xfrm>
            <a:off x="4806950" y="3795713"/>
            <a:ext cx="639763" cy="525462"/>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45" name="AutoShape 37"/>
          <p:cNvSpPr>
            <a:spLocks noChangeArrowheads="1"/>
          </p:cNvSpPr>
          <p:nvPr/>
        </p:nvSpPr>
        <p:spPr bwMode="auto">
          <a:xfrm>
            <a:off x="5959475" y="3795713"/>
            <a:ext cx="639763" cy="525462"/>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94246" name="AutoShape 38"/>
          <p:cNvSpPr>
            <a:spLocks noChangeArrowheads="1"/>
          </p:cNvSpPr>
          <p:nvPr/>
        </p:nvSpPr>
        <p:spPr bwMode="auto">
          <a:xfrm>
            <a:off x="7050088" y="3795713"/>
            <a:ext cx="639762" cy="525462"/>
          </a:xfrm>
          <a:prstGeom prst="cube">
            <a:avLst>
              <a:gd name="adj"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cxnSp>
        <p:nvCxnSpPr>
          <p:cNvPr id="94247" name="AutoShape 39"/>
          <p:cNvCxnSpPr>
            <a:cxnSpLocks noChangeShapeType="1"/>
            <a:stCxn id="94243" idx="3"/>
            <a:endCxn id="94230" idx="1"/>
          </p:cNvCxnSpPr>
          <p:nvPr/>
        </p:nvCxnSpPr>
        <p:spPr bwMode="auto">
          <a:xfrm>
            <a:off x="3959225" y="4321175"/>
            <a:ext cx="4763" cy="80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8" name="AutoShape 40"/>
          <p:cNvCxnSpPr>
            <a:cxnSpLocks noChangeShapeType="1"/>
            <a:stCxn id="94244" idx="3"/>
            <a:endCxn id="94234" idx="1"/>
          </p:cNvCxnSpPr>
          <p:nvPr/>
        </p:nvCxnSpPr>
        <p:spPr bwMode="auto">
          <a:xfrm>
            <a:off x="5060950" y="4321175"/>
            <a:ext cx="4763" cy="80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49" name="AutoShape 41"/>
          <p:cNvCxnSpPr>
            <a:cxnSpLocks noChangeShapeType="1"/>
            <a:stCxn id="94245" idx="3"/>
            <a:endCxn id="94235" idx="1"/>
          </p:cNvCxnSpPr>
          <p:nvPr/>
        </p:nvCxnSpPr>
        <p:spPr bwMode="auto">
          <a:xfrm>
            <a:off x="6213475" y="4321175"/>
            <a:ext cx="4763" cy="80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250" name="AutoShape 42"/>
          <p:cNvCxnSpPr>
            <a:cxnSpLocks noChangeShapeType="1"/>
            <a:stCxn id="94246" idx="3"/>
            <a:endCxn id="94236" idx="1"/>
          </p:cNvCxnSpPr>
          <p:nvPr/>
        </p:nvCxnSpPr>
        <p:spPr bwMode="auto">
          <a:xfrm>
            <a:off x="7304088" y="4321175"/>
            <a:ext cx="4762" cy="8016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51" name="Text Box 43"/>
          <p:cNvSpPr txBox="1">
            <a:spLocks noChangeArrowheads="1"/>
          </p:cNvSpPr>
          <p:nvPr/>
        </p:nvSpPr>
        <p:spPr bwMode="auto">
          <a:xfrm>
            <a:off x="615950" y="3838575"/>
            <a:ext cx="2827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2000" b="1"/>
              <a:t>Processing Management</a:t>
            </a:r>
            <a:endParaRPr lang="en-CA" altLang="en-US" sz="2000" b="1"/>
          </a:p>
        </p:txBody>
      </p:sp>
    </p:spTree>
    <p:extLst>
      <p:ext uri="{BB962C8B-B14F-4D97-AF65-F5344CB8AC3E}">
        <p14:creationId xmlns:p14="http://schemas.microsoft.com/office/powerpoint/2010/main" val="4149503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127AE50-973D-44C8-A2FD-ED019F33D12E}" type="slidenum">
              <a:rPr lang="en-CA" altLang="en-US"/>
              <a:pPr/>
              <a:t>29</a:t>
            </a:fld>
            <a:endParaRPr lang="en-CA" altLang="en-US"/>
          </a:p>
        </p:txBody>
      </p:sp>
      <p:sp>
        <p:nvSpPr>
          <p:cNvPr id="96258" name="Rectangle 2"/>
          <p:cNvSpPr>
            <a:spLocks noGrp="1" noChangeArrowheads="1"/>
          </p:cNvSpPr>
          <p:nvPr>
            <p:ph type="title"/>
          </p:nvPr>
        </p:nvSpPr>
        <p:spPr/>
        <p:txBody>
          <a:bodyPr/>
          <a:lstStyle/>
          <a:p>
            <a:r>
              <a:rPr lang="de-DE" altLang="en-US" sz="3200"/>
              <a:t>Example of a Multi Tier Architecture: Java 2 Platform, Enterprise Edition (J2EE)</a:t>
            </a:r>
            <a:endParaRPr lang="en-CA" altLang="en-US" sz="3200"/>
          </a:p>
        </p:txBody>
      </p:sp>
      <p:pic>
        <p:nvPicPr>
          <p:cNvPr id="96261" name="Picture 5" descr="C:\krzysiek\new\projects\waterloo\ECE355\new\2003winter\lecture\j2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1787525"/>
            <a:ext cx="6935787" cy="487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436" y="1932710"/>
            <a:ext cx="7772400" cy="762000"/>
          </a:xfrm>
        </p:spPr>
        <p:txBody>
          <a:bodyPr/>
          <a:lstStyle/>
          <a:p>
            <a:r>
              <a:rPr lang="en-US" dirty="0"/>
              <a:t>Part 36</a:t>
            </a:r>
          </a:p>
        </p:txBody>
      </p:sp>
      <p:sp>
        <p:nvSpPr>
          <p:cNvPr id="3" name="Text Placeholder 2"/>
          <p:cNvSpPr>
            <a:spLocks noGrp="1"/>
          </p:cNvSpPr>
          <p:nvPr>
            <p:ph type="body" idx="1"/>
          </p:nvPr>
        </p:nvSpPr>
        <p:spPr>
          <a:xfrm>
            <a:off x="685800" y="2819400"/>
            <a:ext cx="8153400" cy="1500187"/>
          </a:xfrm>
        </p:spPr>
        <p:txBody>
          <a:bodyPr/>
          <a:lstStyle/>
          <a:p>
            <a:r>
              <a:rPr lang="en-US" dirty="0"/>
              <a:t>Data Oriented Repository Architectural Style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Before software can be reusable it first has to be usable.</a:t>
            </a:r>
          </a:p>
          <a:p>
            <a:r>
              <a:rPr lang="en-US" sz="2000" i="1" dirty="0"/>
              <a:t>― </a:t>
            </a:r>
            <a:r>
              <a:rPr lang="en-US" sz="2000" dirty="0"/>
              <a:t>Ralph Johnson.</a:t>
            </a:r>
          </a:p>
          <a:p>
            <a:r>
              <a:rPr lang="en-US" sz="2000" dirty="0"/>
              <a:t> </a:t>
            </a:r>
          </a:p>
          <a:p>
            <a:endParaRPr lang="en-US" sz="2000" i="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A394AFA-1ABD-4764-9DD8-4061E05CEB19}"/>
                  </a:ext>
                </a:extLst>
              </p14:cNvPr>
              <p14:cNvContentPartPr/>
              <p14:nvPr/>
            </p14:nvContentPartPr>
            <p14:xfrm>
              <a:off x="-1187755" y="1281567"/>
              <a:ext cx="7200" cy="19800"/>
            </p14:xfrm>
          </p:contentPart>
        </mc:Choice>
        <mc:Fallback xmlns="">
          <p:pic>
            <p:nvPicPr>
              <p:cNvPr id="4" name="Ink 3">
                <a:extLst>
                  <a:ext uri="{FF2B5EF4-FFF2-40B4-BE49-F238E27FC236}">
                    <a16:creationId xmlns:a16="http://schemas.microsoft.com/office/drawing/2014/main" id="{EA394AFA-1ABD-4764-9DD8-4061E05CEB19}"/>
                  </a:ext>
                </a:extLst>
              </p:cNvPr>
              <p:cNvPicPr/>
              <p:nvPr/>
            </p:nvPicPr>
            <p:blipFill>
              <a:blip r:embed="rId4"/>
              <a:stretch>
                <a:fillRect/>
              </a:stretch>
            </p:blipFill>
            <p:spPr>
              <a:xfrm>
                <a:off x="-1196395" y="1272567"/>
                <a:ext cx="248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84E44F6F-5963-4894-89E5-43A0233FF91C}"/>
                  </a:ext>
                </a:extLst>
              </p14:cNvPr>
              <p14:cNvContentPartPr/>
              <p14:nvPr/>
            </p14:nvContentPartPr>
            <p14:xfrm>
              <a:off x="-2664115" y="2496927"/>
              <a:ext cx="18000" cy="14760"/>
            </p14:xfrm>
          </p:contentPart>
        </mc:Choice>
        <mc:Fallback xmlns="">
          <p:pic>
            <p:nvPicPr>
              <p:cNvPr id="5" name="Ink 4">
                <a:extLst>
                  <a:ext uri="{FF2B5EF4-FFF2-40B4-BE49-F238E27FC236}">
                    <a16:creationId xmlns:a16="http://schemas.microsoft.com/office/drawing/2014/main" id="{84E44F6F-5963-4894-89E5-43A0233FF91C}"/>
                  </a:ext>
                </a:extLst>
              </p:cNvPr>
              <p:cNvPicPr/>
              <p:nvPr/>
            </p:nvPicPr>
            <p:blipFill>
              <a:blip r:embed="rId6"/>
              <a:stretch>
                <a:fillRect/>
              </a:stretch>
            </p:blipFill>
            <p:spPr>
              <a:xfrm>
                <a:off x="-2673115" y="2488287"/>
                <a:ext cx="356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7562906B-7895-4337-A057-B28B8A2D087D}"/>
                  </a:ext>
                </a:extLst>
              </p14:cNvPr>
              <p14:cNvContentPartPr/>
              <p14:nvPr/>
            </p14:nvContentPartPr>
            <p14:xfrm>
              <a:off x="-1563595" y="2363727"/>
              <a:ext cx="50400" cy="5040"/>
            </p14:xfrm>
          </p:contentPart>
        </mc:Choice>
        <mc:Fallback xmlns="">
          <p:pic>
            <p:nvPicPr>
              <p:cNvPr id="7" name="Ink 6">
                <a:extLst>
                  <a:ext uri="{FF2B5EF4-FFF2-40B4-BE49-F238E27FC236}">
                    <a16:creationId xmlns:a16="http://schemas.microsoft.com/office/drawing/2014/main" id="{7562906B-7895-4337-A057-B28B8A2D087D}"/>
                  </a:ext>
                </a:extLst>
              </p:cNvPr>
              <p:cNvPicPr/>
              <p:nvPr/>
            </p:nvPicPr>
            <p:blipFill>
              <a:blip r:embed="rId8"/>
              <a:stretch>
                <a:fillRect/>
              </a:stretch>
            </p:blipFill>
            <p:spPr>
              <a:xfrm>
                <a:off x="-1572595" y="2355087"/>
                <a:ext cx="68040" cy="22680"/>
              </a:xfrm>
              <a:prstGeom prst="rect">
                <a:avLst/>
              </a:prstGeom>
            </p:spPr>
          </p:pic>
        </mc:Fallback>
      </mc:AlternateContent>
    </p:spTree>
    <p:extLst>
      <p:ext uri="{BB962C8B-B14F-4D97-AF65-F5344CB8AC3E}">
        <p14:creationId xmlns:p14="http://schemas.microsoft.com/office/powerpoint/2010/main" val="178400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38</a:t>
            </a:r>
          </a:p>
        </p:txBody>
      </p:sp>
      <p:sp>
        <p:nvSpPr>
          <p:cNvPr id="3" name="Text Placeholder 2"/>
          <p:cNvSpPr>
            <a:spLocks noGrp="1"/>
          </p:cNvSpPr>
          <p:nvPr>
            <p:ph type="body" idx="1"/>
          </p:nvPr>
        </p:nvSpPr>
        <p:spPr>
          <a:xfrm>
            <a:off x="685800" y="2819400"/>
            <a:ext cx="8153400" cy="1500187"/>
          </a:xfrm>
        </p:spPr>
        <p:txBody>
          <a:bodyPr/>
          <a:lstStyle/>
          <a:p>
            <a:r>
              <a:rPr lang="en-US" dirty="0"/>
              <a:t>Heterogeneous Architectures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Good judgment comes from experience, and experience comes from bad judgment.</a:t>
            </a:r>
          </a:p>
          <a:p>
            <a:r>
              <a:rPr lang="en-US" sz="2000" i="1" dirty="0"/>
              <a:t>― </a:t>
            </a:r>
            <a:r>
              <a:rPr lang="en-US" sz="2000" dirty="0"/>
              <a:t>Frederick P. Brooks.</a:t>
            </a:r>
          </a:p>
          <a:p>
            <a:r>
              <a:rPr lang="en-US" sz="2000" dirty="0"/>
              <a:t> </a:t>
            </a:r>
          </a:p>
          <a:p>
            <a:endParaRPr lang="en-US" sz="2000" i="1" dirty="0"/>
          </a:p>
        </p:txBody>
      </p:sp>
    </p:spTree>
    <p:extLst>
      <p:ext uri="{BB962C8B-B14F-4D97-AF65-F5344CB8AC3E}">
        <p14:creationId xmlns:p14="http://schemas.microsoft.com/office/powerpoint/2010/main" val="358673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31</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marL="0" indent="0">
              <a:lnSpc>
                <a:spcPct val="80000"/>
              </a:lnSpc>
              <a:buNone/>
            </a:pPr>
            <a:r>
              <a:rPr lang="en-CA" altLang="en-US" sz="1800" dirty="0"/>
              <a:t>To understand the concept of Heterogeneous Architectures</a:t>
            </a:r>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2825027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F954C9-070C-4F8B-9CC0-C3D179F7C886}" type="slidenum">
              <a:rPr lang="en-CA" altLang="en-US"/>
              <a:pPr/>
              <a:t>32</a:t>
            </a:fld>
            <a:endParaRPr lang="en-CA" altLang="en-US"/>
          </a:p>
        </p:txBody>
      </p:sp>
      <p:sp>
        <p:nvSpPr>
          <p:cNvPr id="134146" name="Rectangle 2"/>
          <p:cNvSpPr>
            <a:spLocks noGrp="1" noChangeArrowheads="1"/>
          </p:cNvSpPr>
          <p:nvPr>
            <p:ph type="title"/>
          </p:nvPr>
        </p:nvSpPr>
        <p:spPr/>
        <p:txBody>
          <a:bodyPr/>
          <a:lstStyle/>
          <a:p>
            <a:r>
              <a:rPr lang="en-US" altLang="en-US"/>
              <a:t>Overview</a:t>
            </a:r>
            <a:endParaRPr lang="de-DE" altLang="en-US"/>
          </a:p>
        </p:txBody>
      </p:sp>
      <p:sp>
        <p:nvSpPr>
          <p:cNvPr id="134147" name="Rectangle 3"/>
          <p:cNvSpPr>
            <a:spLocks noGrp="1" noChangeArrowheads="1"/>
          </p:cNvSpPr>
          <p:nvPr>
            <p:ph type="body" idx="1"/>
          </p:nvPr>
        </p:nvSpPr>
        <p:spPr/>
        <p:txBody>
          <a:bodyPr/>
          <a:lstStyle/>
          <a:p>
            <a:pPr>
              <a:lnSpc>
                <a:spcPct val="90000"/>
              </a:lnSpc>
            </a:pPr>
            <a:r>
              <a:rPr lang="en-US" altLang="en-US" sz="2400" dirty="0"/>
              <a:t>Architectural styles and patterns</a:t>
            </a:r>
          </a:p>
          <a:p>
            <a:pPr lvl="1">
              <a:lnSpc>
                <a:spcPct val="90000"/>
              </a:lnSpc>
            </a:pPr>
            <a:r>
              <a:rPr lang="en-CA" altLang="en-US" sz="2000" dirty="0"/>
              <a:t>Data flow</a:t>
            </a:r>
          </a:p>
          <a:p>
            <a:pPr lvl="1">
              <a:lnSpc>
                <a:spcPct val="90000"/>
              </a:lnSpc>
            </a:pPr>
            <a:r>
              <a:rPr lang="en-CA" altLang="en-US" sz="2000" dirty="0"/>
              <a:t>Call-and-return</a:t>
            </a:r>
          </a:p>
          <a:p>
            <a:pPr lvl="1">
              <a:lnSpc>
                <a:spcPct val="90000"/>
              </a:lnSpc>
            </a:pPr>
            <a:r>
              <a:rPr lang="en-CA" altLang="en-US" sz="2000" dirty="0"/>
              <a:t>Interacting processes</a:t>
            </a:r>
          </a:p>
          <a:p>
            <a:pPr lvl="1">
              <a:lnSpc>
                <a:spcPct val="90000"/>
              </a:lnSpc>
            </a:pPr>
            <a:r>
              <a:rPr lang="en-CA" altLang="en-US" sz="2000" dirty="0"/>
              <a:t>Data-oriented repository</a:t>
            </a:r>
          </a:p>
          <a:p>
            <a:pPr lvl="1">
              <a:lnSpc>
                <a:spcPct val="90000"/>
              </a:lnSpc>
            </a:pPr>
            <a:r>
              <a:rPr lang="en-CA" altLang="en-US" sz="2000" dirty="0"/>
              <a:t>Hierarchical</a:t>
            </a:r>
          </a:p>
          <a:p>
            <a:pPr lvl="1">
              <a:lnSpc>
                <a:spcPct val="90000"/>
              </a:lnSpc>
            </a:pPr>
            <a:r>
              <a:rPr lang="en-CA" altLang="en-US" sz="2000" dirty="0"/>
              <a:t>Other</a:t>
            </a:r>
            <a:endParaRPr lang="en-US" altLang="en-US" sz="2000" dirty="0"/>
          </a:p>
          <a:p>
            <a:pPr>
              <a:lnSpc>
                <a:spcPct val="90000"/>
              </a:lnSpc>
              <a:buFont typeface="Wingdings" pitchFamily="2" charset="2"/>
              <a:buChar char="è"/>
            </a:pPr>
            <a:r>
              <a:rPr lang="en-US" altLang="en-US" sz="2400" dirty="0"/>
              <a:t>Heterogeneous architectures</a:t>
            </a:r>
          </a:p>
          <a:p>
            <a:pPr lvl="1">
              <a:lnSpc>
                <a:spcPct val="90000"/>
              </a:lnSpc>
              <a:buFont typeface="Wingdings" pitchFamily="2" charset="2"/>
              <a:buChar char="è"/>
            </a:pPr>
            <a:r>
              <a:rPr lang="en-US" altLang="en-US" sz="2000" dirty="0"/>
              <a:t>Hierarchical heterogeneous</a:t>
            </a:r>
          </a:p>
          <a:p>
            <a:pPr lvl="1">
              <a:lnSpc>
                <a:spcPct val="90000"/>
              </a:lnSpc>
              <a:buFont typeface="Wingdings" pitchFamily="2" charset="2"/>
              <a:buChar char="è"/>
            </a:pPr>
            <a:r>
              <a:rPr lang="en-US" altLang="en-US" sz="2000" dirty="0"/>
              <a:t>Location heterogeneous</a:t>
            </a:r>
          </a:p>
          <a:p>
            <a:pPr lvl="1">
              <a:lnSpc>
                <a:spcPct val="90000"/>
              </a:lnSpc>
              <a:buFont typeface="Wingdings" pitchFamily="2" charset="2"/>
              <a:buChar char="è"/>
            </a:pPr>
            <a:r>
              <a:rPr lang="en-US" altLang="en-US" sz="2000" dirty="0" err="1"/>
              <a:t>Simultanesously</a:t>
            </a:r>
            <a:r>
              <a:rPr lang="en-US" altLang="en-US" sz="2000" dirty="0"/>
              <a:t> heterogeneous</a:t>
            </a:r>
          </a:p>
          <a:p>
            <a:pPr marL="457200" lvl="1" indent="0">
              <a:lnSpc>
                <a:spcPct val="90000"/>
              </a:lnSpc>
              <a:buNone/>
            </a:pPr>
            <a:endParaRPr lang="en-US" altLang="en-US" sz="2000" dirty="0"/>
          </a:p>
        </p:txBody>
      </p:sp>
    </p:spTree>
    <p:extLst>
      <p:ext uri="{BB962C8B-B14F-4D97-AF65-F5344CB8AC3E}">
        <p14:creationId xmlns:p14="http://schemas.microsoft.com/office/powerpoint/2010/main" val="4191770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5715000" y="6356350"/>
            <a:ext cx="2133600" cy="365125"/>
          </a:xfrm>
        </p:spPr>
        <p:txBody>
          <a:bodyPr/>
          <a:lstStyle/>
          <a:p>
            <a:fld id="{C16D54DB-8695-4B14-B0F4-D757350DEEB1}" type="slidenum">
              <a:rPr lang="en-CA" altLang="en-US"/>
              <a:pPr/>
              <a:t>33</a:t>
            </a:fld>
            <a:endParaRPr lang="en-CA" altLang="en-US"/>
          </a:p>
        </p:txBody>
      </p:sp>
      <p:sp>
        <p:nvSpPr>
          <p:cNvPr id="69634" name="Rectangle 2"/>
          <p:cNvSpPr>
            <a:spLocks noGrp="1" noChangeArrowheads="1"/>
          </p:cNvSpPr>
          <p:nvPr>
            <p:ph type="title"/>
          </p:nvPr>
        </p:nvSpPr>
        <p:spPr/>
        <p:txBody>
          <a:bodyPr/>
          <a:lstStyle/>
          <a:p>
            <a:r>
              <a:rPr lang="en-CA" altLang="en-US" dirty="0"/>
              <a:t>Hierarchical Heterogeneous</a:t>
            </a:r>
          </a:p>
        </p:txBody>
      </p:sp>
      <p:sp>
        <p:nvSpPr>
          <p:cNvPr id="69635" name="Rectangle 3"/>
          <p:cNvSpPr>
            <a:spLocks noGrp="1" noChangeArrowheads="1"/>
          </p:cNvSpPr>
          <p:nvPr>
            <p:ph type="body" idx="1"/>
          </p:nvPr>
        </p:nvSpPr>
        <p:spPr>
          <a:xfrm>
            <a:off x="718457" y="1545595"/>
            <a:ext cx="7772400" cy="1447800"/>
          </a:xfrm>
        </p:spPr>
        <p:txBody>
          <a:bodyPr/>
          <a:lstStyle/>
          <a:p>
            <a:pPr>
              <a:lnSpc>
                <a:spcPct val="90000"/>
              </a:lnSpc>
            </a:pPr>
            <a:r>
              <a:rPr lang="en-CA" altLang="en-US" sz="1800" dirty="0"/>
              <a:t>Hierarchical heterogeneous: The whole system can be viewed macroscopically as being designed in one architecture style but the internal design of a component may conform to a completely different style (e.g., layered architecture overall, but internally designed in OO style</a:t>
            </a:r>
            <a:r>
              <a:rPr lang="en-CA" altLang="en-US" sz="2200" dirty="0"/>
              <a:t>)</a:t>
            </a:r>
          </a:p>
          <a:p>
            <a:pPr lvl="1">
              <a:lnSpc>
                <a:spcPct val="90000"/>
              </a:lnSpc>
            </a:pPr>
            <a:endParaRPr lang="en-CA" altLang="en-US" sz="1800" dirty="0"/>
          </a:p>
        </p:txBody>
      </p:sp>
      <p:pic>
        <p:nvPicPr>
          <p:cNvPr id="6" name="Picture 5" descr="MacOsX:Users:amoral:Documents:my documents:Softeng:Coop:WEB:coop:images:marketecture.png">
            <a:extLst>
              <a:ext uri="{FF2B5EF4-FFF2-40B4-BE49-F238E27FC236}">
                <a16:creationId xmlns:a16="http://schemas.microsoft.com/office/drawing/2014/main" id="{6546BCCE-736D-48F2-AF21-13587799AE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19074"/>
            <a:ext cx="2743200" cy="3634126"/>
          </a:xfrm>
          <a:prstGeom prst="rect">
            <a:avLst/>
          </a:prstGeom>
          <a:noFill/>
          <a:ln>
            <a:noFill/>
          </a:ln>
        </p:spPr>
      </p:pic>
      <p:pic>
        <p:nvPicPr>
          <p:cNvPr id="15" name="Picture 14">
            <a:extLst>
              <a:ext uri="{FF2B5EF4-FFF2-40B4-BE49-F238E27FC236}">
                <a16:creationId xmlns:a16="http://schemas.microsoft.com/office/drawing/2014/main" id="{08AF0E42-88F7-40FA-A1AF-2EE63E8E1795}"/>
              </a:ext>
            </a:extLst>
          </p:cNvPr>
          <p:cNvPicPr>
            <a:picLocks noChangeAspect="1"/>
          </p:cNvPicPr>
          <p:nvPr/>
        </p:nvPicPr>
        <p:blipFill>
          <a:blip r:embed="rId3"/>
          <a:stretch>
            <a:fillRect/>
          </a:stretch>
        </p:blipFill>
        <p:spPr>
          <a:xfrm>
            <a:off x="3065920" y="5928278"/>
            <a:ext cx="515480" cy="568081"/>
          </a:xfrm>
          <a:prstGeom prst="rect">
            <a:avLst/>
          </a:prstGeom>
        </p:spPr>
      </p:pic>
      <p:pic>
        <p:nvPicPr>
          <p:cNvPr id="27" name="Picture 26">
            <a:extLst>
              <a:ext uri="{FF2B5EF4-FFF2-40B4-BE49-F238E27FC236}">
                <a16:creationId xmlns:a16="http://schemas.microsoft.com/office/drawing/2014/main" id="{43ECD272-9476-4DCA-8BCF-7744D2BC13FC}"/>
              </a:ext>
            </a:extLst>
          </p:cNvPr>
          <p:cNvPicPr>
            <a:picLocks noChangeAspect="1"/>
          </p:cNvPicPr>
          <p:nvPr/>
        </p:nvPicPr>
        <p:blipFill>
          <a:blip r:embed="rId3"/>
          <a:stretch>
            <a:fillRect/>
          </a:stretch>
        </p:blipFill>
        <p:spPr>
          <a:xfrm>
            <a:off x="1627080" y="5923029"/>
            <a:ext cx="515480" cy="568081"/>
          </a:xfrm>
          <a:prstGeom prst="rect">
            <a:avLst/>
          </a:prstGeom>
        </p:spPr>
      </p:pic>
      <p:sp>
        <p:nvSpPr>
          <p:cNvPr id="43" name="Rectangle: Rounded Corners 42">
            <a:extLst>
              <a:ext uri="{FF2B5EF4-FFF2-40B4-BE49-F238E27FC236}">
                <a16:creationId xmlns:a16="http://schemas.microsoft.com/office/drawing/2014/main" id="{B608D280-7CBF-456A-B61F-1A0B97E80D0D}"/>
              </a:ext>
            </a:extLst>
          </p:cNvPr>
          <p:cNvSpPr/>
          <p:nvPr/>
        </p:nvSpPr>
        <p:spPr>
          <a:xfrm>
            <a:off x="6927663" y="3505200"/>
            <a:ext cx="1663180" cy="473285"/>
          </a:xfrm>
          <a:prstGeom prst="roundRect">
            <a:avLst/>
          </a:prstGeom>
          <a:gradFill>
            <a:gsLst>
              <a:gs pos="0">
                <a:schemeClr val="tx2">
                  <a:lumMod val="20000"/>
                  <a:lumOff val="80000"/>
                </a:schemeClr>
              </a:gs>
              <a:gs pos="0">
                <a:schemeClr val="accent1">
                  <a:lumMod val="45000"/>
                  <a:lumOff val="55000"/>
                </a:schemeClr>
              </a:gs>
              <a:gs pos="0">
                <a:schemeClr val="accent1">
                  <a:lumMod val="45000"/>
                  <a:lumOff val="55000"/>
                </a:schemeClr>
              </a:gs>
              <a:gs pos="1000">
                <a:schemeClr val="accent6">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TextBox 43">
            <a:extLst>
              <a:ext uri="{FF2B5EF4-FFF2-40B4-BE49-F238E27FC236}">
                <a16:creationId xmlns:a16="http://schemas.microsoft.com/office/drawing/2014/main" id="{549BD99F-FCEE-4E84-8AF3-77DE6C856D4C}"/>
              </a:ext>
            </a:extLst>
          </p:cNvPr>
          <p:cNvSpPr txBox="1"/>
          <p:nvPr/>
        </p:nvSpPr>
        <p:spPr>
          <a:xfrm>
            <a:off x="6903081" y="3523455"/>
            <a:ext cx="1707519" cy="523220"/>
          </a:xfrm>
          <a:prstGeom prst="rect">
            <a:avLst/>
          </a:prstGeom>
          <a:noFill/>
        </p:spPr>
        <p:txBody>
          <a:bodyPr wrap="none" rtlCol="0">
            <a:spAutoFit/>
          </a:bodyPr>
          <a:lstStyle/>
          <a:p>
            <a:pPr algn="ctr"/>
            <a:r>
              <a:rPr lang="en-CA" sz="1400" dirty="0"/>
              <a:t>Internship Position </a:t>
            </a:r>
          </a:p>
          <a:p>
            <a:pPr algn="ctr"/>
            <a:r>
              <a:rPr lang="en-CA" sz="1400" dirty="0"/>
              <a:t>Subsystem</a:t>
            </a:r>
          </a:p>
        </p:txBody>
      </p:sp>
      <p:sp>
        <p:nvSpPr>
          <p:cNvPr id="41" name="Rectangle: Rounded Corners 40">
            <a:extLst>
              <a:ext uri="{FF2B5EF4-FFF2-40B4-BE49-F238E27FC236}">
                <a16:creationId xmlns:a16="http://schemas.microsoft.com/office/drawing/2014/main" id="{A1B62525-0149-4846-8C2B-05DCFCDEBBB8}"/>
              </a:ext>
            </a:extLst>
          </p:cNvPr>
          <p:cNvSpPr/>
          <p:nvPr/>
        </p:nvSpPr>
        <p:spPr>
          <a:xfrm>
            <a:off x="4114801" y="3124200"/>
            <a:ext cx="4626180" cy="336691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6" name="TextBox 45">
            <a:extLst>
              <a:ext uri="{FF2B5EF4-FFF2-40B4-BE49-F238E27FC236}">
                <a16:creationId xmlns:a16="http://schemas.microsoft.com/office/drawing/2014/main" id="{1D0CC28A-E4B3-4AF2-936D-D4A2B59A5785}"/>
              </a:ext>
            </a:extLst>
          </p:cNvPr>
          <p:cNvSpPr txBox="1"/>
          <p:nvPr/>
        </p:nvSpPr>
        <p:spPr>
          <a:xfrm>
            <a:off x="6133838" y="3198646"/>
            <a:ext cx="1390124" cy="307777"/>
          </a:xfrm>
          <a:prstGeom prst="rect">
            <a:avLst/>
          </a:prstGeom>
          <a:noFill/>
        </p:spPr>
        <p:txBody>
          <a:bodyPr wrap="none" rtlCol="0">
            <a:spAutoFit/>
          </a:bodyPr>
          <a:lstStyle/>
          <a:p>
            <a:r>
              <a:rPr lang="en-CA" sz="1400" dirty="0"/>
              <a:t>Business Logic</a:t>
            </a:r>
          </a:p>
        </p:txBody>
      </p:sp>
      <p:cxnSp>
        <p:nvCxnSpPr>
          <p:cNvPr id="59" name="Connector: Curved 58">
            <a:extLst>
              <a:ext uri="{FF2B5EF4-FFF2-40B4-BE49-F238E27FC236}">
                <a16:creationId xmlns:a16="http://schemas.microsoft.com/office/drawing/2014/main" id="{A6CA7589-B984-4927-AF23-01E933D2784D}"/>
              </a:ext>
            </a:extLst>
          </p:cNvPr>
          <p:cNvCxnSpPr>
            <a:cxnSpLocks/>
            <a:endCxn id="41" idx="1"/>
          </p:cNvCxnSpPr>
          <p:nvPr/>
        </p:nvCxnSpPr>
        <p:spPr>
          <a:xfrm>
            <a:off x="2209800" y="4541501"/>
            <a:ext cx="1905001" cy="266154"/>
          </a:xfrm>
          <a:prstGeom prst="curvedConnector3">
            <a:avLst>
              <a:gd name="adj1" fmla="val 5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70C5C130-C94A-4770-AF19-FCC17CAA00B2}"/>
              </a:ext>
            </a:extLst>
          </p:cNvPr>
          <p:cNvSpPr/>
          <p:nvPr/>
        </p:nvSpPr>
        <p:spPr>
          <a:xfrm>
            <a:off x="5158465" y="5329636"/>
            <a:ext cx="2690135" cy="1071164"/>
          </a:xfrm>
          <a:prstGeom prst="roundRect">
            <a:avLst/>
          </a:prstGeom>
          <a:gradFill>
            <a:gsLst>
              <a:gs pos="0">
                <a:schemeClr val="tx2">
                  <a:lumMod val="20000"/>
                  <a:lumOff val="80000"/>
                </a:schemeClr>
              </a:gs>
              <a:gs pos="0">
                <a:schemeClr val="accent1">
                  <a:lumMod val="45000"/>
                  <a:lumOff val="55000"/>
                </a:schemeClr>
              </a:gs>
              <a:gs pos="0">
                <a:schemeClr val="accent1">
                  <a:lumMod val="45000"/>
                  <a:lumOff val="55000"/>
                </a:schemeClr>
              </a:gs>
              <a:gs pos="1000">
                <a:schemeClr val="accent6">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TextBox 68">
            <a:extLst>
              <a:ext uri="{FF2B5EF4-FFF2-40B4-BE49-F238E27FC236}">
                <a16:creationId xmlns:a16="http://schemas.microsoft.com/office/drawing/2014/main" id="{1D0E32A0-7A80-4A69-AAE7-AA46AB20E541}"/>
              </a:ext>
            </a:extLst>
          </p:cNvPr>
          <p:cNvSpPr txBox="1"/>
          <p:nvPr/>
        </p:nvSpPr>
        <p:spPr>
          <a:xfrm>
            <a:off x="5168346" y="5293217"/>
            <a:ext cx="2604054" cy="307777"/>
          </a:xfrm>
          <a:prstGeom prst="rect">
            <a:avLst/>
          </a:prstGeom>
          <a:noFill/>
        </p:spPr>
        <p:txBody>
          <a:bodyPr wrap="square" rtlCol="0">
            <a:spAutoFit/>
          </a:bodyPr>
          <a:lstStyle/>
          <a:p>
            <a:r>
              <a:rPr lang="en-CA" sz="1400" dirty="0"/>
              <a:t>Financial Services Subsystem</a:t>
            </a:r>
          </a:p>
        </p:txBody>
      </p:sp>
      <p:sp>
        <p:nvSpPr>
          <p:cNvPr id="70" name="TextBox 69">
            <a:extLst>
              <a:ext uri="{FF2B5EF4-FFF2-40B4-BE49-F238E27FC236}">
                <a16:creationId xmlns:a16="http://schemas.microsoft.com/office/drawing/2014/main" id="{9CEB00CD-B39C-42F8-B22A-54D864C810A1}"/>
              </a:ext>
            </a:extLst>
          </p:cNvPr>
          <p:cNvSpPr txBox="1"/>
          <p:nvPr/>
        </p:nvSpPr>
        <p:spPr>
          <a:xfrm>
            <a:off x="5306989" y="5708010"/>
            <a:ext cx="1120821" cy="523220"/>
          </a:xfrm>
          <a:prstGeom prst="rect">
            <a:avLst/>
          </a:prstGeom>
          <a:solidFill>
            <a:schemeClr val="bg2">
              <a:lumMod val="90000"/>
            </a:schemeClr>
          </a:solidFill>
        </p:spPr>
        <p:txBody>
          <a:bodyPr wrap="none" rtlCol="0">
            <a:spAutoFit/>
          </a:bodyPr>
          <a:lstStyle/>
          <a:p>
            <a:pPr algn="ctr"/>
            <a:r>
              <a:rPr lang="en-CA" sz="1400" dirty="0"/>
              <a:t>Accounting </a:t>
            </a:r>
          </a:p>
          <a:p>
            <a:pPr algn="ctr"/>
            <a:r>
              <a:rPr lang="en-CA" sz="1400" dirty="0"/>
              <a:t>Subsystem</a:t>
            </a:r>
          </a:p>
        </p:txBody>
      </p:sp>
      <p:sp>
        <p:nvSpPr>
          <p:cNvPr id="71" name="TextBox 70">
            <a:extLst>
              <a:ext uri="{FF2B5EF4-FFF2-40B4-BE49-F238E27FC236}">
                <a16:creationId xmlns:a16="http://schemas.microsoft.com/office/drawing/2014/main" id="{9C2BF1D6-8003-4274-AC40-BC90D613237C}"/>
              </a:ext>
            </a:extLst>
          </p:cNvPr>
          <p:cNvSpPr txBox="1"/>
          <p:nvPr/>
        </p:nvSpPr>
        <p:spPr>
          <a:xfrm>
            <a:off x="6580388" y="5692300"/>
            <a:ext cx="1071127" cy="523220"/>
          </a:xfrm>
          <a:prstGeom prst="rect">
            <a:avLst/>
          </a:prstGeom>
          <a:solidFill>
            <a:schemeClr val="bg2">
              <a:lumMod val="90000"/>
            </a:schemeClr>
          </a:solidFill>
        </p:spPr>
        <p:txBody>
          <a:bodyPr wrap="none" rtlCol="0">
            <a:spAutoFit/>
          </a:bodyPr>
          <a:lstStyle/>
          <a:p>
            <a:pPr algn="ctr"/>
            <a:r>
              <a:rPr lang="en-CA" sz="1400" dirty="0"/>
              <a:t>Insurance </a:t>
            </a:r>
          </a:p>
          <a:p>
            <a:pPr algn="ctr"/>
            <a:r>
              <a:rPr lang="en-CA" sz="1400" dirty="0"/>
              <a:t>Subsystem</a:t>
            </a:r>
          </a:p>
        </p:txBody>
      </p:sp>
      <p:sp>
        <p:nvSpPr>
          <p:cNvPr id="76" name="Rectangle: Rounded Corners 75">
            <a:extLst>
              <a:ext uri="{FF2B5EF4-FFF2-40B4-BE49-F238E27FC236}">
                <a16:creationId xmlns:a16="http://schemas.microsoft.com/office/drawing/2014/main" id="{D28E8A00-35F7-435C-B553-B626674950FE}"/>
              </a:ext>
            </a:extLst>
          </p:cNvPr>
          <p:cNvSpPr/>
          <p:nvPr/>
        </p:nvSpPr>
        <p:spPr>
          <a:xfrm>
            <a:off x="4172748" y="4098926"/>
            <a:ext cx="3294851" cy="1071164"/>
          </a:xfrm>
          <a:prstGeom prst="roundRect">
            <a:avLst/>
          </a:prstGeom>
          <a:gradFill>
            <a:gsLst>
              <a:gs pos="0">
                <a:schemeClr val="tx2">
                  <a:lumMod val="20000"/>
                  <a:lumOff val="80000"/>
                </a:schemeClr>
              </a:gs>
              <a:gs pos="0">
                <a:schemeClr val="accent1">
                  <a:lumMod val="45000"/>
                  <a:lumOff val="55000"/>
                </a:schemeClr>
              </a:gs>
              <a:gs pos="0">
                <a:schemeClr val="accent1">
                  <a:lumMod val="45000"/>
                  <a:lumOff val="55000"/>
                </a:schemeClr>
              </a:gs>
              <a:gs pos="1000">
                <a:schemeClr val="accent6">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Rectangle: Rounded Corners 80">
            <a:extLst>
              <a:ext uri="{FF2B5EF4-FFF2-40B4-BE49-F238E27FC236}">
                <a16:creationId xmlns:a16="http://schemas.microsoft.com/office/drawing/2014/main" id="{42F03FDA-128E-4BEE-991E-8533B9124258}"/>
              </a:ext>
            </a:extLst>
          </p:cNvPr>
          <p:cNvSpPr/>
          <p:nvPr/>
        </p:nvSpPr>
        <p:spPr>
          <a:xfrm>
            <a:off x="4191000" y="4420392"/>
            <a:ext cx="1663180" cy="473285"/>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TextBox 81">
            <a:extLst>
              <a:ext uri="{FF2B5EF4-FFF2-40B4-BE49-F238E27FC236}">
                <a16:creationId xmlns:a16="http://schemas.microsoft.com/office/drawing/2014/main" id="{BBC8E0FA-1AA4-4283-99E1-E9452D94433E}"/>
              </a:ext>
            </a:extLst>
          </p:cNvPr>
          <p:cNvSpPr txBox="1"/>
          <p:nvPr/>
        </p:nvSpPr>
        <p:spPr>
          <a:xfrm>
            <a:off x="4191000" y="4385368"/>
            <a:ext cx="1527982" cy="523220"/>
          </a:xfrm>
          <a:prstGeom prst="rect">
            <a:avLst/>
          </a:prstGeom>
          <a:noFill/>
        </p:spPr>
        <p:txBody>
          <a:bodyPr wrap="none" rtlCol="0">
            <a:spAutoFit/>
          </a:bodyPr>
          <a:lstStyle/>
          <a:p>
            <a:pPr algn="ctr"/>
            <a:r>
              <a:rPr lang="en-CA" sz="1400" dirty="0"/>
              <a:t>Student Record. </a:t>
            </a:r>
          </a:p>
          <a:p>
            <a:pPr algn="ctr"/>
            <a:r>
              <a:rPr lang="en-CA" sz="1400" dirty="0"/>
              <a:t>Subsystem</a:t>
            </a:r>
          </a:p>
        </p:txBody>
      </p:sp>
      <p:sp>
        <p:nvSpPr>
          <p:cNvPr id="83" name="Rectangle: Rounded Corners 82">
            <a:extLst>
              <a:ext uri="{FF2B5EF4-FFF2-40B4-BE49-F238E27FC236}">
                <a16:creationId xmlns:a16="http://schemas.microsoft.com/office/drawing/2014/main" id="{1BB28714-7681-4573-AECE-EEFC0ACA7738}"/>
              </a:ext>
            </a:extLst>
          </p:cNvPr>
          <p:cNvSpPr/>
          <p:nvPr/>
        </p:nvSpPr>
        <p:spPr>
          <a:xfrm>
            <a:off x="5943600" y="4405530"/>
            <a:ext cx="1398140" cy="473285"/>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4" name="TextBox 83">
            <a:extLst>
              <a:ext uri="{FF2B5EF4-FFF2-40B4-BE49-F238E27FC236}">
                <a16:creationId xmlns:a16="http://schemas.microsoft.com/office/drawing/2014/main" id="{57F5A103-8568-4811-86A7-280ECC379B36}"/>
              </a:ext>
            </a:extLst>
          </p:cNvPr>
          <p:cNvSpPr txBox="1"/>
          <p:nvPr/>
        </p:nvSpPr>
        <p:spPr>
          <a:xfrm>
            <a:off x="6033153" y="4387326"/>
            <a:ext cx="1175336" cy="523220"/>
          </a:xfrm>
          <a:prstGeom prst="rect">
            <a:avLst/>
          </a:prstGeom>
          <a:noFill/>
        </p:spPr>
        <p:txBody>
          <a:bodyPr wrap="square" rtlCol="0">
            <a:spAutoFit/>
          </a:bodyPr>
          <a:lstStyle/>
          <a:p>
            <a:pPr algn="ctr"/>
            <a:r>
              <a:rPr lang="en-CA" sz="1400" dirty="0"/>
              <a:t>Grading</a:t>
            </a:r>
          </a:p>
          <a:p>
            <a:pPr algn="ctr"/>
            <a:r>
              <a:rPr lang="en-CA" sz="1400" dirty="0"/>
              <a:t>Subsystem</a:t>
            </a:r>
          </a:p>
        </p:txBody>
      </p:sp>
      <p:cxnSp>
        <p:nvCxnSpPr>
          <p:cNvPr id="75" name="Connector: Elbow 74">
            <a:extLst>
              <a:ext uri="{FF2B5EF4-FFF2-40B4-BE49-F238E27FC236}">
                <a16:creationId xmlns:a16="http://schemas.microsoft.com/office/drawing/2014/main" id="{98C12513-8716-4A4B-878B-975B9D822FF0}"/>
              </a:ext>
            </a:extLst>
          </p:cNvPr>
          <p:cNvCxnSpPr>
            <a:stCxn id="76" idx="0"/>
            <a:endCxn id="44" idx="1"/>
          </p:cNvCxnSpPr>
          <p:nvPr/>
        </p:nvCxnSpPr>
        <p:spPr>
          <a:xfrm rot="5400000" flipH="1" flipV="1">
            <a:off x="6204697" y="3400543"/>
            <a:ext cx="313861" cy="1082907"/>
          </a:xfrm>
          <a:prstGeom prst="bentConnector2">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1F110BBD-D76E-4E26-9CD8-49459A12F4FF}"/>
              </a:ext>
            </a:extLst>
          </p:cNvPr>
          <p:cNvCxnSpPr>
            <a:cxnSpLocks/>
            <a:stCxn id="68" idx="3"/>
            <a:endCxn id="44" idx="2"/>
          </p:cNvCxnSpPr>
          <p:nvPr/>
        </p:nvCxnSpPr>
        <p:spPr>
          <a:xfrm flipH="1" flipV="1">
            <a:off x="7756841" y="4046675"/>
            <a:ext cx="91759" cy="1818543"/>
          </a:xfrm>
          <a:prstGeom prst="bentConnector4">
            <a:avLst>
              <a:gd name="adj1" fmla="val -249131"/>
              <a:gd name="adj2" fmla="val 64726"/>
            </a:avLst>
          </a:prstGeom>
          <a:ln>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95699293-2E3E-484E-938A-76B1DCE0A6E8}"/>
              </a:ext>
            </a:extLst>
          </p:cNvPr>
          <p:cNvSpPr txBox="1"/>
          <p:nvPr/>
        </p:nvSpPr>
        <p:spPr>
          <a:xfrm>
            <a:off x="5933644" y="3558674"/>
            <a:ext cx="809837" cy="261610"/>
          </a:xfrm>
          <a:prstGeom prst="rect">
            <a:avLst/>
          </a:prstGeom>
          <a:noFill/>
        </p:spPr>
        <p:txBody>
          <a:bodyPr wrap="none" rtlCol="0">
            <a:spAutoFit/>
          </a:bodyPr>
          <a:lstStyle/>
          <a:p>
            <a:r>
              <a:rPr lang="en-CA" sz="1100" dirty="0"/>
              <a:t>&lt;&lt;uses&gt;&gt;</a:t>
            </a:r>
          </a:p>
        </p:txBody>
      </p:sp>
      <p:sp>
        <p:nvSpPr>
          <p:cNvPr id="92" name="TextBox 91">
            <a:extLst>
              <a:ext uri="{FF2B5EF4-FFF2-40B4-BE49-F238E27FC236}">
                <a16:creationId xmlns:a16="http://schemas.microsoft.com/office/drawing/2014/main" id="{8BFE5066-FF28-4D25-9A58-A8093B3E702B}"/>
              </a:ext>
            </a:extLst>
          </p:cNvPr>
          <p:cNvSpPr txBox="1"/>
          <p:nvPr/>
        </p:nvSpPr>
        <p:spPr>
          <a:xfrm>
            <a:off x="7674732" y="4426545"/>
            <a:ext cx="809837" cy="261610"/>
          </a:xfrm>
          <a:prstGeom prst="rect">
            <a:avLst/>
          </a:prstGeom>
          <a:noFill/>
        </p:spPr>
        <p:txBody>
          <a:bodyPr wrap="none" rtlCol="0">
            <a:spAutoFit/>
          </a:bodyPr>
          <a:lstStyle/>
          <a:p>
            <a:r>
              <a:rPr lang="en-CA" sz="1100" dirty="0"/>
              <a:t>&lt;&lt;uses&gt;&gt;</a:t>
            </a:r>
          </a:p>
        </p:txBody>
      </p:sp>
      <p:sp>
        <p:nvSpPr>
          <p:cNvPr id="93" name="TextBox 92">
            <a:extLst>
              <a:ext uri="{FF2B5EF4-FFF2-40B4-BE49-F238E27FC236}">
                <a16:creationId xmlns:a16="http://schemas.microsoft.com/office/drawing/2014/main" id="{41F39879-AA07-4E14-9924-5A9C657F780B}"/>
              </a:ext>
            </a:extLst>
          </p:cNvPr>
          <p:cNvSpPr txBox="1"/>
          <p:nvPr/>
        </p:nvSpPr>
        <p:spPr>
          <a:xfrm>
            <a:off x="4522782" y="4060363"/>
            <a:ext cx="2604054" cy="307777"/>
          </a:xfrm>
          <a:prstGeom prst="rect">
            <a:avLst/>
          </a:prstGeom>
          <a:noFill/>
        </p:spPr>
        <p:txBody>
          <a:bodyPr wrap="square" rtlCol="0">
            <a:spAutoFit/>
          </a:bodyPr>
          <a:lstStyle/>
          <a:p>
            <a:r>
              <a:rPr lang="en-CA" sz="1400" dirty="0"/>
              <a:t>Student Services Subsystem</a:t>
            </a:r>
          </a:p>
        </p:txBody>
      </p:sp>
    </p:spTree>
    <p:extLst>
      <p:ext uri="{BB962C8B-B14F-4D97-AF65-F5344CB8AC3E}">
        <p14:creationId xmlns:p14="http://schemas.microsoft.com/office/powerpoint/2010/main" val="4047142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6D54DB-8695-4B14-B0F4-D757350DEEB1}" type="slidenum">
              <a:rPr lang="en-CA" altLang="en-US"/>
              <a:pPr/>
              <a:t>34</a:t>
            </a:fld>
            <a:endParaRPr lang="en-CA" altLang="en-US"/>
          </a:p>
        </p:txBody>
      </p:sp>
      <p:sp>
        <p:nvSpPr>
          <p:cNvPr id="69634" name="Rectangle 2"/>
          <p:cNvSpPr>
            <a:spLocks noGrp="1" noChangeArrowheads="1"/>
          </p:cNvSpPr>
          <p:nvPr>
            <p:ph type="title"/>
          </p:nvPr>
        </p:nvSpPr>
        <p:spPr/>
        <p:txBody>
          <a:bodyPr/>
          <a:lstStyle/>
          <a:p>
            <a:r>
              <a:rPr lang="en-CA" altLang="en-US" dirty="0"/>
              <a:t>Locational  Heterogeneous</a:t>
            </a:r>
          </a:p>
        </p:txBody>
      </p:sp>
      <p:sp>
        <p:nvSpPr>
          <p:cNvPr id="69635" name="Rectangle 3"/>
          <p:cNvSpPr>
            <a:spLocks noGrp="1" noChangeArrowheads="1"/>
          </p:cNvSpPr>
          <p:nvPr>
            <p:ph type="body" idx="1"/>
          </p:nvPr>
        </p:nvSpPr>
        <p:spPr>
          <a:xfrm>
            <a:off x="674914" y="1777032"/>
            <a:ext cx="7772400" cy="4114800"/>
          </a:xfrm>
        </p:spPr>
        <p:txBody>
          <a:bodyPr/>
          <a:lstStyle/>
          <a:p>
            <a:pPr>
              <a:lnSpc>
                <a:spcPct val="90000"/>
              </a:lnSpc>
            </a:pPr>
            <a:r>
              <a:rPr lang="en-CA" altLang="en-US" sz="2000" dirty="0"/>
              <a:t>Locational heterogeneous:  Overall architecture at same level is a combination of different styles (e.g., repository (database) and layered, etc.)</a:t>
            </a:r>
            <a:br>
              <a:rPr lang="en-CA" altLang="en-US" sz="2000" dirty="0"/>
            </a:br>
            <a:endParaRPr lang="en-CA" altLang="en-US" sz="2000" dirty="0"/>
          </a:p>
        </p:txBody>
      </p:sp>
      <p:sp>
        <p:nvSpPr>
          <p:cNvPr id="6" name="Slide Number Placeholder 5">
            <a:extLst>
              <a:ext uri="{FF2B5EF4-FFF2-40B4-BE49-F238E27FC236}">
                <a16:creationId xmlns:a16="http://schemas.microsoft.com/office/drawing/2014/main" id="{0A6FBB49-DD49-41DA-B33C-BCAA427494DF}"/>
              </a:ext>
            </a:extLst>
          </p:cNvPr>
          <p:cNvSpPr txBox="1">
            <a:spLocks/>
          </p:cNvSpPr>
          <p:nvPr/>
        </p:nvSpPr>
        <p:spPr>
          <a:xfrm>
            <a:off x="57150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C16D54DB-8695-4B14-B0F4-D757350DEEB1}" type="slidenum">
              <a:rPr lang="en-CA" altLang="en-US" smtClean="0"/>
              <a:pPr/>
              <a:t>34</a:t>
            </a:fld>
            <a:endParaRPr lang="en-CA" altLang="en-US"/>
          </a:p>
        </p:txBody>
      </p:sp>
      <p:pic>
        <p:nvPicPr>
          <p:cNvPr id="7" name="Picture 6" descr="MacOsX:Users:amoral:Documents:my documents:Softeng:Coop:WEB:coop:images:marketecture.png">
            <a:extLst>
              <a:ext uri="{FF2B5EF4-FFF2-40B4-BE49-F238E27FC236}">
                <a16:creationId xmlns:a16="http://schemas.microsoft.com/office/drawing/2014/main" id="{2DC1D4CB-0865-465C-8AD7-44660FC89A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19074"/>
            <a:ext cx="2743200" cy="3634126"/>
          </a:xfrm>
          <a:prstGeom prst="rect">
            <a:avLst/>
          </a:prstGeom>
          <a:noFill/>
          <a:ln>
            <a:noFill/>
          </a:ln>
        </p:spPr>
      </p:pic>
      <p:cxnSp>
        <p:nvCxnSpPr>
          <p:cNvPr id="8" name="Straight Arrow Connector 7">
            <a:extLst>
              <a:ext uri="{FF2B5EF4-FFF2-40B4-BE49-F238E27FC236}">
                <a16:creationId xmlns:a16="http://schemas.microsoft.com/office/drawing/2014/main" id="{9B456637-0B11-4B89-9CE4-229476082FAB}"/>
              </a:ext>
            </a:extLst>
          </p:cNvPr>
          <p:cNvCxnSpPr>
            <a:cxnSpLocks/>
            <a:endCxn id="9" idx="1"/>
          </p:cNvCxnSpPr>
          <p:nvPr/>
        </p:nvCxnSpPr>
        <p:spPr>
          <a:xfrm flipV="1">
            <a:off x="3581400" y="4899026"/>
            <a:ext cx="1371600" cy="587376"/>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E6AA68E6-1D03-4F71-963E-0C21E8EBDB03}"/>
              </a:ext>
            </a:extLst>
          </p:cNvPr>
          <p:cNvSpPr/>
          <p:nvPr/>
        </p:nvSpPr>
        <p:spPr>
          <a:xfrm>
            <a:off x="4953000" y="4175126"/>
            <a:ext cx="3505200" cy="1447800"/>
          </a:xfrm>
          <a:prstGeom prst="roundRect">
            <a:avLst/>
          </a:prstGeom>
          <a:gradFill>
            <a:gsLst>
              <a:gs pos="0">
                <a:schemeClr val="tx2">
                  <a:lumMod val="20000"/>
                  <a:lumOff val="80000"/>
                </a:schemeClr>
              </a:gs>
              <a:gs pos="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5B740DF8-B938-4304-8DEE-7E9ACDAC7A96}"/>
              </a:ext>
            </a:extLst>
          </p:cNvPr>
          <p:cNvSpPr txBox="1"/>
          <p:nvPr/>
        </p:nvSpPr>
        <p:spPr>
          <a:xfrm>
            <a:off x="5893397" y="4197281"/>
            <a:ext cx="1617751" cy="307777"/>
          </a:xfrm>
          <a:prstGeom prst="rect">
            <a:avLst/>
          </a:prstGeom>
          <a:noFill/>
        </p:spPr>
        <p:txBody>
          <a:bodyPr wrap="none" rtlCol="0">
            <a:spAutoFit/>
          </a:bodyPr>
          <a:lstStyle/>
          <a:p>
            <a:r>
              <a:rPr lang="en-CA" sz="1400" dirty="0"/>
              <a:t>Persistence Layer</a:t>
            </a:r>
          </a:p>
        </p:txBody>
      </p:sp>
      <p:sp>
        <p:nvSpPr>
          <p:cNvPr id="11" name="Rectangle: Rounded Corners 10">
            <a:extLst>
              <a:ext uri="{FF2B5EF4-FFF2-40B4-BE49-F238E27FC236}">
                <a16:creationId xmlns:a16="http://schemas.microsoft.com/office/drawing/2014/main" id="{340F4336-6804-4E9B-AA3F-0FD4E8DCFE2D}"/>
              </a:ext>
            </a:extLst>
          </p:cNvPr>
          <p:cNvSpPr/>
          <p:nvPr/>
        </p:nvSpPr>
        <p:spPr>
          <a:xfrm>
            <a:off x="5105400" y="5135563"/>
            <a:ext cx="914400" cy="3410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B4D6B044-CC38-4CDF-B785-1A6F2A91E6AF}"/>
              </a:ext>
            </a:extLst>
          </p:cNvPr>
          <p:cNvSpPr/>
          <p:nvPr/>
        </p:nvSpPr>
        <p:spPr>
          <a:xfrm>
            <a:off x="6172200" y="5117031"/>
            <a:ext cx="914400" cy="3410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6A38E1B9-C6F4-4E02-85F6-061ADB941FEE}"/>
              </a:ext>
            </a:extLst>
          </p:cNvPr>
          <p:cNvSpPr/>
          <p:nvPr/>
        </p:nvSpPr>
        <p:spPr>
          <a:xfrm>
            <a:off x="7239000" y="5102586"/>
            <a:ext cx="914400" cy="3410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7C29E154-0062-4CEF-AA36-8528B43781D2}"/>
              </a:ext>
            </a:extLst>
          </p:cNvPr>
          <p:cNvSpPr txBox="1"/>
          <p:nvPr/>
        </p:nvSpPr>
        <p:spPr>
          <a:xfrm>
            <a:off x="5105400" y="5121543"/>
            <a:ext cx="910827" cy="307777"/>
          </a:xfrm>
          <a:prstGeom prst="rect">
            <a:avLst/>
          </a:prstGeom>
          <a:noFill/>
        </p:spPr>
        <p:txBody>
          <a:bodyPr wrap="none" rtlCol="0">
            <a:spAutoFit/>
          </a:bodyPr>
          <a:lstStyle/>
          <a:p>
            <a:r>
              <a:rPr lang="en-CA" sz="1400" dirty="0"/>
              <a:t>Adapter1</a:t>
            </a:r>
          </a:p>
        </p:txBody>
      </p:sp>
      <p:sp>
        <p:nvSpPr>
          <p:cNvPr id="15" name="TextBox 14">
            <a:extLst>
              <a:ext uri="{FF2B5EF4-FFF2-40B4-BE49-F238E27FC236}">
                <a16:creationId xmlns:a16="http://schemas.microsoft.com/office/drawing/2014/main" id="{7B737510-BE01-470C-A9CE-C3ADC95E4367}"/>
              </a:ext>
            </a:extLst>
          </p:cNvPr>
          <p:cNvSpPr txBox="1"/>
          <p:nvPr/>
        </p:nvSpPr>
        <p:spPr>
          <a:xfrm>
            <a:off x="6165054" y="5102423"/>
            <a:ext cx="960519" cy="307777"/>
          </a:xfrm>
          <a:prstGeom prst="rect">
            <a:avLst/>
          </a:prstGeom>
          <a:noFill/>
        </p:spPr>
        <p:txBody>
          <a:bodyPr wrap="none" rtlCol="0">
            <a:spAutoFit/>
          </a:bodyPr>
          <a:lstStyle/>
          <a:p>
            <a:r>
              <a:rPr lang="en-CA" sz="1400" dirty="0"/>
              <a:t>Adapter 2</a:t>
            </a:r>
          </a:p>
        </p:txBody>
      </p:sp>
      <p:sp>
        <p:nvSpPr>
          <p:cNvPr id="16" name="TextBox 15">
            <a:extLst>
              <a:ext uri="{FF2B5EF4-FFF2-40B4-BE49-F238E27FC236}">
                <a16:creationId xmlns:a16="http://schemas.microsoft.com/office/drawing/2014/main" id="{7BA31971-1C51-42F7-9E5B-5AC674DE4F2C}"/>
              </a:ext>
            </a:extLst>
          </p:cNvPr>
          <p:cNvSpPr txBox="1"/>
          <p:nvPr/>
        </p:nvSpPr>
        <p:spPr>
          <a:xfrm>
            <a:off x="7217231" y="5102423"/>
            <a:ext cx="960519" cy="307777"/>
          </a:xfrm>
          <a:prstGeom prst="rect">
            <a:avLst/>
          </a:prstGeom>
          <a:noFill/>
        </p:spPr>
        <p:txBody>
          <a:bodyPr wrap="none" rtlCol="0">
            <a:spAutoFit/>
          </a:bodyPr>
          <a:lstStyle/>
          <a:p>
            <a:r>
              <a:rPr lang="en-CA" sz="1400" dirty="0"/>
              <a:t>Adapter 3</a:t>
            </a:r>
          </a:p>
        </p:txBody>
      </p:sp>
      <p:sp>
        <p:nvSpPr>
          <p:cNvPr id="17" name="Flowchart: Magnetic Disk 16">
            <a:extLst>
              <a:ext uri="{FF2B5EF4-FFF2-40B4-BE49-F238E27FC236}">
                <a16:creationId xmlns:a16="http://schemas.microsoft.com/office/drawing/2014/main" id="{B4A40A8B-A042-4DF6-98E5-B17967F111EE}"/>
              </a:ext>
            </a:extLst>
          </p:cNvPr>
          <p:cNvSpPr/>
          <p:nvPr/>
        </p:nvSpPr>
        <p:spPr>
          <a:xfrm>
            <a:off x="4876800" y="5959475"/>
            <a:ext cx="1109346" cy="762000"/>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00C97DEF-6CED-4414-8CDE-08FAAAB26DB4}"/>
              </a:ext>
            </a:extLst>
          </p:cNvPr>
          <p:cNvSpPr txBox="1"/>
          <p:nvPr/>
        </p:nvSpPr>
        <p:spPr>
          <a:xfrm>
            <a:off x="4966221" y="6262205"/>
            <a:ext cx="1019925" cy="307777"/>
          </a:xfrm>
          <a:prstGeom prst="rect">
            <a:avLst/>
          </a:prstGeom>
          <a:noFill/>
        </p:spPr>
        <p:txBody>
          <a:bodyPr wrap="square" rtlCol="0">
            <a:spAutoFit/>
          </a:bodyPr>
          <a:lstStyle/>
          <a:p>
            <a:r>
              <a:rPr lang="en-CA" sz="1400" dirty="0"/>
              <a:t>COTS DB</a:t>
            </a:r>
          </a:p>
        </p:txBody>
      </p:sp>
      <p:sp>
        <p:nvSpPr>
          <p:cNvPr id="19" name="Flowchart: Magnetic Disk 18">
            <a:extLst>
              <a:ext uri="{FF2B5EF4-FFF2-40B4-BE49-F238E27FC236}">
                <a16:creationId xmlns:a16="http://schemas.microsoft.com/office/drawing/2014/main" id="{D5F9A283-2806-4FE3-B34E-C75A5ACE88F0}"/>
              </a:ext>
            </a:extLst>
          </p:cNvPr>
          <p:cNvSpPr/>
          <p:nvPr/>
        </p:nvSpPr>
        <p:spPr>
          <a:xfrm>
            <a:off x="6357758" y="5928278"/>
            <a:ext cx="1109346" cy="762000"/>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681C66EE-55A7-4F25-BC25-9541A88F9D71}"/>
              </a:ext>
            </a:extLst>
          </p:cNvPr>
          <p:cNvSpPr txBox="1"/>
          <p:nvPr/>
        </p:nvSpPr>
        <p:spPr>
          <a:xfrm>
            <a:off x="6447179" y="6231008"/>
            <a:ext cx="1019925" cy="307777"/>
          </a:xfrm>
          <a:prstGeom prst="rect">
            <a:avLst/>
          </a:prstGeom>
          <a:noFill/>
        </p:spPr>
        <p:txBody>
          <a:bodyPr wrap="square" rtlCol="0">
            <a:spAutoFit/>
          </a:bodyPr>
          <a:lstStyle/>
          <a:p>
            <a:r>
              <a:rPr lang="en-CA" sz="1400" dirty="0"/>
              <a:t>COTS DB</a:t>
            </a:r>
          </a:p>
        </p:txBody>
      </p:sp>
      <p:pic>
        <p:nvPicPr>
          <p:cNvPr id="21" name="Picture 20">
            <a:extLst>
              <a:ext uri="{FF2B5EF4-FFF2-40B4-BE49-F238E27FC236}">
                <a16:creationId xmlns:a16="http://schemas.microsoft.com/office/drawing/2014/main" id="{1D328955-9041-4290-B4AF-24B061796F67}"/>
              </a:ext>
            </a:extLst>
          </p:cNvPr>
          <p:cNvPicPr>
            <a:picLocks noChangeAspect="1"/>
          </p:cNvPicPr>
          <p:nvPr/>
        </p:nvPicPr>
        <p:blipFill>
          <a:blip r:embed="rId3"/>
          <a:stretch>
            <a:fillRect/>
          </a:stretch>
        </p:blipFill>
        <p:spPr>
          <a:xfrm>
            <a:off x="3065920" y="5928278"/>
            <a:ext cx="515480" cy="568081"/>
          </a:xfrm>
          <a:prstGeom prst="rect">
            <a:avLst/>
          </a:prstGeom>
        </p:spPr>
      </p:pic>
      <p:pic>
        <p:nvPicPr>
          <p:cNvPr id="22" name="Picture 21">
            <a:extLst>
              <a:ext uri="{FF2B5EF4-FFF2-40B4-BE49-F238E27FC236}">
                <a16:creationId xmlns:a16="http://schemas.microsoft.com/office/drawing/2014/main" id="{9A45BA2A-86DF-45AD-A799-D98CF49B1E23}"/>
              </a:ext>
            </a:extLst>
          </p:cNvPr>
          <p:cNvPicPr>
            <a:picLocks noChangeAspect="1"/>
          </p:cNvPicPr>
          <p:nvPr/>
        </p:nvPicPr>
        <p:blipFill>
          <a:blip r:embed="rId3"/>
          <a:stretch>
            <a:fillRect/>
          </a:stretch>
        </p:blipFill>
        <p:spPr>
          <a:xfrm>
            <a:off x="1627080" y="5923029"/>
            <a:ext cx="515480" cy="568081"/>
          </a:xfrm>
          <a:prstGeom prst="rect">
            <a:avLst/>
          </a:prstGeom>
        </p:spPr>
      </p:pic>
      <p:sp>
        <p:nvSpPr>
          <p:cNvPr id="23" name="Flowchart: Magnetic Disk 22">
            <a:extLst>
              <a:ext uri="{FF2B5EF4-FFF2-40B4-BE49-F238E27FC236}">
                <a16:creationId xmlns:a16="http://schemas.microsoft.com/office/drawing/2014/main" id="{1AE655C5-8636-4E87-9AD7-B49E5A742271}"/>
              </a:ext>
            </a:extLst>
          </p:cNvPr>
          <p:cNvSpPr/>
          <p:nvPr/>
        </p:nvSpPr>
        <p:spPr>
          <a:xfrm>
            <a:off x="7665539" y="5871674"/>
            <a:ext cx="1109346" cy="762000"/>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4F1BE5DA-96F4-4608-8B1D-CDCC5E0ED73D}"/>
              </a:ext>
            </a:extLst>
          </p:cNvPr>
          <p:cNvSpPr txBox="1"/>
          <p:nvPr/>
        </p:nvSpPr>
        <p:spPr>
          <a:xfrm>
            <a:off x="7754960" y="6174404"/>
            <a:ext cx="1019925" cy="307777"/>
          </a:xfrm>
          <a:prstGeom prst="rect">
            <a:avLst/>
          </a:prstGeom>
          <a:noFill/>
        </p:spPr>
        <p:txBody>
          <a:bodyPr wrap="square" rtlCol="0">
            <a:spAutoFit/>
          </a:bodyPr>
          <a:lstStyle/>
          <a:p>
            <a:r>
              <a:rPr lang="en-CA" sz="1400" dirty="0"/>
              <a:t>COTS DB</a:t>
            </a:r>
          </a:p>
        </p:txBody>
      </p:sp>
      <p:sp>
        <p:nvSpPr>
          <p:cNvPr id="25" name="Rectangle: Rounded Corners 24">
            <a:extLst>
              <a:ext uri="{FF2B5EF4-FFF2-40B4-BE49-F238E27FC236}">
                <a16:creationId xmlns:a16="http://schemas.microsoft.com/office/drawing/2014/main" id="{D0E777D2-40CA-4E31-8D2C-4F94A6B51E40}"/>
              </a:ext>
            </a:extLst>
          </p:cNvPr>
          <p:cNvSpPr/>
          <p:nvPr/>
        </p:nvSpPr>
        <p:spPr>
          <a:xfrm>
            <a:off x="5105400" y="4541501"/>
            <a:ext cx="3072350" cy="44256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TextBox 25">
            <a:extLst>
              <a:ext uri="{FF2B5EF4-FFF2-40B4-BE49-F238E27FC236}">
                <a16:creationId xmlns:a16="http://schemas.microsoft.com/office/drawing/2014/main" id="{B7651ECC-0C12-4DD0-86F8-FBD6BF8DE196}"/>
              </a:ext>
            </a:extLst>
          </p:cNvPr>
          <p:cNvSpPr txBox="1"/>
          <p:nvPr/>
        </p:nvSpPr>
        <p:spPr>
          <a:xfrm>
            <a:off x="5852737" y="4599429"/>
            <a:ext cx="1426994" cy="307777"/>
          </a:xfrm>
          <a:prstGeom prst="rect">
            <a:avLst/>
          </a:prstGeom>
          <a:noFill/>
        </p:spPr>
        <p:txBody>
          <a:bodyPr wrap="none" rtlCol="0">
            <a:spAutoFit/>
          </a:bodyPr>
          <a:lstStyle/>
          <a:p>
            <a:r>
              <a:rPr lang="en-CA" sz="1400" dirty="0"/>
              <a:t>Query Manager</a:t>
            </a:r>
          </a:p>
        </p:txBody>
      </p:sp>
      <p:cxnSp>
        <p:nvCxnSpPr>
          <p:cNvPr id="27" name="Straight Arrow Connector 26">
            <a:extLst>
              <a:ext uri="{FF2B5EF4-FFF2-40B4-BE49-F238E27FC236}">
                <a16:creationId xmlns:a16="http://schemas.microsoft.com/office/drawing/2014/main" id="{38F5185B-4C5B-485D-A46C-E3D9DBF5522A}"/>
              </a:ext>
            </a:extLst>
          </p:cNvPr>
          <p:cNvCxnSpPr>
            <a:stCxn id="11" idx="2"/>
            <a:endCxn id="17" idx="1"/>
          </p:cNvCxnSpPr>
          <p:nvPr/>
        </p:nvCxnSpPr>
        <p:spPr>
          <a:xfrm flipH="1">
            <a:off x="5431473" y="5476579"/>
            <a:ext cx="131127" cy="4828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749849C-DA8A-44A9-A949-4810F8C1D83E}"/>
              </a:ext>
            </a:extLst>
          </p:cNvPr>
          <p:cNvCxnSpPr>
            <a:cxnSpLocks/>
            <a:stCxn id="12" idx="2"/>
            <a:endCxn id="19" idx="1"/>
          </p:cNvCxnSpPr>
          <p:nvPr/>
        </p:nvCxnSpPr>
        <p:spPr>
          <a:xfrm>
            <a:off x="6629400" y="5458047"/>
            <a:ext cx="283031" cy="4702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D8A3560-1F68-4139-B745-683F9BA33D6C}"/>
              </a:ext>
            </a:extLst>
          </p:cNvPr>
          <p:cNvCxnSpPr>
            <a:cxnSpLocks/>
            <a:stCxn id="13" idx="2"/>
            <a:endCxn id="23" idx="1"/>
          </p:cNvCxnSpPr>
          <p:nvPr/>
        </p:nvCxnSpPr>
        <p:spPr>
          <a:xfrm>
            <a:off x="7696200" y="5443602"/>
            <a:ext cx="524012" cy="4280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ACEDA9F7-A675-4F97-BD0C-FBB6ABE3AA2F}"/>
              </a:ext>
            </a:extLst>
          </p:cNvPr>
          <p:cNvSpPr/>
          <p:nvPr/>
        </p:nvSpPr>
        <p:spPr>
          <a:xfrm>
            <a:off x="4966221" y="3625641"/>
            <a:ext cx="3427954" cy="473285"/>
          </a:xfrm>
          <a:prstGeom prst="roundRect">
            <a:avLst/>
          </a:prstGeom>
          <a:gradFill>
            <a:gsLst>
              <a:gs pos="0">
                <a:schemeClr val="tx2">
                  <a:lumMod val="20000"/>
                  <a:lumOff val="80000"/>
                </a:schemeClr>
              </a:gs>
              <a:gs pos="0">
                <a:schemeClr val="accent1">
                  <a:lumMod val="45000"/>
                  <a:lumOff val="55000"/>
                </a:schemeClr>
              </a:gs>
              <a:gs pos="0">
                <a:schemeClr val="accent1">
                  <a:lumMod val="45000"/>
                  <a:lumOff val="55000"/>
                </a:schemeClr>
              </a:gs>
              <a:gs pos="1000">
                <a:schemeClr val="accent6">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TextBox 30">
            <a:extLst>
              <a:ext uri="{FF2B5EF4-FFF2-40B4-BE49-F238E27FC236}">
                <a16:creationId xmlns:a16="http://schemas.microsoft.com/office/drawing/2014/main" id="{6C61C01F-32E9-4470-B593-5FF51A9CED2D}"/>
              </a:ext>
            </a:extLst>
          </p:cNvPr>
          <p:cNvSpPr txBox="1"/>
          <p:nvPr/>
        </p:nvSpPr>
        <p:spPr>
          <a:xfrm>
            <a:off x="6079409" y="3719700"/>
            <a:ext cx="1099981" cy="307777"/>
          </a:xfrm>
          <a:prstGeom prst="rect">
            <a:avLst/>
          </a:prstGeom>
          <a:noFill/>
        </p:spPr>
        <p:txBody>
          <a:bodyPr wrap="none" rtlCol="0">
            <a:spAutoFit/>
          </a:bodyPr>
          <a:lstStyle/>
          <a:p>
            <a:r>
              <a:rPr lang="en-CA" sz="1400" dirty="0"/>
              <a:t>Data Model</a:t>
            </a:r>
          </a:p>
        </p:txBody>
      </p:sp>
      <p:sp>
        <p:nvSpPr>
          <p:cNvPr id="32" name="Rectangle: Rounded Corners 31">
            <a:extLst>
              <a:ext uri="{FF2B5EF4-FFF2-40B4-BE49-F238E27FC236}">
                <a16:creationId xmlns:a16="http://schemas.microsoft.com/office/drawing/2014/main" id="{1D00488C-CDC7-443C-9D3B-005C9431F66A}"/>
              </a:ext>
            </a:extLst>
          </p:cNvPr>
          <p:cNvSpPr/>
          <p:nvPr/>
        </p:nvSpPr>
        <p:spPr>
          <a:xfrm>
            <a:off x="4690495" y="3124200"/>
            <a:ext cx="4050485" cy="2659673"/>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3" name="TextBox 32">
            <a:extLst>
              <a:ext uri="{FF2B5EF4-FFF2-40B4-BE49-F238E27FC236}">
                <a16:creationId xmlns:a16="http://schemas.microsoft.com/office/drawing/2014/main" id="{295C1764-9B0D-4CD0-B8B1-86F049F1E0E1}"/>
              </a:ext>
            </a:extLst>
          </p:cNvPr>
          <p:cNvSpPr txBox="1"/>
          <p:nvPr/>
        </p:nvSpPr>
        <p:spPr>
          <a:xfrm>
            <a:off x="6133838" y="3198646"/>
            <a:ext cx="1059906" cy="307777"/>
          </a:xfrm>
          <a:prstGeom prst="rect">
            <a:avLst/>
          </a:prstGeom>
          <a:noFill/>
        </p:spPr>
        <p:txBody>
          <a:bodyPr wrap="none" rtlCol="0">
            <a:spAutoFit/>
          </a:bodyPr>
          <a:lstStyle/>
          <a:p>
            <a:r>
              <a:rPr lang="en-CA" sz="1400" dirty="0"/>
              <a:t>Data Layer</a:t>
            </a:r>
          </a:p>
        </p:txBody>
      </p:sp>
      <p:cxnSp>
        <p:nvCxnSpPr>
          <p:cNvPr id="34" name="Straight Connector 33">
            <a:extLst>
              <a:ext uri="{FF2B5EF4-FFF2-40B4-BE49-F238E27FC236}">
                <a16:creationId xmlns:a16="http://schemas.microsoft.com/office/drawing/2014/main" id="{977F3BB6-1833-4608-BA11-4122C86D22F8}"/>
              </a:ext>
            </a:extLst>
          </p:cNvPr>
          <p:cNvCxnSpPr>
            <a:cxnSpLocks/>
          </p:cNvCxnSpPr>
          <p:nvPr/>
        </p:nvCxnSpPr>
        <p:spPr>
          <a:xfrm flipV="1">
            <a:off x="3501608" y="5729416"/>
            <a:ext cx="1292254" cy="8249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E6629DA-B2EA-4C2E-8357-22A872782D5F}"/>
              </a:ext>
            </a:extLst>
          </p:cNvPr>
          <p:cNvCxnSpPr>
            <a:cxnSpLocks/>
          </p:cNvCxnSpPr>
          <p:nvPr/>
        </p:nvCxnSpPr>
        <p:spPr>
          <a:xfrm flipV="1">
            <a:off x="3622224" y="3198646"/>
            <a:ext cx="1145714" cy="20744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9BB1637-D632-442D-BD0C-929DE7468689}"/>
              </a:ext>
            </a:extLst>
          </p:cNvPr>
          <p:cNvCxnSpPr>
            <a:cxnSpLocks/>
          </p:cNvCxnSpPr>
          <p:nvPr/>
        </p:nvCxnSpPr>
        <p:spPr>
          <a:xfrm flipV="1">
            <a:off x="3429000" y="5256311"/>
            <a:ext cx="189651" cy="312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473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6D54DB-8695-4B14-B0F4-D757350DEEB1}" type="slidenum">
              <a:rPr lang="en-CA" altLang="en-US"/>
              <a:pPr/>
              <a:t>35</a:t>
            </a:fld>
            <a:endParaRPr lang="en-CA" altLang="en-US"/>
          </a:p>
        </p:txBody>
      </p:sp>
      <p:sp>
        <p:nvSpPr>
          <p:cNvPr id="69634" name="Rectangle 2"/>
          <p:cNvSpPr>
            <a:spLocks noGrp="1" noChangeArrowheads="1"/>
          </p:cNvSpPr>
          <p:nvPr>
            <p:ph type="title"/>
          </p:nvPr>
        </p:nvSpPr>
        <p:spPr/>
        <p:txBody>
          <a:bodyPr/>
          <a:lstStyle/>
          <a:p>
            <a:r>
              <a:rPr lang="en-CA" altLang="en-US" dirty="0"/>
              <a:t>Simultaneously Heterogeneous</a:t>
            </a:r>
          </a:p>
        </p:txBody>
      </p:sp>
      <p:sp>
        <p:nvSpPr>
          <p:cNvPr id="69635" name="Rectangle 3"/>
          <p:cNvSpPr>
            <a:spLocks noGrp="1" noChangeArrowheads="1"/>
          </p:cNvSpPr>
          <p:nvPr>
            <p:ph type="body" idx="1"/>
          </p:nvPr>
        </p:nvSpPr>
        <p:spPr>
          <a:xfrm>
            <a:off x="685800" y="1981200"/>
            <a:ext cx="7772400" cy="990600"/>
          </a:xfrm>
        </p:spPr>
        <p:txBody>
          <a:bodyPr/>
          <a:lstStyle/>
          <a:p>
            <a:pPr marL="0" indent="0">
              <a:lnSpc>
                <a:spcPct val="90000"/>
              </a:lnSpc>
              <a:buNone/>
            </a:pPr>
            <a:r>
              <a:rPr lang="en-CA" altLang="en-US" sz="1800"/>
              <a:t>Simultaneously heterogeneous</a:t>
            </a:r>
            <a:r>
              <a:rPr lang="en-CA" altLang="en-US" sz="1800" dirty="0"/>
              <a:t>: The system can be described by different architecture styles at the same time based on the perspective we view the system </a:t>
            </a:r>
          </a:p>
          <a:p>
            <a:pPr>
              <a:lnSpc>
                <a:spcPct val="90000"/>
              </a:lnSpc>
            </a:pPr>
            <a:endParaRPr lang="en-CA" altLang="en-US" sz="1800" dirty="0"/>
          </a:p>
          <a:p>
            <a:pPr>
              <a:lnSpc>
                <a:spcPct val="90000"/>
              </a:lnSpc>
            </a:pPr>
            <a:endParaRPr lang="en-CA" altLang="en-US" sz="1800" dirty="0"/>
          </a:p>
        </p:txBody>
      </p:sp>
      <p:pic>
        <p:nvPicPr>
          <p:cNvPr id="6" name="Picture 5" descr="MacOsX:Users:amoral:Documents:my documents:Softeng:Coop:WEB:coop:images:marketecture.png">
            <a:extLst>
              <a:ext uri="{FF2B5EF4-FFF2-40B4-BE49-F238E27FC236}">
                <a16:creationId xmlns:a16="http://schemas.microsoft.com/office/drawing/2014/main" id="{B81B1291-1C15-4EB5-9A2F-C5854AE70D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19074"/>
            <a:ext cx="2743200" cy="3634126"/>
          </a:xfrm>
          <a:prstGeom prst="rect">
            <a:avLst/>
          </a:prstGeom>
          <a:noFill/>
          <a:ln>
            <a:noFill/>
          </a:ln>
        </p:spPr>
      </p:pic>
      <p:pic>
        <p:nvPicPr>
          <p:cNvPr id="7" name="Picture 6">
            <a:extLst>
              <a:ext uri="{FF2B5EF4-FFF2-40B4-BE49-F238E27FC236}">
                <a16:creationId xmlns:a16="http://schemas.microsoft.com/office/drawing/2014/main" id="{41CE6D16-5304-4CB1-9FF2-BA8B288A2FA3}"/>
              </a:ext>
            </a:extLst>
          </p:cNvPr>
          <p:cNvPicPr>
            <a:picLocks noChangeAspect="1"/>
          </p:cNvPicPr>
          <p:nvPr/>
        </p:nvPicPr>
        <p:blipFill>
          <a:blip r:embed="rId3"/>
          <a:stretch>
            <a:fillRect/>
          </a:stretch>
        </p:blipFill>
        <p:spPr>
          <a:xfrm>
            <a:off x="2886640" y="5928278"/>
            <a:ext cx="515480" cy="568081"/>
          </a:xfrm>
          <a:prstGeom prst="rect">
            <a:avLst/>
          </a:prstGeom>
        </p:spPr>
      </p:pic>
      <p:pic>
        <p:nvPicPr>
          <p:cNvPr id="8" name="Picture 7">
            <a:extLst>
              <a:ext uri="{FF2B5EF4-FFF2-40B4-BE49-F238E27FC236}">
                <a16:creationId xmlns:a16="http://schemas.microsoft.com/office/drawing/2014/main" id="{B9229FB7-03EB-4AFD-9DE5-D1AF392EA051}"/>
              </a:ext>
            </a:extLst>
          </p:cNvPr>
          <p:cNvPicPr>
            <a:picLocks noChangeAspect="1"/>
          </p:cNvPicPr>
          <p:nvPr/>
        </p:nvPicPr>
        <p:blipFill>
          <a:blip r:embed="rId3"/>
          <a:stretch>
            <a:fillRect/>
          </a:stretch>
        </p:blipFill>
        <p:spPr>
          <a:xfrm>
            <a:off x="1447800" y="5923029"/>
            <a:ext cx="515480" cy="568081"/>
          </a:xfrm>
          <a:prstGeom prst="rect">
            <a:avLst/>
          </a:prstGeom>
        </p:spPr>
      </p:pic>
      <p:pic>
        <p:nvPicPr>
          <p:cNvPr id="9" name="Picture 8" descr="MacOsX:Users:amoral:Documents:my documents:Softeng:Coop:WEB:coop:images:marketecture.png">
            <a:extLst>
              <a:ext uri="{FF2B5EF4-FFF2-40B4-BE49-F238E27FC236}">
                <a16:creationId xmlns:a16="http://schemas.microsoft.com/office/drawing/2014/main" id="{A134AFF8-A02A-4130-B6A2-B7C24DA6FE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07429" y="2945437"/>
            <a:ext cx="2743200" cy="3634126"/>
          </a:xfrm>
          <a:prstGeom prst="rect">
            <a:avLst/>
          </a:prstGeom>
          <a:noFill/>
          <a:ln>
            <a:noFill/>
          </a:ln>
        </p:spPr>
      </p:pic>
      <p:pic>
        <p:nvPicPr>
          <p:cNvPr id="10" name="Picture 9">
            <a:extLst>
              <a:ext uri="{FF2B5EF4-FFF2-40B4-BE49-F238E27FC236}">
                <a16:creationId xmlns:a16="http://schemas.microsoft.com/office/drawing/2014/main" id="{D3DC72D9-B3CE-4459-9E8D-F547FFA9E91B}"/>
              </a:ext>
            </a:extLst>
          </p:cNvPr>
          <p:cNvPicPr>
            <a:picLocks noChangeAspect="1"/>
          </p:cNvPicPr>
          <p:nvPr/>
        </p:nvPicPr>
        <p:blipFill>
          <a:blip r:embed="rId3"/>
          <a:stretch>
            <a:fillRect/>
          </a:stretch>
        </p:blipFill>
        <p:spPr>
          <a:xfrm>
            <a:off x="6827269" y="5954641"/>
            <a:ext cx="515480" cy="568081"/>
          </a:xfrm>
          <a:prstGeom prst="rect">
            <a:avLst/>
          </a:prstGeom>
        </p:spPr>
      </p:pic>
      <p:pic>
        <p:nvPicPr>
          <p:cNvPr id="11" name="Picture 10">
            <a:extLst>
              <a:ext uri="{FF2B5EF4-FFF2-40B4-BE49-F238E27FC236}">
                <a16:creationId xmlns:a16="http://schemas.microsoft.com/office/drawing/2014/main" id="{05C4E213-ABB0-4E60-8E85-3F685A3BA894}"/>
              </a:ext>
            </a:extLst>
          </p:cNvPr>
          <p:cNvPicPr>
            <a:picLocks noChangeAspect="1"/>
          </p:cNvPicPr>
          <p:nvPr/>
        </p:nvPicPr>
        <p:blipFill>
          <a:blip r:embed="rId3"/>
          <a:stretch>
            <a:fillRect/>
          </a:stretch>
        </p:blipFill>
        <p:spPr>
          <a:xfrm>
            <a:off x="5388429" y="5949392"/>
            <a:ext cx="515480" cy="568081"/>
          </a:xfrm>
          <a:prstGeom prst="rect">
            <a:avLst/>
          </a:prstGeom>
        </p:spPr>
      </p:pic>
    </p:spTree>
    <p:extLst>
      <p:ext uri="{BB962C8B-B14F-4D97-AF65-F5344CB8AC3E}">
        <p14:creationId xmlns:p14="http://schemas.microsoft.com/office/powerpoint/2010/main" val="873578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57BD3890-9638-4998-9EF6-9341BB28B7B7}" type="slidenum">
              <a:rPr lang="en-CA" altLang="en-US"/>
              <a:pPr/>
              <a:t>36</a:t>
            </a:fld>
            <a:endParaRPr lang="en-CA" altLang="en-US"/>
          </a:p>
        </p:txBody>
      </p:sp>
      <p:sp>
        <p:nvSpPr>
          <p:cNvPr id="90114" name="Rectangle 2"/>
          <p:cNvSpPr>
            <a:spLocks noGrp="1" noChangeArrowheads="1"/>
          </p:cNvSpPr>
          <p:nvPr>
            <p:ph type="title"/>
          </p:nvPr>
        </p:nvSpPr>
        <p:spPr/>
        <p:txBody>
          <a:bodyPr/>
          <a:lstStyle/>
          <a:p>
            <a:r>
              <a:rPr lang="en-CA" altLang="en-US" sz="3600"/>
              <a:t>Example of Heterogeneous Architectures: Enterprise Architectures</a:t>
            </a:r>
          </a:p>
        </p:txBody>
      </p:sp>
      <p:sp>
        <p:nvSpPr>
          <p:cNvPr id="90115" name="Rectangle 3"/>
          <p:cNvSpPr>
            <a:spLocks noGrp="1" noChangeArrowheads="1"/>
          </p:cNvSpPr>
          <p:nvPr>
            <p:ph type="body" sz="half" idx="1"/>
          </p:nvPr>
        </p:nvSpPr>
        <p:spPr/>
        <p:txBody>
          <a:bodyPr/>
          <a:lstStyle/>
          <a:p>
            <a:r>
              <a:rPr lang="en-CA" altLang="en-US" sz="2000"/>
              <a:t>Multi tier (at the highest level), distributed (including broker pattern), transactional databases, event-based communication, implicit invocation, object-oriented, MVC (e.g., for presentation in the client), dataflow for workflow, etc.</a:t>
            </a:r>
          </a:p>
        </p:txBody>
      </p:sp>
      <p:pic>
        <p:nvPicPr>
          <p:cNvPr id="90118" name="Picture 6" descr="C:\krzysiek\new\projects\waterloo\ECE355\new\2003winter\lecture\multiti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075" y="3219450"/>
            <a:ext cx="6129338"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289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609600" y="1066800"/>
            <a:ext cx="7772400" cy="4114800"/>
          </a:xfrm>
        </p:spPr>
        <p:txBody>
          <a:bodyPr/>
          <a:lstStyle/>
          <a:p>
            <a:endParaRPr lang="en-US" altLang="en-US" sz="1800" dirty="0"/>
          </a:p>
          <a:p>
            <a:r>
              <a:rPr lang="en-US" altLang="en-US" sz="1800" dirty="0"/>
              <a:t>Discuss the differences between the Transactional Data Bases architecture and Blackboard architecture. </a:t>
            </a:r>
          </a:p>
          <a:p>
            <a:endParaRPr lang="en-US" altLang="en-US" sz="1800" dirty="0"/>
          </a:p>
          <a:p>
            <a:r>
              <a:rPr lang="en-US" altLang="en-US" sz="1800" dirty="0"/>
              <a:t>Discuss the differences, and possible similarities, between Blackboard architecture and Implicit Invocation architecture. </a:t>
            </a:r>
          </a:p>
          <a:p>
            <a:endParaRPr lang="en-US" altLang="en-US" sz="1800" dirty="0"/>
          </a:p>
          <a:p>
            <a:r>
              <a:rPr lang="en-US" altLang="en-US" sz="1800" dirty="0"/>
              <a:t>Provide two examples of systems for which a tiered architecture will be most suitable for. Explain the functionality of each </a:t>
            </a:r>
            <a:r>
              <a:rPr lang="en-US" altLang="en-US" sz="1800"/>
              <a:t>tier used in </a:t>
            </a:r>
            <a:r>
              <a:rPr lang="en-US" altLang="en-US" sz="1800" dirty="0"/>
              <a:t>your examples.  </a:t>
            </a:r>
          </a:p>
          <a:p>
            <a:endParaRPr lang="en-US" altLang="en-US" sz="1800" dirty="0"/>
          </a:p>
          <a:p>
            <a:r>
              <a:rPr lang="en-US" altLang="en-US" sz="1800" dirty="0"/>
              <a:t>Check-out the content of the following sites:</a:t>
            </a:r>
          </a:p>
          <a:p>
            <a:pPr lvl="1"/>
            <a:r>
              <a:rPr lang="en-CA" sz="2000" dirty="0">
                <a:hlinkClick r:id="rId3"/>
              </a:rPr>
              <a:t>https://aws.amazon.com/event-driven-architecture/</a:t>
            </a:r>
            <a:endParaRPr lang="en-CA" sz="2000" dirty="0"/>
          </a:p>
          <a:p>
            <a:pPr lvl="1"/>
            <a:r>
              <a:rPr lang="en-CA" sz="2000" dirty="0">
                <a:hlinkClick r:id="rId4"/>
              </a:rPr>
              <a:t>https://en.wikipedia.org/wiki/Blackboard_system</a:t>
            </a:r>
            <a:endParaRPr lang="en-CA" sz="2000" dirty="0"/>
          </a:p>
          <a:p>
            <a:pPr lvl="1"/>
            <a:r>
              <a:rPr lang="en-CA" sz="2000" dirty="0">
                <a:hlinkClick r:id="rId5"/>
              </a:rPr>
              <a:t>https://en.wikipedia.org/wiki/Multitier_architecture</a:t>
            </a:r>
            <a:endParaRPr lang="en-CA" sz="2000" dirty="0">
              <a:hlinkClick r:id="" action="ppaction://noaction"/>
            </a:endParaRPr>
          </a:p>
          <a:p>
            <a:pPr lvl="1"/>
            <a:r>
              <a:rPr lang="en-CA" sz="2000" dirty="0">
                <a:hlinkClick r:id="rId6"/>
              </a:rPr>
              <a:t>https://www.thinktocode.com/2018/07/05/layered-architecture/</a:t>
            </a:r>
            <a:endParaRPr lang="en-CA" sz="2000" dirty="0"/>
          </a:p>
          <a:p>
            <a:pPr lvl="1"/>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37</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269523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marL="0" indent="0">
              <a:lnSpc>
                <a:spcPct val="80000"/>
              </a:lnSpc>
              <a:buNone/>
            </a:pPr>
            <a:r>
              <a:rPr lang="en-CA" altLang="en-US" sz="1800" dirty="0"/>
              <a:t>To understand the architectures under the Data-Oriented Repository architectural style family</a:t>
            </a:r>
          </a:p>
          <a:p>
            <a:pPr>
              <a:lnSpc>
                <a:spcPct val="80000"/>
              </a:lnSpc>
              <a:buAutoNum type="arabicPeriod"/>
            </a:pPr>
            <a:endParaRPr lang="en-CA" altLang="en-US" sz="1800" dirty="0"/>
          </a:p>
          <a:p>
            <a:pPr>
              <a:buFont typeface="+mj-lt"/>
              <a:buAutoNum type="arabicPeriod"/>
            </a:pPr>
            <a:endParaRPr lang="en-CA" altLang="en-US" sz="1800" dirty="0"/>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0503AA2-93F6-49E8-AB84-78F72CEA2E8F}" type="slidenum">
              <a:rPr lang="en-CA" altLang="en-US"/>
              <a:pPr/>
              <a:t>5</a:t>
            </a:fld>
            <a:endParaRPr lang="en-CA" altLang="en-US"/>
          </a:p>
        </p:txBody>
      </p:sp>
      <p:sp>
        <p:nvSpPr>
          <p:cNvPr id="132098" name="Rectangle 2"/>
          <p:cNvSpPr>
            <a:spLocks noGrp="1" noChangeArrowheads="1"/>
          </p:cNvSpPr>
          <p:nvPr>
            <p:ph type="title"/>
          </p:nvPr>
        </p:nvSpPr>
        <p:spPr/>
        <p:txBody>
          <a:bodyPr/>
          <a:lstStyle/>
          <a:p>
            <a:r>
              <a:rPr lang="en-US" altLang="en-US"/>
              <a:t>Overview</a:t>
            </a:r>
            <a:endParaRPr lang="de-DE" altLang="en-US"/>
          </a:p>
        </p:txBody>
      </p:sp>
      <p:sp>
        <p:nvSpPr>
          <p:cNvPr id="132099" name="Rectangle 3"/>
          <p:cNvSpPr>
            <a:spLocks noGrp="1" noChangeArrowheads="1"/>
          </p:cNvSpPr>
          <p:nvPr>
            <p:ph type="body" idx="1"/>
          </p:nvPr>
        </p:nvSpPr>
        <p:spPr/>
        <p:txBody>
          <a:bodyPr/>
          <a:lstStyle/>
          <a:p>
            <a:pPr>
              <a:lnSpc>
                <a:spcPct val="90000"/>
              </a:lnSpc>
            </a:pPr>
            <a:r>
              <a:rPr lang="en-US" altLang="en-US" sz="2400" dirty="0"/>
              <a:t>Architectural styles and patterns</a:t>
            </a:r>
          </a:p>
          <a:p>
            <a:pPr lvl="1">
              <a:lnSpc>
                <a:spcPct val="90000"/>
              </a:lnSpc>
            </a:pPr>
            <a:r>
              <a:rPr lang="en-CA" altLang="en-US" sz="2000" dirty="0"/>
              <a:t>Data flow</a:t>
            </a:r>
          </a:p>
          <a:p>
            <a:pPr lvl="1">
              <a:lnSpc>
                <a:spcPct val="90000"/>
              </a:lnSpc>
            </a:pPr>
            <a:r>
              <a:rPr lang="en-CA" altLang="en-US" sz="2000" dirty="0"/>
              <a:t>Call-and-return</a:t>
            </a:r>
          </a:p>
          <a:p>
            <a:pPr lvl="1">
              <a:lnSpc>
                <a:spcPct val="90000"/>
              </a:lnSpc>
            </a:pPr>
            <a:r>
              <a:rPr lang="en-CA" altLang="en-US" sz="2000" dirty="0"/>
              <a:t>Interacting processes</a:t>
            </a:r>
          </a:p>
          <a:p>
            <a:pPr lvl="1">
              <a:lnSpc>
                <a:spcPct val="90000"/>
              </a:lnSpc>
              <a:buFont typeface="Wingdings" pitchFamily="2" charset="2"/>
              <a:buChar char="è"/>
            </a:pPr>
            <a:r>
              <a:rPr lang="en-CA" altLang="en-US" sz="2000" dirty="0"/>
              <a:t>Data-oriented repository</a:t>
            </a:r>
          </a:p>
          <a:p>
            <a:pPr lvl="2">
              <a:lnSpc>
                <a:spcPct val="90000"/>
              </a:lnSpc>
              <a:buFont typeface="Wingdings" pitchFamily="2" charset="2"/>
              <a:buChar char="è"/>
            </a:pPr>
            <a:r>
              <a:rPr lang="en-CA" altLang="en-US" sz="1600" dirty="0"/>
              <a:t>Transactional Databases</a:t>
            </a:r>
          </a:p>
          <a:p>
            <a:pPr lvl="2">
              <a:lnSpc>
                <a:spcPct val="90000"/>
              </a:lnSpc>
              <a:buFont typeface="Wingdings" pitchFamily="2" charset="2"/>
              <a:buChar char="è"/>
            </a:pPr>
            <a:r>
              <a:rPr lang="en-CA" altLang="en-US" sz="1600" dirty="0"/>
              <a:t>Blackboard</a:t>
            </a:r>
          </a:p>
          <a:p>
            <a:pPr lvl="1">
              <a:lnSpc>
                <a:spcPct val="90000"/>
              </a:lnSpc>
            </a:pPr>
            <a:r>
              <a:rPr lang="en-CA" altLang="en-US" sz="2000" dirty="0"/>
              <a:t>Hierarchical</a:t>
            </a:r>
          </a:p>
          <a:p>
            <a:pPr lvl="1">
              <a:lnSpc>
                <a:spcPct val="90000"/>
              </a:lnSpc>
            </a:pPr>
            <a:r>
              <a:rPr lang="en-CA" altLang="en-US" sz="2000" dirty="0"/>
              <a:t>Other</a:t>
            </a:r>
            <a:endParaRPr lang="en-US" altLang="en-US" sz="2000" dirty="0"/>
          </a:p>
          <a:p>
            <a:pPr>
              <a:lnSpc>
                <a:spcPct val="90000"/>
              </a:lnSpc>
            </a:pPr>
            <a:r>
              <a:rPr lang="en-US" altLang="en-US" sz="2400" dirty="0"/>
              <a:t>Heterogeneous architectures</a:t>
            </a:r>
          </a:p>
        </p:txBody>
      </p:sp>
    </p:spTree>
    <p:extLst>
      <p:ext uri="{BB962C8B-B14F-4D97-AF65-F5344CB8AC3E}">
        <p14:creationId xmlns:p14="http://schemas.microsoft.com/office/powerpoint/2010/main" val="296461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571DF80-45E8-48AE-9895-D4DDBEA2FC97}" type="slidenum">
              <a:rPr lang="en-CA" altLang="en-US"/>
              <a:pPr/>
              <a:t>6</a:t>
            </a:fld>
            <a:endParaRPr lang="en-CA" altLang="en-US"/>
          </a:p>
        </p:txBody>
      </p:sp>
      <p:sp>
        <p:nvSpPr>
          <p:cNvPr id="65538" name="Rectangle 2"/>
          <p:cNvSpPr>
            <a:spLocks noGrp="1" noChangeArrowheads="1"/>
          </p:cNvSpPr>
          <p:nvPr>
            <p:ph type="title"/>
          </p:nvPr>
        </p:nvSpPr>
        <p:spPr/>
        <p:txBody>
          <a:bodyPr/>
          <a:lstStyle/>
          <a:p>
            <a:r>
              <a:rPr lang="en-CA" altLang="en-US" dirty="0"/>
              <a:t>Data-Oriented Repository </a:t>
            </a:r>
          </a:p>
        </p:txBody>
      </p:sp>
      <p:sp>
        <p:nvSpPr>
          <p:cNvPr id="65539" name="Rectangle 3"/>
          <p:cNvSpPr>
            <a:spLocks noGrp="1" noChangeArrowheads="1"/>
          </p:cNvSpPr>
          <p:nvPr>
            <p:ph type="body" idx="1"/>
          </p:nvPr>
        </p:nvSpPr>
        <p:spPr/>
        <p:txBody>
          <a:bodyPr/>
          <a:lstStyle/>
          <a:p>
            <a:pPr>
              <a:lnSpc>
                <a:spcPct val="90000"/>
              </a:lnSpc>
            </a:pPr>
            <a:r>
              <a:rPr lang="en-CA" altLang="en-US" sz="2400" dirty="0"/>
              <a:t>Characterised by a central data store component representing systems state and a collection of independent components that operate on the data store.</a:t>
            </a:r>
          </a:p>
          <a:p>
            <a:pPr>
              <a:lnSpc>
                <a:spcPct val="90000"/>
              </a:lnSpc>
            </a:pPr>
            <a:endParaRPr lang="en-CA" altLang="en-US" sz="2400" dirty="0"/>
          </a:p>
          <a:p>
            <a:pPr>
              <a:lnSpc>
                <a:spcPct val="90000"/>
              </a:lnSpc>
            </a:pPr>
            <a:r>
              <a:rPr lang="en-CA" altLang="en-US" sz="2400" dirty="0"/>
              <a:t>Connections between data store and external components vary considerably in this style:</a:t>
            </a:r>
          </a:p>
          <a:p>
            <a:pPr lvl="1">
              <a:lnSpc>
                <a:spcPct val="90000"/>
              </a:lnSpc>
            </a:pPr>
            <a:r>
              <a:rPr lang="en-CA" altLang="en-US" sz="2000" i="1" dirty="0"/>
              <a:t>Transactional databases</a:t>
            </a:r>
            <a:r>
              <a:rPr lang="en-CA" altLang="en-US" sz="2000" dirty="0"/>
              <a:t>: Incoming stream of transactions trigger processes to act on data store. Passive.</a:t>
            </a:r>
          </a:p>
          <a:p>
            <a:pPr lvl="1">
              <a:lnSpc>
                <a:spcPct val="90000"/>
              </a:lnSpc>
            </a:pPr>
            <a:r>
              <a:rPr lang="en-CA" altLang="en-US" sz="2000" i="1" dirty="0"/>
              <a:t>Blackboard architecture</a:t>
            </a:r>
            <a:r>
              <a:rPr lang="en-CA" altLang="en-US" sz="2000" dirty="0"/>
              <a:t>: Current state of data store triggers processes. Active.</a:t>
            </a:r>
          </a:p>
        </p:txBody>
      </p:sp>
    </p:spTree>
    <p:extLst>
      <p:ext uri="{BB962C8B-B14F-4D97-AF65-F5344CB8AC3E}">
        <p14:creationId xmlns:p14="http://schemas.microsoft.com/office/powerpoint/2010/main" val="315426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B4C6-A645-4F20-8320-F6DCD0EE26EC}"/>
              </a:ext>
            </a:extLst>
          </p:cNvPr>
          <p:cNvSpPr>
            <a:spLocks noGrp="1"/>
          </p:cNvSpPr>
          <p:nvPr>
            <p:ph type="title"/>
          </p:nvPr>
        </p:nvSpPr>
        <p:spPr/>
        <p:txBody>
          <a:bodyPr/>
          <a:lstStyle/>
          <a:p>
            <a:r>
              <a:rPr lang="en-CA" dirty="0"/>
              <a:t>Transactional Databases</a:t>
            </a:r>
          </a:p>
        </p:txBody>
      </p:sp>
      <p:sp>
        <p:nvSpPr>
          <p:cNvPr id="3" name="Content Placeholder 2">
            <a:extLst>
              <a:ext uri="{FF2B5EF4-FFF2-40B4-BE49-F238E27FC236}">
                <a16:creationId xmlns:a16="http://schemas.microsoft.com/office/drawing/2014/main" id="{304748C6-3666-411C-B1FC-D488FAF200DA}"/>
              </a:ext>
            </a:extLst>
          </p:cNvPr>
          <p:cNvSpPr>
            <a:spLocks noGrp="1"/>
          </p:cNvSpPr>
          <p:nvPr>
            <p:ph idx="1"/>
          </p:nvPr>
        </p:nvSpPr>
        <p:spPr>
          <a:xfrm>
            <a:off x="76200" y="1524000"/>
            <a:ext cx="5257800" cy="4114800"/>
          </a:xfrm>
        </p:spPr>
        <p:txBody>
          <a:bodyPr/>
          <a:lstStyle/>
          <a:p>
            <a:r>
              <a:rPr lang="en-US" sz="1800" dirty="0"/>
              <a:t>A data store (e.g., a file or database) resides at the center of this architecture and is accessed frequently by other components that </a:t>
            </a:r>
            <a:r>
              <a:rPr lang="en-US" sz="1800" b="1" dirty="0"/>
              <a:t>Create</a:t>
            </a:r>
            <a:r>
              <a:rPr lang="en-US" sz="1800" dirty="0"/>
              <a:t>, </a:t>
            </a:r>
            <a:r>
              <a:rPr lang="en-US" sz="1800" b="1" dirty="0"/>
              <a:t>Read</a:t>
            </a:r>
            <a:r>
              <a:rPr lang="en-US" sz="1800" dirty="0"/>
              <a:t>, </a:t>
            </a:r>
            <a:r>
              <a:rPr lang="en-US" sz="1800" b="1" dirty="0"/>
              <a:t>Update</a:t>
            </a:r>
            <a:r>
              <a:rPr lang="en-US" sz="1800" dirty="0"/>
              <a:t> and </a:t>
            </a:r>
            <a:r>
              <a:rPr lang="en-US" sz="1800" b="1" dirty="0"/>
              <a:t>Delete </a:t>
            </a:r>
            <a:r>
              <a:rPr lang="en-US" sz="1800" dirty="0"/>
              <a:t>(referred to as CRUD operations) data within the store. </a:t>
            </a:r>
          </a:p>
          <a:p>
            <a:endParaRPr lang="en-US" sz="1800" dirty="0"/>
          </a:p>
          <a:p>
            <a:r>
              <a:rPr lang="en-US" sz="1800" dirty="0"/>
              <a:t>Client software accesses a central repository. In some cases, the data repository is passive. That is, client software accesses the data independent of any changes to the data or the actions of other client software. </a:t>
            </a:r>
          </a:p>
          <a:p>
            <a:endParaRPr lang="en-US" sz="1800" dirty="0"/>
          </a:p>
          <a:p>
            <a:r>
              <a:rPr lang="en-US" sz="1800" dirty="0"/>
              <a:t>A variation on this approach transforms the repository into a “blackboard” that sends notifications to client software when data of interest to the client changes.</a:t>
            </a:r>
            <a:endParaRPr lang="en-CA" sz="1800" dirty="0"/>
          </a:p>
        </p:txBody>
      </p:sp>
      <p:pic>
        <p:nvPicPr>
          <p:cNvPr id="4" name="Picture 3">
            <a:extLst>
              <a:ext uri="{FF2B5EF4-FFF2-40B4-BE49-F238E27FC236}">
                <a16:creationId xmlns:a16="http://schemas.microsoft.com/office/drawing/2014/main" id="{3D564D45-5AFD-4053-B905-BA5F88FADCD5}"/>
              </a:ext>
            </a:extLst>
          </p:cNvPr>
          <p:cNvPicPr>
            <a:picLocks noChangeAspect="1"/>
          </p:cNvPicPr>
          <p:nvPr/>
        </p:nvPicPr>
        <p:blipFill>
          <a:blip r:embed="rId2"/>
          <a:stretch>
            <a:fillRect/>
          </a:stretch>
        </p:blipFill>
        <p:spPr>
          <a:xfrm>
            <a:off x="5257800" y="1828800"/>
            <a:ext cx="3781786" cy="2164208"/>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AD57591-C944-4469-A841-436289746A02}"/>
                  </a:ext>
                </a:extLst>
              </p14:cNvPr>
              <p14:cNvContentPartPr/>
              <p14:nvPr/>
            </p14:nvContentPartPr>
            <p14:xfrm>
              <a:off x="-704635" y="2348967"/>
              <a:ext cx="5400" cy="15480"/>
            </p14:xfrm>
          </p:contentPart>
        </mc:Choice>
        <mc:Fallback xmlns="">
          <p:pic>
            <p:nvPicPr>
              <p:cNvPr id="6" name="Ink 5">
                <a:extLst>
                  <a:ext uri="{FF2B5EF4-FFF2-40B4-BE49-F238E27FC236}">
                    <a16:creationId xmlns:a16="http://schemas.microsoft.com/office/drawing/2014/main" id="{CAD57591-C944-4469-A841-436289746A02}"/>
                  </a:ext>
                </a:extLst>
              </p:cNvPr>
              <p:cNvPicPr/>
              <p:nvPr/>
            </p:nvPicPr>
            <p:blipFill>
              <a:blip r:embed="rId4"/>
              <a:stretch>
                <a:fillRect/>
              </a:stretch>
            </p:blipFill>
            <p:spPr>
              <a:xfrm>
                <a:off x="-713275" y="2339967"/>
                <a:ext cx="23040" cy="33120"/>
              </a:xfrm>
              <a:prstGeom prst="rect">
                <a:avLst/>
              </a:prstGeom>
            </p:spPr>
          </p:pic>
        </mc:Fallback>
      </mc:AlternateContent>
    </p:spTree>
    <p:extLst>
      <p:ext uri="{BB962C8B-B14F-4D97-AF65-F5344CB8AC3E}">
        <p14:creationId xmlns:p14="http://schemas.microsoft.com/office/powerpoint/2010/main" val="315677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2CC2AA7E-FD73-4FB2-B8D2-F445ECB1AE43}" type="slidenum">
              <a:rPr lang="en-CA" altLang="en-US"/>
              <a:pPr/>
              <a:t>8</a:t>
            </a:fld>
            <a:endParaRPr lang="en-CA" altLang="en-US"/>
          </a:p>
        </p:txBody>
      </p:sp>
      <p:sp>
        <p:nvSpPr>
          <p:cNvPr id="79874" name="Rectangle 2"/>
          <p:cNvSpPr>
            <a:spLocks noGrp="1" noChangeArrowheads="1"/>
          </p:cNvSpPr>
          <p:nvPr>
            <p:ph type="title"/>
          </p:nvPr>
        </p:nvSpPr>
        <p:spPr/>
        <p:txBody>
          <a:bodyPr/>
          <a:lstStyle/>
          <a:p>
            <a:r>
              <a:rPr lang="en-CA" altLang="en-US"/>
              <a:t>Blackboard</a:t>
            </a:r>
          </a:p>
        </p:txBody>
      </p:sp>
      <p:sp>
        <p:nvSpPr>
          <p:cNvPr id="79875" name="Rectangle 3"/>
          <p:cNvSpPr>
            <a:spLocks noGrp="1" noChangeArrowheads="1"/>
          </p:cNvSpPr>
          <p:nvPr>
            <p:ph type="body" idx="1"/>
          </p:nvPr>
        </p:nvSpPr>
        <p:spPr>
          <a:xfrm>
            <a:off x="685800" y="1981200"/>
            <a:ext cx="7772400" cy="1220788"/>
          </a:xfrm>
        </p:spPr>
        <p:txBody>
          <a:bodyPr/>
          <a:lstStyle/>
          <a:p>
            <a:pPr>
              <a:lnSpc>
                <a:spcPct val="90000"/>
              </a:lnSpc>
            </a:pPr>
            <a:r>
              <a:rPr lang="en-CA" altLang="en-US" sz="2000" dirty="0"/>
              <a:t>Characteristics: cooperating ‘partial solution solvers’ collaborating but not following a pre-defined strategy.</a:t>
            </a:r>
          </a:p>
          <a:p>
            <a:pPr>
              <a:lnSpc>
                <a:spcPct val="90000"/>
              </a:lnSpc>
            </a:pPr>
            <a:r>
              <a:rPr lang="en-CA" altLang="en-US" sz="2000" dirty="0"/>
              <a:t>Current state of the solution stored in the blackboard.</a:t>
            </a:r>
          </a:p>
          <a:p>
            <a:pPr>
              <a:lnSpc>
                <a:spcPct val="90000"/>
              </a:lnSpc>
            </a:pPr>
            <a:r>
              <a:rPr lang="en-CA" altLang="en-US" sz="2000" dirty="0"/>
              <a:t>Processing triggered by the state of the blackboard.</a:t>
            </a:r>
          </a:p>
        </p:txBody>
      </p:sp>
      <p:sp>
        <p:nvSpPr>
          <p:cNvPr id="79876" name="Text Box 4"/>
          <p:cNvSpPr txBox="1">
            <a:spLocks noChangeArrowheads="1"/>
          </p:cNvSpPr>
          <p:nvPr/>
        </p:nvSpPr>
        <p:spPr bwMode="auto">
          <a:xfrm>
            <a:off x="3705385" y="4622800"/>
            <a:ext cx="1247456" cy="5232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CA" altLang="en-US" sz="1400"/>
              <a:t>Blackboard</a:t>
            </a:r>
          </a:p>
          <a:p>
            <a:pPr algn="ctr"/>
            <a:r>
              <a:rPr lang="en-CA" altLang="en-US" sz="1400"/>
              <a:t>(shared data)</a:t>
            </a:r>
          </a:p>
        </p:txBody>
      </p:sp>
      <p:sp>
        <p:nvSpPr>
          <p:cNvPr id="79877" name="Oval 5"/>
          <p:cNvSpPr>
            <a:spLocks noChangeArrowheads="1"/>
          </p:cNvSpPr>
          <p:nvPr/>
        </p:nvSpPr>
        <p:spPr bwMode="auto">
          <a:xfrm>
            <a:off x="2070100" y="3709988"/>
            <a:ext cx="1004888" cy="9572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Knowledge</a:t>
            </a:r>
          </a:p>
          <a:p>
            <a:pPr algn="ctr"/>
            <a:r>
              <a:rPr lang="en-CA" altLang="en-US" sz="1200"/>
              <a:t>Source 6</a:t>
            </a:r>
          </a:p>
        </p:txBody>
      </p:sp>
      <p:sp>
        <p:nvSpPr>
          <p:cNvPr id="79878" name="Oval 6"/>
          <p:cNvSpPr>
            <a:spLocks noChangeArrowheads="1"/>
          </p:cNvSpPr>
          <p:nvPr/>
        </p:nvSpPr>
        <p:spPr bwMode="auto">
          <a:xfrm>
            <a:off x="1771650" y="5173663"/>
            <a:ext cx="1004888" cy="9572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Knowledge</a:t>
            </a:r>
          </a:p>
          <a:p>
            <a:pPr algn="ctr"/>
            <a:r>
              <a:rPr lang="en-CA" altLang="en-US" sz="1200"/>
              <a:t>Source 5</a:t>
            </a:r>
          </a:p>
        </p:txBody>
      </p:sp>
      <p:sp>
        <p:nvSpPr>
          <p:cNvPr id="79879" name="Oval 7"/>
          <p:cNvSpPr>
            <a:spLocks noChangeArrowheads="1"/>
          </p:cNvSpPr>
          <p:nvPr/>
        </p:nvSpPr>
        <p:spPr bwMode="auto">
          <a:xfrm>
            <a:off x="3725863" y="5813425"/>
            <a:ext cx="1004887" cy="957263"/>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Knowledge</a:t>
            </a:r>
          </a:p>
          <a:p>
            <a:pPr algn="ctr"/>
            <a:r>
              <a:rPr lang="en-CA" altLang="en-US" sz="1200"/>
              <a:t>Source 4</a:t>
            </a:r>
          </a:p>
        </p:txBody>
      </p:sp>
      <p:sp>
        <p:nvSpPr>
          <p:cNvPr id="79880" name="Oval 8"/>
          <p:cNvSpPr>
            <a:spLocks noChangeArrowheads="1"/>
          </p:cNvSpPr>
          <p:nvPr/>
        </p:nvSpPr>
        <p:spPr bwMode="auto">
          <a:xfrm>
            <a:off x="5740400" y="5399088"/>
            <a:ext cx="1004888" cy="9572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Knowledge</a:t>
            </a:r>
          </a:p>
          <a:p>
            <a:pPr algn="ctr"/>
            <a:r>
              <a:rPr lang="en-CA" altLang="en-US" sz="1200"/>
              <a:t>Source 3</a:t>
            </a:r>
          </a:p>
        </p:txBody>
      </p:sp>
      <p:sp>
        <p:nvSpPr>
          <p:cNvPr id="79881" name="Oval 9"/>
          <p:cNvSpPr>
            <a:spLocks noChangeArrowheads="1"/>
          </p:cNvSpPr>
          <p:nvPr/>
        </p:nvSpPr>
        <p:spPr bwMode="auto">
          <a:xfrm>
            <a:off x="5791200" y="3821113"/>
            <a:ext cx="1004888" cy="9572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dirty="0"/>
              <a:t>Knowledge</a:t>
            </a:r>
          </a:p>
          <a:p>
            <a:pPr algn="ctr"/>
            <a:r>
              <a:rPr lang="en-CA" altLang="en-US" sz="1200" dirty="0"/>
              <a:t>Source 2</a:t>
            </a:r>
          </a:p>
        </p:txBody>
      </p:sp>
      <p:sp>
        <p:nvSpPr>
          <p:cNvPr id="79882" name="Oval 10"/>
          <p:cNvSpPr>
            <a:spLocks noChangeArrowheads="1"/>
          </p:cNvSpPr>
          <p:nvPr/>
        </p:nvSpPr>
        <p:spPr bwMode="auto">
          <a:xfrm>
            <a:off x="4265613" y="3508375"/>
            <a:ext cx="1004887" cy="957263"/>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CA" altLang="en-US" sz="1200"/>
              <a:t>Knowledge</a:t>
            </a:r>
          </a:p>
          <a:p>
            <a:pPr algn="ctr"/>
            <a:r>
              <a:rPr lang="en-CA" altLang="en-US" sz="1200"/>
              <a:t>Source 1</a:t>
            </a:r>
          </a:p>
        </p:txBody>
      </p:sp>
      <p:cxnSp>
        <p:nvCxnSpPr>
          <p:cNvPr id="79883" name="AutoShape 11"/>
          <p:cNvCxnSpPr>
            <a:cxnSpLocks noChangeShapeType="1"/>
            <a:stCxn id="79877" idx="5"/>
            <a:endCxn id="79876" idx="1"/>
          </p:cNvCxnSpPr>
          <p:nvPr/>
        </p:nvCxnSpPr>
        <p:spPr bwMode="auto">
          <a:xfrm>
            <a:off x="2927826" y="4527062"/>
            <a:ext cx="777559" cy="357348"/>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4" name="AutoShape 12"/>
          <p:cNvCxnSpPr>
            <a:cxnSpLocks noChangeShapeType="1"/>
            <a:stCxn id="79882" idx="4"/>
            <a:endCxn id="79876" idx="0"/>
          </p:cNvCxnSpPr>
          <p:nvPr/>
        </p:nvCxnSpPr>
        <p:spPr bwMode="auto">
          <a:xfrm flipH="1">
            <a:off x="4329113" y="4465638"/>
            <a:ext cx="438944" cy="157162"/>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5" name="AutoShape 13"/>
          <p:cNvCxnSpPr>
            <a:cxnSpLocks noChangeShapeType="1"/>
            <a:stCxn id="79878" idx="6"/>
          </p:cNvCxnSpPr>
          <p:nvPr/>
        </p:nvCxnSpPr>
        <p:spPr bwMode="auto">
          <a:xfrm flipV="1">
            <a:off x="2789238" y="5302250"/>
            <a:ext cx="666750" cy="350838"/>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6" name="AutoShape 14"/>
          <p:cNvCxnSpPr>
            <a:cxnSpLocks noChangeShapeType="1"/>
          </p:cNvCxnSpPr>
          <p:nvPr/>
        </p:nvCxnSpPr>
        <p:spPr bwMode="auto">
          <a:xfrm flipV="1">
            <a:off x="5218113" y="4513263"/>
            <a:ext cx="666750" cy="350837"/>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7" name="AutoShape 15"/>
          <p:cNvCxnSpPr>
            <a:cxnSpLocks noChangeShapeType="1"/>
            <a:stCxn id="79879" idx="0"/>
            <a:endCxn id="79876" idx="2"/>
          </p:cNvCxnSpPr>
          <p:nvPr/>
        </p:nvCxnSpPr>
        <p:spPr bwMode="auto">
          <a:xfrm flipV="1">
            <a:off x="4228307" y="5146020"/>
            <a:ext cx="100806" cy="667405"/>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8" name="AutoShape 16"/>
          <p:cNvCxnSpPr>
            <a:cxnSpLocks noChangeShapeType="1"/>
            <a:endCxn id="79880" idx="1"/>
          </p:cNvCxnSpPr>
          <p:nvPr/>
        </p:nvCxnSpPr>
        <p:spPr bwMode="auto">
          <a:xfrm>
            <a:off x="5203825" y="5303838"/>
            <a:ext cx="684213" cy="222250"/>
          </a:xfrm>
          <a:prstGeom prst="straightConnector1">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3533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title"/>
          </p:nvPr>
        </p:nvSpPr>
        <p:spPr/>
        <p:txBody>
          <a:bodyPr/>
          <a:lstStyle/>
          <a:p>
            <a:pPr eaLnBrk="1" hangingPunct="1"/>
            <a:r>
              <a:rPr lang="en-CA" altLang="en-US" sz="3600" dirty="0"/>
              <a:t>Blackboard Architectural Style Example</a:t>
            </a:r>
            <a:endParaRPr lang="en-US" altLang="en-US" sz="3600" dirty="0"/>
          </a:p>
        </p:txBody>
      </p:sp>
      <p:pic>
        <p:nvPicPr>
          <p:cNvPr id="24579" name="Picture 4" descr="bb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47813" y="1773238"/>
            <a:ext cx="5719762" cy="353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0" name="Text Box 7"/>
          <p:cNvSpPr txBox="1">
            <a:spLocks noChangeArrowheads="1"/>
          </p:cNvSpPr>
          <p:nvPr/>
        </p:nvSpPr>
        <p:spPr bwMode="auto">
          <a:xfrm>
            <a:off x="3508375" y="6013450"/>
            <a:ext cx="2940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a:t>Knowledge Sources</a:t>
            </a:r>
            <a:r>
              <a:rPr lang="el-GR" altLang="en-US"/>
              <a:t> /</a:t>
            </a:r>
            <a:endParaRPr lang="en-CA" altLang="en-US"/>
          </a:p>
          <a:p>
            <a:pPr eaLnBrk="1" hangingPunct="1"/>
            <a:r>
              <a:rPr lang="en-CA" altLang="en-US"/>
              <a:t>Problem Solving Strategies</a:t>
            </a:r>
            <a:endParaRPr lang="en-US" altLang="en-US"/>
          </a:p>
        </p:txBody>
      </p:sp>
      <p:sp>
        <p:nvSpPr>
          <p:cNvPr id="24581" name="Line 8"/>
          <p:cNvSpPr>
            <a:spLocks noChangeShapeType="1"/>
          </p:cNvSpPr>
          <p:nvPr/>
        </p:nvSpPr>
        <p:spPr bwMode="auto">
          <a:xfrm flipH="1" flipV="1">
            <a:off x="2700338" y="5588000"/>
            <a:ext cx="1366837"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82" name="Line 9"/>
          <p:cNvSpPr>
            <a:spLocks noChangeShapeType="1"/>
          </p:cNvSpPr>
          <p:nvPr/>
        </p:nvSpPr>
        <p:spPr bwMode="auto">
          <a:xfrm flipV="1">
            <a:off x="5219700" y="5516563"/>
            <a:ext cx="1296988"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4583" name="Text Box 10"/>
          <p:cNvSpPr txBox="1">
            <a:spLocks noChangeArrowheads="1"/>
          </p:cNvSpPr>
          <p:nvPr/>
        </p:nvSpPr>
        <p:spPr bwMode="auto">
          <a:xfrm>
            <a:off x="3903663" y="5535613"/>
            <a:ext cx="1390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a:t>…………….</a:t>
            </a:r>
            <a:endParaRPr lang="en-US" altLang="en-US"/>
          </a:p>
        </p:txBody>
      </p:sp>
      <p:sp>
        <p:nvSpPr>
          <p:cNvPr id="24584" name="Text Box 11"/>
          <p:cNvSpPr txBox="1">
            <a:spLocks noChangeArrowheads="1"/>
          </p:cNvSpPr>
          <p:nvPr/>
        </p:nvSpPr>
        <p:spPr bwMode="auto">
          <a:xfrm>
            <a:off x="231775" y="6402388"/>
            <a:ext cx="26146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http://www.nb.net/~javadoug/bb.htm</a:t>
            </a:r>
          </a:p>
        </p:txBody>
      </p:sp>
    </p:spTree>
    <p:extLst>
      <p:ext uri="{BB962C8B-B14F-4D97-AF65-F5344CB8AC3E}">
        <p14:creationId xmlns:p14="http://schemas.microsoft.com/office/powerpoint/2010/main" val="3461959311"/>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1573</TotalTime>
  <Words>1876</Words>
  <Application>Microsoft Office PowerPoint</Application>
  <PresentationFormat>On-screen Show (4:3)</PresentationFormat>
  <Paragraphs>330</Paragraphs>
  <Slides>37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Helvetica</vt:lpstr>
      <vt:lpstr>Segoe UI</vt:lpstr>
      <vt:lpstr>Times New Roman</vt:lpstr>
      <vt:lpstr>Wingdings</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36</vt:lpstr>
      <vt:lpstr>Learning Objectives in this Part</vt:lpstr>
      <vt:lpstr>Overview</vt:lpstr>
      <vt:lpstr>Data-Oriented Repository </vt:lpstr>
      <vt:lpstr>Transactional Databases</vt:lpstr>
      <vt:lpstr>Blackboard</vt:lpstr>
      <vt:lpstr>Blackboard Architectural Style Example</vt:lpstr>
      <vt:lpstr>Examples of Blackboard Architectures</vt:lpstr>
      <vt:lpstr>Part 37</vt:lpstr>
      <vt:lpstr>Learning Objectives in this Part</vt:lpstr>
      <vt:lpstr>Overview</vt:lpstr>
      <vt:lpstr>Interpreter</vt:lpstr>
      <vt:lpstr>Interpreter Example</vt:lpstr>
      <vt:lpstr>Layered Systems</vt:lpstr>
      <vt:lpstr>Layered Systems</vt:lpstr>
      <vt:lpstr>Hierarchical systems</vt:lpstr>
      <vt:lpstr>Layered Systems</vt:lpstr>
      <vt:lpstr>Layered Systems</vt:lpstr>
      <vt:lpstr>Layered System Examples</vt:lpstr>
      <vt:lpstr>Example Layered Co-Op System </vt:lpstr>
      <vt:lpstr>Layered Systems</vt:lpstr>
      <vt:lpstr>Layered Systems</vt:lpstr>
      <vt:lpstr>Tiered Architectures</vt:lpstr>
      <vt:lpstr>Two Tier Client Server Architecture Design</vt:lpstr>
      <vt:lpstr>Three Tier Client Server Architecture Design</vt:lpstr>
      <vt:lpstr>Three Tier Client Server Architecture Design</vt:lpstr>
      <vt:lpstr>Example of a Multi Tier Architecture: Java 2 Platform, Enterprise Edition (J2EE)</vt:lpstr>
      <vt:lpstr>Part 38</vt:lpstr>
      <vt:lpstr>Learning Objectives in this Part</vt:lpstr>
      <vt:lpstr>Overview</vt:lpstr>
      <vt:lpstr>Hierarchical Heterogeneous</vt:lpstr>
      <vt:lpstr>Locational  Heterogeneous</vt:lpstr>
      <vt:lpstr>Simultaneously Heterogeneous</vt:lpstr>
      <vt:lpstr>Example of Heterogeneous Architectures: Enterprise Architectures</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237</cp:revision>
  <dcterms:created xsi:type="dcterms:W3CDTF">2015-03-16T16:55:38Z</dcterms:created>
  <dcterms:modified xsi:type="dcterms:W3CDTF">2020-09-07T22:38:13Z</dcterms:modified>
</cp:coreProperties>
</file>