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530" r:id="rId2"/>
    <p:sldId id="507" r:id="rId3"/>
    <p:sldId id="531" r:id="rId4"/>
    <p:sldId id="516" r:id="rId5"/>
    <p:sldId id="545" r:id="rId6"/>
    <p:sldId id="580" r:id="rId7"/>
    <p:sldId id="581" r:id="rId8"/>
    <p:sldId id="583" r:id="rId9"/>
    <p:sldId id="584" r:id="rId10"/>
    <p:sldId id="585" r:id="rId11"/>
    <p:sldId id="649" r:id="rId12"/>
    <p:sldId id="650" r:id="rId13"/>
    <p:sldId id="651" r:id="rId14"/>
    <p:sldId id="653" r:id="rId15"/>
    <p:sldId id="654" r:id="rId16"/>
    <p:sldId id="655" r:id="rId17"/>
    <p:sldId id="656" r:id="rId18"/>
    <p:sldId id="657" r:id="rId19"/>
    <p:sldId id="658" r:id="rId20"/>
    <p:sldId id="659" r:id="rId21"/>
    <p:sldId id="506" r:id="rId22"/>
    <p:sldId id="588"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CF"/>
    <a:srgbClr val="0F0F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20" autoAdjust="0"/>
  </p:normalViewPr>
  <p:slideViewPr>
    <p:cSldViewPr>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6:41:34.987"/>
    </inkml:context>
    <inkml:brush xml:id="br0">
      <inkml:brushProperty name="width" value="0.05" units="cm"/>
      <inkml:brushProperty name="height" value="0.05" units="cm"/>
    </inkml:brush>
  </inkml:definitions>
  <inkml:trace contextRef="#ctx0" brushRef="#br0">11 1 184,'-6'17'1181,"6"-17"-1175,-1 1-1,1 0 1,-1 0-1,1 0 1,-1 0-1,1 0 1,-1 0 0,1 0-1,0 0 1,0 0-1,-1 0 1,1 0 0,0 0-1,0 0 1,0 0-1,0 0 1,0 0-1,0 0 1,1 0 0,-1 0-1,0 0 1,0 0-1,1 0 1,-1 0-1,0 0 1,1 0 0,-1 0-1,1 0 1,0 0-6,-1 2-364,0-1-127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6:25:55.209"/>
    </inkml:context>
    <inkml:brush xml:id="br0">
      <inkml:brushProperty name="width" value="0.05" units="cm"/>
      <inkml:brushProperty name="height" value="0.05" units="cm"/>
    </inkml:brush>
  </inkml:definitions>
  <inkml:trace contextRef="#ctx0" brushRef="#br0">0 1 580,'87'12'3171,"-48"-7"-5155,-34-5 1269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9/7/2020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a:t>
            </a:fld>
            <a:endParaRPr lang="en-US"/>
          </a:p>
        </p:txBody>
      </p:sp>
    </p:spTree>
    <p:extLst>
      <p:ext uri="{BB962C8B-B14F-4D97-AF65-F5344CB8AC3E}">
        <p14:creationId xmlns:p14="http://schemas.microsoft.com/office/powerpoint/2010/main" val="2642653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4DD431BB-2C79-455A-B12A-37C897621AC3}" type="slidenum">
              <a:rPr lang="en-CA" altLang="en-US" sz="1200"/>
              <a:pPr eaLnBrk="1" hangingPunct="1">
                <a:spcBef>
                  <a:spcPct val="0"/>
                </a:spcBef>
              </a:pPr>
              <a:t>17</a:t>
            </a:fld>
            <a:endParaRPr lang="en-CA" alt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C2D8BEAD-E574-4CF0-8236-89861222F5D1}" type="slidenum">
              <a:rPr lang="en-CA" altLang="en-US" sz="1200"/>
              <a:pPr eaLnBrk="1" hangingPunct="1">
                <a:spcBef>
                  <a:spcPct val="0"/>
                </a:spcBef>
              </a:pPr>
              <a:t>18</a:t>
            </a:fld>
            <a:endParaRPr lang="en-CA" alt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4E345EA9-3189-4930-A524-28BF7D862994}" type="slidenum">
              <a:rPr lang="en-CA" altLang="en-US" sz="1200"/>
              <a:pPr eaLnBrk="1" hangingPunct="1">
                <a:spcBef>
                  <a:spcPct val="0"/>
                </a:spcBef>
              </a:pPr>
              <a:t>19</a:t>
            </a:fld>
            <a:endParaRPr lang="en-CA" alt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08C597B6-5D7C-492B-BC12-645B06C086EF}" type="slidenum">
              <a:rPr lang="en-CA" altLang="en-US" sz="1200"/>
              <a:pPr eaLnBrk="1" hangingPunct="1">
                <a:spcBef>
                  <a:spcPct val="0"/>
                </a:spcBef>
              </a:pPr>
              <a:t>20</a:t>
            </a:fld>
            <a:endParaRPr lang="en-CA" alt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21</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8954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589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DE13A2C5-D977-4F43-8DA7-CABCF81A1938}" type="slidenum">
              <a:rPr lang="en-CA" altLang="en-US" sz="1200"/>
              <a:pPr eaLnBrk="1" hangingPunct="1"/>
              <a:t>5</a:t>
            </a:fld>
            <a:endParaRPr lang="en-CA"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5EB8A3-D883-4B3D-A55A-615FC29B2774}" type="slidenum">
              <a:rPr lang="en-CA" altLang="en-US"/>
              <a:pPr/>
              <a:t>11</a:t>
            </a:fld>
            <a:endParaRPr lang="en-CA" altLang="en-US"/>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55A6A3-498D-4198-B5F1-7518A22A434F}" type="slidenum">
              <a:rPr lang="en-CA" altLang="en-US"/>
              <a:pPr/>
              <a:t>12</a:t>
            </a:fld>
            <a:endParaRPr lang="en-CA" altLang="en-US"/>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A44B2F-CAC6-470A-920F-38D07CC33182}" type="slidenum">
              <a:rPr lang="en-CA" altLang="en-US"/>
              <a:pPr/>
              <a:t>13</a:t>
            </a:fld>
            <a:endParaRPr lang="en-CA" altLang="en-US"/>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A1099977-F3B0-437F-8EA0-795AFD206B64}" type="slidenum">
              <a:rPr lang="en-CA" altLang="en-US" sz="1200"/>
              <a:pPr eaLnBrk="1" hangingPunct="1">
                <a:spcBef>
                  <a:spcPct val="0"/>
                </a:spcBef>
              </a:pPr>
              <a:t>14</a:t>
            </a:fld>
            <a:endParaRPr lang="en-CA" alt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7BF8FF-754A-4DA7-A4E4-73FCED59B4B2}" type="slidenum">
              <a:rPr lang="en-CA" altLang="en-US"/>
              <a:pPr/>
              <a:t>15</a:t>
            </a:fld>
            <a:endParaRPr lang="en-CA" altLang="en-US"/>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91B8FE95-E7F7-47DC-BC21-5EF98D0C2EC2}" type="slidenum">
              <a:rPr lang="en-CA" altLang="en-US" sz="1200"/>
              <a:pPr eaLnBrk="1" hangingPunct="1">
                <a:spcBef>
                  <a:spcPct val="0"/>
                </a:spcBef>
              </a:pPr>
              <a:t>16</a:t>
            </a:fld>
            <a:endParaRPr lang="en-CA" alt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9452438-700B-47C7-B66F-B9FD0D879271}" type="slidenum">
              <a:rPr lang="en-US" altLang="en-US"/>
              <a:pPr/>
              <a:t>‹#›</a:t>
            </a:fld>
            <a:endParaRPr lang="en-US" altLang="en-US"/>
          </a:p>
        </p:txBody>
      </p:sp>
    </p:spTree>
    <p:extLst>
      <p:ext uri="{BB962C8B-B14F-4D97-AF65-F5344CB8AC3E}">
        <p14:creationId xmlns:p14="http://schemas.microsoft.com/office/powerpoint/2010/main" val="2003291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a:t>Title</a:t>
            </a:r>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9/7/2020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9/7/2020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9/7/2020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9/7/2020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4"/>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a:solidFill>
                  <a:schemeClr val="bg1"/>
                </a:solidFill>
              </a:rPr>
              <a:t>CS2212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Singleton_pattern"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hyperlink" Target="https://www.geeksforgeeks.org/design-patterns-set-2-factory-method/" TargetMode="External"/><Relationship Id="rId5" Type="http://schemas.openxmlformats.org/officeDocument/2006/relationships/hyperlink" Target="https://en.wikipedia.org/wiki/Factory_method_pattern" TargetMode="External"/><Relationship Id="rId4" Type="http://schemas.openxmlformats.org/officeDocument/2006/relationships/hyperlink" Target="https://medium.com/@andreaspoyias/design-patterns-a-quick-guide-to-singleton-pattern-60732ed43956"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www.oodesign.com/" TargetMode="External"/><Relationship Id="rId2" Type="http://schemas.openxmlformats.org/officeDocument/2006/relationships/hyperlink" Target="https://www.tutorialspoint.com/design_pattern/index.htm" TargetMode="External"/><Relationship Id="rId1" Type="http://schemas.openxmlformats.org/officeDocument/2006/relationships/slideLayout" Target="../slideLayouts/slideLayout12.xml"/><Relationship Id="rId5" Type="http://schemas.openxmlformats.org/officeDocument/2006/relationships/hyperlink" Target="https://refactoring.guru/design-patterns/java" TargetMode="External"/><Relationship Id="rId4" Type="http://schemas.openxmlformats.org/officeDocument/2006/relationships/hyperlink" Target="https://www.javatpoint.com/design-patterns-in-java" TargetMode="Externa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 2212</a:t>
            </a:r>
          </a:p>
        </p:txBody>
      </p:sp>
      <p:sp>
        <p:nvSpPr>
          <p:cNvPr id="3" name="Text Placeholder 2"/>
          <p:cNvSpPr>
            <a:spLocks noGrp="1"/>
          </p:cNvSpPr>
          <p:nvPr>
            <p:ph type="body" idx="1"/>
          </p:nvPr>
        </p:nvSpPr>
        <p:spPr>
          <a:xfrm>
            <a:off x="685800" y="2819401"/>
            <a:ext cx="7772400" cy="990600"/>
          </a:xfrm>
        </p:spPr>
        <p:txBody>
          <a:bodyPr/>
          <a:lstStyle/>
          <a:p>
            <a:r>
              <a:rPr lang="en-CA" dirty="0"/>
              <a:t>Introduction to Software Engineering</a:t>
            </a:r>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
        <p:nvSpPr>
          <p:cNvPr id="5" name="Text Placeholder 2"/>
          <p:cNvSpPr txBox="1">
            <a:spLocks/>
          </p:cNvSpPr>
          <p:nvPr/>
        </p:nvSpPr>
        <p:spPr>
          <a:xfrm>
            <a:off x="533400" y="5257800"/>
            <a:ext cx="7772400" cy="990600"/>
          </a:xfrm>
          <a:prstGeom prst="rect">
            <a:avLst/>
          </a:prstGeom>
        </p:spPr>
        <p:txBody>
          <a:bodyPr anchor="t"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CA" sz="1800" dirty="0"/>
          </a:p>
        </p:txBody>
      </p:sp>
      <p:sp>
        <p:nvSpPr>
          <p:cNvPr id="6" name="Rectangle 5">
            <a:extLst>
              <a:ext uri="{FF2B5EF4-FFF2-40B4-BE49-F238E27FC236}">
                <a16:creationId xmlns:a16="http://schemas.microsoft.com/office/drawing/2014/main" id="{8EB62B91-3EEA-415E-9B93-7C5401DC538C}"/>
              </a:ext>
            </a:extLst>
          </p:cNvPr>
          <p:cNvSpPr/>
          <p:nvPr/>
        </p:nvSpPr>
        <p:spPr>
          <a:xfrm>
            <a:off x="762000" y="4467136"/>
            <a:ext cx="7391400" cy="1200329"/>
          </a:xfrm>
          <a:prstGeom prst="rect">
            <a:avLst/>
          </a:prstGeom>
        </p:spPr>
        <p:txBody>
          <a:bodyPr wrap="square">
            <a:spAutoFit/>
          </a:bodyPr>
          <a:lstStyle/>
          <a:p>
            <a:r>
              <a:rPr lang="en-US" sz="4400" b="1" cap="small" dirty="0">
                <a:solidFill>
                  <a:prstClr val="black"/>
                </a:solidFill>
                <a:latin typeface="Calibri"/>
                <a:ea typeface="+mj-ea"/>
                <a:cs typeface="+mj-cs"/>
              </a:rPr>
              <a:t>Chapter 14</a:t>
            </a:r>
            <a:br>
              <a:rPr lang="en-US" sz="4400" b="1" cap="small" dirty="0">
                <a:solidFill>
                  <a:prstClr val="black"/>
                </a:solidFill>
                <a:latin typeface="Calibri"/>
                <a:ea typeface="+mj-ea"/>
                <a:cs typeface="+mj-cs"/>
              </a:rPr>
            </a:br>
            <a:r>
              <a:rPr lang="en-US" sz="2800" b="1" cap="small" dirty="0">
                <a:solidFill>
                  <a:prstClr val="black"/>
                </a:solidFill>
                <a:latin typeface="Calibri"/>
                <a:ea typeface="+mj-ea"/>
                <a:cs typeface="+mj-cs"/>
              </a:rPr>
              <a:t>Pattern Based Design</a:t>
            </a:r>
            <a:endParaRPr lang="en-CA" dirty="0"/>
          </a:p>
        </p:txBody>
      </p:sp>
    </p:spTree>
    <p:extLst>
      <p:ext uri="{BB962C8B-B14F-4D97-AF65-F5344CB8AC3E}">
        <p14:creationId xmlns:p14="http://schemas.microsoft.com/office/powerpoint/2010/main" val="33438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fld id="{24214A83-0529-4C4D-83BB-1ED438105184}" type="slidenum">
              <a:rPr lang="en-CA" altLang="en-US"/>
              <a:pPr/>
              <a:t>10</a:t>
            </a:fld>
            <a:endParaRPr lang="en-CA" altLang="en-US"/>
          </a:p>
        </p:txBody>
      </p:sp>
      <p:sp>
        <p:nvSpPr>
          <p:cNvPr id="44034" name="Rectangle 2"/>
          <p:cNvSpPr>
            <a:spLocks noGrp="1" noChangeArrowheads="1"/>
          </p:cNvSpPr>
          <p:nvPr>
            <p:ph type="title"/>
          </p:nvPr>
        </p:nvSpPr>
        <p:spPr/>
        <p:txBody>
          <a:bodyPr/>
          <a:lstStyle/>
          <a:p>
            <a:r>
              <a:rPr lang="en-CA" altLang="en-US" sz="4000"/>
              <a:t>Classification of GoF Design Pattern</a:t>
            </a:r>
          </a:p>
        </p:txBody>
      </p:sp>
      <p:graphicFrame>
        <p:nvGraphicFramePr>
          <p:cNvPr id="44059" name="Group 27"/>
          <p:cNvGraphicFramePr>
            <a:graphicFrameLocks noGrp="1"/>
          </p:cNvGraphicFramePr>
          <p:nvPr>
            <p:extLst>
              <p:ext uri="{D42A27DB-BD31-4B8C-83A1-F6EECF244321}">
                <p14:modId xmlns:p14="http://schemas.microsoft.com/office/powerpoint/2010/main" val="2323915264"/>
              </p:ext>
            </p:extLst>
          </p:nvPr>
        </p:nvGraphicFramePr>
        <p:xfrm>
          <a:off x="1524000" y="1722438"/>
          <a:ext cx="6400800" cy="4790440"/>
        </p:xfrm>
        <a:graphic>
          <a:graphicData uri="http://schemas.openxmlformats.org/drawingml/2006/table">
            <a:tbl>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431800">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a:ln>
                            <a:noFill/>
                          </a:ln>
                          <a:solidFill>
                            <a:schemeClr val="tx1"/>
                          </a:solidFill>
                          <a:effectLst/>
                          <a:latin typeface="Times New Roman" pitchFamily="18" charset="0"/>
                        </a:rPr>
                        <a:t>Creational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a:ln>
                            <a:noFill/>
                          </a:ln>
                          <a:solidFill>
                            <a:schemeClr val="tx1"/>
                          </a:solidFill>
                          <a:effectLst/>
                          <a:latin typeface="Times New Roman" pitchFamily="18" charset="0"/>
                        </a:rPr>
                        <a:t>Structural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a:ln>
                            <a:noFill/>
                          </a:ln>
                          <a:solidFill>
                            <a:schemeClr val="tx1"/>
                          </a:solidFill>
                          <a:effectLst/>
                          <a:latin typeface="Times New Roman" pitchFamily="18" charset="0"/>
                        </a:rPr>
                        <a:t>Behavioral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32000">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CA" altLang="en-US" sz="2000" b="1" i="0" u="none" strike="noStrike" cap="none" normalizeH="0" baseline="0" dirty="0">
                          <a:ln>
                            <a:noFill/>
                          </a:ln>
                          <a:solidFill>
                            <a:srgbClr val="FF0000"/>
                          </a:solidFill>
                          <a:effectLst/>
                          <a:latin typeface="Times New Roman" pitchFamily="18" charset="0"/>
                        </a:rPr>
                        <a:t>Singleton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dirty="0">
                          <a:ln>
                            <a:noFill/>
                          </a:ln>
                          <a:solidFill>
                            <a:srgbClr val="FF0000"/>
                          </a:solidFill>
                          <a:effectLst/>
                          <a:latin typeface="Times New Roman" pitchFamily="18" charset="0"/>
                        </a:rPr>
                        <a:t>Factory Method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Abstract Factory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Builder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dirty="0">
                          <a:ln>
                            <a:noFill/>
                          </a:ln>
                          <a:solidFill>
                            <a:schemeClr val="tx1"/>
                          </a:solidFill>
                          <a:effectLst/>
                          <a:latin typeface="Times New Roman" pitchFamily="18" charset="0"/>
                        </a:rPr>
                        <a:t>Adapter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Bridge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Composite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Decorator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Flyweight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dirty="0">
                          <a:ln>
                            <a:noFill/>
                          </a:ln>
                          <a:solidFill>
                            <a:schemeClr val="tx1"/>
                          </a:solidFill>
                          <a:effectLst/>
                          <a:latin typeface="Times New Roman" pitchFamily="18" charset="0"/>
                        </a:rPr>
                        <a:t>Facade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dirty="0">
                          <a:ln>
                            <a:noFill/>
                          </a:ln>
                          <a:solidFill>
                            <a:schemeClr val="tx1"/>
                          </a:solidFill>
                          <a:effectLst/>
                          <a:latin typeface="Times New Roman" pitchFamily="18" charset="0"/>
                        </a:rPr>
                        <a:t>Proxy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Interpreter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dirty="0">
                          <a:ln>
                            <a:noFill/>
                          </a:ln>
                          <a:solidFill>
                            <a:schemeClr val="tx1"/>
                          </a:solidFill>
                          <a:effectLst/>
                          <a:latin typeface="Times New Roman" pitchFamily="18" charset="0"/>
                        </a:rPr>
                        <a:t>Template Method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dirty="0">
                          <a:ln>
                            <a:noFill/>
                          </a:ln>
                          <a:solidFill>
                            <a:schemeClr val="tx1"/>
                          </a:solidFill>
                          <a:effectLst/>
                          <a:latin typeface="Times New Roman" pitchFamily="18" charset="0"/>
                        </a:rPr>
                        <a:t>Chain of Responsibility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Command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Iterator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Mediator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Memento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itchFamily="18" charset="0"/>
                        </a:rPr>
                        <a:t>Observer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dirty="0">
                          <a:ln>
                            <a:noFill/>
                          </a:ln>
                          <a:solidFill>
                            <a:schemeClr val="tx1"/>
                          </a:solidFill>
                          <a:effectLst/>
                          <a:latin typeface="Times New Roman" pitchFamily="18" charset="0"/>
                        </a:rPr>
                        <a:t>State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dirty="0">
                          <a:ln>
                            <a:noFill/>
                          </a:ln>
                          <a:solidFill>
                            <a:schemeClr val="tx1"/>
                          </a:solidFill>
                          <a:effectLst/>
                          <a:latin typeface="Times New Roman" pitchFamily="18" charset="0"/>
                        </a:rPr>
                        <a:t>Strategy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altLang="en-US" sz="2000" b="1" i="0" u="none" strike="noStrike" cap="none" normalizeH="0" baseline="0" dirty="0">
                          <a:ln>
                            <a:noFill/>
                          </a:ln>
                          <a:solidFill>
                            <a:schemeClr val="tx1"/>
                          </a:solidFill>
                          <a:effectLst/>
                          <a:latin typeface="Times New Roman" pitchFamily="18" charset="0"/>
                        </a:rPr>
                        <a:t>Visitor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4060" name="Text Box 28"/>
          <p:cNvSpPr txBox="1">
            <a:spLocks noChangeArrowheads="1"/>
          </p:cNvSpPr>
          <p:nvPr/>
        </p:nvSpPr>
        <p:spPr bwMode="auto">
          <a:xfrm rot="-5400000">
            <a:off x="-1678781" y="4787106"/>
            <a:ext cx="37226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000">
                <a:cs typeface="Times New Roman" pitchFamily="18" charset="0"/>
              </a:rPr>
              <a:t>© </a:t>
            </a:r>
            <a:r>
              <a:rPr lang="en-CA" altLang="en-US" sz="1000"/>
              <a:t>E. Gamma, R. Helm, R. Johnson, J. Vlissides and Addison-Wesley</a:t>
            </a:r>
          </a:p>
        </p:txBody>
      </p:sp>
    </p:spTree>
    <p:extLst>
      <p:ext uri="{BB962C8B-B14F-4D97-AF65-F5344CB8AC3E}">
        <p14:creationId xmlns:p14="http://schemas.microsoft.com/office/powerpoint/2010/main" val="1792081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F2022D1-66B0-48DF-8373-13303624DD4F}" type="slidenum">
              <a:rPr lang="en-CA" altLang="en-US"/>
              <a:pPr/>
              <a:t>11</a:t>
            </a:fld>
            <a:endParaRPr lang="en-CA" altLang="en-US"/>
          </a:p>
        </p:txBody>
      </p:sp>
      <p:sp>
        <p:nvSpPr>
          <p:cNvPr id="241666" name="Rectangle 2"/>
          <p:cNvSpPr>
            <a:spLocks noGrp="1" noChangeArrowheads="1"/>
          </p:cNvSpPr>
          <p:nvPr>
            <p:ph type="title"/>
          </p:nvPr>
        </p:nvSpPr>
        <p:spPr/>
        <p:txBody>
          <a:bodyPr/>
          <a:lstStyle/>
          <a:p>
            <a:r>
              <a:rPr lang="en-CA" altLang="en-US" dirty="0"/>
              <a:t>Singleton Design Pattern</a:t>
            </a:r>
          </a:p>
        </p:txBody>
      </p:sp>
      <p:sp>
        <p:nvSpPr>
          <p:cNvPr id="241667" name="Rectangle 3"/>
          <p:cNvSpPr>
            <a:spLocks noGrp="1" noChangeArrowheads="1"/>
          </p:cNvSpPr>
          <p:nvPr>
            <p:ph type="body" idx="1"/>
          </p:nvPr>
        </p:nvSpPr>
        <p:spPr>
          <a:xfrm>
            <a:off x="684213" y="1989138"/>
            <a:ext cx="7772400" cy="4868862"/>
          </a:xfrm>
        </p:spPr>
        <p:txBody>
          <a:bodyPr/>
          <a:lstStyle/>
          <a:p>
            <a:pPr>
              <a:lnSpc>
                <a:spcPct val="80000"/>
              </a:lnSpc>
            </a:pPr>
            <a:r>
              <a:rPr lang="en-CA" altLang="en-US" sz="1800" b="1" dirty="0"/>
              <a:t>Intent</a:t>
            </a:r>
          </a:p>
          <a:p>
            <a:pPr lvl="1">
              <a:lnSpc>
                <a:spcPct val="80000"/>
              </a:lnSpc>
            </a:pPr>
            <a:r>
              <a:rPr lang="en-CA" altLang="en-US" sz="1600" dirty="0"/>
              <a:t>The purpose of this design pattern is to ensure that in a software application, from a class we can construct up to a limited number of objects (usually only one object) and that this class provides a reference point to that unique object (or objects) . Although this pattern is used to ensure that only one object can be constructed from the class, the pattern is flexible enough to be converted to allow the creation of up to a certain number of objects from a class (two, three etc. objects).</a:t>
            </a:r>
          </a:p>
          <a:p>
            <a:pPr lvl="1">
              <a:lnSpc>
                <a:spcPct val="80000"/>
              </a:lnSpc>
            </a:pPr>
            <a:endParaRPr lang="en-CA" altLang="en-US" sz="1600" dirty="0"/>
          </a:p>
          <a:p>
            <a:pPr>
              <a:lnSpc>
                <a:spcPct val="80000"/>
              </a:lnSpc>
            </a:pPr>
            <a:r>
              <a:rPr lang="en-CA" altLang="en-US" sz="1800" b="1" dirty="0"/>
              <a:t>Application</a:t>
            </a:r>
          </a:p>
          <a:p>
            <a:pPr lvl="1">
              <a:lnSpc>
                <a:spcPct val="80000"/>
              </a:lnSpc>
            </a:pPr>
            <a:r>
              <a:rPr lang="en-CA" altLang="en-US" sz="1600" dirty="0"/>
              <a:t>We use this design pattern when we want to guarantee that a class produces only one object no matter how many times we call the constructor of this class, and we want to have through this class a unique and global reference point for this unique object</a:t>
            </a:r>
          </a:p>
          <a:p>
            <a:pPr lvl="1">
              <a:lnSpc>
                <a:spcPct val="80000"/>
              </a:lnSpc>
            </a:pPr>
            <a:r>
              <a:rPr lang="en-CA" altLang="en-US" sz="1600" dirty="0"/>
              <a:t>In addition, this pattern allows this unique object to be expanded using sub-classing without having to change the client program that uses this (unique) object</a:t>
            </a:r>
          </a:p>
        </p:txBody>
      </p:sp>
    </p:spTree>
    <p:extLst>
      <p:ext uri="{BB962C8B-B14F-4D97-AF65-F5344CB8AC3E}">
        <p14:creationId xmlns:p14="http://schemas.microsoft.com/office/powerpoint/2010/main" val="532934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D2227BC-CE54-4A8E-A595-A66814F11085}" type="slidenum">
              <a:rPr lang="en-CA" altLang="en-US"/>
              <a:pPr/>
              <a:t>12</a:t>
            </a:fld>
            <a:endParaRPr lang="en-CA" altLang="en-US"/>
          </a:p>
        </p:txBody>
      </p:sp>
      <p:sp>
        <p:nvSpPr>
          <p:cNvPr id="243714" name="Rectangle 2"/>
          <p:cNvSpPr>
            <a:spLocks noGrp="1" noChangeArrowheads="1"/>
          </p:cNvSpPr>
          <p:nvPr>
            <p:ph type="title"/>
          </p:nvPr>
        </p:nvSpPr>
        <p:spPr/>
        <p:txBody>
          <a:bodyPr/>
          <a:lstStyle/>
          <a:p>
            <a:r>
              <a:rPr lang="en-CA" altLang="en-US" sz="3600" dirty="0"/>
              <a:t>Singleton</a:t>
            </a:r>
            <a:r>
              <a:rPr lang="el-GR" altLang="en-US" sz="3600" dirty="0"/>
              <a:t> </a:t>
            </a:r>
            <a:r>
              <a:rPr lang="en-CA" altLang="en-US" sz="3600" dirty="0"/>
              <a:t>Design Pattern – Class Diagram </a:t>
            </a:r>
          </a:p>
        </p:txBody>
      </p:sp>
      <p:graphicFrame>
        <p:nvGraphicFramePr>
          <p:cNvPr id="243716" name="Object 4"/>
          <p:cNvGraphicFramePr>
            <a:graphicFrameLocks noChangeAspect="1"/>
          </p:cNvGraphicFramePr>
          <p:nvPr/>
        </p:nvGraphicFramePr>
        <p:xfrm>
          <a:off x="1524000" y="3352800"/>
          <a:ext cx="6324600" cy="1812925"/>
        </p:xfrm>
        <a:graphic>
          <a:graphicData uri="http://schemas.openxmlformats.org/presentationml/2006/ole">
            <mc:AlternateContent xmlns:mc="http://schemas.openxmlformats.org/markup-compatibility/2006">
              <mc:Choice xmlns:v="urn:schemas-microsoft-com:vml" Requires="v">
                <p:oleObj spid="_x0000_s5141" name="Visio" r:id="rId4" imgW="3074760" imgH="881640" progId="Visio.Drawing.6">
                  <p:embed/>
                </p:oleObj>
              </mc:Choice>
              <mc:Fallback>
                <p:oleObj name="Visio" r:id="rId4" imgW="3074760" imgH="881640" progId="Visio.Drawing.6">
                  <p:embed/>
                  <p:pic>
                    <p:nvPicPr>
                      <p:cNvPr id="24371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352800"/>
                        <a:ext cx="63246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23312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DBD2AAB3-A18F-4798-8B01-6F14CCFD36C6}" type="slidenum">
              <a:rPr lang="en-CA" altLang="en-US"/>
              <a:pPr/>
              <a:t>13</a:t>
            </a:fld>
            <a:endParaRPr lang="en-CA" altLang="en-US"/>
          </a:p>
        </p:txBody>
      </p:sp>
      <p:sp>
        <p:nvSpPr>
          <p:cNvPr id="249858" name="Rectangle 2"/>
          <p:cNvSpPr>
            <a:spLocks noGrp="1" noChangeArrowheads="1"/>
          </p:cNvSpPr>
          <p:nvPr>
            <p:ph type="title"/>
          </p:nvPr>
        </p:nvSpPr>
        <p:spPr>
          <a:xfrm>
            <a:off x="685800" y="260350"/>
            <a:ext cx="7772400" cy="1143000"/>
          </a:xfrm>
        </p:spPr>
        <p:txBody>
          <a:bodyPr/>
          <a:lstStyle/>
          <a:p>
            <a:r>
              <a:rPr lang="en-US" altLang="en-US" dirty="0"/>
              <a:t>Singleton - </a:t>
            </a:r>
            <a:r>
              <a:rPr lang="en-CA" altLang="en-US" dirty="0"/>
              <a:t>Example</a:t>
            </a:r>
            <a:endParaRPr lang="en-US" altLang="en-US" dirty="0"/>
          </a:p>
        </p:txBody>
      </p:sp>
      <p:sp>
        <p:nvSpPr>
          <p:cNvPr id="249859" name="Rectangle 3"/>
          <p:cNvSpPr>
            <a:spLocks noGrp="1" noChangeArrowheads="1"/>
          </p:cNvSpPr>
          <p:nvPr>
            <p:ph type="body" idx="1"/>
          </p:nvPr>
        </p:nvSpPr>
        <p:spPr>
          <a:xfrm>
            <a:off x="539750" y="1484313"/>
            <a:ext cx="7461250" cy="4114800"/>
          </a:xfrm>
        </p:spPr>
        <p:txBody>
          <a:bodyPr/>
          <a:lstStyle/>
          <a:p>
            <a:pPr marL="0" indent="0">
              <a:buNone/>
            </a:pP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Singleton {</a:t>
            </a:r>
          </a:p>
          <a:p>
            <a:pPr marL="0" indent="0">
              <a:buNone/>
            </a:pP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Singleton </a:t>
            </a:r>
            <a:r>
              <a:rPr lang="en-US" sz="1400" b="1" i="1" dirty="0">
                <a:solidFill>
                  <a:srgbClr val="3E3ECF"/>
                </a:solidFill>
                <a:latin typeface="Consolas" panose="020B0609020204030204" pitchFamily="49" charset="0"/>
              </a:rPr>
              <a:t>instance</a:t>
            </a:r>
            <a:r>
              <a:rPr lang="en-US" sz="1400" b="1" i="1" dirty="0">
                <a:solidFill>
                  <a:srgbClr val="000000"/>
                </a:solidFill>
                <a:latin typeface="Consolas" panose="020B0609020204030204" pitchFamily="49" charset="0"/>
              </a:rPr>
              <a:t> = </a:t>
            </a:r>
            <a:r>
              <a:rPr lang="en-US" sz="1400" b="1" i="1" dirty="0">
                <a:solidFill>
                  <a:srgbClr val="7F0055"/>
                </a:solidFill>
                <a:latin typeface="Consolas" panose="020B0609020204030204" pitchFamily="49" charset="0"/>
              </a:rPr>
              <a:t>null</a:t>
            </a:r>
            <a:r>
              <a:rPr lang="en-US" sz="1400" b="1" i="1" dirty="0">
                <a:solidFill>
                  <a:srgbClr val="000000"/>
                </a:solidFill>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b="1" dirty="0">
                <a:solidFill>
                  <a:srgbClr val="7F0055"/>
                </a:solidFill>
                <a:latin typeface="Consolas" panose="020B0609020204030204" pitchFamily="49" charset="0"/>
              </a:rPr>
              <a:t>	private</a:t>
            </a:r>
            <a:r>
              <a:rPr lang="en-US" sz="1400" b="1" dirty="0">
                <a:solidFill>
                  <a:srgbClr val="000000"/>
                </a:solidFill>
                <a:latin typeface="Consolas" panose="020B0609020204030204" pitchFamily="49" charset="0"/>
              </a:rPr>
              <a:t> Singleton() {</a:t>
            </a:r>
          </a:p>
          <a:p>
            <a:pPr marL="0" indent="0">
              <a:buNone/>
            </a:pPr>
            <a:r>
              <a:rPr lang="en-US" sz="1400" dirty="0">
                <a:solidFill>
                  <a:srgbClr val="3F7F5F"/>
                </a:solidFill>
                <a:latin typeface="Consolas" panose="020B0609020204030204" pitchFamily="49" charset="0"/>
              </a:rPr>
              <a:t>	// Perform instance initializations</a:t>
            </a:r>
          </a:p>
          <a:p>
            <a:pPr marL="0" indent="0">
              <a:buNone/>
            </a:pPr>
            <a:r>
              <a:rPr lang="en-US" sz="1400" dirty="0">
                <a:solidFill>
                  <a:srgbClr val="000000"/>
                </a:solidFill>
                <a:latin typeface="Consolas" panose="020B0609020204030204" pitchFamily="49" charset="0"/>
              </a:rPr>
              <a:t>	}</a:t>
            </a:r>
          </a:p>
          <a:p>
            <a:pPr marL="0" indent="0">
              <a:buNone/>
            </a:pPr>
            <a:endParaRPr lang="en-US" sz="1400" dirty="0">
              <a:latin typeface="Consolas" panose="020B0609020204030204" pitchFamily="49" charset="0"/>
            </a:endParaRPr>
          </a:p>
          <a:p>
            <a:pPr marL="0" indent="0">
              <a:buNone/>
            </a:pPr>
            <a:r>
              <a:rPr lang="en-US" sz="1400" b="1" dirty="0">
                <a:solidFill>
                  <a:srgbClr val="7F0055"/>
                </a:solidFill>
                <a:latin typeface="Consolas" panose="020B0609020204030204" pitchFamily="49" charset="0"/>
              </a:rPr>
              <a:t>	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Singleton </a:t>
            </a:r>
            <a:r>
              <a:rPr lang="en-US" sz="1400" b="1" dirty="0" err="1">
                <a:solidFill>
                  <a:srgbClr val="000000"/>
                </a:solidFill>
                <a:latin typeface="Consolas" panose="020B0609020204030204" pitchFamily="49" charset="0"/>
              </a:rPr>
              <a:t>getInstance</a:t>
            </a:r>
            <a:r>
              <a:rPr lang="en-US" sz="1400" b="1" dirty="0">
                <a:solidFill>
                  <a:srgbClr val="000000"/>
                </a:solidFill>
                <a:latin typeface="Consolas" panose="020B0609020204030204" pitchFamily="49" charset="0"/>
              </a:rPr>
              <a:t>() {</a:t>
            </a:r>
          </a:p>
          <a:p>
            <a:pPr marL="0" indent="0">
              <a:buNone/>
            </a:pPr>
            <a:r>
              <a:rPr lang="en-US" sz="1400" b="1" dirty="0">
                <a:solidFill>
                  <a:srgbClr val="7F0055"/>
                </a:solidFill>
                <a:latin typeface="Consolas" panose="020B0609020204030204" pitchFamily="49" charset="0"/>
              </a:rPr>
              <a:t>		if</a:t>
            </a:r>
            <a:r>
              <a:rPr lang="en-US" sz="1400" b="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instance</a:t>
            </a:r>
            <a:r>
              <a:rPr lang="en-US" sz="1400" b="1" i="1" dirty="0">
                <a:solidFill>
                  <a:srgbClr val="000000"/>
                </a:solidFill>
                <a:latin typeface="Consolas" panose="020B0609020204030204" pitchFamily="49" charset="0"/>
              </a:rPr>
              <a:t> == </a:t>
            </a:r>
            <a:r>
              <a:rPr lang="en-US" sz="1400" b="1" i="1" dirty="0">
                <a:solidFill>
                  <a:srgbClr val="7F0055"/>
                </a:solidFill>
                <a:latin typeface="Consolas" panose="020B0609020204030204" pitchFamily="49" charset="0"/>
              </a:rPr>
              <a:t>null</a:t>
            </a:r>
            <a:r>
              <a:rPr lang="en-US" sz="1400" b="1" i="1" dirty="0">
                <a:solidFill>
                  <a:srgbClr val="000000"/>
                </a:solidFill>
                <a:latin typeface="Consolas" panose="020B0609020204030204" pitchFamily="49" charset="0"/>
              </a:rPr>
              <a:t>)</a:t>
            </a:r>
          </a:p>
          <a:p>
            <a:pPr marL="0" indent="0">
              <a:buNone/>
            </a:pPr>
            <a:r>
              <a:rPr lang="en-US" sz="1400" dirty="0">
                <a:solidFill>
                  <a:srgbClr val="3F7F5F"/>
                </a:solidFill>
                <a:latin typeface="Consolas" panose="020B0609020204030204" pitchFamily="49" charset="0"/>
              </a:rPr>
              <a:t>		// If there is no previous instance, create one</a:t>
            </a:r>
          </a:p>
          <a:p>
            <a:pPr marL="0" indent="0">
              <a:buNone/>
            </a:pPr>
            <a:r>
              <a:rPr lang="en-US" sz="1400" i="1" dirty="0">
                <a:solidFill>
                  <a:srgbClr val="0000C0"/>
                </a:solidFill>
                <a:latin typeface="Consolas" panose="020B0609020204030204" pitchFamily="49" charset="0"/>
              </a:rPr>
              <a:t>			instance</a:t>
            </a:r>
            <a:r>
              <a:rPr lang="en-US" sz="1400" i="1" dirty="0">
                <a:solidFill>
                  <a:srgbClr val="000000"/>
                </a:solidFill>
                <a:latin typeface="Consolas" panose="020B0609020204030204" pitchFamily="49" charset="0"/>
              </a:rPr>
              <a:t> = </a:t>
            </a:r>
            <a:r>
              <a:rPr lang="en-US" sz="1400" b="1" i="1" dirty="0">
                <a:solidFill>
                  <a:srgbClr val="7F0055"/>
                </a:solidFill>
                <a:latin typeface="Consolas" panose="020B0609020204030204" pitchFamily="49" charset="0"/>
              </a:rPr>
              <a:t>new</a:t>
            </a:r>
            <a:r>
              <a:rPr lang="en-US" sz="1400" b="1" i="1" dirty="0">
                <a:solidFill>
                  <a:srgbClr val="000000"/>
                </a:solidFill>
                <a:latin typeface="Consolas" panose="020B0609020204030204" pitchFamily="49" charset="0"/>
              </a:rPr>
              <a:t> Singleton();</a:t>
            </a:r>
          </a:p>
          <a:p>
            <a:pPr marL="0" indent="0">
              <a:buNone/>
            </a:pPr>
            <a:endParaRPr lang="en-US" sz="1400" dirty="0">
              <a:latin typeface="Consolas" panose="020B0609020204030204" pitchFamily="49" charset="0"/>
            </a:endParaRPr>
          </a:p>
          <a:p>
            <a:pPr marL="0" indent="0">
              <a:buNone/>
            </a:pPr>
            <a:r>
              <a:rPr lang="en-US" sz="1400" b="1" dirty="0">
                <a:solidFill>
                  <a:srgbClr val="7F0055"/>
                </a:solidFill>
                <a:latin typeface="Consolas" panose="020B0609020204030204" pitchFamily="49" charset="0"/>
              </a:rPr>
              <a:t>		return</a:t>
            </a:r>
            <a:r>
              <a:rPr lang="en-US" sz="1400" b="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instance</a:t>
            </a:r>
            <a:r>
              <a:rPr lang="en-US" sz="1400" b="1" i="1"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a:t>
            </a:r>
            <a:endParaRPr lang="en-US" altLang="en-US" sz="1400" dirty="0"/>
          </a:p>
        </p:txBody>
      </p:sp>
      <p:sp>
        <p:nvSpPr>
          <p:cNvPr id="249861" name="Text Box 5"/>
          <p:cNvSpPr txBox="1">
            <a:spLocks noChangeArrowheads="1"/>
          </p:cNvSpPr>
          <p:nvPr/>
        </p:nvSpPr>
        <p:spPr bwMode="auto">
          <a:xfrm>
            <a:off x="553850" y="5629275"/>
            <a:ext cx="7313220" cy="9541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400" dirty="0"/>
              <a:t>Although the example above allows the construction of only one object, we can change</a:t>
            </a:r>
          </a:p>
          <a:p>
            <a:r>
              <a:rPr lang="en-CA" altLang="en-US" sz="1400" dirty="0"/>
              <a:t>the </a:t>
            </a:r>
            <a:r>
              <a:rPr lang="en-CA" altLang="en-US" sz="1400" b="1" i="1" dirty="0" err="1"/>
              <a:t>getInstance</a:t>
            </a:r>
            <a:r>
              <a:rPr lang="en-CA" altLang="en-US" sz="1400" b="1" i="1" dirty="0"/>
              <a:t>()</a:t>
            </a:r>
            <a:r>
              <a:rPr lang="en-CA" altLang="en-US" sz="1400" i="1" dirty="0"/>
              <a:t> </a:t>
            </a:r>
            <a:r>
              <a:rPr lang="en-CA" altLang="en-US" sz="1400" dirty="0"/>
              <a:t>method and construct a certain number of objects. For example, we can</a:t>
            </a:r>
          </a:p>
          <a:p>
            <a:r>
              <a:rPr lang="en-CA" altLang="en-US" sz="1400" dirty="0"/>
              <a:t>change the </a:t>
            </a:r>
            <a:r>
              <a:rPr lang="en-CA" altLang="en-US" sz="1400" b="1" i="1" dirty="0" err="1"/>
              <a:t>getInstance</a:t>
            </a:r>
            <a:r>
              <a:rPr lang="en-CA" altLang="en-US" sz="1400" b="1" i="1" dirty="0"/>
              <a:t>() </a:t>
            </a:r>
            <a:r>
              <a:rPr lang="en-CA" altLang="en-US" sz="1400" dirty="0"/>
              <a:t>method and construct up to two, three or more objects. In this</a:t>
            </a:r>
          </a:p>
          <a:p>
            <a:r>
              <a:rPr lang="en-CA" altLang="en-US" sz="1400" dirty="0"/>
              <a:t>case the </a:t>
            </a:r>
            <a:r>
              <a:rPr lang="en-CA" altLang="en-US" sz="1400" b="1" i="1" dirty="0">
                <a:solidFill>
                  <a:srgbClr val="3E3ECF"/>
                </a:solidFill>
              </a:rPr>
              <a:t>instance</a:t>
            </a:r>
            <a:r>
              <a:rPr lang="en-CA" altLang="en-US" sz="1400" dirty="0"/>
              <a:t> field should define an object structure (e.g. a vector of objects)</a:t>
            </a:r>
            <a:endParaRPr lang="en-US" altLang="en-US" sz="1400" dirty="0"/>
          </a:p>
        </p:txBody>
      </p:sp>
    </p:spTree>
    <p:extLst>
      <p:ext uri="{BB962C8B-B14F-4D97-AF65-F5344CB8AC3E}">
        <p14:creationId xmlns:p14="http://schemas.microsoft.com/office/powerpoint/2010/main" val="682001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CEE9BF72-09C6-492C-86B4-D72EC3C59830}" type="slidenum">
              <a:rPr lang="en-CA" altLang="en-US" sz="1400" smtClean="0"/>
              <a:pPr eaLnBrk="1" hangingPunct="1">
                <a:spcBef>
                  <a:spcPct val="0"/>
                </a:spcBef>
                <a:buFontTx/>
                <a:buNone/>
              </a:pPr>
              <a:t>14</a:t>
            </a:fld>
            <a:endParaRPr lang="en-CA" altLang="en-US" sz="1400"/>
          </a:p>
        </p:txBody>
      </p:sp>
      <p:sp>
        <p:nvSpPr>
          <p:cNvPr id="8195" name="Rectangle 2"/>
          <p:cNvSpPr>
            <a:spLocks noGrp="1" noChangeArrowheads="1"/>
          </p:cNvSpPr>
          <p:nvPr>
            <p:ph type="title"/>
          </p:nvPr>
        </p:nvSpPr>
        <p:spPr/>
        <p:txBody>
          <a:bodyPr/>
          <a:lstStyle/>
          <a:p>
            <a:pPr eaLnBrk="1" hangingPunct="1"/>
            <a:r>
              <a:rPr lang="en-US" altLang="en-US" dirty="0"/>
              <a:t>Singleton – </a:t>
            </a:r>
            <a:r>
              <a:rPr lang="en-CA" altLang="en-US" dirty="0"/>
              <a:t>Client Code</a:t>
            </a:r>
            <a:endParaRPr lang="en-US" altLang="en-US" dirty="0"/>
          </a:p>
        </p:txBody>
      </p:sp>
      <p:sp>
        <p:nvSpPr>
          <p:cNvPr id="8196" name="Rectangle 3"/>
          <p:cNvSpPr>
            <a:spLocks noGrp="1" noChangeArrowheads="1"/>
          </p:cNvSpPr>
          <p:nvPr>
            <p:ph type="body" idx="1"/>
          </p:nvPr>
        </p:nvSpPr>
        <p:spPr>
          <a:xfrm>
            <a:off x="609600" y="1922462"/>
            <a:ext cx="7772400" cy="4616450"/>
          </a:xfrm>
        </p:spPr>
        <p:txBody>
          <a:bodyPr/>
          <a:lstStyle/>
          <a:p>
            <a:pPr>
              <a:lnSpc>
                <a:spcPct val="90000"/>
              </a:lnSpc>
              <a:buNone/>
            </a:pPr>
            <a:r>
              <a:rPr lang="en-US" sz="2000" dirty="0">
                <a:solidFill>
                  <a:srgbClr val="3F7F5F"/>
                </a:solidFill>
                <a:latin typeface="Consolas" panose="020B0609020204030204" pitchFamily="49" charset="0"/>
              </a:rPr>
              <a:t>// Client code</a:t>
            </a:r>
          </a:p>
          <a:p>
            <a:pPr>
              <a:lnSpc>
                <a:spcPct val="90000"/>
              </a:lnSpc>
              <a:buNone/>
            </a:pPr>
            <a:r>
              <a:rPr lang="en-US" sz="1800" b="1" dirty="0">
                <a:solidFill>
                  <a:srgbClr val="000000"/>
                </a:solidFill>
                <a:latin typeface="Consolas" panose="020B0609020204030204" pitchFamily="49" charset="0"/>
              </a:rPr>
              <a:t>Singleton </a:t>
            </a:r>
            <a:r>
              <a:rPr lang="en-US" sz="1800" b="1" i="1" dirty="0">
                <a:solidFill>
                  <a:srgbClr val="3E3ECF"/>
                </a:solidFill>
                <a:latin typeface="Consolas" panose="020B0609020204030204" pitchFamily="49" charset="0"/>
              </a:rPr>
              <a:t>instance1 = </a:t>
            </a:r>
            <a:r>
              <a:rPr lang="en-US" sz="1800" b="1" dirty="0" err="1">
                <a:solidFill>
                  <a:srgbClr val="000000"/>
                </a:solidFill>
                <a:latin typeface="Consolas" panose="020B0609020204030204" pitchFamily="49" charset="0"/>
              </a:rPr>
              <a:t>Singleton.getInstance</a:t>
            </a:r>
            <a:r>
              <a:rPr lang="en-US" sz="1800" b="1" dirty="0">
                <a:solidFill>
                  <a:srgbClr val="000000"/>
                </a:solidFill>
                <a:latin typeface="Consolas" panose="020B0609020204030204" pitchFamily="49" charset="0"/>
              </a:rPr>
              <a:t>();</a:t>
            </a:r>
          </a:p>
          <a:p>
            <a:pPr>
              <a:lnSpc>
                <a:spcPct val="90000"/>
              </a:lnSpc>
              <a:buNone/>
            </a:pPr>
            <a:endParaRPr lang="en-US" sz="1800" b="1" dirty="0">
              <a:solidFill>
                <a:srgbClr val="000000"/>
              </a:solidFill>
              <a:latin typeface="Consolas" panose="020B0609020204030204" pitchFamily="49" charset="0"/>
            </a:endParaRPr>
          </a:p>
          <a:p>
            <a:pPr>
              <a:lnSpc>
                <a:spcPct val="90000"/>
              </a:lnSpc>
              <a:buNone/>
            </a:pPr>
            <a:r>
              <a:rPr lang="en-US" sz="1800" b="1" dirty="0">
                <a:solidFill>
                  <a:srgbClr val="000000"/>
                </a:solidFill>
                <a:latin typeface="Consolas" panose="020B0609020204030204" pitchFamily="49" charset="0"/>
              </a:rPr>
              <a:t>Singleton </a:t>
            </a:r>
            <a:r>
              <a:rPr lang="en-US" sz="1800" b="1" i="1" dirty="0">
                <a:solidFill>
                  <a:srgbClr val="3E3ECF"/>
                </a:solidFill>
                <a:latin typeface="Consolas" panose="020B0609020204030204" pitchFamily="49" charset="0"/>
              </a:rPr>
              <a:t>instance2 = </a:t>
            </a:r>
            <a:r>
              <a:rPr lang="en-US" sz="1800" b="1" dirty="0" err="1">
                <a:solidFill>
                  <a:srgbClr val="000000"/>
                </a:solidFill>
                <a:latin typeface="Consolas" panose="020B0609020204030204" pitchFamily="49" charset="0"/>
              </a:rPr>
              <a:t>Singleton.getInstance</a:t>
            </a:r>
            <a:r>
              <a:rPr lang="en-US" sz="1800" b="1" dirty="0">
                <a:solidFill>
                  <a:srgbClr val="000000"/>
                </a:solidFill>
                <a:latin typeface="Consolas" panose="020B0609020204030204" pitchFamily="49" charset="0"/>
              </a:rPr>
              <a:t>();</a:t>
            </a:r>
          </a:p>
          <a:p>
            <a:pPr>
              <a:lnSpc>
                <a:spcPct val="90000"/>
              </a:lnSpc>
              <a:buNone/>
            </a:pPr>
            <a:endParaRPr lang="en-US" sz="1800" b="1" dirty="0">
              <a:solidFill>
                <a:srgbClr val="000000"/>
              </a:solidFill>
              <a:latin typeface="Consolas" panose="020B0609020204030204" pitchFamily="49" charset="0"/>
            </a:endParaRPr>
          </a:p>
          <a:p>
            <a:pPr>
              <a:lnSpc>
                <a:spcPct val="90000"/>
              </a:lnSpc>
              <a:buNone/>
            </a:pPr>
            <a:r>
              <a:rPr lang="en-US" sz="1800" b="1" dirty="0">
                <a:solidFill>
                  <a:srgbClr val="7F0055"/>
                </a:solidFill>
                <a:latin typeface="Consolas" panose="020B0609020204030204" pitchFamily="49" charset="0"/>
              </a:rPr>
              <a:t>if</a:t>
            </a:r>
            <a:r>
              <a:rPr lang="en-US" sz="1800" b="1" dirty="0">
                <a:solidFill>
                  <a:srgbClr val="000000"/>
                </a:solidFill>
                <a:latin typeface="Consolas" panose="020B0609020204030204" pitchFamily="49" charset="0"/>
              </a:rPr>
              <a:t> (</a:t>
            </a:r>
            <a:r>
              <a:rPr lang="en-US" sz="1800" b="1" i="1" dirty="0">
                <a:solidFill>
                  <a:srgbClr val="0000C0"/>
                </a:solidFill>
                <a:latin typeface="Consolas" panose="020B0609020204030204" pitchFamily="49" charset="0"/>
              </a:rPr>
              <a:t>instance1</a:t>
            </a:r>
            <a:r>
              <a:rPr lang="en-US" sz="1800" b="1" i="1" dirty="0">
                <a:solidFill>
                  <a:srgbClr val="000000"/>
                </a:solidFill>
                <a:latin typeface="Consolas" panose="020B0609020204030204" pitchFamily="49" charset="0"/>
              </a:rPr>
              <a:t> == </a:t>
            </a:r>
            <a:r>
              <a:rPr lang="en-US" sz="1800" b="1" i="1" dirty="0">
                <a:solidFill>
                  <a:srgbClr val="0000C0"/>
                </a:solidFill>
                <a:latin typeface="Consolas" panose="020B0609020204030204" pitchFamily="49" charset="0"/>
              </a:rPr>
              <a:t>instance2</a:t>
            </a:r>
            <a:r>
              <a:rPr lang="en-US" sz="1800" b="1" i="1" dirty="0">
                <a:solidFill>
                  <a:srgbClr val="000000"/>
                </a:solidFill>
                <a:latin typeface="Consolas" panose="020B0609020204030204" pitchFamily="49" charset="0"/>
              </a:rPr>
              <a:t>)</a:t>
            </a:r>
          </a:p>
          <a:p>
            <a:pPr>
              <a:lnSpc>
                <a:spcPct val="90000"/>
              </a:lnSpc>
              <a:buNone/>
            </a:pPr>
            <a:r>
              <a:rPr lang="en-US" sz="1800" b="1" i="1" dirty="0">
                <a:solidFill>
                  <a:srgbClr val="000000"/>
                </a:solidFill>
                <a:latin typeface="Consolas" panose="020B0609020204030204" pitchFamily="49" charset="0"/>
              </a:rPr>
              <a:t>	</a:t>
            </a:r>
            <a:r>
              <a:rPr lang="en-US" sz="1800" dirty="0">
                <a:solidFill>
                  <a:srgbClr val="000000"/>
                </a:solidFill>
                <a:highlight>
                  <a:srgbClr val="E8F2FE"/>
                </a:highlight>
                <a:latin typeface="Consolas" panose="020B0609020204030204" pitchFamily="49" charset="0"/>
              </a:rPr>
              <a:t> </a:t>
            </a:r>
            <a:r>
              <a:rPr lang="en-US" sz="1800" dirty="0" err="1">
                <a:solidFill>
                  <a:srgbClr val="000000"/>
                </a:solidFill>
                <a:highlight>
                  <a:srgbClr val="E8F2FE"/>
                </a:highlight>
                <a:latin typeface="Consolas" panose="020B0609020204030204" pitchFamily="49" charset="0"/>
              </a:rPr>
              <a:t>System.</a:t>
            </a:r>
            <a:r>
              <a:rPr lang="en-US" sz="1800" b="1" i="1" dirty="0" err="1">
                <a:solidFill>
                  <a:srgbClr val="0000C0"/>
                </a:solidFill>
                <a:highlight>
                  <a:srgbClr val="E8F2FE"/>
                </a:highlight>
                <a:latin typeface="Consolas" panose="020B0609020204030204" pitchFamily="49" charset="0"/>
              </a:rPr>
              <a:t>out</a:t>
            </a:r>
            <a:r>
              <a:rPr lang="en-US" sz="1800" b="1" i="1" dirty="0" err="1">
                <a:solidFill>
                  <a:srgbClr val="000000"/>
                </a:solidFill>
                <a:highlight>
                  <a:srgbClr val="E8F2FE"/>
                </a:highlight>
                <a:latin typeface="Consolas" panose="020B0609020204030204" pitchFamily="49" charset="0"/>
              </a:rPr>
              <a:t>.println</a:t>
            </a:r>
            <a:r>
              <a:rPr lang="en-US" sz="1800" b="1" i="1" dirty="0">
                <a:solidFill>
                  <a:srgbClr val="000000"/>
                </a:solidFill>
                <a:highlight>
                  <a:srgbClr val="E8F2FE"/>
                </a:highlight>
                <a:latin typeface="Consolas" panose="020B0609020204030204" pitchFamily="49" charset="0"/>
              </a:rPr>
              <a:t>(</a:t>
            </a:r>
            <a:r>
              <a:rPr lang="en-US" sz="1800" b="1" i="1" dirty="0">
                <a:solidFill>
                  <a:srgbClr val="2A00FF"/>
                </a:solidFill>
                <a:highlight>
                  <a:srgbClr val="E8F2FE"/>
                </a:highlight>
                <a:latin typeface="Consolas" panose="020B0609020204030204" pitchFamily="49" charset="0"/>
              </a:rPr>
              <a:t>"Same instance"</a:t>
            </a:r>
            <a:r>
              <a:rPr lang="en-US" sz="1800" b="1" i="1" dirty="0">
                <a:solidFill>
                  <a:srgbClr val="000000"/>
                </a:solidFill>
                <a:highlight>
                  <a:srgbClr val="E8F2FE"/>
                </a:highlight>
                <a:latin typeface="Consolas" panose="020B0609020204030204" pitchFamily="49" charset="0"/>
              </a:rPr>
              <a:t>);</a:t>
            </a:r>
            <a:endParaRPr lang="en-US" sz="1800" b="1" dirty="0">
              <a:solidFill>
                <a:srgbClr val="000000"/>
              </a:solidFill>
              <a:latin typeface="Consolas" panose="020B0609020204030204" pitchFamily="49" charset="0"/>
            </a:endParaRPr>
          </a:p>
          <a:p>
            <a:pPr>
              <a:lnSpc>
                <a:spcPct val="90000"/>
              </a:lnSpc>
              <a:buNone/>
            </a:pPr>
            <a:endParaRPr lang="en-US" altLang="en-US" sz="1800" dirty="0"/>
          </a:p>
          <a:p>
            <a:pPr eaLnBrk="1" hangingPunct="1">
              <a:lnSpc>
                <a:spcPct val="90000"/>
              </a:lnSpc>
              <a:buFontTx/>
              <a:buNone/>
            </a:pPr>
            <a:endParaRPr lang="en-US" altLang="en-US" sz="1400" dirty="0">
              <a:latin typeface="Consolas" panose="020B0609020204030204" pitchFamily="49" charset="0"/>
            </a:endParaRPr>
          </a:p>
          <a:p>
            <a:pPr eaLnBrk="1" hangingPunct="1">
              <a:lnSpc>
                <a:spcPct val="90000"/>
              </a:lnSpc>
              <a:buFontTx/>
              <a:buNone/>
            </a:pPr>
            <a:endParaRPr lang="en-US" altLang="en-US" sz="2800" dirty="0"/>
          </a:p>
          <a:p>
            <a:pPr eaLnBrk="1" hangingPunct="1">
              <a:lnSpc>
                <a:spcPct val="90000"/>
              </a:lnSpc>
              <a:buFontTx/>
              <a:buNone/>
            </a:pPr>
            <a:endParaRPr lang="en-US" altLang="en-US" dirty="0"/>
          </a:p>
          <a:p>
            <a:pPr eaLnBrk="1" hangingPunct="1">
              <a:lnSpc>
                <a:spcPct val="90000"/>
              </a:lnSpc>
              <a:buFontTx/>
              <a:buNone/>
            </a:pPr>
            <a:endParaRPr lang="en-US" altLang="en-US" dirty="0"/>
          </a:p>
          <a:p>
            <a:pPr eaLnBrk="1" hangingPunct="1">
              <a:lnSpc>
                <a:spcPct val="90000"/>
              </a:lnSpc>
              <a:buFontTx/>
              <a:buNone/>
            </a:pPr>
            <a:r>
              <a:rPr lang="en-US" altLang="en-US" sz="4400" dirty="0"/>
              <a:t> </a:t>
            </a:r>
          </a:p>
          <a:p>
            <a:pPr eaLnBrk="1" hangingPunct="1">
              <a:lnSpc>
                <a:spcPct val="90000"/>
              </a:lnSpc>
              <a:buFontTx/>
              <a:buNone/>
            </a:pPr>
            <a:r>
              <a:rPr lang="en-US" altLang="en-US" sz="4400" dirty="0"/>
              <a:t> </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D32A56A-ACD3-451F-A08E-8616DF13FE5D}"/>
                  </a:ext>
                </a:extLst>
              </p14:cNvPr>
              <p14:cNvContentPartPr/>
              <p14:nvPr/>
            </p14:nvContentPartPr>
            <p14:xfrm>
              <a:off x="-3174595" y="971247"/>
              <a:ext cx="47520" cy="6480"/>
            </p14:xfrm>
          </p:contentPart>
        </mc:Choice>
        <mc:Fallback xmlns="">
          <p:pic>
            <p:nvPicPr>
              <p:cNvPr id="2" name="Ink 1">
                <a:extLst>
                  <a:ext uri="{FF2B5EF4-FFF2-40B4-BE49-F238E27FC236}">
                    <a16:creationId xmlns:a16="http://schemas.microsoft.com/office/drawing/2014/main" id="{3D32A56A-ACD3-451F-A08E-8616DF13FE5D}"/>
                  </a:ext>
                </a:extLst>
              </p:cNvPr>
              <p:cNvPicPr/>
              <p:nvPr/>
            </p:nvPicPr>
            <p:blipFill>
              <a:blip r:embed="rId4"/>
              <a:stretch>
                <a:fillRect/>
              </a:stretch>
            </p:blipFill>
            <p:spPr>
              <a:xfrm>
                <a:off x="-3183595" y="962607"/>
                <a:ext cx="65160" cy="24120"/>
              </a:xfrm>
              <a:prstGeom prst="rect">
                <a:avLst/>
              </a:prstGeom>
            </p:spPr>
          </p:pic>
        </mc:Fallback>
      </mc:AlternateContent>
    </p:spTree>
    <p:extLst>
      <p:ext uri="{BB962C8B-B14F-4D97-AF65-F5344CB8AC3E}">
        <p14:creationId xmlns:p14="http://schemas.microsoft.com/office/powerpoint/2010/main" val="2028040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FBD69F3-0AC8-481B-A535-84B5306C51B7}" type="slidenum">
              <a:rPr lang="en-CA" altLang="en-US"/>
              <a:pPr/>
              <a:t>15</a:t>
            </a:fld>
            <a:endParaRPr lang="en-CA" altLang="en-US"/>
          </a:p>
        </p:txBody>
      </p:sp>
      <p:sp>
        <p:nvSpPr>
          <p:cNvPr id="245762" name="Rectangle 2"/>
          <p:cNvSpPr>
            <a:spLocks noGrp="1" noChangeArrowheads="1"/>
          </p:cNvSpPr>
          <p:nvPr>
            <p:ph type="title"/>
          </p:nvPr>
        </p:nvSpPr>
        <p:spPr>
          <a:xfrm>
            <a:off x="668482" y="609600"/>
            <a:ext cx="7772400" cy="1143000"/>
          </a:xfrm>
        </p:spPr>
        <p:txBody>
          <a:bodyPr/>
          <a:lstStyle/>
          <a:p>
            <a:r>
              <a:rPr lang="en-CA" altLang="en-US" dirty="0"/>
              <a:t>Singleton </a:t>
            </a:r>
            <a:r>
              <a:rPr lang="el-GR" altLang="en-US" dirty="0"/>
              <a:t>- </a:t>
            </a:r>
            <a:r>
              <a:rPr lang="en-CA" altLang="en-US" dirty="0"/>
              <a:t>Comments</a:t>
            </a:r>
          </a:p>
        </p:txBody>
      </p:sp>
      <p:sp>
        <p:nvSpPr>
          <p:cNvPr id="245763" name="Rectangle 3"/>
          <p:cNvSpPr>
            <a:spLocks noGrp="1" noChangeArrowheads="1"/>
          </p:cNvSpPr>
          <p:nvPr>
            <p:ph type="body" idx="1"/>
          </p:nvPr>
        </p:nvSpPr>
        <p:spPr/>
        <p:txBody>
          <a:bodyPr/>
          <a:lstStyle/>
          <a:p>
            <a:pPr>
              <a:lnSpc>
                <a:spcPct val="90000"/>
              </a:lnSpc>
            </a:pPr>
            <a:r>
              <a:rPr lang="en-CA" altLang="en-US" sz="2400" b="1" dirty="0"/>
              <a:t>Consequences</a:t>
            </a:r>
          </a:p>
          <a:p>
            <a:pPr lvl="1">
              <a:lnSpc>
                <a:spcPct val="90000"/>
              </a:lnSpc>
            </a:pPr>
            <a:r>
              <a:rPr lang="en-CA" altLang="en-US" sz="2000" dirty="0"/>
              <a:t>Allows the creation of a specific number of objects, other than one, if necessary</a:t>
            </a:r>
          </a:p>
          <a:p>
            <a:pPr lvl="1">
              <a:lnSpc>
                <a:spcPct val="90000"/>
              </a:lnSpc>
            </a:pPr>
            <a:r>
              <a:rPr lang="en-CA" altLang="en-US" sz="2000" dirty="0"/>
              <a:t>If it is not used properly, the object behaves like a global variable</a:t>
            </a:r>
          </a:p>
          <a:p>
            <a:pPr lvl="1">
              <a:lnSpc>
                <a:spcPct val="90000"/>
              </a:lnSpc>
            </a:pPr>
            <a:r>
              <a:rPr lang="en-CA" altLang="en-US" sz="2000" dirty="0"/>
              <a:t>Implementing the pattern has more operational cost than using a general-purpose variable (but the implementation is more secure)</a:t>
            </a:r>
          </a:p>
          <a:p>
            <a:pPr lvl="1">
              <a:lnSpc>
                <a:spcPct val="90000"/>
              </a:lnSpc>
            </a:pPr>
            <a:endParaRPr lang="en-CA" altLang="en-US" sz="2000" dirty="0"/>
          </a:p>
          <a:p>
            <a:pPr>
              <a:lnSpc>
                <a:spcPct val="90000"/>
              </a:lnSpc>
            </a:pPr>
            <a:r>
              <a:rPr lang="en-CA" altLang="en-US" sz="2400" dirty="0"/>
              <a:t>Implementation comments</a:t>
            </a:r>
          </a:p>
          <a:p>
            <a:pPr lvl="1">
              <a:lnSpc>
                <a:spcPct val="90000"/>
              </a:lnSpc>
            </a:pPr>
            <a:r>
              <a:rPr lang="en-CA" altLang="en-US" sz="2000" dirty="0"/>
              <a:t>Use of the </a:t>
            </a:r>
            <a:r>
              <a:rPr lang="en-CA" altLang="en-US" sz="2000" b="1" dirty="0"/>
              <a:t>static </a:t>
            </a:r>
            <a:r>
              <a:rPr lang="en-CA" altLang="en-US" sz="2000" dirty="0"/>
              <a:t>keyword</a:t>
            </a:r>
          </a:p>
          <a:p>
            <a:pPr lvl="1">
              <a:lnSpc>
                <a:spcPct val="90000"/>
              </a:lnSpc>
            </a:pPr>
            <a:r>
              <a:rPr lang="en-CA" altLang="en-US" sz="2000" dirty="0"/>
              <a:t>Private constructor</a:t>
            </a:r>
          </a:p>
          <a:p>
            <a:pPr lvl="1">
              <a:lnSpc>
                <a:spcPct val="90000"/>
              </a:lnSpc>
            </a:pPr>
            <a:r>
              <a:rPr lang="en-CA" altLang="en-US" sz="2000" dirty="0"/>
              <a:t>How and where we reference the singleton object(s)</a:t>
            </a:r>
          </a:p>
        </p:txBody>
      </p:sp>
    </p:spTree>
    <p:extLst>
      <p:ext uri="{BB962C8B-B14F-4D97-AF65-F5344CB8AC3E}">
        <p14:creationId xmlns:p14="http://schemas.microsoft.com/office/powerpoint/2010/main" val="396996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C67A14E-BE71-498C-91AA-A5FACDA7DDA1}" type="slidenum">
              <a:rPr lang="en-CA" altLang="en-US" sz="1400" smtClean="0"/>
              <a:pPr eaLnBrk="1" hangingPunct="1">
                <a:spcBef>
                  <a:spcPct val="0"/>
                </a:spcBef>
                <a:buFontTx/>
                <a:buNone/>
              </a:pPr>
              <a:t>16</a:t>
            </a:fld>
            <a:endParaRPr lang="en-CA" altLang="en-US" sz="1400"/>
          </a:p>
        </p:txBody>
      </p:sp>
      <p:sp>
        <p:nvSpPr>
          <p:cNvPr id="16387" name="Rectangle 2"/>
          <p:cNvSpPr>
            <a:spLocks noGrp="1" noChangeArrowheads="1"/>
          </p:cNvSpPr>
          <p:nvPr>
            <p:ph type="title"/>
          </p:nvPr>
        </p:nvSpPr>
        <p:spPr/>
        <p:txBody>
          <a:bodyPr/>
          <a:lstStyle/>
          <a:p>
            <a:pPr eaLnBrk="1" hangingPunct="1"/>
            <a:r>
              <a:rPr lang="en-US" altLang="en-US" sz="4000" dirty="0"/>
              <a:t>Factory Method Design Pattern</a:t>
            </a:r>
          </a:p>
        </p:txBody>
      </p:sp>
      <p:sp>
        <p:nvSpPr>
          <p:cNvPr id="16388" name="Rectangle 3"/>
          <p:cNvSpPr>
            <a:spLocks noGrp="1" noChangeArrowheads="1"/>
          </p:cNvSpPr>
          <p:nvPr>
            <p:ph type="body" idx="1"/>
          </p:nvPr>
        </p:nvSpPr>
        <p:spPr/>
        <p:txBody>
          <a:bodyPr/>
          <a:lstStyle/>
          <a:p>
            <a:pPr eaLnBrk="1" hangingPunct="1">
              <a:lnSpc>
                <a:spcPct val="80000"/>
              </a:lnSpc>
              <a:buFontTx/>
              <a:buNone/>
            </a:pPr>
            <a:endParaRPr lang="en-US" altLang="en-US" sz="1600" dirty="0"/>
          </a:p>
          <a:p>
            <a:pPr>
              <a:lnSpc>
                <a:spcPct val="80000"/>
              </a:lnSpc>
            </a:pPr>
            <a:r>
              <a:rPr lang="en-CA" altLang="en-US" sz="1800" dirty="0"/>
              <a:t>When constructing objects from classes, we use the “constructor" of the corresponding class. However, there are cases where we do not want the client code to know what kind of objects will be built.</a:t>
            </a:r>
          </a:p>
          <a:p>
            <a:pPr>
              <a:lnSpc>
                <a:spcPct val="80000"/>
              </a:lnSpc>
            </a:pPr>
            <a:endParaRPr lang="en-US" altLang="en-US" sz="1800" dirty="0"/>
          </a:p>
          <a:p>
            <a:pPr>
              <a:lnSpc>
                <a:spcPct val="80000"/>
              </a:lnSpc>
            </a:pPr>
            <a:r>
              <a:rPr lang="en-CA" altLang="en-US" sz="1800" dirty="0"/>
              <a:t>The design pattern is designed to allow us to define an interface (in this example the interface is the </a:t>
            </a:r>
            <a:r>
              <a:rPr lang="en-CA" altLang="en-US" sz="1800" i="1" dirty="0" err="1"/>
              <a:t>FactoryMethod</a:t>
            </a:r>
            <a:r>
              <a:rPr lang="en-CA" altLang="en-US" sz="1800" dirty="0"/>
              <a:t> method), in a class (in the example is the Creator class) that can be used to construct objects. </a:t>
            </a:r>
          </a:p>
          <a:p>
            <a:pPr>
              <a:lnSpc>
                <a:spcPct val="80000"/>
              </a:lnSpc>
            </a:pPr>
            <a:endParaRPr lang="en-CA" altLang="en-US" sz="1800" dirty="0"/>
          </a:p>
          <a:p>
            <a:pPr>
              <a:lnSpc>
                <a:spcPct val="80000"/>
              </a:lnSpc>
            </a:pPr>
            <a:r>
              <a:rPr lang="en-CA" altLang="en-US" sz="1800" dirty="0"/>
              <a:t>However, what kind of objects will ultimately be constructed is defined by the type of classes that will be applied to the </a:t>
            </a:r>
            <a:r>
              <a:rPr lang="en-CA" altLang="en-US" sz="1800" i="1" dirty="0" err="1"/>
              <a:t>FactoryMethod</a:t>
            </a:r>
            <a:r>
              <a:rPr lang="en-CA" altLang="en-US" sz="1800" dirty="0"/>
              <a:t> Interface. </a:t>
            </a:r>
            <a:endParaRPr lang="en-US" altLang="en-US" sz="1800" dirty="0"/>
          </a:p>
          <a:p>
            <a:pPr eaLnBrk="1" hangingPunct="1">
              <a:lnSpc>
                <a:spcPct val="80000"/>
              </a:lnSpc>
            </a:pPr>
            <a:endParaRPr lang="en-US" altLang="en-US" sz="1600" dirty="0"/>
          </a:p>
          <a:p>
            <a:pPr eaLnBrk="1" hangingPunct="1">
              <a:lnSpc>
                <a:spcPct val="80000"/>
              </a:lnSpc>
            </a:pPr>
            <a:endParaRPr lang="en-US" altLang="en-US" sz="1600" dirty="0"/>
          </a:p>
        </p:txBody>
      </p:sp>
    </p:spTree>
    <p:extLst>
      <p:ext uri="{BB962C8B-B14F-4D97-AF65-F5344CB8AC3E}">
        <p14:creationId xmlns:p14="http://schemas.microsoft.com/office/powerpoint/2010/main" val="3576052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80FA2AB-50FA-44ED-8417-452592566ACD}" type="slidenum">
              <a:rPr lang="en-CA" altLang="en-US" sz="1400" smtClean="0"/>
              <a:pPr eaLnBrk="1" hangingPunct="1">
                <a:spcBef>
                  <a:spcPct val="0"/>
                </a:spcBef>
                <a:buFontTx/>
                <a:buNone/>
              </a:pPr>
              <a:t>17</a:t>
            </a:fld>
            <a:endParaRPr lang="en-CA" altLang="en-US" sz="1400"/>
          </a:p>
        </p:txBody>
      </p:sp>
      <p:sp>
        <p:nvSpPr>
          <p:cNvPr id="17411" name="Rectangle 2"/>
          <p:cNvSpPr>
            <a:spLocks noGrp="1" noChangeArrowheads="1"/>
          </p:cNvSpPr>
          <p:nvPr>
            <p:ph type="title"/>
          </p:nvPr>
        </p:nvSpPr>
        <p:spPr>
          <a:xfrm>
            <a:off x="689264" y="381000"/>
            <a:ext cx="7772400" cy="1143000"/>
          </a:xfrm>
        </p:spPr>
        <p:txBody>
          <a:bodyPr/>
          <a:lstStyle/>
          <a:p>
            <a:pPr eaLnBrk="1" hangingPunct="1"/>
            <a:r>
              <a:rPr lang="en-CA" altLang="en-US" sz="4000" dirty="0"/>
              <a:t>Structural Elements of the Factory Method Design Pattern</a:t>
            </a:r>
            <a:endParaRPr lang="en-US" altLang="en-US" sz="4000" dirty="0"/>
          </a:p>
        </p:txBody>
      </p:sp>
      <p:sp>
        <p:nvSpPr>
          <p:cNvPr id="17412" name="Rectangle 3"/>
          <p:cNvSpPr>
            <a:spLocks noGrp="1" noChangeArrowheads="1"/>
          </p:cNvSpPr>
          <p:nvPr>
            <p:ph type="body" idx="1"/>
          </p:nvPr>
        </p:nvSpPr>
        <p:spPr>
          <a:xfrm>
            <a:off x="689264" y="1676400"/>
            <a:ext cx="7772400" cy="4114800"/>
          </a:xfrm>
        </p:spPr>
        <p:txBody>
          <a:bodyPr/>
          <a:lstStyle/>
          <a:p>
            <a:pPr eaLnBrk="1" hangingPunct="1">
              <a:lnSpc>
                <a:spcPct val="80000"/>
              </a:lnSpc>
            </a:pPr>
            <a:r>
              <a:rPr lang="en-CA" altLang="en-US" sz="1800" dirty="0"/>
              <a:t>The classes that are used in this Design Pattern are</a:t>
            </a:r>
            <a:r>
              <a:rPr lang="en-US" altLang="en-US" sz="1800" dirty="0"/>
              <a:t>: </a:t>
            </a:r>
          </a:p>
          <a:p>
            <a:pPr eaLnBrk="1" hangingPunct="1">
              <a:lnSpc>
                <a:spcPct val="80000"/>
              </a:lnSpc>
            </a:pPr>
            <a:endParaRPr lang="en-US" altLang="en-US" sz="1800" dirty="0"/>
          </a:p>
          <a:p>
            <a:pPr eaLnBrk="1" hangingPunct="1">
              <a:lnSpc>
                <a:spcPct val="80000"/>
              </a:lnSpc>
            </a:pPr>
            <a:r>
              <a:rPr lang="en-CA" altLang="en-US" sz="1800" dirty="0"/>
              <a:t>The Class </a:t>
            </a:r>
            <a:r>
              <a:rPr lang="en-US" altLang="en-US" sz="1800" b="1" dirty="0"/>
              <a:t>Product</a:t>
            </a:r>
          </a:p>
          <a:p>
            <a:pPr lvl="1">
              <a:lnSpc>
                <a:spcPct val="80000"/>
              </a:lnSpc>
            </a:pPr>
            <a:r>
              <a:rPr lang="en-CA" altLang="en-US" sz="1600" dirty="0"/>
              <a:t>Specifies the abstract class or the interface of the objects that can be manufactured by </a:t>
            </a:r>
            <a:r>
              <a:rPr lang="en-CA" altLang="en-US" sz="1600" dirty="0" err="1"/>
              <a:t>FactoryMethod</a:t>
            </a:r>
            <a:endParaRPr lang="en-CA" altLang="en-US" sz="1600" dirty="0"/>
          </a:p>
          <a:p>
            <a:pPr lvl="1">
              <a:lnSpc>
                <a:spcPct val="80000"/>
              </a:lnSpc>
            </a:pPr>
            <a:endParaRPr lang="en-US" altLang="en-US" sz="1600" dirty="0"/>
          </a:p>
          <a:p>
            <a:pPr eaLnBrk="1" hangingPunct="1">
              <a:lnSpc>
                <a:spcPct val="80000"/>
              </a:lnSpc>
            </a:pPr>
            <a:r>
              <a:rPr lang="en-CA" altLang="en-US" sz="1800" dirty="0"/>
              <a:t>The Class </a:t>
            </a:r>
            <a:r>
              <a:rPr lang="en-US" altLang="en-US" sz="1800" b="1" dirty="0" err="1"/>
              <a:t>ConcreteProduct</a:t>
            </a:r>
            <a:endParaRPr lang="en-US" altLang="en-US" sz="1800" dirty="0"/>
          </a:p>
          <a:p>
            <a:pPr lvl="1" eaLnBrk="1" hangingPunct="1">
              <a:lnSpc>
                <a:spcPct val="80000"/>
              </a:lnSpc>
            </a:pPr>
            <a:r>
              <a:rPr lang="en-CA" altLang="en-US" sz="1600" dirty="0"/>
              <a:t>Implements the interface defined by the class </a:t>
            </a:r>
            <a:r>
              <a:rPr lang="en-US" altLang="en-US" sz="1600" dirty="0"/>
              <a:t>Product </a:t>
            </a:r>
          </a:p>
          <a:p>
            <a:pPr lvl="1" eaLnBrk="1" hangingPunct="1">
              <a:lnSpc>
                <a:spcPct val="80000"/>
              </a:lnSpc>
            </a:pPr>
            <a:endParaRPr lang="en-US" altLang="en-US" sz="1600" dirty="0"/>
          </a:p>
          <a:p>
            <a:pPr eaLnBrk="1" hangingPunct="1">
              <a:lnSpc>
                <a:spcPct val="80000"/>
              </a:lnSpc>
            </a:pPr>
            <a:r>
              <a:rPr lang="en-CA" altLang="en-US" sz="1800" dirty="0"/>
              <a:t>The Class </a:t>
            </a:r>
            <a:r>
              <a:rPr lang="en-US" altLang="en-US" sz="1800" b="1" dirty="0"/>
              <a:t>Creator</a:t>
            </a:r>
            <a:r>
              <a:rPr lang="en-US" altLang="en-US" sz="1800" dirty="0"/>
              <a:t> </a:t>
            </a:r>
          </a:p>
          <a:p>
            <a:pPr lvl="1">
              <a:lnSpc>
                <a:spcPct val="80000"/>
              </a:lnSpc>
            </a:pPr>
            <a:r>
              <a:rPr lang="en-CA" altLang="en-US" sz="1600" dirty="0"/>
              <a:t>Defines the </a:t>
            </a:r>
            <a:r>
              <a:rPr lang="en-CA" altLang="en-US" sz="1600" dirty="0" err="1"/>
              <a:t>FactoryMethod</a:t>
            </a:r>
            <a:r>
              <a:rPr lang="en-CA" altLang="en-US" sz="1600" dirty="0"/>
              <a:t> Interface, which constructs and returns a Product item. The Creator class can define a default implementation that returns a particular object type (</a:t>
            </a:r>
            <a:r>
              <a:rPr lang="en-CA" altLang="en-US" sz="1600" dirty="0" err="1"/>
              <a:t>eg</a:t>
            </a:r>
            <a:r>
              <a:rPr lang="en-CA" altLang="en-US" sz="1600" dirty="0"/>
              <a:t> </a:t>
            </a:r>
            <a:r>
              <a:rPr lang="en-CA" altLang="en-US" sz="1600" dirty="0" err="1"/>
              <a:t>ConcreteProduct</a:t>
            </a:r>
            <a:r>
              <a:rPr lang="en-CA" altLang="en-US" sz="1600" dirty="0"/>
              <a:t>), and invokes this default implementation of the </a:t>
            </a:r>
            <a:r>
              <a:rPr lang="en-CA" altLang="en-US" sz="1600" dirty="0" err="1"/>
              <a:t>FactoryMethod</a:t>
            </a:r>
            <a:endParaRPr lang="en-CA" altLang="en-US" sz="1600" dirty="0"/>
          </a:p>
          <a:p>
            <a:pPr lvl="1">
              <a:lnSpc>
                <a:spcPct val="80000"/>
              </a:lnSpc>
            </a:pPr>
            <a:endParaRPr lang="en-CA" altLang="en-US" sz="1600" dirty="0"/>
          </a:p>
          <a:p>
            <a:pPr eaLnBrk="1" hangingPunct="1">
              <a:lnSpc>
                <a:spcPct val="80000"/>
              </a:lnSpc>
            </a:pPr>
            <a:r>
              <a:rPr lang="en-CA" altLang="en-US" sz="1800" dirty="0"/>
              <a:t>The Class </a:t>
            </a:r>
            <a:r>
              <a:rPr lang="en-US" altLang="en-US" sz="1800" b="1" dirty="0" err="1"/>
              <a:t>ConcreteCreator</a:t>
            </a:r>
            <a:r>
              <a:rPr lang="en-US" altLang="en-US" sz="1800" dirty="0"/>
              <a:t> </a:t>
            </a:r>
          </a:p>
          <a:p>
            <a:pPr lvl="1">
              <a:lnSpc>
                <a:spcPct val="80000"/>
              </a:lnSpc>
            </a:pPr>
            <a:r>
              <a:rPr lang="en-CA" altLang="en-US" sz="1600" dirty="0"/>
              <a:t>It is a sub-class of the Creator class and overrides the </a:t>
            </a:r>
            <a:r>
              <a:rPr lang="en-CA" altLang="en-US" sz="1600" dirty="0" err="1"/>
              <a:t>FactoryMethod</a:t>
            </a:r>
            <a:r>
              <a:rPr lang="en-CA" altLang="en-US" sz="1600" dirty="0"/>
              <a:t> method in order for </a:t>
            </a:r>
            <a:r>
              <a:rPr lang="en-CA" altLang="en-US" sz="1600" dirty="0" err="1"/>
              <a:t>FactoryMethod</a:t>
            </a:r>
            <a:r>
              <a:rPr lang="en-CA" altLang="en-US" sz="1600" dirty="0"/>
              <a:t> to construct and return an object (</a:t>
            </a:r>
            <a:r>
              <a:rPr lang="en-CA" altLang="en-US" sz="1600" dirty="0" err="1"/>
              <a:t>eg</a:t>
            </a:r>
            <a:r>
              <a:rPr lang="en-CA" altLang="en-US" sz="1600" dirty="0"/>
              <a:t>, </a:t>
            </a:r>
            <a:r>
              <a:rPr lang="en-CA" altLang="en-US" sz="1600" dirty="0" err="1"/>
              <a:t>ConcreteProduct</a:t>
            </a:r>
            <a:r>
              <a:rPr lang="en-CA" altLang="en-US" sz="1600" dirty="0"/>
              <a:t>) for which the client code does not know its type (simply knows that the object which was manufactured is Product type)</a:t>
            </a:r>
          </a:p>
          <a:p>
            <a:pPr eaLnBrk="1" hangingPunct="1">
              <a:lnSpc>
                <a:spcPct val="80000"/>
              </a:lnSpc>
            </a:pPr>
            <a:endParaRPr lang="en-US" altLang="en-US" sz="1600" dirty="0"/>
          </a:p>
        </p:txBody>
      </p:sp>
    </p:spTree>
    <p:extLst>
      <p:ext uri="{BB962C8B-B14F-4D97-AF65-F5344CB8AC3E}">
        <p14:creationId xmlns:p14="http://schemas.microsoft.com/office/powerpoint/2010/main" val="997692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5C964714-9B6C-4356-8917-028B40184B9B}" type="slidenum">
              <a:rPr lang="en-CA" altLang="en-US" sz="1400" smtClean="0"/>
              <a:pPr eaLnBrk="1" hangingPunct="1">
                <a:spcBef>
                  <a:spcPct val="0"/>
                </a:spcBef>
                <a:buFontTx/>
                <a:buNone/>
              </a:pPr>
              <a:t>18</a:t>
            </a:fld>
            <a:endParaRPr lang="en-CA" altLang="en-US" sz="1400"/>
          </a:p>
        </p:txBody>
      </p:sp>
      <p:sp>
        <p:nvSpPr>
          <p:cNvPr id="18435" name="Rectangle 2"/>
          <p:cNvSpPr>
            <a:spLocks noGrp="1" noChangeArrowheads="1"/>
          </p:cNvSpPr>
          <p:nvPr>
            <p:ph type="title"/>
          </p:nvPr>
        </p:nvSpPr>
        <p:spPr>
          <a:xfrm>
            <a:off x="685800" y="609600"/>
            <a:ext cx="7989888" cy="1143000"/>
          </a:xfrm>
        </p:spPr>
        <p:txBody>
          <a:bodyPr/>
          <a:lstStyle/>
          <a:p>
            <a:pPr eaLnBrk="1" hangingPunct="1"/>
            <a:r>
              <a:rPr lang="en-US" altLang="en-US" sz="4000"/>
              <a:t>Factory Method</a:t>
            </a:r>
            <a:r>
              <a:rPr lang="el-GR" altLang="en-US" sz="4000"/>
              <a:t> – </a:t>
            </a:r>
            <a:r>
              <a:rPr lang="en-CA" altLang="en-US" sz="4000"/>
              <a:t>Class Diagram</a:t>
            </a:r>
            <a:endParaRPr lang="en-US" altLang="en-US" sz="4000"/>
          </a:p>
        </p:txBody>
      </p:sp>
      <p:pic>
        <p:nvPicPr>
          <p:cNvPr id="18436" name="Picture 3" descr="factory"/>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31913" y="2565400"/>
            <a:ext cx="6554787" cy="25860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7" name="TextBox 1"/>
          <p:cNvSpPr txBox="1">
            <a:spLocks noChangeArrowheads="1"/>
          </p:cNvSpPr>
          <p:nvPr/>
        </p:nvSpPr>
        <p:spPr bwMode="auto">
          <a:xfrm>
            <a:off x="5784850" y="1793875"/>
            <a:ext cx="25193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CA" altLang="en-US" sz="1600"/>
              <a:t>The top class for Creator(s)</a:t>
            </a:r>
          </a:p>
        </p:txBody>
      </p:sp>
      <p:cxnSp>
        <p:nvCxnSpPr>
          <p:cNvPr id="4" name="Straight Arrow Connector 3"/>
          <p:cNvCxnSpPr/>
          <p:nvPr/>
        </p:nvCxnSpPr>
        <p:spPr>
          <a:xfrm flipH="1">
            <a:off x="5076825" y="2132013"/>
            <a:ext cx="1511300" cy="4333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39" name="TextBox 8"/>
          <p:cNvSpPr txBox="1">
            <a:spLocks noChangeArrowheads="1"/>
          </p:cNvSpPr>
          <p:nvPr/>
        </p:nvSpPr>
        <p:spPr bwMode="auto">
          <a:xfrm>
            <a:off x="5003800" y="5538788"/>
            <a:ext cx="25209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CA" altLang="en-US" sz="1600"/>
              <a:t>Specific ConcreteCreator(s) e.g. ConcreteCreatorA, ConcreteCreatorB classes</a:t>
            </a:r>
          </a:p>
        </p:txBody>
      </p:sp>
      <p:cxnSp>
        <p:nvCxnSpPr>
          <p:cNvPr id="10" name="Straight Arrow Connector 9"/>
          <p:cNvCxnSpPr/>
          <p:nvPr/>
        </p:nvCxnSpPr>
        <p:spPr>
          <a:xfrm flipH="1" flipV="1">
            <a:off x="4859338" y="5013325"/>
            <a:ext cx="925512" cy="5762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41" name="TextBox 12"/>
          <p:cNvSpPr txBox="1">
            <a:spLocks noChangeArrowheads="1"/>
          </p:cNvSpPr>
          <p:nvPr/>
        </p:nvSpPr>
        <p:spPr bwMode="auto">
          <a:xfrm>
            <a:off x="755650" y="5414963"/>
            <a:ext cx="36718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CA" altLang="en-US" sz="1600"/>
              <a:t>Specific ConcreteProduct(s) which can be created by the corresponding ConcreteCreator(s) using the FactoryMethod() method of the corresponding ConcreteCreator</a:t>
            </a:r>
          </a:p>
        </p:txBody>
      </p:sp>
      <p:cxnSp>
        <p:nvCxnSpPr>
          <p:cNvPr id="14" name="Straight Arrow Connector 13"/>
          <p:cNvCxnSpPr/>
          <p:nvPr/>
        </p:nvCxnSpPr>
        <p:spPr>
          <a:xfrm flipV="1">
            <a:off x="2051050" y="4962525"/>
            <a:ext cx="288925" cy="4524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43" name="TextBox 15"/>
          <p:cNvSpPr txBox="1">
            <a:spLocks noChangeArrowheads="1"/>
          </p:cNvSpPr>
          <p:nvPr/>
        </p:nvSpPr>
        <p:spPr bwMode="auto">
          <a:xfrm>
            <a:off x="323850" y="1793875"/>
            <a:ext cx="25193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CA" altLang="en-US" sz="1600"/>
              <a:t>The top class for Product(s)</a:t>
            </a:r>
          </a:p>
        </p:txBody>
      </p:sp>
      <p:cxnSp>
        <p:nvCxnSpPr>
          <p:cNvPr id="17" name="Straight Arrow Connector 16"/>
          <p:cNvCxnSpPr/>
          <p:nvPr/>
        </p:nvCxnSpPr>
        <p:spPr>
          <a:xfrm>
            <a:off x="1763713" y="2132013"/>
            <a:ext cx="287337" cy="5048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270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630FB98E-10B3-4C8D-B595-B052E2C8CE3C}" type="slidenum">
              <a:rPr lang="en-CA" altLang="en-US" sz="1400" smtClean="0"/>
              <a:pPr eaLnBrk="1" hangingPunct="1">
                <a:spcBef>
                  <a:spcPct val="0"/>
                </a:spcBef>
                <a:buFontTx/>
                <a:buNone/>
              </a:pPr>
              <a:t>19</a:t>
            </a:fld>
            <a:endParaRPr lang="en-CA" altLang="en-US" sz="1400"/>
          </a:p>
        </p:txBody>
      </p:sp>
      <p:sp>
        <p:nvSpPr>
          <p:cNvPr id="19459" name="Rectangle 2"/>
          <p:cNvSpPr>
            <a:spLocks noGrp="1" noChangeArrowheads="1"/>
          </p:cNvSpPr>
          <p:nvPr>
            <p:ph type="title"/>
          </p:nvPr>
        </p:nvSpPr>
        <p:spPr/>
        <p:txBody>
          <a:bodyPr/>
          <a:lstStyle/>
          <a:p>
            <a:pPr eaLnBrk="1" hangingPunct="1"/>
            <a:r>
              <a:rPr lang="en-US" altLang="en-US"/>
              <a:t>Factory Method</a:t>
            </a:r>
            <a:r>
              <a:rPr lang="el-GR" altLang="en-US"/>
              <a:t> - </a:t>
            </a:r>
            <a:r>
              <a:rPr lang="en-CA" altLang="en-US"/>
              <a:t>Example</a:t>
            </a:r>
            <a:endParaRPr lang="en-US" altLang="en-US"/>
          </a:p>
        </p:txBody>
      </p:sp>
      <p:sp>
        <p:nvSpPr>
          <p:cNvPr id="19460" name="Rectangle 3"/>
          <p:cNvSpPr>
            <a:spLocks noGrp="1" noChangeArrowheads="1"/>
          </p:cNvSpPr>
          <p:nvPr>
            <p:ph type="body" idx="1"/>
          </p:nvPr>
        </p:nvSpPr>
        <p:spPr>
          <a:xfrm>
            <a:off x="304800" y="1981200"/>
            <a:ext cx="4724400" cy="4114800"/>
          </a:xfrm>
        </p:spPr>
        <p:txBody>
          <a:bodyPr/>
          <a:lstStyle/>
          <a:p>
            <a:pPr>
              <a:lnSpc>
                <a:spcPct val="80000"/>
              </a:lnSpc>
              <a:buNone/>
            </a:pPr>
            <a:r>
              <a:rPr lang="en-US" sz="1300" b="1" dirty="0">
                <a:solidFill>
                  <a:srgbClr val="7F0055"/>
                </a:solidFill>
                <a:highlight>
                  <a:srgbClr val="E8F2FE"/>
                </a:highlight>
                <a:latin typeface="Consolas" panose="020B0609020204030204" pitchFamily="49" charset="0"/>
              </a:rPr>
              <a:t>public</a:t>
            </a:r>
            <a:r>
              <a:rPr lang="en-US" sz="1300" b="1" dirty="0">
                <a:solidFill>
                  <a:srgbClr val="000000"/>
                </a:solidFill>
                <a:highlight>
                  <a:srgbClr val="E8F2FE"/>
                </a:highlight>
                <a:latin typeface="Consolas" panose="020B0609020204030204" pitchFamily="49" charset="0"/>
              </a:rPr>
              <a:t> </a:t>
            </a:r>
            <a:r>
              <a:rPr lang="en-US" sz="1300" b="1" dirty="0">
                <a:solidFill>
                  <a:srgbClr val="7F0055"/>
                </a:solidFill>
                <a:highlight>
                  <a:srgbClr val="E8F2FE"/>
                </a:highlight>
                <a:latin typeface="Consolas" panose="020B0609020204030204" pitchFamily="49" charset="0"/>
              </a:rPr>
              <a:t>abstract</a:t>
            </a:r>
            <a:r>
              <a:rPr lang="en-US" sz="1300" b="1" dirty="0">
                <a:solidFill>
                  <a:srgbClr val="000000"/>
                </a:solidFill>
                <a:highlight>
                  <a:srgbClr val="E8F2FE"/>
                </a:highlight>
                <a:latin typeface="Consolas" panose="020B0609020204030204" pitchFamily="49" charset="0"/>
              </a:rPr>
              <a:t> </a:t>
            </a:r>
            <a:r>
              <a:rPr lang="en-US" sz="1300" b="1" dirty="0">
                <a:solidFill>
                  <a:srgbClr val="7F0055"/>
                </a:solidFill>
                <a:highlight>
                  <a:srgbClr val="E8F2FE"/>
                </a:highlight>
                <a:latin typeface="Consolas" panose="020B0609020204030204" pitchFamily="49" charset="0"/>
              </a:rPr>
              <a:t>class</a:t>
            </a:r>
            <a:r>
              <a:rPr lang="en-US" sz="1300" b="1" dirty="0">
                <a:solidFill>
                  <a:srgbClr val="000000"/>
                </a:solidFill>
                <a:highlight>
                  <a:srgbClr val="E8F2FE"/>
                </a:highlight>
                <a:latin typeface="Consolas" panose="020B0609020204030204" pitchFamily="49" charset="0"/>
              </a:rPr>
              <a:t> Product {}</a:t>
            </a:r>
            <a:br>
              <a:rPr lang="en-US" altLang="en-US" sz="1300" dirty="0"/>
            </a:br>
            <a:endParaRPr lang="el-GR" altLang="en-US" sz="1300" dirty="0"/>
          </a:p>
          <a:p>
            <a:pPr marL="0" indent="0">
              <a:buNone/>
            </a:pPr>
            <a:r>
              <a:rPr lang="en-US" sz="1300" dirty="0">
                <a:solidFill>
                  <a:srgbClr val="3F7F5F"/>
                </a:solidFill>
                <a:latin typeface="Consolas" panose="020B0609020204030204" pitchFamily="49" charset="0"/>
              </a:rPr>
              <a:t>// "Concrete Product A"</a:t>
            </a:r>
          </a:p>
          <a:p>
            <a:pPr marL="0" indent="0">
              <a:buNone/>
            </a:pPr>
            <a:r>
              <a:rPr lang="en-US" sz="1300" b="1" dirty="0">
                <a:solidFill>
                  <a:srgbClr val="7F0055"/>
                </a:solidFill>
                <a:latin typeface="Consolas" panose="020B0609020204030204" pitchFamily="49" charset="0"/>
              </a:rPr>
              <a:t>public</a:t>
            </a:r>
            <a:r>
              <a:rPr lang="en-US" sz="1300" b="1" dirty="0">
                <a:solidFill>
                  <a:srgbClr val="000000"/>
                </a:solidFill>
                <a:latin typeface="Consolas" panose="020B0609020204030204" pitchFamily="49" charset="0"/>
              </a:rPr>
              <a:t> </a:t>
            </a:r>
            <a:r>
              <a:rPr lang="en-US" sz="1300" b="1" dirty="0">
                <a:solidFill>
                  <a:srgbClr val="7F0055"/>
                </a:solidFill>
                <a:latin typeface="Consolas" panose="020B0609020204030204" pitchFamily="49" charset="0"/>
              </a:rPr>
              <a:t>class</a:t>
            </a:r>
            <a:r>
              <a:rPr lang="en-US" sz="1300" b="1" dirty="0">
                <a:solidFill>
                  <a:srgbClr val="000000"/>
                </a:solidFill>
                <a:latin typeface="Consolas" panose="020B0609020204030204" pitchFamily="49" charset="0"/>
              </a:rPr>
              <a:t> </a:t>
            </a:r>
            <a:r>
              <a:rPr lang="en-US" sz="1300" b="1" dirty="0" err="1">
                <a:solidFill>
                  <a:srgbClr val="000000"/>
                </a:solidFill>
                <a:latin typeface="Consolas" panose="020B0609020204030204" pitchFamily="49" charset="0"/>
              </a:rPr>
              <a:t>ConcreteProductA</a:t>
            </a:r>
            <a:r>
              <a:rPr lang="en-US" sz="1300" b="1" dirty="0">
                <a:solidFill>
                  <a:srgbClr val="000000"/>
                </a:solidFill>
                <a:latin typeface="Consolas" panose="020B0609020204030204" pitchFamily="49" charset="0"/>
              </a:rPr>
              <a:t> </a:t>
            </a:r>
          </a:p>
          <a:p>
            <a:pPr marL="0" indent="0">
              <a:buNone/>
            </a:pPr>
            <a:r>
              <a:rPr lang="en-US" sz="1300" b="1" dirty="0">
                <a:solidFill>
                  <a:srgbClr val="000000"/>
                </a:solidFill>
                <a:latin typeface="Consolas" panose="020B0609020204030204" pitchFamily="49" charset="0"/>
              </a:rPr>
              <a:t>	</a:t>
            </a:r>
            <a:r>
              <a:rPr lang="en-US" sz="1300" b="1" dirty="0">
                <a:solidFill>
                  <a:srgbClr val="7F0055"/>
                </a:solidFill>
                <a:latin typeface="Consolas" panose="020B0609020204030204" pitchFamily="49" charset="0"/>
              </a:rPr>
              <a:t>extends</a:t>
            </a:r>
            <a:r>
              <a:rPr lang="en-US" sz="1300" b="1" dirty="0">
                <a:solidFill>
                  <a:srgbClr val="000000"/>
                </a:solidFill>
                <a:latin typeface="Consolas" panose="020B0609020204030204" pitchFamily="49" charset="0"/>
              </a:rPr>
              <a:t> Product {}</a:t>
            </a:r>
          </a:p>
          <a:p>
            <a:pPr marL="0" indent="0">
              <a:buNone/>
            </a:pPr>
            <a:endParaRPr lang="el-GR" altLang="en-US" sz="1300" dirty="0"/>
          </a:p>
          <a:p>
            <a:pPr marL="0" indent="0">
              <a:buNone/>
            </a:pPr>
            <a:r>
              <a:rPr lang="en-US" sz="1300" dirty="0">
                <a:solidFill>
                  <a:srgbClr val="3F7F5F"/>
                </a:solidFill>
                <a:latin typeface="Consolas" panose="020B0609020204030204" pitchFamily="49" charset="0"/>
              </a:rPr>
              <a:t>//"Concrete Product B"</a:t>
            </a:r>
          </a:p>
          <a:p>
            <a:pPr marL="0" indent="0">
              <a:buNone/>
            </a:pPr>
            <a:r>
              <a:rPr lang="en-US" sz="1300" b="1" dirty="0">
                <a:solidFill>
                  <a:srgbClr val="7F0055"/>
                </a:solidFill>
                <a:latin typeface="Consolas" panose="020B0609020204030204" pitchFamily="49" charset="0"/>
              </a:rPr>
              <a:t>public</a:t>
            </a:r>
            <a:r>
              <a:rPr lang="en-US" sz="1300" b="1" dirty="0">
                <a:solidFill>
                  <a:srgbClr val="000000"/>
                </a:solidFill>
                <a:latin typeface="Consolas" panose="020B0609020204030204" pitchFamily="49" charset="0"/>
              </a:rPr>
              <a:t> </a:t>
            </a:r>
            <a:r>
              <a:rPr lang="en-US" sz="1300" b="1" dirty="0">
                <a:solidFill>
                  <a:srgbClr val="7F0055"/>
                </a:solidFill>
                <a:latin typeface="Consolas" panose="020B0609020204030204" pitchFamily="49" charset="0"/>
              </a:rPr>
              <a:t>class</a:t>
            </a:r>
            <a:r>
              <a:rPr lang="en-US" sz="1300" b="1" dirty="0">
                <a:solidFill>
                  <a:srgbClr val="000000"/>
                </a:solidFill>
                <a:latin typeface="Consolas" panose="020B0609020204030204" pitchFamily="49" charset="0"/>
              </a:rPr>
              <a:t> </a:t>
            </a:r>
            <a:r>
              <a:rPr lang="en-US" sz="1300" b="1" dirty="0" err="1">
                <a:solidFill>
                  <a:srgbClr val="000000"/>
                </a:solidFill>
                <a:latin typeface="Consolas" panose="020B0609020204030204" pitchFamily="49" charset="0"/>
              </a:rPr>
              <a:t>ConcreteProductB</a:t>
            </a:r>
            <a:r>
              <a:rPr lang="en-US" sz="1300" b="1" dirty="0">
                <a:solidFill>
                  <a:srgbClr val="000000"/>
                </a:solidFill>
                <a:latin typeface="Consolas" panose="020B0609020204030204" pitchFamily="49" charset="0"/>
              </a:rPr>
              <a:t> </a:t>
            </a:r>
          </a:p>
          <a:p>
            <a:pPr marL="0" indent="0">
              <a:buNone/>
            </a:pPr>
            <a:r>
              <a:rPr lang="en-US" sz="1300" b="1" dirty="0">
                <a:solidFill>
                  <a:srgbClr val="000000"/>
                </a:solidFill>
                <a:latin typeface="Consolas" panose="020B0609020204030204" pitchFamily="49" charset="0"/>
              </a:rPr>
              <a:t>	</a:t>
            </a:r>
            <a:r>
              <a:rPr lang="en-US" sz="1300" b="1" dirty="0">
                <a:solidFill>
                  <a:srgbClr val="7F0055"/>
                </a:solidFill>
                <a:latin typeface="Consolas" panose="020B0609020204030204" pitchFamily="49" charset="0"/>
              </a:rPr>
              <a:t>extends</a:t>
            </a:r>
            <a:r>
              <a:rPr lang="en-US" sz="1300" b="1" dirty="0">
                <a:solidFill>
                  <a:srgbClr val="000000"/>
                </a:solidFill>
                <a:latin typeface="Consolas" panose="020B0609020204030204" pitchFamily="49" charset="0"/>
              </a:rPr>
              <a:t> Product {}</a:t>
            </a:r>
            <a:br>
              <a:rPr lang="en-US" altLang="en-US" sz="1300" dirty="0"/>
            </a:br>
            <a:br>
              <a:rPr lang="en-US" altLang="en-US" sz="1300" dirty="0"/>
            </a:br>
            <a:r>
              <a:rPr lang="en-US" sz="1300" dirty="0">
                <a:solidFill>
                  <a:srgbClr val="3F7F5F"/>
                </a:solidFill>
                <a:latin typeface="Consolas" panose="020B0609020204030204" pitchFamily="49" charset="0"/>
              </a:rPr>
              <a:t>// "Creator"</a:t>
            </a:r>
          </a:p>
          <a:p>
            <a:pPr marL="0" indent="0">
              <a:buNone/>
            </a:pPr>
            <a:r>
              <a:rPr lang="en-US" sz="1300" b="1" dirty="0">
                <a:solidFill>
                  <a:srgbClr val="7F0055"/>
                </a:solidFill>
                <a:latin typeface="Consolas" panose="020B0609020204030204" pitchFamily="49" charset="0"/>
              </a:rPr>
              <a:t>public</a:t>
            </a:r>
            <a:r>
              <a:rPr lang="en-US" sz="1300" b="1" dirty="0">
                <a:solidFill>
                  <a:srgbClr val="000000"/>
                </a:solidFill>
                <a:latin typeface="Consolas" panose="020B0609020204030204" pitchFamily="49" charset="0"/>
              </a:rPr>
              <a:t> </a:t>
            </a:r>
            <a:r>
              <a:rPr lang="en-US" sz="1300" b="1" dirty="0">
                <a:solidFill>
                  <a:srgbClr val="7F0055"/>
                </a:solidFill>
                <a:latin typeface="Consolas" panose="020B0609020204030204" pitchFamily="49" charset="0"/>
              </a:rPr>
              <a:t>abstract</a:t>
            </a:r>
            <a:r>
              <a:rPr lang="en-US" sz="1300" b="1" dirty="0">
                <a:solidFill>
                  <a:srgbClr val="000000"/>
                </a:solidFill>
                <a:latin typeface="Consolas" panose="020B0609020204030204" pitchFamily="49" charset="0"/>
              </a:rPr>
              <a:t> </a:t>
            </a:r>
            <a:r>
              <a:rPr lang="en-US" sz="1300" b="1" dirty="0">
                <a:solidFill>
                  <a:srgbClr val="7F0055"/>
                </a:solidFill>
                <a:latin typeface="Consolas" panose="020B0609020204030204" pitchFamily="49" charset="0"/>
              </a:rPr>
              <a:t>class</a:t>
            </a:r>
            <a:r>
              <a:rPr lang="en-US" sz="1300" b="1" dirty="0">
                <a:solidFill>
                  <a:srgbClr val="000000"/>
                </a:solidFill>
                <a:latin typeface="Consolas" panose="020B0609020204030204" pitchFamily="49" charset="0"/>
              </a:rPr>
              <a:t> Creator {</a:t>
            </a:r>
          </a:p>
          <a:p>
            <a:pPr marL="0" indent="0">
              <a:buNone/>
            </a:pPr>
            <a:r>
              <a:rPr lang="en-US" sz="1300" b="1" dirty="0">
                <a:solidFill>
                  <a:srgbClr val="7F0055"/>
                </a:solidFill>
                <a:latin typeface="Consolas" panose="020B0609020204030204" pitchFamily="49" charset="0"/>
              </a:rPr>
              <a:t>	public</a:t>
            </a:r>
            <a:r>
              <a:rPr lang="en-US" sz="1300" b="1" dirty="0">
                <a:solidFill>
                  <a:srgbClr val="000000"/>
                </a:solidFill>
                <a:latin typeface="Consolas" panose="020B0609020204030204" pitchFamily="49" charset="0"/>
              </a:rPr>
              <a:t> </a:t>
            </a:r>
            <a:r>
              <a:rPr lang="en-US" sz="1300" b="1" dirty="0">
                <a:solidFill>
                  <a:srgbClr val="7F0055"/>
                </a:solidFill>
                <a:latin typeface="Consolas" panose="020B0609020204030204" pitchFamily="49" charset="0"/>
              </a:rPr>
              <a:t>abstract</a:t>
            </a:r>
            <a:r>
              <a:rPr lang="en-US" sz="1300" b="1" dirty="0">
                <a:solidFill>
                  <a:srgbClr val="000000"/>
                </a:solidFill>
                <a:latin typeface="Consolas" panose="020B0609020204030204" pitchFamily="49" charset="0"/>
              </a:rPr>
              <a:t> Product </a:t>
            </a:r>
            <a:r>
              <a:rPr lang="en-US" sz="1300" b="1" dirty="0" err="1">
                <a:solidFill>
                  <a:srgbClr val="000000"/>
                </a:solidFill>
                <a:latin typeface="Consolas" panose="020B0609020204030204" pitchFamily="49" charset="0"/>
              </a:rPr>
              <a:t>factoryMethod</a:t>
            </a:r>
            <a:r>
              <a:rPr lang="en-US" sz="1300" b="1" dirty="0">
                <a:solidFill>
                  <a:srgbClr val="000000"/>
                </a:solidFill>
                <a:latin typeface="Consolas" panose="020B0609020204030204" pitchFamily="49" charset="0"/>
              </a:rPr>
              <a:t>();</a:t>
            </a:r>
          </a:p>
          <a:p>
            <a:pPr marL="0" indent="0">
              <a:buNone/>
            </a:pPr>
            <a:r>
              <a:rPr lang="en-US" sz="1300" dirty="0">
                <a:solidFill>
                  <a:srgbClr val="000000"/>
                </a:solidFill>
                <a:latin typeface="Consolas" panose="020B0609020204030204" pitchFamily="49" charset="0"/>
              </a:rPr>
              <a:t>}</a:t>
            </a:r>
            <a:endParaRPr lang="en-US" altLang="en-US" sz="1300" dirty="0"/>
          </a:p>
        </p:txBody>
      </p:sp>
      <p:sp>
        <p:nvSpPr>
          <p:cNvPr id="19461" name="Text Box 4"/>
          <p:cNvSpPr txBox="1">
            <a:spLocks noChangeArrowheads="1"/>
          </p:cNvSpPr>
          <p:nvPr/>
        </p:nvSpPr>
        <p:spPr bwMode="auto">
          <a:xfrm>
            <a:off x="4953000" y="1916113"/>
            <a:ext cx="4075112" cy="4253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None/>
            </a:pPr>
            <a:r>
              <a:rPr lang="en-US" sz="1300" dirty="0">
                <a:solidFill>
                  <a:srgbClr val="3F7F5F"/>
                </a:solidFill>
                <a:latin typeface="Consolas" panose="020B0609020204030204" pitchFamily="49" charset="0"/>
              </a:rPr>
              <a:t>// "Concrete Creator A"</a:t>
            </a:r>
          </a:p>
          <a:p>
            <a:pPr>
              <a:buNone/>
            </a:pPr>
            <a:r>
              <a:rPr lang="en-US" sz="1300" b="1" dirty="0">
                <a:solidFill>
                  <a:srgbClr val="7F0055"/>
                </a:solidFill>
                <a:latin typeface="Consolas" panose="020B0609020204030204" pitchFamily="49" charset="0"/>
              </a:rPr>
              <a:t>public</a:t>
            </a:r>
            <a:r>
              <a:rPr lang="en-US" sz="1300" b="1" dirty="0">
                <a:solidFill>
                  <a:srgbClr val="000000"/>
                </a:solidFill>
                <a:latin typeface="Consolas" panose="020B0609020204030204" pitchFamily="49" charset="0"/>
              </a:rPr>
              <a:t> </a:t>
            </a:r>
            <a:r>
              <a:rPr lang="en-US" sz="1300" b="1" dirty="0">
                <a:solidFill>
                  <a:srgbClr val="7F0055"/>
                </a:solidFill>
                <a:latin typeface="Consolas" panose="020B0609020204030204" pitchFamily="49" charset="0"/>
              </a:rPr>
              <a:t>class</a:t>
            </a:r>
            <a:r>
              <a:rPr lang="en-US" sz="1300" b="1" dirty="0">
                <a:solidFill>
                  <a:srgbClr val="000000"/>
                </a:solidFill>
                <a:latin typeface="Consolas" panose="020B0609020204030204" pitchFamily="49" charset="0"/>
              </a:rPr>
              <a:t> </a:t>
            </a:r>
            <a:r>
              <a:rPr lang="en-US" sz="1300" b="1" dirty="0" err="1">
                <a:solidFill>
                  <a:srgbClr val="000000"/>
                </a:solidFill>
                <a:latin typeface="Consolas" panose="020B0609020204030204" pitchFamily="49" charset="0"/>
              </a:rPr>
              <a:t>ConcreteCreatorA</a:t>
            </a:r>
            <a:r>
              <a:rPr lang="en-US" sz="1300" b="1" dirty="0">
                <a:solidFill>
                  <a:srgbClr val="000000"/>
                </a:solidFill>
                <a:latin typeface="Consolas" panose="020B0609020204030204" pitchFamily="49" charset="0"/>
              </a:rPr>
              <a:t> </a:t>
            </a:r>
          </a:p>
          <a:p>
            <a:pPr>
              <a:buNone/>
            </a:pPr>
            <a:r>
              <a:rPr lang="en-US" sz="1300" b="1" dirty="0">
                <a:solidFill>
                  <a:srgbClr val="000000"/>
                </a:solidFill>
                <a:latin typeface="Consolas" panose="020B0609020204030204" pitchFamily="49" charset="0"/>
              </a:rPr>
              <a:t>	</a:t>
            </a:r>
            <a:r>
              <a:rPr lang="en-US" sz="1300" b="1" dirty="0">
                <a:solidFill>
                  <a:srgbClr val="7F0055"/>
                </a:solidFill>
                <a:latin typeface="Consolas" panose="020B0609020204030204" pitchFamily="49" charset="0"/>
              </a:rPr>
              <a:t>extends</a:t>
            </a:r>
            <a:r>
              <a:rPr lang="en-US" sz="1300" b="1" dirty="0">
                <a:solidFill>
                  <a:srgbClr val="000000"/>
                </a:solidFill>
                <a:latin typeface="Consolas" panose="020B0609020204030204" pitchFamily="49" charset="0"/>
              </a:rPr>
              <a:t> Creator {</a:t>
            </a:r>
          </a:p>
          <a:p>
            <a:pPr>
              <a:buNone/>
            </a:pPr>
            <a:r>
              <a:rPr lang="en-US" sz="1300" dirty="0">
                <a:solidFill>
                  <a:srgbClr val="646464"/>
                </a:solidFill>
                <a:latin typeface="Consolas" panose="020B0609020204030204" pitchFamily="49" charset="0"/>
              </a:rPr>
              <a:t>    @Override</a:t>
            </a:r>
          </a:p>
          <a:p>
            <a:pPr>
              <a:buNone/>
            </a:pPr>
            <a:r>
              <a:rPr lang="en-US" sz="1300" b="1" dirty="0">
                <a:solidFill>
                  <a:srgbClr val="7F0055"/>
                </a:solidFill>
                <a:latin typeface="Consolas" panose="020B0609020204030204" pitchFamily="49" charset="0"/>
              </a:rPr>
              <a:t>    public</a:t>
            </a:r>
            <a:r>
              <a:rPr lang="en-US" sz="1300" b="1" dirty="0">
                <a:solidFill>
                  <a:srgbClr val="000000"/>
                </a:solidFill>
                <a:latin typeface="Consolas" panose="020B0609020204030204" pitchFamily="49" charset="0"/>
              </a:rPr>
              <a:t> Product </a:t>
            </a:r>
            <a:r>
              <a:rPr lang="en-US" sz="1300" b="1" dirty="0" err="1">
                <a:solidFill>
                  <a:srgbClr val="000000"/>
                </a:solidFill>
                <a:latin typeface="Consolas" panose="020B0609020204030204" pitchFamily="49" charset="0"/>
              </a:rPr>
              <a:t>factoryMethod</a:t>
            </a:r>
            <a:r>
              <a:rPr lang="en-US" sz="1300" b="1" dirty="0">
                <a:solidFill>
                  <a:srgbClr val="000000"/>
                </a:solidFill>
                <a:latin typeface="Consolas" panose="020B0609020204030204" pitchFamily="49" charset="0"/>
              </a:rPr>
              <a:t>() {</a:t>
            </a:r>
          </a:p>
          <a:p>
            <a:pPr>
              <a:buNone/>
            </a:pPr>
            <a:r>
              <a:rPr lang="en-US" sz="1300" b="1" dirty="0">
                <a:solidFill>
                  <a:srgbClr val="7F0055"/>
                </a:solidFill>
                <a:latin typeface="Consolas" panose="020B0609020204030204" pitchFamily="49" charset="0"/>
              </a:rPr>
              <a:t>        return</a:t>
            </a:r>
            <a:r>
              <a:rPr lang="en-US" sz="1300" b="1" dirty="0">
                <a:solidFill>
                  <a:srgbClr val="000000"/>
                </a:solidFill>
                <a:latin typeface="Consolas" panose="020B0609020204030204" pitchFamily="49" charset="0"/>
              </a:rPr>
              <a:t> </a:t>
            </a:r>
            <a:r>
              <a:rPr lang="en-US" sz="1300" b="1" dirty="0">
                <a:solidFill>
                  <a:srgbClr val="7F0055"/>
                </a:solidFill>
                <a:latin typeface="Consolas" panose="020B0609020204030204" pitchFamily="49" charset="0"/>
              </a:rPr>
              <a:t>new</a:t>
            </a:r>
            <a:r>
              <a:rPr lang="en-US" sz="1300" b="1" dirty="0">
                <a:solidFill>
                  <a:srgbClr val="000000"/>
                </a:solidFill>
                <a:latin typeface="Consolas" panose="020B0609020204030204" pitchFamily="49" charset="0"/>
              </a:rPr>
              <a:t> </a:t>
            </a:r>
            <a:r>
              <a:rPr lang="en-US" sz="1300" b="1" dirty="0" err="1">
                <a:solidFill>
                  <a:srgbClr val="000000"/>
                </a:solidFill>
                <a:latin typeface="Consolas" panose="020B0609020204030204" pitchFamily="49" charset="0"/>
              </a:rPr>
              <a:t>ConcreteProductA</a:t>
            </a:r>
            <a:r>
              <a:rPr lang="en-US" sz="1300" b="1" dirty="0">
                <a:solidFill>
                  <a:srgbClr val="000000"/>
                </a:solidFill>
                <a:latin typeface="Consolas" panose="020B0609020204030204" pitchFamily="49" charset="0"/>
              </a:rPr>
              <a:t>();</a:t>
            </a:r>
          </a:p>
          <a:p>
            <a:pPr>
              <a:buNone/>
            </a:pPr>
            <a:r>
              <a:rPr lang="en-US" sz="1300" dirty="0">
                <a:solidFill>
                  <a:srgbClr val="000000"/>
                </a:solidFill>
                <a:latin typeface="Consolas" panose="020B0609020204030204" pitchFamily="49" charset="0"/>
              </a:rPr>
              <a:t>    }</a:t>
            </a:r>
          </a:p>
          <a:p>
            <a:pPr>
              <a:buNone/>
            </a:pPr>
            <a:r>
              <a:rPr lang="en-US" sz="1300" dirty="0">
                <a:solidFill>
                  <a:srgbClr val="000000"/>
                </a:solidFill>
                <a:latin typeface="Consolas" panose="020B0609020204030204" pitchFamily="49" charset="0"/>
              </a:rPr>
              <a:t>}</a:t>
            </a:r>
            <a:br>
              <a:rPr lang="en-US" altLang="en-US" sz="1300" dirty="0"/>
            </a:br>
            <a:br>
              <a:rPr lang="en-US" altLang="en-US" sz="1300" dirty="0"/>
            </a:br>
            <a:r>
              <a:rPr lang="en-US" sz="1300" dirty="0">
                <a:solidFill>
                  <a:srgbClr val="3F7F5F"/>
                </a:solidFill>
                <a:latin typeface="Consolas" panose="020B0609020204030204" pitchFamily="49" charset="0"/>
              </a:rPr>
              <a:t>//"Concrete Creator B"</a:t>
            </a:r>
          </a:p>
          <a:p>
            <a:pPr>
              <a:buNone/>
            </a:pPr>
            <a:r>
              <a:rPr lang="en-US" sz="1300" b="1" dirty="0">
                <a:solidFill>
                  <a:srgbClr val="7F0055"/>
                </a:solidFill>
                <a:latin typeface="Consolas" panose="020B0609020204030204" pitchFamily="49" charset="0"/>
              </a:rPr>
              <a:t>public</a:t>
            </a:r>
            <a:r>
              <a:rPr lang="en-US" sz="1300" b="1" dirty="0">
                <a:solidFill>
                  <a:srgbClr val="000000"/>
                </a:solidFill>
                <a:latin typeface="Consolas" panose="020B0609020204030204" pitchFamily="49" charset="0"/>
              </a:rPr>
              <a:t> </a:t>
            </a:r>
            <a:r>
              <a:rPr lang="en-US" sz="1300" b="1" dirty="0">
                <a:solidFill>
                  <a:srgbClr val="7F0055"/>
                </a:solidFill>
                <a:latin typeface="Consolas" panose="020B0609020204030204" pitchFamily="49" charset="0"/>
              </a:rPr>
              <a:t>class</a:t>
            </a:r>
            <a:r>
              <a:rPr lang="en-US" sz="1300" b="1" dirty="0">
                <a:solidFill>
                  <a:srgbClr val="000000"/>
                </a:solidFill>
                <a:latin typeface="Consolas" panose="020B0609020204030204" pitchFamily="49" charset="0"/>
              </a:rPr>
              <a:t> </a:t>
            </a:r>
            <a:r>
              <a:rPr lang="en-US" sz="1300" b="1" dirty="0" err="1">
                <a:solidFill>
                  <a:srgbClr val="000000"/>
                </a:solidFill>
                <a:latin typeface="Consolas" panose="020B0609020204030204" pitchFamily="49" charset="0"/>
              </a:rPr>
              <a:t>ConcreteCreatorB</a:t>
            </a:r>
            <a:r>
              <a:rPr lang="en-US" sz="1300" b="1" dirty="0">
                <a:solidFill>
                  <a:srgbClr val="000000"/>
                </a:solidFill>
                <a:latin typeface="Consolas" panose="020B0609020204030204" pitchFamily="49" charset="0"/>
              </a:rPr>
              <a:t> </a:t>
            </a:r>
          </a:p>
          <a:p>
            <a:pPr>
              <a:buNone/>
            </a:pPr>
            <a:r>
              <a:rPr lang="en-US" sz="1300" b="1" dirty="0">
                <a:solidFill>
                  <a:srgbClr val="000000"/>
                </a:solidFill>
                <a:latin typeface="Consolas" panose="020B0609020204030204" pitchFamily="49" charset="0"/>
              </a:rPr>
              <a:t>	</a:t>
            </a:r>
            <a:r>
              <a:rPr lang="en-US" sz="1300" b="1" dirty="0">
                <a:solidFill>
                  <a:srgbClr val="7F0055"/>
                </a:solidFill>
                <a:latin typeface="Consolas" panose="020B0609020204030204" pitchFamily="49" charset="0"/>
              </a:rPr>
              <a:t>extends</a:t>
            </a:r>
            <a:r>
              <a:rPr lang="en-US" sz="1300" b="1" dirty="0">
                <a:solidFill>
                  <a:srgbClr val="000000"/>
                </a:solidFill>
                <a:latin typeface="Consolas" panose="020B0609020204030204" pitchFamily="49" charset="0"/>
              </a:rPr>
              <a:t> Creator {</a:t>
            </a:r>
          </a:p>
          <a:p>
            <a:pPr>
              <a:buNone/>
            </a:pPr>
            <a:r>
              <a:rPr lang="en-US" sz="1300" dirty="0">
                <a:solidFill>
                  <a:srgbClr val="646464"/>
                </a:solidFill>
                <a:latin typeface="Consolas" panose="020B0609020204030204" pitchFamily="49" charset="0"/>
              </a:rPr>
              <a:t>    @Override</a:t>
            </a:r>
          </a:p>
          <a:p>
            <a:pPr>
              <a:buNone/>
            </a:pPr>
            <a:r>
              <a:rPr lang="en-US" sz="1300" b="1" dirty="0">
                <a:solidFill>
                  <a:srgbClr val="7F0055"/>
                </a:solidFill>
                <a:latin typeface="Consolas" panose="020B0609020204030204" pitchFamily="49" charset="0"/>
              </a:rPr>
              <a:t>    public</a:t>
            </a:r>
            <a:r>
              <a:rPr lang="en-US" sz="1300" b="1" dirty="0">
                <a:solidFill>
                  <a:srgbClr val="000000"/>
                </a:solidFill>
                <a:latin typeface="Consolas" panose="020B0609020204030204" pitchFamily="49" charset="0"/>
              </a:rPr>
              <a:t> Product </a:t>
            </a:r>
            <a:r>
              <a:rPr lang="en-US" sz="1300" b="1" dirty="0" err="1">
                <a:solidFill>
                  <a:srgbClr val="000000"/>
                </a:solidFill>
                <a:latin typeface="Consolas" panose="020B0609020204030204" pitchFamily="49" charset="0"/>
              </a:rPr>
              <a:t>factoryMethod</a:t>
            </a:r>
            <a:r>
              <a:rPr lang="en-US" sz="1300" b="1" dirty="0">
                <a:solidFill>
                  <a:srgbClr val="000000"/>
                </a:solidFill>
                <a:latin typeface="Consolas" panose="020B0609020204030204" pitchFamily="49" charset="0"/>
              </a:rPr>
              <a:t>() {</a:t>
            </a:r>
          </a:p>
          <a:p>
            <a:pPr>
              <a:buNone/>
            </a:pPr>
            <a:r>
              <a:rPr lang="en-US" sz="1300" b="1" dirty="0">
                <a:solidFill>
                  <a:srgbClr val="7F0055"/>
                </a:solidFill>
                <a:latin typeface="Consolas" panose="020B0609020204030204" pitchFamily="49" charset="0"/>
              </a:rPr>
              <a:t>        return</a:t>
            </a:r>
            <a:r>
              <a:rPr lang="en-US" sz="1300" b="1" dirty="0">
                <a:solidFill>
                  <a:srgbClr val="000000"/>
                </a:solidFill>
                <a:latin typeface="Consolas" panose="020B0609020204030204" pitchFamily="49" charset="0"/>
              </a:rPr>
              <a:t> </a:t>
            </a:r>
            <a:r>
              <a:rPr lang="en-US" sz="1300" b="1" dirty="0">
                <a:solidFill>
                  <a:srgbClr val="7F0055"/>
                </a:solidFill>
                <a:latin typeface="Consolas" panose="020B0609020204030204" pitchFamily="49" charset="0"/>
              </a:rPr>
              <a:t>new</a:t>
            </a:r>
            <a:r>
              <a:rPr lang="en-US" sz="1300" b="1" dirty="0">
                <a:solidFill>
                  <a:srgbClr val="000000"/>
                </a:solidFill>
                <a:latin typeface="Consolas" panose="020B0609020204030204" pitchFamily="49" charset="0"/>
              </a:rPr>
              <a:t> </a:t>
            </a:r>
            <a:r>
              <a:rPr lang="en-US" sz="1300" b="1" dirty="0" err="1">
                <a:solidFill>
                  <a:srgbClr val="000000"/>
                </a:solidFill>
                <a:latin typeface="Consolas" panose="020B0609020204030204" pitchFamily="49" charset="0"/>
              </a:rPr>
              <a:t>ConcreteProductB</a:t>
            </a:r>
            <a:r>
              <a:rPr lang="en-US" sz="1300" b="1" dirty="0">
                <a:solidFill>
                  <a:srgbClr val="000000"/>
                </a:solidFill>
                <a:latin typeface="Consolas" panose="020B0609020204030204" pitchFamily="49" charset="0"/>
              </a:rPr>
              <a:t>();</a:t>
            </a:r>
          </a:p>
          <a:p>
            <a:pPr>
              <a:buNone/>
            </a:pPr>
            <a:r>
              <a:rPr lang="en-US" sz="1300" dirty="0">
                <a:solidFill>
                  <a:srgbClr val="000000"/>
                </a:solidFill>
                <a:latin typeface="Consolas" panose="020B0609020204030204" pitchFamily="49" charset="0"/>
              </a:rPr>
              <a:t>    }</a:t>
            </a:r>
          </a:p>
          <a:p>
            <a:pPr>
              <a:buNone/>
            </a:pPr>
            <a:r>
              <a:rPr lang="en-US" sz="1300" dirty="0">
                <a:solidFill>
                  <a:srgbClr val="000000"/>
                </a:solidFill>
                <a:latin typeface="Consolas" panose="020B0609020204030204" pitchFamily="49" charset="0"/>
              </a:rPr>
              <a:t>}</a:t>
            </a:r>
            <a:br>
              <a:rPr lang="en-US" altLang="en-US" sz="1300" dirty="0"/>
            </a:br>
            <a:endParaRPr lang="en-US" altLang="en-US" sz="1300" dirty="0"/>
          </a:p>
        </p:txBody>
      </p:sp>
      <p:sp>
        <p:nvSpPr>
          <p:cNvPr id="19462" name="TextBox 5"/>
          <p:cNvSpPr txBox="1">
            <a:spLocks noChangeArrowheads="1"/>
          </p:cNvSpPr>
          <p:nvPr/>
        </p:nvSpPr>
        <p:spPr bwMode="auto">
          <a:xfrm>
            <a:off x="6804025" y="1268413"/>
            <a:ext cx="23764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CA" altLang="en-US" sz="1200" dirty="0" err="1"/>
              <a:t>ConcreteCreatorA</a:t>
            </a:r>
            <a:r>
              <a:rPr lang="en-CA" altLang="en-US" sz="1200" dirty="0"/>
              <a:t> which creates a </a:t>
            </a:r>
            <a:r>
              <a:rPr lang="en-CA" altLang="en-US" sz="1200" dirty="0" err="1"/>
              <a:t>ConcreteProductA</a:t>
            </a:r>
            <a:r>
              <a:rPr lang="en-CA" altLang="en-US" sz="1200" dirty="0"/>
              <a:t> through its </a:t>
            </a:r>
            <a:r>
              <a:rPr lang="en-CA" altLang="en-US" sz="1200" b="1" dirty="0" err="1"/>
              <a:t>factoryMethod</a:t>
            </a:r>
            <a:r>
              <a:rPr lang="en-CA" altLang="en-US" sz="1200" b="1" dirty="0"/>
              <a:t>() </a:t>
            </a:r>
            <a:r>
              <a:rPr lang="en-CA" altLang="en-US" sz="1200" dirty="0"/>
              <a:t>method</a:t>
            </a:r>
          </a:p>
        </p:txBody>
      </p:sp>
      <p:cxnSp>
        <p:nvCxnSpPr>
          <p:cNvPr id="3" name="Straight Arrow Connector 2"/>
          <p:cNvCxnSpPr/>
          <p:nvPr/>
        </p:nvCxnSpPr>
        <p:spPr>
          <a:xfrm flipH="1">
            <a:off x="6553200" y="1844675"/>
            <a:ext cx="250826" cy="3952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6990556" y="1886062"/>
            <a:ext cx="1337471" cy="23811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251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CD51-C51A-498B-899D-C675C3973DE9}"/>
              </a:ext>
            </a:extLst>
          </p:cNvPr>
          <p:cNvSpPr>
            <a:spLocks noGrp="1"/>
          </p:cNvSpPr>
          <p:nvPr>
            <p:ph type="title"/>
          </p:nvPr>
        </p:nvSpPr>
        <p:spPr>
          <a:xfrm>
            <a:off x="609600" y="1066800"/>
            <a:ext cx="7772400" cy="5410199"/>
          </a:xfrm>
        </p:spPr>
        <p:txBody>
          <a:bodyPr/>
          <a:lstStyle/>
          <a:p>
            <a:r>
              <a:rPr lang="en-CA" dirty="0"/>
              <a:t>Copyright Notice</a:t>
            </a:r>
            <a:br>
              <a:rPr lang="en-CA" dirty="0"/>
            </a:br>
            <a:br>
              <a:rPr lang="en-CA" dirty="0"/>
            </a:br>
            <a:r>
              <a:rPr lang="en-CA" sz="2400" dirty="0"/>
              <a:t>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a:t>
            </a:r>
            <a:br>
              <a:rPr lang="en-CA" sz="2400" dirty="0"/>
            </a:br>
            <a:endParaRPr lang="en-CA" dirty="0"/>
          </a:p>
        </p:txBody>
      </p:sp>
    </p:spTree>
    <p:extLst>
      <p:ext uri="{BB962C8B-B14F-4D97-AF65-F5344CB8AC3E}">
        <p14:creationId xmlns:p14="http://schemas.microsoft.com/office/powerpoint/2010/main" val="1102551225"/>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144F39C-59AE-4C4D-8B26-C74F584AA0D9}" type="slidenum">
              <a:rPr lang="en-CA" altLang="en-US" sz="1400" smtClean="0"/>
              <a:pPr eaLnBrk="1" hangingPunct="1">
                <a:spcBef>
                  <a:spcPct val="0"/>
                </a:spcBef>
                <a:buFontTx/>
                <a:buNone/>
              </a:pPr>
              <a:t>20</a:t>
            </a:fld>
            <a:endParaRPr lang="en-CA" altLang="en-US" sz="1400"/>
          </a:p>
        </p:txBody>
      </p:sp>
      <p:sp>
        <p:nvSpPr>
          <p:cNvPr id="20483" name="Rectangle 2"/>
          <p:cNvSpPr>
            <a:spLocks noGrp="1" noChangeArrowheads="1"/>
          </p:cNvSpPr>
          <p:nvPr>
            <p:ph type="title"/>
          </p:nvPr>
        </p:nvSpPr>
        <p:spPr/>
        <p:txBody>
          <a:bodyPr/>
          <a:lstStyle/>
          <a:p>
            <a:pPr eaLnBrk="1" hangingPunct="1"/>
            <a:r>
              <a:rPr lang="en-US" altLang="en-US" sz="4000"/>
              <a:t>Factory Method – Example Client</a:t>
            </a:r>
          </a:p>
        </p:txBody>
      </p:sp>
      <p:sp>
        <p:nvSpPr>
          <p:cNvPr id="20484" name="Rectangle 3"/>
          <p:cNvSpPr>
            <a:spLocks noGrp="1" noChangeArrowheads="1"/>
          </p:cNvSpPr>
          <p:nvPr>
            <p:ph type="body" idx="1"/>
          </p:nvPr>
        </p:nvSpPr>
        <p:spPr>
          <a:xfrm>
            <a:off x="539750" y="1981200"/>
            <a:ext cx="6851650" cy="4327525"/>
          </a:xfrm>
        </p:spPr>
        <p:txBody>
          <a:bodyPr/>
          <a:lstStyle/>
          <a:p>
            <a:pPr marL="0" indent="0">
              <a:buNone/>
            </a:pP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MainApp</a:t>
            </a:r>
            <a:r>
              <a:rPr lang="en-US" sz="1200" b="1" dirty="0">
                <a:solidFill>
                  <a:srgbClr val="000000"/>
                </a:solidFill>
                <a:latin typeface="Consolas" panose="020B0609020204030204" pitchFamily="49" charset="0"/>
              </a:rPr>
              <a:t> {</a:t>
            </a:r>
          </a:p>
          <a:p>
            <a:pPr marL="0" indent="0">
              <a:buNone/>
            </a:pPr>
            <a:endParaRPr lang="en-US" sz="1200" dirty="0">
              <a:latin typeface="Consolas" panose="020B0609020204030204" pitchFamily="49" charset="0"/>
            </a:endParaRPr>
          </a:p>
          <a:p>
            <a:pPr marL="0" indent="0">
              <a:buNone/>
            </a:pPr>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pPr marL="0" indent="0">
              <a:buNone/>
            </a:pPr>
            <a:endParaRPr lang="en-US" sz="1200" dirty="0">
              <a:latin typeface="Consolas" panose="020B0609020204030204" pitchFamily="49" charset="0"/>
            </a:endParaRPr>
          </a:p>
          <a:p>
            <a:pPr marL="0" indent="0">
              <a:buNone/>
            </a:pPr>
            <a:r>
              <a:rPr lang="en-US" sz="1200" dirty="0">
                <a:solidFill>
                  <a:srgbClr val="3F7F5F"/>
                </a:solidFill>
                <a:latin typeface="Consolas" panose="020B0609020204030204" pitchFamily="49" charset="0"/>
              </a:rPr>
              <a:t>      // Create an array of creators</a:t>
            </a:r>
          </a:p>
          <a:p>
            <a:pPr marL="0" indent="0">
              <a:buNone/>
            </a:pPr>
            <a:r>
              <a:rPr lang="en-US" sz="1200" dirty="0">
                <a:solidFill>
                  <a:srgbClr val="000000"/>
                </a:solidFill>
                <a:latin typeface="Consolas" panose="020B0609020204030204" pitchFamily="49" charset="0"/>
              </a:rPr>
              <a:t>      Creator[] </a:t>
            </a:r>
            <a:r>
              <a:rPr lang="en-US" sz="1200" dirty="0">
                <a:solidFill>
                  <a:srgbClr val="6A3E3E"/>
                </a:solidFill>
                <a:latin typeface="Consolas" panose="020B0609020204030204" pitchFamily="49" charset="0"/>
              </a:rPr>
              <a:t>creators</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Creator[2];</a:t>
            </a:r>
          </a:p>
          <a:p>
            <a:pPr marL="0" indent="0">
              <a:buNone/>
            </a:pPr>
            <a:r>
              <a:rPr lang="en-US" sz="1200" dirty="0">
                <a:solidFill>
                  <a:srgbClr val="6A3E3E"/>
                </a:solidFill>
                <a:latin typeface="Consolas" panose="020B0609020204030204" pitchFamily="49" charset="0"/>
              </a:rPr>
              <a:t>      creators</a:t>
            </a:r>
            <a:r>
              <a:rPr lang="en-US" sz="1200" dirty="0">
                <a:solidFill>
                  <a:srgbClr val="000000"/>
                </a:solidFill>
                <a:latin typeface="Consolas" panose="020B0609020204030204" pitchFamily="49" charset="0"/>
              </a:rPr>
              <a:t>[0]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ConcreteCreatorA</a:t>
            </a:r>
            <a:r>
              <a:rPr lang="en-US" sz="1200" b="1" dirty="0">
                <a:solidFill>
                  <a:srgbClr val="000000"/>
                </a:solidFill>
                <a:latin typeface="Consolas" panose="020B0609020204030204" pitchFamily="49" charset="0"/>
              </a:rPr>
              <a:t>();</a:t>
            </a:r>
          </a:p>
          <a:p>
            <a:pPr marL="0" indent="0">
              <a:buNone/>
            </a:pPr>
            <a:r>
              <a:rPr lang="en-US" sz="1200" dirty="0">
                <a:solidFill>
                  <a:srgbClr val="6A3E3E"/>
                </a:solidFill>
                <a:latin typeface="Consolas" panose="020B0609020204030204" pitchFamily="49" charset="0"/>
              </a:rPr>
              <a:t>      creators</a:t>
            </a:r>
            <a:r>
              <a:rPr lang="en-US" sz="1200" dirty="0">
                <a:solidFill>
                  <a:srgbClr val="000000"/>
                </a:solidFill>
                <a:latin typeface="Consolas" panose="020B0609020204030204" pitchFamily="49" charset="0"/>
              </a:rPr>
              <a:t>[1]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ConcreteCreatorB</a:t>
            </a:r>
            <a:r>
              <a:rPr lang="en-US" sz="1200" b="1" dirty="0">
                <a:solidFill>
                  <a:srgbClr val="000000"/>
                </a:solidFill>
                <a:latin typeface="Consolas" panose="020B0609020204030204" pitchFamily="49" charset="0"/>
              </a:rPr>
              <a:t>();</a:t>
            </a:r>
          </a:p>
          <a:p>
            <a:pPr marL="0" indent="0">
              <a:buNone/>
            </a:pPr>
            <a:endParaRPr lang="en-US" sz="1200" dirty="0">
              <a:latin typeface="Consolas" panose="020B0609020204030204" pitchFamily="49" charset="0"/>
            </a:endParaRPr>
          </a:p>
          <a:p>
            <a:pPr marL="0" indent="0">
              <a:buNone/>
            </a:pPr>
            <a:r>
              <a:rPr lang="en-US" sz="1200" dirty="0">
                <a:solidFill>
                  <a:srgbClr val="3F7F5F"/>
                </a:solidFill>
                <a:latin typeface="Consolas" panose="020B0609020204030204" pitchFamily="49" charset="0"/>
              </a:rPr>
              <a:t>      // Iterate over creators and create products</a:t>
            </a:r>
          </a:p>
          <a:p>
            <a:pPr marL="0" indent="0">
              <a:buNone/>
            </a:pPr>
            <a:r>
              <a:rPr lang="en-US" sz="1200" b="1" dirty="0">
                <a:solidFill>
                  <a:srgbClr val="7F0055"/>
                </a:solidFill>
                <a:latin typeface="Consolas" panose="020B0609020204030204" pitchFamily="49" charset="0"/>
              </a:rPr>
              <a:t>      for</a:t>
            </a:r>
            <a:r>
              <a:rPr lang="en-US" sz="1200" b="1" dirty="0">
                <a:solidFill>
                  <a:srgbClr val="000000"/>
                </a:solidFill>
                <a:latin typeface="Consolas" panose="020B0609020204030204" pitchFamily="49" charset="0"/>
              </a:rPr>
              <a:t>(Creator </a:t>
            </a:r>
            <a:r>
              <a:rPr lang="en-US" sz="1200" b="1" dirty="0" err="1">
                <a:solidFill>
                  <a:srgbClr val="6A3E3E"/>
                </a:solidFill>
                <a:latin typeface="Consolas" panose="020B0609020204030204" pitchFamily="49" charset="0"/>
              </a:rPr>
              <a:t>creator</a:t>
            </a:r>
            <a:r>
              <a:rPr lang="en-US" sz="1200" b="1" dirty="0">
                <a:solidFill>
                  <a:srgbClr val="000000"/>
                </a:solidFill>
                <a:latin typeface="Consolas" panose="020B0609020204030204" pitchFamily="49" charset="0"/>
              </a:rPr>
              <a:t> : </a:t>
            </a:r>
            <a:r>
              <a:rPr lang="en-US" sz="1200" b="1" dirty="0">
                <a:solidFill>
                  <a:srgbClr val="6A3E3E"/>
                </a:solidFill>
                <a:latin typeface="Consolas" panose="020B0609020204030204" pitchFamily="49" charset="0"/>
              </a:rPr>
              <a:t>creators</a:t>
            </a:r>
            <a:r>
              <a:rPr lang="en-US" sz="1200" b="1"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Product </a:t>
            </a:r>
            <a:r>
              <a:rPr lang="en-US" sz="1200" dirty="0" err="1">
                <a:solidFill>
                  <a:srgbClr val="6A3E3E"/>
                </a:solidFill>
                <a:latin typeface="Consolas" panose="020B0609020204030204" pitchFamily="49" charset="0"/>
              </a:rPr>
              <a:t>product</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creator</a:t>
            </a:r>
            <a:r>
              <a:rPr lang="en-US" sz="1200" dirty="0" err="1">
                <a:solidFill>
                  <a:srgbClr val="000000"/>
                </a:solidFill>
                <a:latin typeface="Consolas" panose="020B0609020204030204" pitchFamily="49" charset="0"/>
              </a:rPr>
              <a:t>.factoryMethod</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"Created "</a:t>
            </a:r>
            <a:r>
              <a:rPr lang="en-US" sz="1200" b="1" i="1" dirty="0">
                <a:solidFill>
                  <a:srgbClr val="000000"/>
                </a:solidFill>
                <a:latin typeface="Consolas" panose="020B0609020204030204" pitchFamily="49" charset="0"/>
              </a:rPr>
              <a:t> +   </a:t>
            </a:r>
            <a:r>
              <a:rPr lang="en-US" sz="1200" b="1" i="1" dirty="0" err="1">
                <a:solidFill>
                  <a:srgbClr val="6A3E3E"/>
                </a:solidFill>
                <a:latin typeface="Consolas" panose="020B0609020204030204" pitchFamily="49" charset="0"/>
              </a:rPr>
              <a:t>product</a:t>
            </a:r>
            <a:r>
              <a:rPr lang="en-US" sz="1200" b="1" i="1" dirty="0" err="1">
                <a:solidFill>
                  <a:srgbClr val="000000"/>
                </a:solidFill>
                <a:latin typeface="Consolas" panose="020B0609020204030204" pitchFamily="49" charset="0"/>
              </a:rPr>
              <a:t>.getClass</a:t>
            </a:r>
            <a:r>
              <a:rPr lang="en-US" sz="1200" b="1" i="1" dirty="0">
                <a:solidFill>
                  <a:srgbClr val="000000"/>
                </a:solidFill>
                <a:latin typeface="Consolas" panose="020B0609020204030204" pitchFamily="49" charset="0"/>
              </a:rPr>
              <a:t>().</a:t>
            </a:r>
            <a:r>
              <a:rPr lang="en-US" sz="1200" b="1" i="1" dirty="0" err="1">
                <a:solidFill>
                  <a:srgbClr val="000000"/>
                </a:solidFill>
                <a:latin typeface="Consolas" panose="020B0609020204030204" pitchFamily="49" charset="0"/>
              </a:rPr>
              <a:t>getSimpleName</a:t>
            </a:r>
            <a:r>
              <a:rPr lang="en-US" sz="1200" b="1" i="1"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endParaRPr lang="en-US" sz="1200" dirty="0">
              <a:latin typeface="Consolas" panose="020B0609020204030204" pitchFamily="49" charset="0"/>
            </a:endParaRP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a:t>
            </a:r>
            <a:endParaRPr lang="en-US" altLang="en-US" sz="1200" dirty="0"/>
          </a:p>
        </p:txBody>
      </p:sp>
      <p:sp>
        <p:nvSpPr>
          <p:cNvPr id="20485" name="Text Box 4"/>
          <p:cNvSpPr txBox="1">
            <a:spLocks noChangeArrowheads="1"/>
          </p:cNvSpPr>
          <p:nvPr/>
        </p:nvSpPr>
        <p:spPr bwMode="auto">
          <a:xfrm>
            <a:off x="2213860" y="5886450"/>
            <a:ext cx="2392363" cy="835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CA" altLang="en-US" sz="1600"/>
              <a:t>Output</a:t>
            </a:r>
            <a:r>
              <a:rPr lang="en-US" altLang="en-US" sz="1600"/>
              <a:t>: </a:t>
            </a:r>
          </a:p>
          <a:p>
            <a:pPr eaLnBrk="1" hangingPunct="1">
              <a:spcBef>
                <a:spcPct val="0"/>
              </a:spcBef>
              <a:buFontTx/>
              <a:buNone/>
            </a:pPr>
            <a:r>
              <a:rPr lang="en-US" altLang="en-US" sz="1600"/>
              <a:t>Created ConcreteProductA</a:t>
            </a:r>
            <a:br>
              <a:rPr lang="en-US" altLang="en-US" sz="1600"/>
            </a:br>
            <a:r>
              <a:rPr lang="en-US" altLang="en-US" sz="1600"/>
              <a:t>Created ConcreteProductB</a:t>
            </a:r>
          </a:p>
        </p:txBody>
      </p:sp>
      <p:sp>
        <p:nvSpPr>
          <p:cNvPr id="20486" name="Text Box 4"/>
          <p:cNvSpPr txBox="1">
            <a:spLocks noChangeArrowheads="1"/>
          </p:cNvSpPr>
          <p:nvPr/>
        </p:nvSpPr>
        <p:spPr bwMode="auto">
          <a:xfrm>
            <a:off x="3421856" y="1286272"/>
            <a:ext cx="2863284" cy="2769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CA" altLang="en-US" sz="1200" dirty="0"/>
              <a:t>Instantiate an array called “creators”</a:t>
            </a:r>
            <a:r>
              <a:rPr lang="en-US" altLang="en-US" sz="1200" dirty="0"/>
              <a:t> with a</a:t>
            </a:r>
          </a:p>
        </p:txBody>
      </p:sp>
      <p:sp>
        <p:nvSpPr>
          <p:cNvPr id="20487" name="Text Box 4"/>
          <p:cNvSpPr txBox="1">
            <a:spLocks noChangeArrowheads="1"/>
          </p:cNvSpPr>
          <p:nvPr/>
        </p:nvSpPr>
        <p:spPr bwMode="auto">
          <a:xfrm>
            <a:off x="5208588" y="2298370"/>
            <a:ext cx="3187283" cy="461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CA" altLang="en-US" sz="1200" dirty="0"/>
              <a:t>Add to the “creators” array two creator objects: </a:t>
            </a:r>
            <a:endParaRPr lang="en-US" altLang="en-US" sz="1200" dirty="0"/>
          </a:p>
          <a:p>
            <a:pPr eaLnBrk="1" hangingPunct="1">
              <a:spcBef>
                <a:spcPct val="0"/>
              </a:spcBef>
              <a:buFontTx/>
              <a:buNone/>
            </a:pPr>
            <a:r>
              <a:rPr lang="en-US" altLang="en-US" sz="1200" dirty="0"/>
              <a:t>a</a:t>
            </a:r>
            <a:r>
              <a:rPr lang="en-US" altLang="en-US" sz="1200" b="1" dirty="0"/>
              <a:t> </a:t>
            </a:r>
            <a:r>
              <a:rPr lang="en-US" altLang="en-US" sz="1200" b="1" dirty="0" err="1"/>
              <a:t>ConcreteCreatorA</a:t>
            </a:r>
            <a:r>
              <a:rPr lang="en-US" altLang="en-US" sz="1200" dirty="0"/>
              <a:t> and a </a:t>
            </a:r>
            <a:r>
              <a:rPr lang="en-US" altLang="en-US" sz="1200" b="1" dirty="0" err="1"/>
              <a:t>ConcreteCreatorB</a:t>
            </a:r>
            <a:endParaRPr lang="en-US" altLang="en-US" sz="1200" b="1" dirty="0"/>
          </a:p>
        </p:txBody>
      </p:sp>
      <p:sp>
        <p:nvSpPr>
          <p:cNvPr id="20488" name="Text Box 4"/>
          <p:cNvSpPr txBox="1">
            <a:spLocks noChangeArrowheads="1"/>
          </p:cNvSpPr>
          <p:nvPr/>
        </p:nvSpPr>
        <p:spPr bwMode="auto">
          <a:xfrm>
            <a:off x="5275225" y="3349626"/>
            <a:ext cx="3868775"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CA" altLang="en-US" sz="1200" dirty="0"/>
              <a:t>Call the </a:t>
            </a:r>
            <a:r>
              <a:rPr lang="en-CA" altLang="en-US" sz="1200" b="1" dirty="0" err="1"/>
              <a:t>factoryMethod</a:t>
            </a:r>
            <a:r>
              <a:rPr lang="en-CA" altLang="en-US" sz="1200" b="1" dirty="0"/>
              <a:t>() </a:t>
            </a:r>
            <a:r>
              <a:rPr lang="en-CA" altLang="en-US" sz="1200" dirty="0"/>
              <a:t>method on each creator in the array. The </a:t>
            </a:r>
            <a:r>
              <a:rPr lang="en-CA" altLang="en-US" sz="1200" b="1" dirty="0" err="1"/>
              <a:t>factoryMethod</a:t>
            </a:r>
            <a:r>
              <a:rPr lang="en-CA" altLang="en-US" sz="1200" dirty="0"/>
              <a:t>() of </a:t>
            </a:r>
            <a:r>
              <a:rPr lang="en-CA" altLang="en-US" sz="1200" b="1" dirty="0" err="1"/>
              <a:t>ConcreteCreatorA</a:t>
            </a:r>
            <a:r>
              <a:rPr lang="en-CA" altLang="en-US" sz="1200" dirty="0"/>
              <a:t> returns a </a:t>
            </a:r>
            <a:r>
              <a:rPr lang="en-CA" altLang="en-US" sz="1200" b="1" dirty="0" err="1"/>
              <a:t>ConcreteProductA</a:t>
            </a:r>
            <a:r>
              <a:rPr lang="en-CA" altLang="en-US" sz="1200" dirty="0"/>
              <a:t> type of object. Note that the variable </a:t>
            </a:r>
            <a:r>
              <a:rPr lang="en-US" sz="1200" dirty="0">
                <a:solidFill>
                  <a:srgbClr val="6A3E3E"/>
                </a:solidFill>
                <a:latin typeface="Consolas" panose="020B0609020204030204" pitchFamily="49" charset="0"/>
              </a:rPr>
              <a:t>product </a:t>
            </a:r>
            <a:r>
              <a:rPr lang="en-CA" altLang="en-US" sz="1200" dirty="0"/>
              <a:t>is of type </a:t>
            </a:r>
            <a:r>
              <a:rPr lang="en-CA" altLang="en-US" sz="1200" b="1" dirty="0"/>
              <a:t>Product</a:t>
            </a:r>
            <a:r>
              <a:rPr lang="en-CA" altLang="en-US" sz="1200" dirty="0"/>
              <a:t>, i.e. the Superclass. The type of object that is returned is hidden in the </a:t>
            </a:r>
            <a:r>
              <a:rPr lang="en-CA" altLang="en-US" sz="1200" b="1" dirty="0" err="1"/>
              <a:t>factoryMethod</a:t>
            </a:r>
            <a:r>
              <a:rPr lang="en-CA" altLang="en-US" sz="1200" dirty="0"/>
              <a:t>() method of the corresponding </a:t>
            </a:r>
            <a:r>
              <a:rPr lang="en-CA" altLang="en-US" sz="1200" b="1" dirty="0"/>
              <a:t>Creator</a:t>
            </a:r>
            <a:r>
              <a:rPr lang="en-CA" altLang="en-US" sz="1200" dirty="0"/>
              <a:t>. </a:t>
            </a:r>
            <a:endParaRPr lang="en-US" altLang="en-US" sz="1200" dirty="0"/>
          </a:p>
        </p:txBody>
      </p:sp>
      <p:cxnSp>
        <p:nvCxnSpPr>
          <p:cNvPr id="3" name="Straight Arrow Connector 2"/>
          <p:cNvCxnSpPr/>
          <p:nvPr/>
        </p:nvCxnSpPr>
        <p:spPr>
          <a:xfrm flipH="1">
            <a:off x="3203576" y="1747937"/>
            <a:ext cx="530224" cy="110480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202321" y="2729429"/>
            <a:ext cx="1758743" cy="6281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084122" y="3906154"/>
            <a:ext cx="1187966" cy="54792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204117" y="2717414"/>
            <a:ext cx="3137738" cy="8639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771776" y="3530821"/>
            <a:ext cx="2500312" cy="7506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0485" idx="0"/>
          </p:cNvCxnSpPr>
          <p:nvPr/>
        </p:nvCxnSpPr>
        <p:spPr>
          <a:xfrm flipH="1" flipV="1">
            <a:off x="3410041" y="4800600"/>
            <a:ext cx="1" cy="10858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110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a:xfrm>
            <a:off x="637309" y="304800"/>
            <a:ext cx="7772400" cy="1143000"/>
          </a:xfrm>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533400" y="1066800"/>
            <a:ext cx="7772400" cy="4114800"/>
          </a:xfrm>
        </p:spPr>
        <p:txBody>
          <a:bodyPr/>
          <a:lstStyle/>
          <a:p>
            <a:endParaRPr lang="en-US" altLang="en-US" sz="1800" dirty="0"/>
          </a:p>
          <a:p>
            <a:r>
              <a:rPr lang="en-US" altLang="en-US" sz="1800" dirty="0"/>
              <a:t>Write a small program which makes use of the Singleton design pattern. Write the code both for the Singleton pattern and the client code which is using the pattern.</a:t>
            </a:r>
          </a:p>
          <a:p>
            <a:endParaRPr lang="en-US" altLang="en-US" sz="1800" dirty="0"/>
          </a:p>
          <a:p>
            <a:r>
              <a:rPr lang="en-US" altLang="en-US" sz="1800" dirty="0"/>
              <a:t>Write a small program which makes use of the Factory Method pattern. Write the code both for the Factory Method pattern and the client code which is using the pattern.</a:t>
            </a:r>
          </a:p>
          <a:p>
            <a:endParaRPr lang="en-US" altLang="en-US" sz="1800" dirty="0"/>
          </a:p>
          <a:p>
            <a:r>
              <a:rPr lang="en-US" altLang="en-US" sz="1800" dirty="0"/>
              <a:t>Discuss an example where the Singleton pattern is applicable.  </a:t>
            </a:r>
          </a:p>
          <a:p>
            <a:endParaRPr lang="en-US" altLang="en-US" sz="1800" dirty="0"/>
          </a:p>
          <a:p>
            <a:r>
              <a:rPr lang="en-US" altLang="en-US" sz="1800" dirty="0"/>
              <a:t>Discuss an example where the Factory Method pattern is applicable.</a:t>
            </a:r>
          </a:p>
          <a:p>
            <a:pPr marL="0" indent="0">
              <a:buNone/>
            </a:pPr>
            <a:endParaRPr lang="en-US" altLang="en-US" sz="1800" dirty="0"/>
          </a:p>
          <a:p>
            <a:r>
              <a:rPr lang="en-US" altLang="en-US" sz="1800" dirty="0"/>
              <a:t>Check-out the content of the following sites:</a:t>
            </a:r>
          </a:p>
          <a:p>
            <a:pPr lvl="1"/>
            <a:r>
              <a:rPr lang="en-CA" sz="1400" dirty="0">
                <a:hlinkClick r:id="rId3"/>
              </a:rPr>
              <a:t>https://en.wikipedia.org/wiki/Singleton_pattern</a:t>
            </a:r>
            <a:endParaRPr lang="en-US" altLang="en-US" sz="1400" dirty="0"/>
          </a:p>
          <a:p>
            <a:pPr lvl="1"/>
            <a:r>
              <a:rPr lang="en-CA" sz="1400" dirty="0">
                <a:hlinkClick r:id="rId4"/>
              </a:rPr>
              <a:t>https://medium.com/@andreaspoyias/design-patterns-a-quick-guide-to-singleton-pattern-60732ed43956</a:t>
            </a:r>
            <a:endParaRPr lang="en-CA" sz="1400" dirty="0"/>
          </a:p>
          <a:p>
            <a:pPr lvl="1"/>
            <a:r>
              <a:rPr lang="en-CA" sz="1400" dirty="0">
                <a:hlinkClick r:id="rId5"/>
              </a:rPr>
              <a:t>https://en.wikipedia.org/wiki/Factory_method_pattern</a:t>
            </a:r>
            <a:endParaRPr lang="en-CA" sz="1400" dirty="0"/>
          </a:p>
          <a:p>
            <a:pPr lvl="1"/>
            <a:r>
              <a:rPr lang="en-CA" sz="1400" dirty="0">
                <a:hlinkClick r:id="rId6"/>
              </a:rPr>
              <a:t>https://www.geeksforgeeks.org/design-patterns-set-2-factory-method/</a:t>
            </a:r>
            <a:endParaRPr lang="en-CA" sz="1400" dirty="0"/>
          </a:p>
          <a:p>
            <a:pPr lvl="1"/>
            <a:endParaRPr lang="en-US" altLang="en-US" sz="1400" dirty="0"/>
          </a:p>
          <a:p>
            <a:pPr lvl="1"/>
            <a:endParaRPr lang="en-US" altLang="en-US" sz="1400" dirty="0"/>
          </a:p>
          <a:p>
            <a:pPr lvl="1"/>
            <a:endParaRPr lang="en-CA" sz="2000" dirty="0"/>
          </a:p>
          <a:p>
            <a:pPr marL="457200" lvl="1" indent="0">
              <a:buNone/>
            </a:pPr>
            <a:endParaRPr lang="en-CA" sz="2000" dirty="0"/>
          </a:p>
          <a:p>
            <a:pPr lvl="1"/>
            <a:endParaRPr lang="en-US" altLang="en-US" sz="2000" dirty="0"/>
          </a:p>
          <a:p>
            <a:endParaRPr lang="en-US" altLang="en-US" sz="24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21</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3202729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Links to Supporting Material</a:t>
            </a:r>
          </a:p>
        </p:txBody>
      </p:sp>
      <p:sp>
        <p:nvSpPr>
          <p:cNvPr id="3" name="Content Placeholder 2"/>
          <p:cNvSpPr>
            <a:spLocks noGrp="1"/>
          </p:cNvSpPr>
          <p:nvPr>
            <p:ph idx="1"/>
          </p:nvPr>
        </p:nvSpPr>
        <p:spPr/>
        <p:txBody>
          <a:bodyPr/>
          <a:lstStyle/>
          <a:p>
            <a:r>
              <a:rPr lang="en-CA" sz="2000" dirty="0">
                <a:hlinkClick r:id="rId2"/>
              </a:rPr>
              <a:t>https://www.tutorialspoint.com/design_pattern/index.htm</a:t>
            </a:r>
            <a:endParaRPr lang="en-CA" sz="2000" dirty="0"/>
          </a:p>
          <a:p>
            <a:r>
              <a:rPr lang="en-CA" sz="2000" dirty="0">
                <a:hlinkClick r:id="rId3"/>
              </a:rPr>
              <a:t>http://www.oodesign.com/</a:t>
            </a:r>
            <a:endParaRPr lang="en-CA" sz="2000" dirty="0"/>
          </a:p>
          <a:p>
            <a:r>
              <a:rPr lang="en-CA" sz="2000" dirty="0">
                <a:hlinkClick r:id="rId4"/>
              </a:rPr>
              <a:t>https://www.javatpoint.com/design-patterns-in-java</a:t>
            </a:r>
            <a:endParaRPr lang="en-CA" sz="2000" dirty="0"/>
          </a:p>
          <a:p>
            <a:r>
              <a:rPr lang="en-CA" sz="2000" dirty="0">
                <a:hlinkClick r:id="rId5"/>
              </a:rPr>
              <a:t>https://refactoring.guru/design-patterns/java</a:t>
            </a:r>
            <a:r>
              <a:rPr lang="en-CA" sz="2000" dirty="0"/>
              <a:t> </a:t>
            </a:r>
          </a:p>
          <a:p>
            <a:endParaRPr lang="en-CA" dirty="0"/>
          </a:p>
        </p:txBody>
      </p:sp>
    </p:spTree>
    <p:extLst>
      <p:ext uri="{BB962C8B-B14F-4D97-AF65-F5344CB8AC3E}">
        <p14:creationId xmlns:p14="http://schemas.microsoft.com/office/powerpoint/2010/main" val="375383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39</a:t>
            </a:r>
          </a:p>
        </p:txBody>
      </p:sp>
      <p:sp>
        <p:nvSpPr>
          <p:cNvPr id="3" name="Text Placeholder 2"/>
          <p:cNvSpPr>
            <a:spLocks noGrp="1"/>
          </p:cNvSpPr>
          <p:nvPr>
            <p:ph type="body" idx="1"/>
          </p:nvPr>
        </p:nvSpPr>
        <p:spPr>
          <a:xfrm>
            <a:off x="685800" y="2819400"/>
            <a:ext cx="8153400" cy="1500187"/>
          </a:xfrm>
        </p:spPr>
        <p:txBody>
          <a:bodyPr/>
          <a:lstStyle/>
          <a:p>
            <a:r>
              <a:rPr lang="en-US" dirty="0"/>
              <a:t>Creational Design Patterns  </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16472" y="38862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Simplicity is the soul of efficiency.</a:t>
            </a:r>
          </a:p>
          <a:p>
            <a:r>
              <a:rPr lang="en-US" sz="2000" i="1" dirty="0"/>
              <a:t>― </a:t>
            </a:r>
            <a:r>
              <a:rPr lang="en-US" sz="2000" dirty="0"/>
              <a:t>Austin Freeman.</a:t>
            </a:r>
          </a:p>
          <a:p>
            <a:r>
              <a:rPr lang="en-US" sz="2000" dirty="0"/>
              <a:t> </a:t>
            </a:r>
          </a:p>
          <a:p>
            <a:endParaRPr lang="en-US" sz="2000" i="1"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CCB1845-8E77-4C79-8B9E-841879F76479}"/>
                  </a:ext>
                </a:extLst>
              </p14:cNvPr>
              <p14:cNvContentPartPr/>
              <p14:nvPr/>
            </p14:nvContentPartPr>
            <p14:xfrm>
              <a:off x="-1691035" y="2454807"/>
              <a:ext cx="4320" cy="19080"/>
            </p14:xfrm>
          </p:contentPart>
        </mc:Choice>
        <mc:Fallback xmlns="">
          <p:pic>
            <p:nvPicPr>
              <p:cNvPr id="4" name="Ink 3">
                <a:extLst>
                  <a:ext uri="{FF2B5EF4-FFF2-40B4-BE49-F238E27FC236}">
                    <a16:creationId xmlns:a16="http://schemas.microsoft.com/office/drawing/2014/main" id="{9CCB1845-8E77-4C79-8B9E-841879F76479}"/>
                  </a:ext>
                </a:extLst>
              </p:cNvPr>
              <p:cNvPicPr/>
              <p:nvPr/>
            </p:nvPicPr>
            <p:blipFill>
              <a:blip r:embed="rId4"/>
              <a:stretch>
                <a:fillRect/>
              </a:stretch>
            </p:blipFill>
            <p:spPr>
              <a:xfrm>
                <a:off x="-1700035" y="2446167"/>
                <a:ext cx="21960" cy="36720"/>
              </a:xfrm>
              <a:prstGeom prst="rect">
                <a:avLst/>
              </a:prstGeom>
            </p:spPr>
          </p:pic>
        </mc:Fallback>
      </mc:AlternateContent>
    </p:spTree>
    <p:extLst>
      <p:ext uri="{BB962C8B-B14F-4D97-AF65-F5344CB8AC3E}">
        <p14:creationId xmlns:p14="http://schemas.microsoft.com/office/powerpoint/2010/main" val="1784001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4</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marL="0" indent="0">
              <a:lnSpc>
                <a:spcPct val="80000"/>
              </a:lnSpc>
              <a:buNone/>
            </a:pPr>
            <a:endParaRPr lang="en-CA" altLang="en-US" sz="2800" dirty="0"/>
          </a:p>
          <a:p>
            <a:pPr marL="0" indent="0">
              <a:lnSpc>
                <a:spcPct val="80000"/>
              </a:lnSpc>
              <a:buNone/>
            </a:pPr>
            <a:endParaRPr lang="en-CA" altLang="en-US" sz="2800" dirty="0"/>
          </a:p>
          <a:p>
            <a:pPr>
              <a:lnSpc>
                <a:spcPct val="80000"/>
              </a:lnSpc>
              <a:buAutoNum type="arabicPeriod"/>
            </a:pPr>
            <a:r>
              <a:rPr lang="en-CA" altLang="en-US" sz="1800" dirty="0"/>
              <a:t>To understand the concept of Design Patterns</a:t>
            </a:r>
          </a:p>
          <a:p>
            <a:pPr>
              <a:lnSpc>
                <a:spcPct val="80000"/>
              </a:lnSpc>
              <a:buAutoNum type="arabicPeriod"/>
            </a:pPr>
            <a:endParaRPr lang="en-CA" altLang="en-US" sz="1800" dirty="0"/>
          </a:p>
          <a:p>
            <a:pPr>
              <a:lnSpc>
                <a:spcPct val="80000"/>
              </a:lnSpc>
              <a:buAutoNum type="arabicPeriod"/>
            </a:pPr>
            <a:r>
              <a:rPr lang="en-CA" altLang="en-US" sz="1800" dirty="0"/>
              <a:t>To understand some of the foundational Creational Patterns</a:t>
            </a:r>
          </a:p>
          <a:p>
            <a:pPr>
              <a:lnSpc>
                <a:spcPct val="80000"/>
              </a:lnSpc>
              <a:buAutoNum type="arabicPeriod"/>
            </a:pPr>
            <a:endParaRPr lang="en-CA" altLang="en-US" sz="1800" dirty="0"/>
          </a:p>
          <a:p>
            <a:pPr marL="0" indent="0">
              <a:lnSpc>
                <a:spcPct val="80000"/>
              </a:lnSpc>
              <a:buNone/>
            </a:pPr>
            <a:r>
              <a:rPr lang="en-CA" altLang="en-US" sz="1800" dirty="0"/>
              <a:t> </a:t>
            </a:r>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129165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9622F46-16FE-44DA-A14D-1425EF59464C}" type="slidenum">
              <a:rPr lang="en-CA" altLang="en-US" sz="1400"/>
              <a:pPr eaLnBrk="1" hangingPunct="1"/>
              <a:t>5</a:t>
            </a:fld>
            <a:endParaRPr lang="en-CA" altLang="en-US" sz="1400"/>
          </a:p>
        </p:txBody>
      </p:sp>
      <p:sp>
        <p:nvSpPr>
          <p:cNvPr id="3075" name="Rectangle 2"/>
          <p:cNvSpPr>
            <a:spLocks noGrp="1" noChangeArrowheads="1"/>
          </p:cNvSpPr>
          <p:nvPr>
            <p:ph type="title"/>
          </p:nvPr>
        </p:nvSpPr>
        <p:spPr/>
        <p:txBody>
          <a:bodyPr/>
          <a:lstStyle/>
          <a:p>
            <a:pPr eaLnBrk="1" hangingPunct="1"/>
            <a:r>
              <a:rPr lang="en-CA" altLang="en-US" dirty="0"/>
              <a:t>References</a:t>
            </a:r>
            <a:endParaRPr lang="en-US" altLang="en-US" dirty="0"/>
          </a:p>
        </p:txBody>
      </p:sp>
      <p:sp>
        <p:nvSpPr>
          <p:cNvPr id="3076" name="Rectangle 3"/>
          <p:cNvSpPr>
            <a:spLocks noGrp="1" noChangeArrowheads="1"/>
          </p:cNvSpPr>
          <p:nvPr>
            <p:ph type="body" idx="1"/>
          </p:nvPr>
        </p:nvSpPr>
        <p:spPr/>
        <p:txBody>
          <a:bodyPr/>
          <a:lstStyle/>
          <a:p>
            <a:pPr marL="0" indent="0" eaLnBrk="1" hangingPunct="1">
              <a:lnSpc>
                <a:spcPct val="80000"/>
              </a:lnSpc>
              <a:buNone/>
            </a:pPr>
            <a:endParaRPr lang="el-GR" altLang="en-US" sz="2800" dirty="0"/>
          </a:p>
          <a:p>
            <a:pPr eaLnBrk="1" hangingPunct="1">
              <a:lnSpc>
                <a:spcPct val="80000"/>
              </a:lnSpc>
            </a:pPr>
            <a:endParaRPr lang="el-GR" altLang="en-US" sz="2800" dirty="0"/>
          </a:p>
          <a:p>
            <a:pPr lvl="1">
              <a:lnSpc>
                <a:spcPct val="80000"/>
              </a:lnSpc>
            </a:pPr>
            <a:r>
              <a:rPr lang="en-US" altLang="en-US" sz="2400" dirty="0"/>
              <a:t>“</a:t>
            </a:r>
            <a:r>
              <a:rPr lang="en-US" altLang="en-US" sz="2400" i="1" dirty="0"/>
              <a:t>Design Patterns: Elements of Reusable Object-Oriented Software</a:t>
            </a:r>
            <a:r>
              <a:rPr lang="en-US" altLang="en-US" sz="2400" dirty="0"/>
              <a:t>”, </a:t>
            </a:r>
            <a:r>
              <a:rPr lang="en-CA" altLang="en-US" sz="2400" dirty="0">
                <a:cs typeface="Times New Roman" pitchFamily="18" charset="0"/>
              </a:rPr>
              <a:t>by</a:t>
            </a:r>
            <a:r>
              <a:rPr lang="en-CA" altLang="en-US" sz="2400" dirty="0"/>
              <a:t> Erich Gamma, Richard Helm, Ralph Johnson, John </a:t>
            </a:r>
            <a:r>
              <a:rPr lang="en-CA" altLang="en-US" sz="2400" dirty="0" err="1"/>
              <a:t>Vlissides</a:t>
            </a:r>
            <a:r>
              <a:rPr lang="en-CA" altLang="en-US" sz="2400" dirty="0"/>
              <a:t>, </a:t>
            </a:r>
            <a:r>
              <a:rPr lang="en-US" altLang="en-US" sz="2400" dirty="0"/>
              <a:t>Addison-Wesley Professional Computing Series </a:t>
            </a:r>
            <a:endParaRPr lang="el-GR" altLang="en-US" sz="2400" dirty="0"/>
          </a:p>
        </p:txBody>
      </p:sp>
    </p:spTree>
    <p:extLst>
      <p:ext uri="{BB962C8B-B14F-4D97-AF65-F5344CB8AC3E}">
        <p14:creationId xmlns:p14="http://schemas.microsoft.com/office/powerpoint/2010/main" val="3393029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62866D4-91F3-48CD-BBE5-2E87E4411AAF}" type="slidenum">
              <a:rPr lang="en-CA" altLang="en-US"/>
              <a:pPr/>
              <a:t>6</a:t>
            </a:fld>
            <a:endParaRPr lang="en-CA" altLang="en-US"/>
          </a:p>
        </p:txBody>
      </p:sp>
      <p:sp>
        <p:nvSpPr>
          <p:cNvPr id="5122" name="Rectangle 2"/>
          <p:cNvSpPr>
            <a:spLocks noGrp="1" noChangeArrowheads="1"/>
          </p:cNvSpPr>
          <p:nvPr>
            <p:ph type="title"/>
          </p:nvPr>
        </p:nvSpPr>
        <p:spPr/>
        <p:txBody>
          <a:bodyPr/>
          <a:lstStyle/>
          <a:p>
            <a:r>
              <a:rPr lang="en-CA" altLang="en-US"/>
              <a:t>What Is a Design Pattern?</a:t>
            </a:r>
          </a:p>
        </p:txBody>
      </p:sp>
      <p:sp>
        <p:nvSpPr>
          <p:cNvPr id="5123" name="Rectangle 3"/>
          <p:cNvSpPr>
            <a:spLocks noGrp="1" noChangeArrowheads="1"/>
          </p:cNvSpPr>
          <p:nvPr>
            <p:ph type="body" idx="1"/>
          </p:nvPr>
        </p:nvSpPr>
        <p:spPr/>
        <p:txBody>
          <a:bodyPr/>
          <a:lstStyle/>
          <a:p>
            <a:pPr>
              <a:lnSpc>
                <a:spcPct val="90000"/>
              </a:lnSpc>
            </a:pPr>
            <a:r>
              <a:rPr lang="en-CA" altLang="en-US" sz="2400" dirty="0"/>
              <a:t>A design pattern</a:t>
            </a:r>
          </a:p>
          <a:p>
            <a:pPr lvl="1">
              <a:lnSpc>
                <a:spcPct val="90000"/>
              </a:lnSpc>
            </a:pPr>
            <a:r>
              <a:rPr lang="en-CA" altLang="en-US" sz="2000" b="1" dirty="0"/>
              <a:t>Is a common solution to a recurring problem in design</a:t>
            </a:r>
          </a:p>
          <a:p>
            <a:pPr lvl="1">
              <a:lnSpc>
                <a:spcPct val="90000"/>
              </a:lnSpc>
            </a:pPr>
            <a:r>
              <a:rPr lang="en-CA" altLang="en-US" sz="2000" dirty="0"/>
              <a:t>Abstracts a recurring design structure</a:t>
            </a:r>
          </a:p>
          <a:p>
            <a:pPr lvl="1">
              <a:lnSpc>
                <a:spcPct val="90000"/>
              </a:lnSpc>
            </a:pPr>
            <a:r>
              <a:rPr lang="en-CA" altLang="en-US" sz="2000" dirty="0"/>
              <a:t>Comprises class and/or object</a:t>
            </a:r>
          </a:p>
          <a:p>
            <a:pPr lvl="2">
              <a:lnSpc>
                <a:spcPct val="90000"/>
              </a:lnSpc>
            </a:pPr>
            <a:r>
              <a:rPr lang="en-CA" altLang="en-US" sz="1800" dirty="0"/>
              <a:t>Dependencies</a:t>
            </a:r>
          </a:p>
          <a:p>
            <a:pPr lvl="2">
              <a:lnSpc>
                <a:spcPct val="90000"/>
              </a:lnSpc>
            </a:pPr>
            <a:r>
              <a:rPr lang="en-CA" altLang="en-US" sz="1800" dirty="0"/>
              <a:t>Structures</a:t>
            </a:r>
          </a:p>
          <a:p>
            <a:pPr lvl="2">
              <a:lnSpc>
                <a:spcPct val="90000"/>
              </a:lnSpc>
            </a:pPr>
            <a:r>
              <a:rPr lang="en-CA" altLang="en-US" sz="1800" dirty="0"/>
              <a:t>Interactions</a:t>
            </a:r>
          </a:p>
          <a:p>
            <a:pPr lvl="2">
              <a:lnSpc>
                <a:spcPct val="90000"/>
              </a:lnSpc>
            </a:pPr>
            <a:r>
              <a:rPr lang="en-CA" altLang="en-US" sz="1800" dirty="0"/>
              <a:t>Conventions</a:t>
            </a:r>
          </a:p>
          <a:p>
            <a:pPr lvl="1">
              <a:lnSpc>
                <a:spcPct val="90000"/>
              </a:lnSpc>
            </a:pPr>
            <a:r>
              <a:rPr lang="en-CA" altLang="en-US" sz="2000" dirty="0"/>
              <a:t>Names &amp; specifies the design structure explicitly</a:t>
            </a:r>
          </a:p>
          <a:p>
            <a:pPr lvl="1">
              <a:lnSpc>
                <a:spcPct val="90000"/>
              </a:lnSpc>
            </a:pPr>
            <a:r>
              <a:rPr lang="en-CA" altLang="en-US" sz="2000" dirty="0"/>
              <a:t>Distils design experience</a:t>
            </a:r>
          </a:p>
        </p:txBody>
      </p:sp>
      <p:sp>
        <p:nvSpPr>
          <p:cNvPr id="5124" name="Text Box 4"/>
          <p:cNvSpPr txBox="1">
            <a:spLocks noChangeArrowheads="1"/>
          </p:cNvSpPr>
          <p:nvPr/>
        </p:nvSpPr>
        <p:spPr bwMode="auto">
          <a:xfrm rot="-5400000">
            <a:off x="-1678781" y="4787106"/>
            <a:ext cx="37226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000">
                <a:cs typeface="Times New Roman" pitchFamily="18" charset="0"/>
              </a:rPr>
              <a:t>© </a:t>
            </a:r>
            <a:r>
              <a:rPr lang="en-CA" altLang="en-US" sz="1000"/>
              <a:t>E. Gamma, R. Helm, R. Johnson, J. Vlissides and Addison-Wesley</a:t>
            </a:r>
          </a:p>
        </p:txBody>
      </p:sp>
    </p:spTree>
    <p:extLst>
      <p:ext uri="{BB962C8B-B14F-4D97-AF65-F5344CB8AC3E}">
        <p14:creationId xmlns:p14="http://schemas.microsoft.com/office/powerpoint/2010/main" val="182449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6837811-B56A-4529-BF1E-2D440A43553C}" type="slidenum">
              <a:rPr lang="en-CA" altLang="en-US"/>
              <a:pPr/>
              <a:t>7</a:t>
            </a:fld>
            <a:endParaRPr lang="en-CA" altLang="en-US"/>
          </a:p>
        </p:txBody>
      </p:sp>
      <p:sp>
        <p:nvSpPr>
          <p:cNvPr id="6146" name="Rectangle 2"/>
          <p:cNvSpPr>
            <a:spLocks noGrp="1" noChangeArrowheads="1"/>
          </p:cNvSpPr>
          <p:nvPr>
            <p:ph type="title"/>
          </p:nvPr>
        </p:nvSpPr>
        <p:spPr/>
        <p:txBody>
          <a:bodyPr/>
          <a:lstStyle/>
          <a:p>
            <a:r>
              <a:rPr lang="en-CA" altLang="en-US"/>
              <a:t>What Is a Design Pattern?</a:t>
            </a:r>
          </a:p>
        </p:txBody>
      </p:sp>
      <p:sp>
        <p:nvSpPr>
          <p:cNvPr id="6147" name="Rectangle 3"/>
          <p:cNvSpPr>
            <a:spLocks noGrp="1" noChangeArrowheads="1"/>
          </p:cNvSpPr>
          <p:nvPr>
            <p:ph type="body" idx="1"/>
          </p:nvPr>
        </p:nvSpPr>
        <p:spPr/>
        <p:txBody>
          <a:bodyPr/>
          <a:lstStyle/>
          <a:p>
            <a:pPr>
              <a:lnSpc>
                <a:spcPct val="90000"/>
              </a:lnSpc>
            </a:pPr>
            <a:r>
              <a:rPr lang="en-CA" altLang="en-US" sz="2000" dirty="0"/>
              <a:t>A design pattern has 4 basic parts:</a:t>
            </a:r>
          </a:p>
          <a:p>
            <a:pPr lvl="1">
              <a:lnSpc>
                <a:spcPct val="90000"/>
              </a:lnSpc>
            </a:pPr>
            <a:r>
              <a:rPr lang="en-CA" altLang="en-US" sz="1800" dirty="0"/>
              <a:t>1. Name</a:t>
            </a:r>
          </a:p>
          <a:p>
            <a:pPr lvl="1">
              <a:lnSpc>
                <a:spcPct val="90000"/>
              </a:lnSpc>
            </a:pPr>
            <a:r>
              <a:rPr lang="en-CA" altLang="en-US" sz="1800" dirty="0"/>
              <a:t>2. Problem</a:t>
            </a:r>
          </a:p>
          <a:p>
            <a:pPr lvl="1">
              <a:lnSpc>
                <a:spcPct val="90000"/>
              </a:lnSpc>
            </a:pPr>
            <a:r>
              <a:rPr lang="en-CA" altLang="en-US" sz="1800" dirty="0"/>
              <a:t>3. Solution</a:t>
            </a:r>
          </a:p>
          <a:p>
            <a:pPr lvl="1">
              <a:lnSpc>
                <a:spcPct val="90000"/>
              </a:lnSpc>
            </a:pPr>
            <a:r>
              <a:rPr lang="en-CA" altLang="en-US" sz="1800" dirty="0"/>
              <a:t>4. Consequences and trade-offs of application</a:t>
            </a:r>
          </a:p>
          <a:p>
            <a:pPr>
              <a:lnSpc>
                <a:spcPct val="90000"/>
              </a:lnSpc>
            </a:pPr>
            <a:r>
              <a:rPr lang="en-CA" altLang="en-US" sz="2000" dirty="0"/>
              <a:t>Language- and implementation-independent</a:t>
            </a:r>
          </a:p>
          <a:p>
            <a:pPr>
              <a:lnSpc>
                <a:spcPct val="90000"/>
              </a:lnSpc>
            </a:pPr>
            <a:r>
              <a:rPr lang="en-CA" altLang="en-US" sz="2000" dirty="0"/>
              <a:t>A “micro-architecture”</a:t>
            </a:r>
          </a:p>
          <a:p>
            <a:pPr>
              <a:lnSpc>
                <a:spcPct val="90000"/>
              </a:lnSpc>
            </a:pPr>
            <a:r>
              <a:rPr lang="en-CA" altLang="en-US" sz="2000" dirty="0"/>
              <a:t>Adjunct to existing methodologies (Unified, OMT, etc.)</a:t>
            </a:r>
          </a:p>
          <a:p>
            <a:pPr>
              <a:lnSpc>
                <a:spcPct val="90000"/>
              </a:lnSpc>
            </a:pPr>
            <a:r>
              <a:rPr lang="en-CA" altLang="en-US" sz="2000" dirty="0"/>
              <a:t>No mechanical application</a:t>
            </a:r>
          </a:p>
          <a:p>
            <a:pPr lvl="1">
              <a:lnSpc>
                <a:spcPct val="90000"/>
              </a:lnSpc>
            </a:pPr>
            <a:r>
              <a:rPr lang="en-CA" altLang="en-US" sz="1800" dirty="0"/>
              <a:t>The solution needs to be translated into concrete terms in the application context by the developer</a:t>
            </a:r>
          </a:p>
        </p:txBody>
      </p:sp>
      <p:sp>
        <p:nvSpPr>
          <p:cNvPr id="6148" name="Text Box 4"/>
          <p:cNvSpPr txBox="1">
            <a:spLocks noChangeArrowheads="1"/>
          </p:cNvSpPr>
          <p:nvPr/>
        </p:nvSpPr>
        <p:spPr bwMode="auto">
          <a:xfrm rot="-5400000">
            <a:off x="-1678781" y="4787106"/>
            <a:ext cx="37226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000">
                <a:cs typeface="Times New Roman" pitchFamily="18" charset="0"/>
              </a:rPr>
              <a:t>© </a:t>
            </a:r>
            <a:r>
              <a:rPr lang="en-CA" altLang="en-US" sz="1000"/>
              <a:t>E. Gamma, R. Helm, R. Johnson, J. Vlissides and Addison-Wesley</a:t>
            </a:r>
          </a:p>
        </p:txBody>
      </p:sp>
    </p:spTree>
    <p:extLst>
      <p:ext uri="{BB962C8B-B14F-4D97-AF65-F5344CB8AC3E}">
        <p14:creationId xmlns:p14="http://schemas.microsoft.com/office/powerpoint/2010/main" val="1261987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277307F-B2F1-4DA8-94FF-4C48E20BBEF3}" type="slidenum">
              <a:rPr lang="en-CA" altLang="en-US"/>
              <a:pPr/>
              <a:t>8</a:t>
            </a:fld>
            <a:endParaRPr lang="en-CA" altLang="en-US"/>
          </a:p>
        </p:txBody>
      </p:sp>
      <p:sp>
        <p:nvSpPr>
          <p:cNvPr id="7170" name="Rectangle 2"/>
          <p:cNvSpPr>
            <a:spLocks noGrp="1" noChangeArrowheads="1"/>
          </p:cNvSpPr>
          <p:nvPr>
            <p:ph type="title"/>
          </p:nvPr>
        </p:nvSpPr>
        <p:spPr/>
        <p:txBody>
          <a:bodyPr/>
          <a:lstStyle/>
          <a:p>
            <a:r>
              <a:rPr lang="en-CA" altLang="en-US"/>
              <a:t>Goals</a:t>
            </a:r>
          </a:p>
        </p:txBody>
      </p:sp>
      <p:sp>
        <p:nvSpPr>
          <p:cNvPr id="7171" name="Rectangle 3"/>
          <p:cNvSpPr>
            <a:spLocks noGrp="1" noChangeArrowheads="1"/>
          </p:cNvSpPr>
          <p:nvPr>
            <p:ph type="body" idx="1"/>
          </p:nvPr>
        </p:nvSpPr>
        <p:spPr>
          <a:xfrm>
            <a:off x="762000" y="1600200"/>
            <a:ext cx="7772400" cy="4114800"/>
          </a:xfrm>
        </p:spPr>
        <p:txBody>
          <a:bodyPr/>
          <a:lstStyle/>
          <a:p>
            <a:pPr>
              <a:lnSpc>
                <a:spcPct val="80000"/>
              </a:lnSpc>
            </a:pPr>
            <a:r>
              <a:rPr lang="en-CA" altLang="en-US" sz="2000" dirty="0"/>
              <a:t>Codify good design</a:t>
            </a:r>
          </a:p>
          <a:p>
            <a:pPr lvl="1">
              <a:lnSpc>
                <a:spcPct val="80000"/>
              </a:lnSpc>
            </a:pPr>
            <a:r>
              <a:rPr lang="en-CA" altLang="en-US" sz="1800" dirty="0"/>
              <a:t>Distil and disseminate experience</a:t>
            </a:r>
          </a:p>
          <a:p>
            <a:pPr lvl="1">
              <a:lnSpc>
                <a:spcPct val="80000"/>
              </a:lnSpc>
            </a:pPr>
            <a:r>
              <a:rPr lang="en-CA" altLang="en-US" sz="1800" dirty="0"/>
              <a:t>Aid to novices and experts alike</a:t>
            </a:r>
          </a:p>
          <a:p>
            <a:pPr lvl="1">
              <a:lnSpc>
                <a:spcPct val="80000"/>
              </a:lnSpc>
            </a:pPr>
            <a:r>
              <a:rPr lang="en-CA" altLang="en-US" sz="1800" dirty="0"/>
              <a:t>Abstract how to think about design</a:t>
            </a:r>
          </a:p>
          <a:p>
            <a:pPr lvl="1">
              <a:lnSpc>
                <a:spcPct val="80000"/>
              </a:lnSpc>
            </a:pPr>
            <a:endParaRPr lang="en-CA" altLang="en-US" sz="1800" dirty="0"/>
          </a:p>
          <a:p>
            <a:pPr>
              <a:lnSpc>
                <a:spcPct val="80000"/>
              </a:lnSpc>
            </a:pPr>
            <a:r>
              <a:rPr lang="en-CA" altLang="en-US" sz="2000" dirty="0"/>
              <a:t>Give design structures explicit names</a:t>
            </a:r>
          </a:p>
          <a:p>
            <a:pPr lvl="1">
              <a:lnSpc>
                <a:spcPct val="80000"/>
              </a:lnSpc>
            </a:pPr>
            <a:r>
              <a:rPr lang="en-CA" altLang="en-US" sz="1800" dirty="0"/>
              <a:t>Common vocabulary</a:t>
            </a:r>
          </a:p>
          <a:p>
            <a:pPr lvl="1">
              <a:lnSpc>
                <a:spcPct val="80000"/>
              </a:lnSpc>
            </a:pPr>
            <a:r>
              <a:rPr lang="en-CA" altLang="en-US" sz="1800" dirty="0"/>
              <a:t>Reduced complexity</a:t>
            </a:r>
          </a:p>
          <a:p>
            <a:pPr lvl="1">
              <a:lnSpc>
                <a:spcPct val="80000"/>
              </a:lnSpc>
            </a:pPr>
            <a:r>
              <a:rPr lang="en-CA" altLang="en-US" sz="1800" dirty="0"/>
              <a:t>Greater expressiveness</a:t>
            </a:r>
          </a:p>
          <a:p>
            <a:pPr lvl="1">
              <a:lnSpc>
                <a:spcPct val="80000"/>
              </a:lnSpc>
            </a:pPr>
            <a:endParaRPr lang="en-CA" altLang="en-US" sz="1800" dirty="0"/>
          </a:p>
          <a:p>
            <a:pPr>
              <a:lnSpc>
                <a:spcPct val="80000"/>
              </a:lnSpc>
            </a:pPr>
            <a:r>
              <a:rPr lang="en-CA" altLang="en-US" sz="2000" dirty="0"/>
              <a:t>Capture and preserve design information</a:t>
            </a:r>
          </a:p>
          <a:p>
            <a:pPr lvl="1">
              <a:lnSpc>
                <a:spcPct val="80000"/>
              </a:lnSpc>
            </a:pPr>
            <a:r>
              <a:rPr lang="en-CA" altLang="en-US" sz="1800" dirty="0"/>
              <a:t>Articulate design decisions in a clear manner</a:t>
            </a:r>
          </a:p>
          <a:p>
            <a:pPr lvl="1">
              <a:lnSpc>
                <a:spcPct val="80000"/>
              </a:lnSpc>
            </a:pPr>
            <a:r>
              <a:rPr lang="en-CA" altLang="en-US" sz="1800" dirty="0"/>
              <a:t>Improve documentation</a:t>
            </a:r>
          </a:p>
          <a:p>
            <a:pPr lvl="1">
              <a:lnSpc>
                <a:spcPct val="80000"/>
              </a:lnSpc>
            </a:pPr>
            <a:endParaRPr lang="en-CA" altLang="en-US" sz="1800" dirty="0"/>
          </a:p>
          <a:p>
            <a:pPr>
              <a:lnSpc>
                <a:spcPct val="80000"/>
              </a:lnSpc>
            </a:pPr>
            <a:r>
              <a:rPr lang="en-CA" altLang="en-US" sz="2000" dirty="0"/>
              <a:t>Facilitate restructuring/refactoring</a:t>
            </a:r>
          </a:p>
          <a:p>
            <a:pPr lvl="1">
              <a:lnSpc>
                <a:spcPct val="80000"/>
              </a:lnSpc>
            </a:pPr>
            <a:r>
              <a:rPr lang="en-CA" altLang="en-US" sz="1800" dirty="0"/>
              <a:t>Improve design quality</a:t>
            </a:r>
          </a:p>
        </p:txBody>
      </p:sp>
      <p:sp>
        <p:nvSpPr>
          <p:cNvPr id="7172" name="Text Box 4"/>
          <p:cNvSpPr txBox="1">
            <a:spLocks noChangeArrowheads="1"/>
          </p:cNvSpPr>
          <p:nvPr/>
        </p:nvSpPr>
        <p:spPr bwMode="auto">
          <a:xfrm rot="-5400000">
            <a:off x="-1678781" y="4787106"/>
            <a:ext cx="37226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000">
                <a:cs typeface="Times New Roman" pitchFamily="18" charset="0"/>
              </a:rPr>
              <a:t>© </a:t>
            </a:r>
            <a:r>
              <a:rPr lang="en-CA" altLang="en-US" sz="1000"/>
              <a:t>E. Gamma, R. Helm, R. Johnson, J. Vlissides and Addison-Wesley</a:t>
            </a:r>
          </a:p>
        </p:txBody>
      </p:sp>
    </p:spTree>
    <p:extLst>
      <p:ext uri="{BB962C8B-B14F-4D97-AF65-F5344CB8AC3E}">
        <p14:creationId xmlns:p14="http://schemas.microsoft.com/office/powerpoint/2010/main" val="1412525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09F79E3-8264-4D87-B2A5-D291C6972FDC}" type="slidenum">
              <a:rPr lang="en-CA" altLang="en-US"/>
              <a:pPr/>
              <a:t>9</a:t>
            </a:fld>
            <a:endParaRPr lang="en-CA" altLang="en-US"/>
          </a:p>
        </p:txBody>
      </p:sp>
      <p:sp>
        <p:nvSpPr>
          <p:cNvPr id="52226" name="Rectangle 2"/>
          <p:cNvSpPr>
            <a:spLocks noGrp="1" noChangeArrowheads="1"/>
          </p:cNvSpPr>
          <p:nvPr>
            <p:ph type="title"/>
          </p:nvPr>
        </p:nvSpPr>
        <p:spPr/>
        <p:txBody>
          <a:bodyPr/>
          <a:lstStyle/>
          <a:p>
            <a:r>
              <a:rPr lang="en-CA" altLang="en-US"/>
              <a:t>Design Pattern Catalogues</a:t>
            </a:r>
          </a:p>
        </p:txBody>
      </p:sp>
      <p:sp>
        <p:nvSpPr>
          <p:cNvPr id="52227" name="Rectangle 3"/>
          <p:cNvSpPr>
            <a:spLocks noGrp="1" noChangeArrowheads="1"/>
          </p:cNvSpPr>
          <p:nvPr>
            <p:ph type="body" idx="1"/>
          </p:nvPr>
        </p:nvSpPr>
        <p:spPr/>
        <p:txBody>
          <a:bodyPr/>
          <a:lstStyle/>
          <a:p>
            <a:r>
              <a:rPr lang="en-CA" altLang="en-US" sz="2400" dirty="0" err="1"/>
              <a:t>GoF</a:t>
            </a:r>
            <a:r>
              <a:rPr lang="en-CA" altLang="en-US" sz="2400" dirty="0"/>
              <a:t> (“the gang of four”) catalogue</a:t>
            </a:r>
          </a:p>
          <a:p>
            <a:pPr lvl="1"/>
            <a:r>
              <a:rPr lang="en-CA" altLang="en-US" sz="2000" dirty="0"/>
              <a:t>“Design Patterns: Elements of Reusable Object-Oriented Software,” Gamma, Helm, Johnson, </a:t>
            </a:r>
            <a:r>
              <a:rPr lang="en-CA" altLang="en-US" sz="2000" dirty="0" err="1"/>
              <a:t>Vlissides</a:t>
            </a:r>
            <a:r>
              <a:rPr lang="en-CA" altLang="en-US" sz="2000" dirty="0"/>
              <a:t>, Addison-Wesley, 1995</a:t>
            </a:r>
          </a:p>
          <a:p>
            <a:pPr lvl="1"/>
            <a:endParaRPr lang="en-CA" altLang="en-US" sz="2000" dirty="0"/>
          </a:p>
          <a:p>
            <a:r>
              <a:rPr lang="en-CA" altLang="en-US" sz="2400" dirty="0"/>
              <a:t>POSA catalogue</a:t>
            </a:r>
          </a:p>
          <a:p>
            <a:pPr lvl="1"/>
            <a:r>
              <a:rPr lang="en-CA" altLang="en-US" sz="2000" dirty="0"/>
              <a:t>Pattern-Oriented Software Architecture, </a:t>
            </a:r>
            <a:r>
              <a:rPr lang="en-CA" altLang="en-US" sz="2000" dirty="0" err="1"/>
              <a:t>Buschmann</a:t>
            </a:r>
            <a:r>
              <a:rPr lang="en-CA" altLang="en-US" sz="2000" dirty="0"/>
              <a:t>, et al.; Wiley, 1996</a:t>
            </a:r>
          </a:p>
          <a:p>
            <a:r>
              <a:rPr lang="en-CA" altLang="en-US" sz="2400" dirty="0"/>
              <a:t>…</a:t>
            </a:r>
          </a:p>
          <a:p>
            <a:endParaRPr lang="en-CA" altLang="en-US" sz="2800" dirty="0"/>
          </a:p>
        </p:txBody>
      </p:sp>
    </p:spTree>
    <p:extLst>
      <p:ext uri="{BB962C8B-B14F-4D97-AF65-F5344CB8AC3E}">
        <p14:creationId xmlns:p14="http://schemas.microsoft.com/office/powerpoint/2010/main" val="1486956672"/>
      </p:ext>
    </p:extLst>
  </p:cSld>
  <p:clrMapOvr>
    <a:masterClrMapping/>
  </p:clrMapOvr>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1405</TotalTime>
  <Words>1778</Words>
  <Application>Microsoft Office PowerPoint</Application>
  <PresentationFormat>On-screen Show (4:3)</PresentationFormat>
  <Paragraphs>289</Paragraphs>
  <Slides>22</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0" baseType="lpstr">
      <vt:lpstr>Arial</vt:lpstr>
      <vt:lpstr>Calibri</vt:lpstr>
      <vt:lpstr>Consolas</vt:lpstr>
      <vt:lpstr>Helvetica</vt:lpstr>
      <vt:lpstr>Segoe UI</vt:lpstr>
      <vt:lpstr>Times New Roman</vt:lpstr>
      <vt:lpstr>Wrox 24-Hour Trainer</vt:lpstr>
      <vt:lpstr>Visio</vt:lpstr>
      <vt:lpstr>CS 2212</vt:lpstr>
      <vt:lpstr>Copyright Notice  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 </vt:lpstr>
      <vt:lpstr>Part 39</vt:lpstr>
      <vt:lpstr>Learning Objectives in this Part</vt:lpstr>
      <vt:lpstr>References</vt:lpstr>
      <vt:lpstr>What Is a Design Pattern?</vt:lpstr>
      <vt:lpstr>What Is a Design Pattern?</vt:lpstr>
      <vt:lpstr>Goals</vt:lpstr>
      <vt:lpstr>Design Pattern Catalogues</vt:lpstr>
      <vt:lpstr>Classification of GoF Design Pattern</vt:lpstr>
      <vt:lpstr>Singleton Design Pattern</vt:lpstr>
      <vt:lpstr>Singleton Design Pattern – Class Diagram </vt:lpstr>
      <vt:lpstr>Singleton - Example</vt:lpstr>
      <vt:lpstr>Singleton – Client Code</vt:lpstr>
      <vt:lpstr>Singleton - Comments</vt:lpstr>
      <vt:lpstr>Factory Method Design Pattern</vt:lpstr>
      <vt:lpstr>Structural Elements of the Factory Method Design Pattern</vt:lpstr>
      <vt:lpstr>Factory Method – Class Diagram</vt:lpstr>
      <vt:lpstr>Factory Method - Example</vt:lpstr>
      <vt:lpstr>Factory Method – Example Client</vt:lpstr>
      <vt:lpstr>Your Turn</vt:lpstr>
      <vt:lpstr>Links to Supporting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230</cp:revision>
  <dcterms:created xsi:type="dcterms:W3CDTF">2015-03-16T16:55:38Z</dcterms:created>
  <dcterms:modified xsi:type="dcterms:W3CDTF">2020-09-07T22:38:22Z</dcterms:modified>
</cp:coreProperties>
</file>