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530" r:id="rId2"/>
    <p:sldId id="507" r:id="rId3"/>
    <p:sldId id="531" r:id="rId4"/>
    <p:sldId id="516" r:id="rId5"/>
    <p:sldId id="585" r:id="rId6"/>
    <p:sldId id="660" r:id="rId7"/>
    <p:sldId id="661" r:id="rId8"/>
    <p:sldId id="662" r:id="rId9"/>
    <p:sldId id="663" r:id="rId10"/>
    <p:sldId id="664" r:id="rId11"/>
    <p:sldId id="665" r:id="rId12"/>
    <p:sldId id="666" r:id="rId13"/>
    <p:sldId id="667" r:id="rId14"/>
    <p:sldId id="673" r:id="rId15"/>
    <p:sldId id="674" r:id="rId16"/>
    <p:sldId id="668" r:id="rId17"/>
    <p:sldId id="669" r:id="rId18"/>
    <p:sldId id="670" r:id="rId19"/>
    <p:sldId id="671" r:id="rId20"/>
    <p:sldId id="672" r:id="rId21"/>
    <p:sldId id="50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7644087-CC9E-4F92-837A-2B246498FFA5}" type="slidenum">
              <a:rPr lang="en-CA" altLang="en-US" sz="1200"/>
              <a:pPr eaLnBrk="1" hangingPunct="1">
                <a:spcBef>
                  <a:spcPct val="0"/>
                </a:spcBef>
              </a:pPr>
              <a:t>13</a:t>
            </a:fld>
            <a:endParaRPr lang="en-CA"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7644087-CC9E-4F92-837A-2B246498FFA5}" type="slidenum">
              <a:rPr lang="en-CA" altLang="en-US" sz="1200"/>
              <a:pPr eaLnBrk="1" hangingPunct="1">
                <a:spcBef>
                  <a:spcPct val="0"/>
                </a:spcBef>
              </a:pPr>
              <a:t>14</a:t>
            </a:fld>
            <a:endParaRPr lang="en-CA"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1505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7644087-CC9E-4F92-837A-2B246498FFA5}" type="slidenum">
              <a:rPr lang="en-CA" altLang="en-US" sz="1200"/>
              <a:pPr eaLnBrk="1" hangingPunct="1">
                <a:spcBef>
                  <a:spcPct val="0"/>
                </a:spcBef>
              </a:pPr>
              <a:t>15</a:t>
            </a:fld>
            <a:endParaRPr lang="en-CA"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9627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27B468CD-F073-472E-A206-4D290FE6DF20}" type="slidenum">
              <a:rPr lang="en-CA" altLang="en-US" sz="1200"/>
              <a:pPr eaLnBrk="1" hangingPunct="1">
                <a:spcBef>
                  <a:spcPct val="0"/>
                </a:spcBef>
              </a:pPr>
              <a:t>16</a:t>
            </a:fld>
            <a:endParaRPr lang="en-CA"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63E785D-895D-4978-923F-3FAA4A759617}" type="slidenum">
              <a:rPr lang="en-CA" altLang="en-US" sz="1200"/>
              <a:pPr eaLnBrk="1" hangingPunct="1">
                <a:spcBef>
                  <a:spcPct val="0"/>
                </a:spcBef>
              </a:pPr>
              <a:t>17</a:t>
            </a:fld>
            <a:endParaRPr lang="en-CA"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5AA3C596-D26C-4D2C-BAE0-14E9418B0330}" type="slidenum">
              <a:rPr lang="en-CA" altLang="en-US" sz="1200"/>
              <a:pPr eaLnBrk="1" hangingPunct="1">
                <a:spcBef>
                  <a:spcPct val="0"/>
                </a:spcBef>
              </a:pPr>
              <a:t>18</a:t>
            </a:fld>
            <a:endParaRPr lang="en-CA"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E3C47237-E370-4923-B5A9-01E0E38E9B86}" type="slidenum">
              <a:rPr lang="en-CA" altLang="en-US" sz="1200"/>
              <a:pPr eaLnBrk="1" hangingPunct="1">
                <a:spcBef>
                  <a:spcPct val="0"/>
                </a:spcBef>
              </a:pPr>
              <a:t>19</a:t>
            </a:fld>
            <a:endParaRPr lang="en-CA"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C103279C-7559-4A70-91F5-E454C4B3D7ED}" type="slidenum">
              <a:rPr lang="en-CA" altLang="en-US" sz="1200"/>
              <a:pPr eaLnBrk="1" hangingPunct="1">
                <a:spcBef>
                  <a:spcPct val="0"/>
                </a:spcBef>
              </a:pPr>
              <a:t>20</a:t>
            </a:fld>
            <a:endParaRPr lang="en-CA"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63603B63-E6FF-4FE6-970A-8BDE3151D245}" type="slidenum">
              <a:rPr lang="en-CA" altLang="en-US" sz="1200"/>
              <a:pPr eaLnBrk="1" hangingPunct="1">
                <a:spcBef>
                  <a:spcPct val="0"/>
                </a:spcBef>
              </a:pPr>
              <a:t>6</a:t>
            </a:fld>
            <a:endParaRPr lang="en-CA"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AF32007-1E9D-4380-8B97-EE7B5891BFA4}" type="slidenum">
              <a:rPr lang="en-CA" altLang="en-US" sz="1200"/>
              <a:pPr eaLnBrk="1" hangingPunct="1">
                <a:spcBef>
                  <a:spcPct val="0"/>
                </a:spcBef>
              </a:pPr>
              <a:t>7</a:t>
            </a:fld>
            <a:endParaRPr lang="en-CA"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59C0B1B-9987-47EA-848B-317A68688593}" type="slidenum">
              <a:rPr lang="en-CA" altLang="en-US" sz="1200"/>
              <a:pPr eaLnBrk="1" hangingPunct="1">
                <a:spcBef>
                  <a:spcPct val="0"/>
                </a:spcBef>
              </a:pPr>
              <a:t>8</a:t>
            </a:fld>
            <a:endParaRPr lang="en-CA"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EABA614B-5FD5-45BF-872C-FDEE1C5620C7}" type="slidenum">
              <a:rPr lang="en-CA" altLang="en-US" sz="1200"/>
              <a:pPr eaLnBrk="1" hangingPunct="1">
                <a:spcBef>
                  <a:spcPct val="0"/>
                </a:spcBef>
              </a:pPr>
              <a:t>9</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653D076-9BCD-4C43-A08A-0DA5322B2E9A}" type="slidenum">
              <a:rPr lang="en-CA" altLang="en-US" sz="1200"/>
              <a:pPr eaLnBrk="1" hangingPunct="1">
                <a:spcBef>
                  <a:spcPct val="0"/>
                </a:spcBef>
              </a:pPr>
              <a:t>10</a:t>
            </a:fld>
            <a:endParaRPr lang="en-CA"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B1355FE1-AC1C-4885-AF22-90D399325272}" type="slidenum">
              <a:rPr lang="en-CA" altLang="en-US" sz="1200"/>
              <a:pPr eaLnBrk="1" hangingPunct="1">
                <a:spcBef>
                  <a:spcPct val="0"/>
                </a:spcBef>
              </a:pPr>
              <a:t>11</a:t>
            </a:fld>
            <a:endParaRPr lang="en-CA"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8E447C90-17DE-4119-B477-C382F8E98A1A}" type="slidenum">
              <a:rPr lang="en-CA" altLang="en-US" sz="1200"/>
              <a:pPr eaLnBrk="1" hangingPunct="1">
                <a:spcBef>
                  <a:spcPct val="0"/>
                </a:spcBef>
              </a:pPr>
              <a:t>12</a:t>
            </a:fld>
            <a:endParaRPr lang="en-CA"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7" Type="http://schemas.openxmlformats.org/officeDocument/2006/relationships/hyperlink" Target="https://howtodoinjava.com/design-patterns/structural/proxy-design-pattern/"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en.wikipedia.org/wiki/Proxy_pattern" TargetMode="External"/><Relationship Id="rId5" Type="http://schemas.openxmlformats.org/officeDocument/2006/relationships/hyperlink" Target="https://en.wikipedia.org/wiki/Facade_pattern" TargetMode="External"/><Relationship Id="rId4" Type="http://schemas.openxmlformats.org/officeDocument/2006/relationships/hyperlink" Target="https://dzone.com/articles/adapter-design-pattern-in-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Pattern Based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5FB45DB-157B-4B28-B067-50F7C51A01F4}" type="slidenum">
              <a:rPr lang="en-CA" altLang="en-US" sz="1400" smtClean="0"/>
              <a:pPr eaLnBrk="1" hangingPunct="1">
                <a:spcBef>
                  <a:spcPct val="0"/>
                </a:spcBef>
                <a:buFontTx/>
                <a:buNone/>
              </a:pPr>
              <a:t>10</a:t>
            </a:fld>
            <a:endParaRPr lang="en-CA" altLang="en-US" sz="1400"/>
          </a:p>
        </p:txBody>
      </p:sp>
      <p:sp>
        <p:nvSpPr>
          <p:cNvPr id="18435" name="Rectangle 2"/>
          <p:cNvSpPr>
            <a:spLocks noGrp="1" noChangeArrowheads="1"/>
          </p:cNvSpPr>
          <p:nvPr>
            <p:ph type="title"/>
          </p:nvPr>
        </p:nvSpPr>
        <p:spPr/>
        <p:txBody>
          <a:bodyPr/>
          <a:lstStyle/>
          <a:p>
            <a:pPr eaLnBrk="1" hangingPunct="1"/>
            <a:r>
              <a:rPr lang="en-US" altLang="en-US" dirty="0"/>
              <a:t>Adapter </a:t>
            </a:r>
            <a:r>
              <a:rPr lang="el-GR" altLang="en-US" dirty="0"/>
              <a:t>- </a:t>
            </a:r>
            <a:r>
              <a:rPr lang="en-US" altLang="en-US" dirty="0"/>
              <a:t>Example</a:t>
            </a:r>
          </a:p>
        </p:txBody>
      </p:sp>
      <p:sp>
        <p:nvSpPr>
          <p:cNvPr id="18436" name="Rectangle 3"/>
          <p:cNvSpPr>
            <a:spLocks noGrp="1" noChangeArrowheads="1"/>
          </p:cNvSpPr>
          <p:nvPr>
            <p:ph type="body" idx="1"/>
          </p:nvPr>
        </p:nvSpPr>
        <p:spPr>
          <a:xfrm>
            <a:off x="333650" y="1573213"/>
            <a:ext cx="4648200" cy="5284787"/>
          </a:xfrm>
        </p:spPr>
        <p:txBody>
          <a:bodyPr/>
          <a:lstStyle/>
          <a:p>
            <a:pPr marL="0" indent="0">
              <a:buNone/>
            </a:pPr>
            <a:r>
              <a:rPr lang="en-US" sz="1300" dirty="0">
                <a:solidFill>
                  <a:srgbClr val="3F7F5F"/>
                </a:solidFill>
                <a:latin typeface="Consolas" panose="020B0609020204030204" pitchFamily="49" charset="0"/>
              </a:rPr>
              <a:t>// "Target"</a:t>
            </a:r>
          </a:p>
          <a:p>
            <a:pPr marL="0" indent="0">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Target {</a:t>
            </a:r>
          </a:p>
          <a:p>
            <a:pPr marL="0" indent="0">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request() {</a:t>
            </a:r>
          </a:p>
          <a:p>
            <a:pPr marL="0" indent="0">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2A00FF"/>
                </a:solidFill>
                <a:latin typeface="Consolas" panose="020B0609020204030204" pitchFamily="49" charset="0"/>
              </a:rPr>
              <a:t>"Called Target's 			request()"</a:t>
            </a:r>
            <a:r>
              <a:rPr lang="en-US" sz="1300" b="1" i="1" dirty="0">
                <a:solidFill>
                  <a:srgbClr val="000000"/>
                </a:solidFill>
                <a:latin typeface="Consolas" panose="020B0609020204030204" pitchFamily="49" charset="0"/>
              </a:rPr>
              <a:t>);</a:t>
            </a:r>
          </a:p>
          <a:p>
            <a:pPr marL="0" indent="0">
              <a:buNone/>
            </a:pPr>
            <a:r>
              <a:rPr lang="en-US" sz="1300" dirty="0">
                <a:solidFill>
                  <a:srgbClr val="000000"/>
                </a:solidFill>
                <a:latin typeface="Consolas" panose="020B0609020204030204" pitchFamily="49" charset="0"/>
              </a:rPr>
              <a:t>   }</a:t>
            </a:r>
          </a:p>
          <a:p>
            <a:pPr marL="0" indent="0">
              <a:buNone/>
            </a:pPr>
            <a:r>
              <a:rPr lang="en-US" sz="1300" dirty="0">
                <a:solidFill>
                  <a:srgbClr val="000000"/>
                </a:solidFill>
                <a:latin typeface="Consolas" panose="020B0609020204030204" pitchFamily="49" charset="0"/>
              </a:rPr>
              <a:t>}</a:t>
            </a:r>
          </a:p>
          <a:p>
            <a:pPr marL="0" indent="0">
              <a:buNone/>
            </a:pPr>
            <a:endParaRPr lang="en-US" sz="1300" dirty="0">
              <a:solidFill>
                <a:srgbClr val="000000"/>
              </a:solidFill>
              <a:latin typeface="Consolas" panose="020B0609020204030204" pitchFamily="49" charset="0"/>
            </a:endParaRPr>
          </a:p>
          <a:p>
            <a:pPr marL="0" indent="0">
              <a:buNone/>
            </a:pPr>
            <a:r>
              <a:rPr lang="en-US" sz="1300" dirty="0">
                <a:solidFill>
                  <a:srgbClr val="3F7F5F"/>
                </a:solidFill>
                <a:latin typeface="Consolas" panose="020B0609020204030204" pitchFamily="49" charset="0"/>
              </a:rPr>
              <a:t>// "Adapter"</a:t>
            </a:r>
          </a:p>
          <a:p>
            <a:pPr marL="0" indent="0">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Adapter </a:t>
            </a:r>
            <a:r>
              <a:rPr lang="en-US" sz="1300" b="1" dirty="0">
                <a:solidFill>
                  <a:srgbClr val="7F0055"/>
                </a:solidFill>
                <a:latin typeface="Consolas" panose="020B0609020204030204" pitchFamily="49" charset="0"/>
              </a:rPr>
              <a:t>extends</a:t>
            </a:r>
            <a:r>
              <a:rPr lang="en-US" sz="1300" b="1" dirty="0">
                <a:solidFill>
                  <a:srgbClr val="000000"/>
                </a:solidFill>
                <a:latin typeface="Consolas" panose="020B0609020204030204" pitchFamily="49" charset="0"/>
              </a:rPr>
              <a:t> Target {</a:t>
            </a:r>
          </a:p>
          <a:p>
            <a:pPr marL="0" indent="0">
              <a:buNone/>
            </a:pPr>
            <a:r>
              <a:rPr lang="en-US" sz="1300" b="1" dirty="0">
                <a:solidFill>
                  <a:srgbClr val="7F0055"/>
                </a:solidFill>
                <a:latin typeface="Consolas" panose="020B0609020204030204" pitchFamily="49" charset="0"/>
              </a:rPr>
              <a:t>   private</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Adaptee</a:t>
            </a:r>
            <a:r>
              <a:rPr lang="en-US" sz="1300" b="1" dirty="0">
                <a:solidFill>
                  <a:srgbClr val="000000"/>
                </a:solidFill>
                <a:latin typeface="Consolas" panose="020B0609020204030204" pitchFamily="49" charset="0"/>
              </a:rPr>
              <a:t> </a:t>
            </a:r>
            <a:r>
              <a:rPr lang="en-US" sz="1300" b="1" dirty="0" err="1">
                <a:solidFill>
                  <a:srgbClr val="0000C0"/>
                </a:solidFill>
                <a:latin typeface="Consolas" panose="020B0609020204030204" pitchFamily="49" charset="0"/>
              </a:rPr>
              <a:t>adaptee</a:t>
            </a:r>
            <a:r>
              <a:rPr lang="en-US" sz="1300" b="1"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Adaptee</a:t>
            </a:r>
            <a:r>
              <a:rPr lang="en-US" sz="1300" b="1" dirty="0">
                <a:solidFill>
                  <a:srgbClr val="000000"/>
                </a:solidFill>
                <a:latin typeface="Consolas" panose="020B0609020204030204" pitchFamily="49" charset="0"/>
              </a:rPr>
              <a:t>();</a:t>
            </a:r>
          </a:p>
          <a:p>
            <a:pPr marL="0" indent="0">
              <a:buNone/>
            </a:pPr>
            <a:endParaRPr lang="en-US" sz="1300" dirty="0">
              <a:latin typeface="Consolas" panose="020B0609020204030204" pitchFamily="49" charset="0"/>
            </a:endParaRPr>
          </a:p>
          <a:p>
            <a:pPr marL="0" indent="0">
              <a:buNone/>
            </a:pPr>
            <a:r>
              <a:rPr lang="en-US" sz="1300" dirty="0">
                <a:solidFill>
                  <a:srgbClr val="646464"/>
                </a:solidFill>
                <a:latin typeface="Consolas" panose="020B0609020204030204" pitchFamily="49" charset="0"/>
              </a:rPr>
              <a:t>   @Override</a:t>
            </a:r>
          </a:p>
          <a:p>
            <a:pPr marL="0" indent="0">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request() {</a:t>
            </a:r>
          </a:p>
          <a:p>
            <a:pPr marL="0" indent="0">
              <a:buNone/>
            </a:pPr>
            <a:r>
              <a:rPr lang="en-US" sz="1300" dirty="0">
                <a:solidFill>
                  <a:srgbClr val="3F7F5F"/>
                </a:solidFill>
                <a:latin typeface="Consolas" panose="020B0609020204030204" pitchFamily="49" charset="0"/>
              </a:rPr>
              <a:t>      // Do some other work</a:t>
            </a:r>
          </a:p>
          <a:p>
            <a:pPr marL="0" indent="0">
              <a:buNone/>
            </a:pPr>
            <a:r>
              <a:rPr lang="en-US" sz="1300" dirty="0">
                <a:solidFill>
                  <a:srgbClr val="3F7F5F"/>
                </a:solidFill>
                <a:latin typeface="Consolas" panose="020B0609020204030204" pitchFamily="49" charset="0"/>
              </a:rPr>
              <a:t>      // Call the </a:t>
            </a:r>
            <a:r>
              <a:rPr lang="en-US" sz="1300" dirty="0" err="1">
                <a:solidFill>
                  <a:srgbClr val="3F7F5F"/>
                </a:solidFill>
                <a:latin typeface="Consolas" panose="020B0609020204030204" pitchFamily="49" charset="0"/>
              </a:rPr>
              <a:t>adaptee's</a:t>
            </a:r>
            <a:r>
              <a:rPr lang="en-US" sz="1300" dirty="0">
                <a:solidFill>
                  <a:srgbClr val="3F7F5F"/>
                </a:solidFill>
                <a:latin typeface="Consolas" panose="020B0609020204030204" pitchFamily="49" charset="0"/>
              </a:rPr>
              <a:t> specific request</a:t>
            </a:r>
          </a:p>
          <a:p>
            <a:pPr marL="0" indent="0">
              <a:buNone/>
            </a:pPr>
            <a:r>
              <a:rPr lang="en-US" sz="1300" dirty="0">
                <a:solidFill>
                  <a:srgbClr val="0000C0"/>
                </a:solidFill>
                <a:latin typeface="Consolas" panose="020B0609020204030204" pitchFamily="49" charset="0"/>
              </a:rPr>
              <a:t>      </a:t>
            </a:r>
            <a:r>
              <a:rPr lang="en-US" sz="1300" dirty="0" err="1">
                <a:solidFill>
                  <a:srgbClr val="0000C0"/>
                </a:solidFill>
                <a:latin typeface="Consolas" panose="020B0609020204030204" pitchFamily="49" charset="0"/>
              </a:rPr>
              <a:t>adaptee</a:t>
            </a:r>
            <a:r>
              <a:rPr lang="en-US" sz="1300" dirty="0" err="1">
                <a:solidFill>
                  <a:srgbClr val="000000"/>
                </a:solidFill>
                <a:latin typeface="Consolas" panose="020B0609020204030204" pitchFamily="49" charset="0"/>
              </a:rPr>
              <a:t>.specificRequest</a:t>
            </a:r>
            <a:r>
              <a:rPr lang="en-US" sz="1300" dirty="0">
                <a:solidFill>
                  <a:srgbClr val="000000"/>
                </a:solidFill>
                <a:latin typeface="Consolas" panose="020B0609020204030204" pitchFamily="49" charset="0"/>
              </a:rPr>
              <a:t>();</a:t>
            </a:r>
          </a:p>
          <a:p>
            <a:pPr marL="0" indent="0">
              <a:buNone/>
            </a:pPr>
            <a:r>
              <a:rPr lang="en-US" sz="1300" dirty="0">
                <a:solidFill>
                  <a:srgbClr val="000000"/>
                </a:solidFill>
                <a:latin typeface="Consolas" panose="020B0609020204030204" pitchFamily="49" charset="0"/>
              </a:rPr>
              <a:t>   }</a:t>
            </a:r>
          </a:p>
          <a:p>
            <a:pPr marL="0" indent="0">
              <a:buNone/>
            </a:pPr>
            <a:r>
              <a:rPr lang="en-US" sz="1300" dirty="0">
                <a:solidFill>
                  <a:srgbClr val="000000"/>
                </a:solidFill>
                <a:latin typeface="Consolas" panose="020B0609020204030204" pitchFamily="49" charset="0"/>
              </a:rPr>
              <a:t>}</a:t>
            </a:r>
            <a:br>
              <a:rPr lang="en-US" altLang="en-US" sz="1400" dirty="0"/>
            </a:br>
            <a:br>
              <a:rPr lang="en-US" altLang="en-US" sz="1600" dirty="0"/>
            </a:br>
            <a:r>
              <a:rPr lang="en-US" altLang="en-US" sz="1600" dirty="0"/>
              <a:t> </a:t>
            </a:r>
            <a:br>
              <a:rPr lang="en-US" altLang="en-US" sz="800" dirty="0"/>
            </a:br>
            <a:r>
              <a:rPr lang="en-US" altLang="en-US" sz="800" dirty="0"/>
              <a:t> </a:t>
            </a:r>
          </a:p>
        </p:txBody>
      </p:sp>
      <p:sp>
        <p:nvSpPr>
          <p:cNvPr id="18437" name="Text Box 4"/>
          <p:cNvSpPr txBox="1">
            <a:spLocks noChangeArrowheads="1"/>
          </p:cNvSpPr>
          <p:nvPr/>
        </p:nvSpPr>
        <p:spPr bwMode="auto">
          <a:xfrm>
            <a:off x="4665142" y="1573213"/>
            <a:ext cx="4296369" cy="42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None/>
            </a:pPr>
            <a:r>
              <a:rPr lang="en-US" altLang="en-US" sz="1300" dirty="0"/>
              <a:t> </a:t>
            </a:r>
            <a:r>
              <a:rPr lang="en-US" sz="1300" dirty="0">
                <a:solidFill>
                  <a:srgbClr val="3F7F5F"/>
                </a:solidFill>
                <a:latin typeface="Consolas" panose="020B0609020204030204" pitchFamily="49" charset="0"/>
              </a:rPr>
              <a:t>// "</a:t>
            </a:r>
            <a:r>
              <a:rPr lang="en-US" sz="1300" u="sng" dirty="0" err="1">
                <a:solidFill>
                  <a:srgbClr val="3F7F5F"/>
                </a:solidFill>
                <a:latin typeface="Consolas" panose="020B0609020204030204" pitchFamily="49" charset="0"/>
              </a:rPr>
              <a:t>Adaptee</a:t>
            </a:r>
            <a:r>
              <a:rPr lang="en-US" sz="1300" u="sng" dirty="0">
                <a:solidFill>
                  <a:srgbClr val="3F7F5F"/>
                </a:solidFill>
                <a:latin typeface="Consolas" panose="020B0609020204030204" pitchFamily="49" charset="0"/>
              </a:rPr>
              <a:t>"</a:t>
            </a:r>
          </a:p>
          <a:p>
            <a:pPr>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Adaptee</a:t>
            </a:r>
            <a:r>
              <a:rPr lang="en-US" sz="1300" b="1" dirty="0">
                <a:solidFill>
                  <a:srgbClr val="000000"/>
                </a:solidFill>
                <a:latin typeface="Consolas" panose="020B0609020204030204" pitchFamily="49" charset="0"/>
              </a:rPr>
              <a:t> {</a:t>
            </a:r>
          </a:p>
          <a:p>
            <a:pPr>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specificRequest</a:t>
            </a:r>
            <a:r>
              <a:rPr lang="en-US" sz="1300" b="1" dirty="0">
                <a:solidFill>
                  <a:srgbClr val="000000"/>
                </a:solidFill>
                <a:latin typeface="Consolas" panose="020B0609020204030204" pitchFamily="49" charset="0"/>
              </a:rPr>
              <a:t>() {</a:t>
            </a:r>
          </a:p>
          <a:p>
            <a:pPr>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2A00FF"/>
                </a:solidFill>
                <a:latin typeface="Consolas" panose="020B0609020204030204" pitchFamily="49" charset="0"/>
              </a:rPr>
              <a:t>"Called </a:t>
            </a:r>
            <a:r>
              <a:rPr lang="en-US" sz="1300" b="1" i="1" dirty="0" err="1">
                <a:solidFill>
                  <a:srgbClr val="2A00FF"/>
                </a:solidFill>
                <a:latin typeface="Consolas" panose="020B0609020204030204" pitchFamily="49" charset="0"/>
              </a:rPr>
              <a:t>adaptee's</a:t>
            </a:r>
            <a:r>
              <a:rPr lang="en-US" sz="1300" b="1" i="1" dirty="0">
                <a:solidFill>
                  <a:srgbClr val="2A00FF"/>
                </a:solidFill>
                <a:latin typeface="Consolas" panose="020B0609020204030204" pitchFamily="49" charset="0"/>
              </a:rPr>
              <a:t>”</a:t>
            </a:r>
            <a:r>
              <a:rPr lang="en-US" sz="1300" dirty="0">
                <a:latin typeface="Consolas" panose="020B0609020204030204" pitchFamily="49" charset="0"/>
              </a:rPr>
              <a:t>+</a:t>
            </a:r>
            <a:r>
              <a:rPr lang="en-US" sz="1300" b="1" i="1" dirty="0">
                <a:solidFill>
                  <a:srgbClr val="2A00FF"/>
                </a:solidFill>
                <a:latin typeface="Consolas" panose="020B0609020204030204" pitchFamily="49" charset="0"/>
              </a:rPr>
              <a:t> </a:t>
            </a:r>
          </a:p>
          <a:p>
            <a:pPr>
              <a:buNone/>
            </a:pPr>
            <a:r>
              <a:rPr lang="en-US" sz="1300" b="1" i="1" dirty="0">
                <a:solidFill>
                  <a:srgbClr val="2A00FF"/>
                </a:solidFill>
                <a:latin typeface="Consolas" panose="020B0609020204030204" pitchFamily="49" charset="0"/>
              </a:rPr>
              <a:t>		“ </a:t>
            </a:r>
            <a:r>
              <a:rPr lang="en-US" sz="1300" b="1" i="1" dirty="0" err="1">
                <a:solidFill>
                  <a:srgbClr val="2A00FF"/>
                </a:solidFill>
                <a:latin typeface="Consolas" panose="020B0609020204030204" pitchFamily="49" charset="0"/>
              </a:rPr>
              <a:t>specificRequest</a:t>
            </a:r>
            <a:r>
              <a:rPr lang="en-US" sz="1300" b="1" i="1" dirty="0">
                <a:solidFill>
                  <a:srgbClr val="2A00FF"/>
                </a:solidFill>
                <a:latin typeface="Consolas" panose="020B0609020204030204" pitchFamily="49" charset="0"/>
              </a:rPr>
              <a:t>()"</a:t>
            </a:r>
            <a:r>
              <a:rPr lang="en-US" sz="1300" b="1" i="1" dirty="0">
                <a:solidFill>
                  <a:srgbClr val="000000"/>
                </a:solidFill>
                <a:latin typeface="Consolas" panose="020B0609020204030204" pitchFamily="49" charset="0"/>
              </a:rPr>
              <a:t>);</a:t>
            </a:r>
          </a:p>
          <a:p>
            <a:pPr>
              <a:buNone/>
            </a:pPr>
            <a:r>
              <a:rPr lang="en-US" sz="1300" dirty="0">
                <a:solidFill>
                  <a:srgbClr val="000000"/>
                </a:solidFill>
                <a:latin typeface="Consolas" panose="020B0609020204030204" pitchFamily="49" charset="0"/>
              </a:rPr>
              <a:t>   }</a:t>
            </a:r>
          </a:p>
          <a:p>
            <a:pPr>
              <a:buNone/>
            </a:pPr>
            <a:r>
              <a:rPr lang="en-US" sz="1300" dirty="0">
                <a:solidFill>
                  <a:srgbClr val="000000"/>
                </a:solidFill>
                <a:latin typeface="Consolas" panose="020B0609020204030204" pitchFamily="49" charset="0"/>
              </a:rPr>
              <a:t>}</a:t>
            </a:r>
            <a:endParaRPr lang="en-US" altLang="en-US" sz="1300" dirty="0"/>
          </a:p>
          <a:p>
            <a:pPr eaLnBrk="1" hangingPunct="1">
              <a:lnSpc>
                <a:spcPct val="80000"/>
              </a:lnSpc>
              <a:buFontTx/>
              <a:buNone/>
            </a:pPr>
            <a:endParaRPr lang="en-US" altLang="en-US" sz="1300" dirty="0"/>
          </a:p>
          <a:p>
            <a:pPr>
              <a:buNone/>
            </a:pPr>
            <a:r>
              <a:rPr lang="en-US" sz="1300" dirty="0">
                <a:solidFill>
                  <a:srgbClr val="3F7F5F"/>
                </a:solidFill>
                <a:latin typeface="Consolas" panose="020B0609020204030204" pitchFamily="49" charset="0"/>
              </a:rPr>
              <a:t>// Client code</a:t>
            </a:r>
          </a:p>
          <a:p>
            <a:pPr>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MainApp</a:t>
            </a:r>
            <a:r>
              <a:rPr lang="en-US" sz="1300" b="1" dirty="0">
                <a:solidFill>
                  <a:srgbClr val="000000"/>
                </a:solidFill>
                <a:latin typeface="Consolas" panose="020B0609020204030204" pitchFamily="49" charset="0"/>
              </a:rPr>
              <a:t> {</a:t>
            </a:r>
          </a:p>
          <a:p>
            <a:pPr>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static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main(String[] </a:t>
            </a:r>
            <a:r>
              <a:rPr lang="en-US" sz="1300" b="1" dirty="0" err="1">
                <a:solidFill>
                  <a:srgbClr val="6A3E3E"/>
                </a:solidFill>
                <a:latin typeface="Consolas" panose="020B0609020204030204" pitchFamily="49" charset="0"/>
              </a:rPr>
              <a:t>args</a:t>
            </a:r>
            <a:r>
              <a:rPr lang="en-US" sz="1300" b="1" dirty="0">
                <a:solidFill>
                  <a:srgbClr val="000000"/>
                </a:solidFill>
                <a:latin typeface="Consolas" panose="020B0609020204030204" pitchFamily="49" charset="0"/>
              </a:rPr>
              <a:t>) {</a:t>
            </a:r>
          </a:p>
          <a:p>
            <a:pPr>
              <a:buNone/>
            </a:pPr>
            <a:r>
              <a:rPr lang="en-US" sz="1300" dirty="0">
                <a:solidFill>
                  <a:srgbClr val="3F7F5F"/>
                </a:solidFill>
                <a:latin typeface="Consolas" panose="020B0609020204030204" pitchFamily="49" charset="0"/>
              </a:rPr>
              <a:t>      // Create adapter and place a request</a:t>
            </a:r>
          </a:p>
          <a:p>
            <a:pPr>
              <a:buNone/>
            </a:pPr>
            <a:r>
              <a:rPr lang="en-US" sz="1300" dirty="0">
                <a:solidFill>
                  <a:srgbClr val="000000"/>
                </a:solidFill>
                <a:latin typeface="Consolas" panose="020B0609020204030204" pitchFamily="49" charset="0"/>
              </a:rPr>
              <a:t>      Target </a:t>
            </a:r>
            <a:r>
              <a:rPr lang="en-US" sz="1300" dirty="0" err="1">
                <a:solidFill>
                  <a:srgbClr val="6A3E3E"/>
                </a:solidFill>
                <a:latin typeface="Consolas" panose="020B0609020204030204" pitchFamily="49" charset="0"/>
              </a:rPr>
              <a:t>target</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Adapter();</a:t>
            </a:r>
          </a:p>
          <a:p>
            <a:pPr>
              <a:buNone/>
            </a:pPr>
            <a:r>
              <a:rPr lang="en-US" sz="1300" dirty="0">
                <a:solidFill>
                  <a:srgbClr val="6A3E3E"/>
                </a:solidFill>
                <a:latin typeface="Consolas" panose="020B0609020204030204" pitchFamily="49" charset="0"/>
              </a:rPr>
              <a:t>      </a:t>
            </a:r>
            <a:r>
              <a:rPr lang="en-US" sz="1300" dirty="0" err="1">
                <a:solidFill>
                  <a:srgbClr val="6A3E3E"/>
                </a:solidFill>
                <a:latin typeface="Consolas" panose="020B0609020204030204" pitchFamily="49" charset="0"/>
              </a:rPr>
              <a:t>target</a:t>
            </a:r>
            <a:r>
              <a:rPr lang="en-US" sz="1300" dirty="0" err="1">
                <a:solidFill>
                  <a:srgbClr val="000000"/>
                </a:solidFill>
                <a:latin typeface="Consolas" panose="020B0609020204030204" pitchFamily="49" charset="0"/>
              </a:rPr>
              <a:t>.request</a:t>
            </a:r>
            <a:r>
              <a:rPr lang="en-US" sz="1300" dirty="0">
                <a:solidFill>
                  <a:srgbClr val="000000"/>
                </a:solidFill>
                <a:latin typeface="Consolas" panose="020B0609020204030204" pitchFamily="49" charset="0"/>
              </a:rPr>
              <a:t>();</a:t>
            </a:r>
          </a:p>
          <a:p>
            <a:pPr>
              <a:buNone/>
            </a:pPr>
            <a:r>
              <a:rPr lang="en-US" sz="1300" dirty="0">
                <a:solidFill>
                  <a:srgbClr val="000000"/>
                </a:solidFill>
                <a:latin typeface="Consolas" panose="020B0609020204030204" pitchFamily="49" charset="0"/>
              </a:rPr>
              <a:t>   }</a:t>
            </a:r>
          </a:p>
          <a:p>
            <a:pPr>
              <a:buNone/>
            </a:pPr>
            <a:r>
              <a:rPr lang="en-US" sz="1300" dirty="0">
                <a:solidFill>
                  <a:srgbClr val="000000"/>
                </a:solidFill>
                <a:latin typeface="Consolas" panose="020B0609020204030204" pitchFamily="49" charset="0"/>
              </a:rPr>
              <a:t>}</a:t>
            </a:r>
            <a:br>
              <a:rPr lang="en-US" altLang="en-US" sz="1400" dirty="0"/>
            </a:br>
            <a:endParaRPr lang="en-US" altLang="en-US" sz="1400" dirty="0"/>
          </a:p>
          <a:p>
            <a:pPr eaLnBrk="1" hangingPunct="1">
              <a:spcBef>
                <a:spcPct val="0"/>
              </a:spcBef>
              <a:buFontTx/>
              <a:buNone/>
            </a:pPr>
            <a:endParaRPr lang="en-US" altLang="en-US" sz="1400" dirty="0"/>
          </a:p>
        </p:txBody>
      </p:sp>
      <p:sp>
        <p:nvSpPr>
          <p:cNvPr id="18438" name="Text Box 5"/>
          <p:cNvSpPr txBox="1">
            <a:spLocks noChangeArrowheads="1"/>
          </p:cNvSpPr>
          <p:nvPr/>
        </p:nvSpPr>
        <p:spPr bwMode="auto">
          <a:xfrm>
            <a:off x="5152945" y="5369685"/>
            <a:ext cx="2800510"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dirty="0"/>
              <a:t>Output:</a:t>
            </a:r>
          </a:p>
          <a:p>
            <a:pPr eaLnBrk="1" hangingPunct="1">
              <a:spcBef>
                <a:spcPct val="0"/>
              </a:spcBef>
              <a:buFontTx/>
              <a:buNone/>
            </a:pPr>
            <a:r>
              <a:rPr lang="en-US" altLang="en-US" sz="1400" b="1" dirty="0"/>
              <a:t>Called </a:t>
            </a:r>
            <a:r>
              <a:rPr lang="en-US" altLang="en-US" sz="1400" b="1" dirty="0" err="1"/>
              <a:t>adaptee’s</a:t>
            </a:r>
            <a:r>
              <a:rPr lang="en-US" altLang="en-US" sz="1400" b="1" dirty="0"/>
              <a:t> </a:t>
            </a:r>
            <a:r>
              <a:rPr lang="en-US" altLang="en-US" sz="1400" b="1" dirty="0" err="1"/>
              <a:t>specificRequest</a:t>
            </a:r>
            <a:r>
              <a:rPr lang="en-US" altLang="en-US" sz="1400" b="1" dirty="0"/>
              <a:t>()</a:t>
            </a:r>
          </a:p>
        </p:txBody>
      </p:sp>
    </p:spTree>
    <p:extLst>
      <p:ext uri="{BB962C8B-B14F-4D97-AF65-F5344CB8AC3E}">
        <p14:creationId xmlns:p14="http://schemas.microsoft.com/office/powerpoint/2010/main" val="23393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6665F22-0316-45B0-89FE-558A1F888BD1}" type="slidenum">
              <a:rPr lang="en-CA" altLang="en-US" sz="1400" smtClean="0"/>
              <a:pPr eaLnBrk="1" hangingPunct="1">
                <a:spcBef>
                  <a:spcPct val="0"/>
                </a:spcBef>
                <a:buFontTx/>
                <a:buNone/>
              </a:pPr>
              <a:t>11</a:t>
            </a:fld>
            <a:endParaRPr lang="en-CA" altLang="en-US" sz="1400"/>
          </a:p>
        </p:txBody>
      </p:sp>
      <p:sp>
        <p:nvSpPr>
          <p:cNvPr id="30723" name="Rectangle 2"/>
          <p:cNvSpPr>
            <a:spLocks noGrp="1" noChangeArrowheads="1"/>
          </p:cNvSpPr>
          <p:nvPr>
            <p:ph type="title"/>
          </p:nvPr>
        </p:nvSpPr>
        <p:spPr/>
        <p:txBody>
          <a:bodyPr/>
          <a:lstStyle/>
          <a:p>
            <a:pPr eaLnBrk="1" hangingPunct="1"/>
            <a:r>
              <a:rPr lang="en-CA" altLang="en-US" dirty="0"/>
              <a:t>Façade Design Pattern</a:t>
            </a:r>
          </a:p>
        </p:txBody>
      </p:sp>
      <p:sp>
        <p:nvSpPr>
          <p:cNvPr id="30724" name="Rectangle 3"/>
          <p:cNvSpPr>
            <a:spLocks noChangeArrowheads="1"/>
          </p:cNvSpPr>
          <p:nvPr/>
        </p:nvSpPr>
        <p:spPr bwMode="auto">
          <a:xfrm>
            <a:off x="609600" y="3657600"/>
            <a:ext cx="28956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5" name="Rectangle 4"/>
          <p:cNvSpPr>
            <a:spLocks noChangeArrowheads="1"/>
          </p:cNvSpPr>
          <p:nvPr/>
        </p:nvSpPr>
        <p:spPr bwMode="auto">
          <a:xfrm>
            <a:off x="5562600" y="3657600"/>
            <a:ext cx="28956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6" name="Rectangle 5"/>
          <p:cNvSpPr>
            <a:spLocks noChangeArrowheads="1"/>
          </p:cNvSpPr>
          <p:nvPr/>
        </p:nvSpPr>
        <p:spPr bwMode="auto">
          <a:xfrm>
            <a:off x="990600" y="5105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7" name="Rectangle 6"/>
          <p:cNvSpPr>
            <a:spLocks noChangeArrowheads="1"/>
          </p:cNvSpPr>
          <p:nvPr/>
        </p:nvSpPr>
        <p:spPr bwMode="auto">
          <a:xfrm>
            <a:off x="1981200" y="5029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8" name="Rectangle 7"/>
          <p:cNvSpPr>
            <a:spLocks noChangeArrowheads="1"/>
          </p:cNvSpPr>
          <p:nvPr/>
        </p:nvSpPr>
        <p:spPr bwMode="auto">
          <a:xfrm>
            <a:off x="1066800" y="4267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9" name="Rectangle 8"/>
          <p:cNvSpPr>
            <a:spLocks noChangeArrowheads="1"/>
          </p:cNvSpPr>
          <p:nvPr/>
        </p:nvSpPr>
        <p:spPr bwMode="auto">
          <a:xfrm>
            <a:off x="2514600" y="44958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0" name="Rectangle 9"/>
          <p:cNvSpPr>
            <a:spLocks noChangeArrowheads="1"/>
          </p:cNvSpPr>
          <p:nvPr/>
        </p:nvSpPr>
        <p:spPr bwMode="auto">
          <a:xfrm>
            <a:off x="2743200" y="3886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1" name="Rectangle 10"/>
          <p:cNvSpPr>
            <a:spLocks noChangeArrowheads="1"/>
          </p:cNvSpPr>
          <p:nvPr/>
        </p:nvSpPr>
        <p:spPr bwMode="auto">
          <a:xfrm>
            <a:off x="685800" y="25146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2" name="Rectangle 11"/>
          <p:cNvSpPr>
            <a:spLocks noChangeArrowheads="1"/>
          </p:cNvSpPr>
          <p:nvPr/>
        </p:nvSpPr>
        <p:spPr bwMode="auto">
          <a:xfrm>
            <a:off x="1905000" y="2057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3" name="Rectangle 12"/>
          <p:cNvSpPr>
            <a:spLocks noChangeArrowheads="1"/>
          </p:cNvSpPr>
          <p:nvPr/>
        </p:nvSpPr>
        <p:spPr bwMode="auto">
          <a:xfrm>
            <a:off x="2895600" y="2362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4" name="Rectangle 13"/>
          <p:cNvSpPr>
            <a:spLocks noChangeArrowheads="1"/>
          </p:cNvSpPr>
          <p:nvPr/>
        </p:nvSpPr>
        <p:spPr bwMode="auto">
          <a:xfrm>
            <a:off x="5410200" y="25146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5" name="Rectangle 14"/>
          <p:cNvSpPr>
            <a:spLocks noChangeArrowheads="1"/>
          </p:cNvSpPr>
          <p:nvPr/>
        </p:nvSpPr>
        <p:spPr bwMode="auto">
          <a:xfrm>
            <a:off x="6629400" y="2057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6" name="Rectangle 15"/>
          <p:cNvSpPr>
            <a:spLocks noChangeArrowheads="1"/>
          </p:cNvSpPr>
          <p:nvPr/>
        </p:nvSpPr>
        <p:spPr bwMode="auto">
          <a:xfrm>
            <a:off x="7620000" y="2362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cxnSp>
        <p:nvCxnSpPr>
          <p:cNvPr id="30737" name="AutoShape 16"/>
          <p:cNvCxnSpPr>
            <a:cxnSpLocks noChangeShapeType="1"/>
            <a:stCxn id="30726" idx="0"/>
            <a:endCxn id="30728" idx="2"/>
          </p:cNvCxnSpPr>
          <p:nvPr/>
        </p:nvCxnSpPr>
        <p:spPr bwMode="auto">
          <a:xfrm flipV="1">
            <a:off x="1257300" y="4648200"/>
            <a:ext cx="762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7"/>
          <p:cNvCxnSpPr>
            <a:cxnSpLocks noChangeShapeType="1"/>
            <a:stCxn id="30726" idx="3"/>
            <a:endCxn id="30730" idx="1"/>
          </p:cNvCxnSpPr>
          <p:nvPr/>
        </p:nvCxnSpPr>
        <p:spPr bwMode="auto">
          <a:xfrm flipV="1">
            <a:off x="1524000" y="4076700"/>
            <a:ext cx="1219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9" name="AutoShape 18"/>
          <p:cNvCxnSpPr>
            <a:cxnSpLocks noChangeShapeType="1"/>
            <a:stCxn id="30727" idx="3"/>
            <a:endCxn id="30729" idx="2"/>
          </p:cNvCxnSpPr>
          <p:nvPr/>
        </p:nvCxnSpPr>
        <p:spPr bwMode="auto">
          <a:xfrm flipV="1">
            <a:off x="2514600" y="4876800"/>
            <a:ext cx="2667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0" name="AutoShape 19"/>
          <p:cNvCxnSpPr>
            <a:cxnSpLocks noChangeShapeType="1"/>
            <a:stCxn id="30729" idx="1"/>
            <a:endCxn id="30728" idx="3"/>
          </p:cNvCxnSpPr>
          <p:nvPr/>
        </p:nvCxnSpPr>
        <p:spPr bwMode="auto">
          <a:xfrm flipH="1" flipV="1">
            <a:off x="1600200" y="4457700"/>
            <a:ext cx="9144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1" name="Rectangle 20"/>
          <p:cNvSpPr>
            <a:spLocks noChangeArrowheads="1"/>
          </p:cNvSpPr>
          <p:nvPr/>
        </p:nvSpPr>
        <p:spPr bwMode="auto">
          <a:xfrm>
            <a:off x="5943600" y="5105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2" name="Rectangle 21"/>
          <p:cNvSpPr>
            <a:spLocks noChangeArrowheads="1"/>
          </p:cNvSpPr>
          <p:nvPr/>
        </p:nvSpPr>
        <p:spPr bwMode="auto">
          <a:xfrm>
            <a:off x="6934200" y="5029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3" name="Rectangle 22"/>
          <p:cNvSpPr>
            <a:spLocks noChangeArrowheads="1"/>
          </p:cNvSpPr>
          <p:nvPr/>
        </p:nvSpPr>
        <p:spPr bwMode="auto">
          <a:xfrm>
            <a:off x="6019800" y="4267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4" name="Rectangle 23"/>
          <p:cNvSpPr>
            <a:spLocks noChangeArrowheads="1"/>
          </p:cNvSpPr>
          <p:nvPr/>
        </p:nvSpPr>
        <p:spPr bwMode="auto">
          <a:xfrm>
            <a:off x="7467600" y="44958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5" name="Rectangle 24"/>
          <p:cNvSpPr>
            <a:spLocks noChangeArrowheads="1"/>
          </p:cNvSpPr>
          <p:nvPr/>
        </p:nvSpPr>
        <p:spPr bwMode="auto">
          <a:xfrm>
            <a:off x="7696200" y="3886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cxnSp>
        <p:nvCxnSpPr>
          <p:cNvPr id="30746" name="AutoShape 25"/>
          <p:cNvCxnSpPr>
            <a:cxnSpLocks noChangeShapeType="1"/>
            <a:stCxn id="30741" idx="0"/>
            <a:endCxn id="30743" idx="2"/>
          </p:cNvCxnSpPr>
          <p:nvPr/>
        </p:nvCxnSpPr>
        <p:spPr bwMode="auto">
          <a:xfrm flipV="1">
            <a:off x="6210300" y="4648200"/>
            <a:ext cx="762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7" name="AutoShape 26"/>
          <p:cNvCxnSpPr>
            <a:cxnSpLocks noChangeShapeType="1"/>
            <a:stCxn id="30741" idx="3"/>
            <a:endCxn id="30745" idx="1"/>
          </p:cNvCxnSpPr>
          <p:nvPr/>
        </p:nvCxnSpPr>
        <p:spPr bwMode="auto">
          <a:xfrm flipV="1">
            <a:off x="6477000" y="4076700"/>
            <a:ext cx="1219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8" name="AutoShape 27"/>
          <p:cNvCxnSpPr>
            <a:cxnSpLocks noChangeShapeType="1"/>
            <a:stCxn id="30742" idx="3"/>
            <a:endCxn id="30744" idx="2"/>
          </p:cNvCxnSpPr>
          <p:nvPr/>
        </p:nvCxnSpPr>
        <p:spPr bwMode="auto">
          <a:xfrm flipV="1">
            <a:off x="7467600" y="4876800"/>
            <a:ext cx="2667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9" name="AutoShape 28"/>
          <p:cNvCxnSpPr>
            <a:cxnSpLocks noChangeShapeType="1"/>
            <a:stCxn id="30744" idx="1"/>
            <a:endCxn id="30743" idx="3"/>
          </p:cNvCxnSpPr>
          <p:nvPr/>
        </p:nvCxnSpPr>
        <p:spPr bwMode="auto">
          <a:xfrm flipH="1" flipV="1">
            <a:off x="6553200" y="4457700"/>
            <a:ext cx="9144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0" name="Rectangle 29"/>
          <p:cNvSpPr>
            <a:spLocks noChangeArrowheads="1"/>
          </p:cNvSpPr>
          <p:nvPr/>
        </p:nvSpPr>
        <p:spPr bwMode="auto">
          <a:xfrm>
            <a:off x="6629400" y="3505200"/>
            <a:ext cx="914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CA" altLang="en-US" sz="2400"/>
              <a:t>Façade</a:t>
            </a:r>
          </a:p>
        </p:txBody>
      </p:sp>
      <p:cxnSp>
        <p:nvCxnSpPr>
          <p:cNvPr id="30751" name="AutoShape 30"/>
          <p:cNvCxnSpPr>
            <a:cxnSpLocks noChangeShapeType="1"/>
            <a:stCxn id="30731" idx="2"/>
            <a:endCxn id="30728" idx="0"/>
          </p:cNvCxnSpPr>
          <p:nvPr/>
        </p:nvCxnSpPr>
        <p:spPr bwMode="auto">
          <a:xfrm>
            <a:off x="952500" y="2895600"/>
            <a:ext cx="381000" cy="1371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2" name="AutoShape 31"/>
          <p:cNvCxnSpPr>
            <a:cxnSpLocks noChangeShapeType="1"/>
            <a:stCxn id="30731" idx="2"/>
            <a:endCxn id="30730" idx="0"/>
          </p:cNvCxnSpPr>
          <p:nvPr/>
        </p:nvCxnSpPr>
        <p:spPr bwMode="auto">
          <a:xfrm>
            <a:off x="952500" y="2895600"/>
            <a:ext cx="2057400" cy="990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3" name="AutoShape 32"/>
          <p:cNvCxnSpPr>
            <a:cxnSpLocks noChangeShapeType="1"/>
            <a:stCxn id="30733" idx="2"/>
            <a:endCxn id="30730" idx="0"/>
          </p:cNvCxnSpPr>
          <p:nvPr/>
        </p:nvCxnSpPr>
        <p:spPr bwMode="auto">
          <a:xfrm flipH="1">
            <a:off x="3009900" y="2743200"/>
            <a:ext cx="152400" cy="1143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4" name="AutoShape 33"/>
          <p:cNvCxnSpPr>
            <a:cxnSpLocks noChangeShapeType="1"/>
            <a:stCxn id="30733" idx="2"/>
            <a:endCxn id="30728" idx="0"/>
          </p:cNvCxnSpPr>
          <p:nvPr/>
        </p:nvCxnSpPr>
        <p:spPr bwMode="auto">
          <a:xfrm flipH="1">
            <a:off x="1333500" y="2743200"/>
            <a:ext cx="182880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5" name="AutoShape 34"/>
          <p:cNvCxnSpPr>
            <a:cxnSpLocks noChangeShapeType="1"/>
            <a:stCxn id="30732" idx="2"/>
            <a:endCxn id="30728" idx="0"/>
          </p:cNvCxnSpPr>
          <p:nvPr/>
        </p:nvCxnSpPr>
        <p:spPr bwMode="auto">
          <a:xfrm flipH="1">
            <a:off x="1333500" y="2438400"/>
            <a:ext cx="838200" cy="1828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6" name="AutoShape 35"/>
          <p:cNvCxnSpPr>
            <a:cxnSpLocks noChangeShapeType="1"/>
            <a:stCxn id="30732" idx="2"/>
            <a:endCxn id="30727" idx="0"/>
          </p:cNvCxnSpPr>
          <p:nvPr/>
        </p:nvCxnSpPr>
        <p:spPr bwMode="auto">
          <a:xfrm>
            <a:off x="2171700" y="2438400"/>
            <a:ext cx="76200" cy="2590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7" name="AutoShape 36"/>
          <p:cNvCxnSpPr>
            <a:cxnSpLocks noChangeShapeType="1"/>
            <a:stCxn id="30743" idx="0"/>
            <a:endCxn id="30750" idx="2"/>
          </p:cNvCxnSpPr>
          <p:nvPr/>
        </p:nvCxnSpPr>
        <p:spPr bwMode="auto">
          <a:xfrm flipV="1">
            <a:off x="6286500" y="3886200"/>
            <a:ext cx="8001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8" name="AutoShape 37"/>
          <p:cNvCxnSpPr>
            <a:cxnSpLocks noChangeShapeType="1"/>
            <a:stCxn id="30742" idx="0"/>
            <a:endCxn id="30750" idx="2"/>
          </p:cNvCxnSpPr>
          <p:nvPr/>
        </p:nvCxnSpPr>
        <p:spPr bwMode="auto">
          <a:xfrm flipH="1" flipV="1">
            <a:off x="7086600" y="3886200"/>
            <a:ext cx="114300" cy="1143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9" name="AutoShape 38"/>
          <p:cNvCxnSpPr>
            <a:cxnSpLocks noChangeShapeType="1"/>
            <a:stCxn id="30745" idx="1"/>
            <a:endCxn id="30750" idx="2"/>
          </p:cNvCxnSpPr>
          <p:nvPr/>
        </p:nvCxnSpPr>
        <p:spPr bwMode="auto">
          <a:xfrm flipH="1" flipV="1">
            <a:off x="7086600" y="3886200"/>
            <a:ext cx="609600" cy="190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60" name="AutoShape 39"/>
          <p:cNvCxnSpPr>
            <a:cxnSpLocks noChangeShapeType="1"/>
            <a:stCxn id="30750" idx="0"/>
            <a:endCxn id="30734" idx="2"/>
          </p:cNvCxnSpPr>
          <p:nvPr/>
        </p:nvCxnSpPr>
        <p:spPr bwMode="auto">
          <a:xfrm flipH="1" flipV="1">
            <a:off x="5676900" y="2895600"/>
            <a:ext cx="140970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61" name="AutoShape 40"/>
          <p:cNvCxnSpPr>
            <a:cxnSpLocks noChangeShapeType="1"/>
            <a:stCxn id="30750" idx="0"/>
            <a:endCxn id="30735" idx="2"/>
          </p:cNvCxnSpPr>
          <p:nvPr/>
        </p:nvCxnSpPr>
        <p:spPr bwMode="auto">
          <a:xfrm flipH="1" flipV="1">
            <a:off x="6896100" y="2438400"/>
            <a:ext cx="190500" cy="1066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62" name="AutoShape 41"/>
          <p:cNvCxnSpPr>
            <a:cxnSpLocks noChangeShapeType="1"/>
            <a:stCxn id="30750" idx="0"/>
            <a:endCxn id="30736" idx="2"/>
          </p:cNvCxnSpPr>
          <p:nvPr/>
        </p:nvCxnSpPr>
        <p:spPr bwMode="auto">
          <a:xfrm flipV="1">
            <a:off x="7086600" y="2743200"/>
            <a:ext cx="8001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63" name="AutoShape 42"/>
          <p:cNvSpPr>
            <a:spLocks noChangeArrowheads="1"/>
          </p:cNvSpPr>
          <p:nvPr/>
        </p:nvSpPr>
        <p:spPr bwMode="auto">
          <a:xfrm>
            <a:off x="4267200" y="4191000"/>
            <a:ext cx="533400" cy="762000"/>
          </a:xfrm>
          <a:prstGeom prst="rightArrow">
            <a:avLst>
              <a:gd name="adj1" fmla="val 50000"/>
              <a:gd name="adj2" fmla="val 4613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61062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5889AD5-C754-484C-931B-C37C87C8C14A}" type="slidenum">
              <a:rPr lang="en-CA" altLang="en-US" sz="1400" smtClean="0"/>
              <a:pPr eaLnBrk="1" hangingPunct="1">
                <a:spcBef>
                  <a:spcPct val="0"/>
                </a:spcBef>
                <a:buFontTx/>
                <a:buNone/>
              </a:pPr>
              <a:t>12</a:t>
            </a:fld>
            <a:endParaRPr lang="en-CA" altLang="en-US" sz="1400"/>
          </a:p>
        </p:txBody>
      </p:sp>
      <p:sp>
        <p:nvSpPr>
          <p:cNvPr id="31747" name="Rectangle 2"/>
          <p:cNvSpPr>
            <a:spLocks noGrp="1" noChangeArrowheads="1"/>
          </p:cNvSpPr>
          <p:nvPr>
            <p:ph type="title"/>
          </p:nvPr>
        </p:nvSpPr>
        <p:spPr>
          <a:xfrm>
            <a:off x="685800" y="381000"/>
            <a:ext cx="7772400" cy="1143000"/>
          </a:xfrm>
        </p:spPr>
        <p:txBody>
          <a:bodyPr/>
          <a:lstStyle/>
          <a:p>
            <a:pPr eaLnBrk="1" hangingPunct="1"/>
            <a:r>
              <a:rPr lang="en-CA" altLang="en-US" dirty="0"/>
              <a:t>Façade</a:t>
            </a:r>
            <a:endParaRPr lang="en-US" altLang="en-US" dirty="0"/>
          </a:p>
        </p:txBody>
      </p:sp>
      <p:pic>
        <p:nvPicPr>
          <p:cNvPr id="31748" name="Picture 3" descr="sfacade-sequenc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92275" y="1550988"/>
            <a:ext cx="5184775" cy="4975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516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9008DED-931D-4009-AE9F-CCE471E982FF}" type="slidenum">
              <a:rPr lang="en-CA" altLang="en-US" sz="1400" smtClean="0"/>
              <a:pPr eaLnBrk="1" hangingPunct="1">
                <a:spcBef>
                  <a:spcPct val="0"/>
                </a:spcBef>
                <a:buFontTx/>
                <a:buNone/>
              </a:pPr>
              <a:t>13</a:t>
            </a:fld>
            <a:endParaRPr lang="en-CA" altLang="en-US" sz="1400"/>
          </a:p>
        </p:txBody>
      </p:sp>
      <p:sp>
        <p:nvSpPr>
          <p:cNvPr id="32771" name="Rectangle 2"/>
          <p:cNvSpPr>
            <a:spLocks noGrp="1" noChangeArrowheads="1"/>
          </p:cNvSpPr>
          <p:nvPr>
            <p:ph type="title"/>
          </p:nvPr>
        </p:nvSpPr>
        <p:spPr/>
        <p:txBody>
          <a:bodyPr/>
          <a:lstStyle/>
          <a:p>
            <a:pPr eaLnBrk="1" hangingPunct="1"/>
            <a:r>
              <a:rPr lang="en-CA" altLang="en-US" dirty="0"/>
              <a:t>Façade - Example</a:t>
            </a:r>
            <a:endParaRPr lang="en-US" altLang="en-US" dirty="0"/>
          </a:p>
        </p:txBody>
      </p:sp>
      <p:pic>
        <p:nvPicPr>
          <p:cNvPr id="32772" name="Picture 3" descr="jw-0111-facad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3375" y="1989138"/>
            <a:ext cx="8486775" cy="381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8837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9008DED-931D-4009-AE9F-CCE471E982FF}" type="slidenum">
              <a:rPr lang="en-CA" altLang="en-US" sz="1400" smtClean="0"/>
              <a:pPr eaLnBrk="1" hangingPunct="1">
                <a:spcBef>
                  <a:spcPct val="0"/>
                </a:spcBef>
                <a:buFontTx/>
                <a:buNone/>
              </a:pPr>
              <a:t>14</a:t>
            </a:fld>
            <a:endParaRPr lang="en-CA" altLang="en-US" sz="1400"/>
          </a:p>
        </p:txBody>
      </p:sp>
      <p:sp>
        <p:nvSpPr>
          <p:cNvPr id="32771" name="Rectangle 2"/>
          <p:cNvSpPr>
            <a:spLocks noGrp="1" noChangeArrowheads="1"/>
          </p:cNvSpPr>
          <p:nvPr>
            <p:ph type="title"/>
          </p:nvPr>
        </p:nvSpPr>
        <p:spPr/>
        <p:txBody>
          <a:bodyPr/>
          <a:lstStyle/>
          <a:p>
            <a:pPr eaLnBrk="1" hangingPunct="1"/>
            <a:r>
              <a:rPr lang="en-CA" altLang="en-US" dirty="0"/>
              <a:t>Façade – Another Example</a:t>
            </a:r>
            <a:endParaRPr lang="en-US"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524000"/>
            <a:ext cx="5815013" cy="4559410"/>
          </a:xfrm>
          <a:prstGeom prst="rect">
            <a:avLst/>
          </a:prstGeom>
        </p:spPr>
      </p:pic>
    </p:spTree>
    <p:extLst>
      <p:ext uri="{BB962C8B-B14F-4D97-AF65-F5344CB8AC3E}">
        <p14:creationId xmlns:p14="http://schemas.microsoft.com/office/powerpoint/2010/main" val="376151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9008DED-931D-4009-AE9F-CCE471E982FF}" type="slidenum">
              <a:rPr lang="en-CA" altLang="en-US" sz="1400" smtClean="0"/>
              <a:pPr eaLnBrk="1" hangingPunct="1">
                <a:spcBef>
                  <a:spcPct val="0"/>
                </a:spcBef>
                <a:buFontTx/>
                <a:buNone/>
              </a:pPr>
              <a:t>15</a:t>
            </a:fld>
            <a:endParaRPr lang="en-CA" altLang="en-US" sz="1400"/>
          </a:p>
        </p:txBody>
      </p:sp>
      <p:sp>
        <p:nvSpPr>
          <p:cNvPr id="32771" name="Rectangle 2"/>
          <p:cNvSpPr>
            <a:spLocks noGrp="1" noChangeArrowheads="1"/>
          </p:cNvSpPr>
          <p:nvPr>
            <p:ph type="title"/>
          </p:nvPr>
        </p:nvSpPr>
        <p:spPr/>
        <p:txBody>
          <a:bodyPr/>
          <a:lstStyle/>
          <a:p>
            <a:pPr eaLnBrk="1" hangingPunct="1"/>
            <a:r>
              <a:rPr lang="en-CA" altLang="en-US" dirty="0"/>
              <a:t>Façade – Another Example(2)</a:t>
            </a:r>
            <a:endParaRPr lang="en-US" altLang="en-US" dirty="0"/>
          </a:p>
        </p:txBody>
      </p:sp>
      <p:sp>
        <p:nvSpPr>
          <p:cNvPr id="2" name="Content Placeholder 1"/>
          <p:cNvSpPr>
            <a:spLocks noGrp="1"/>
          </p:cNvSpPr>
          <p:nvPr>
            <p:ph idx="1"/>
          </p:nvPr>
        </p:nvSpPr>
        <p:spPr>
          <a:xfrm>
            <a:off x="228600" y="1905000"/>
            <a:ext cx="4495800" cy="4114800"/>
          </a:xfrm>
        </p:spPr>
        <p:txBody>
          <a:bodyPr/>
          <a:lstStyle/>
          <a:p>
            <a:pPr marL="0" indent="0">
              <a:buNone/>
            </a:pPr>
            <a:r>
              <a:rPr lang="en-US" sz="1200" dirty="0">
                <a:solidFill>
                  <a:srgbClr val="3F7F5F"/>
                </a:solidFill>
                <a:latin typeface="Consolas" panose="020B0609020204030204" pitchFamily="49" charset="0"/>
              </a:rPr>
              <a:t>// "Car Engine Facade"</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CarEngineFacade</a:t>
            </a:r>
            <a:r>
              <a:rPr lang="en-US" sz="1200" b="1"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DEFAULT_COOLING_TEMP</a:t>
            </a:r>
            <a:r>
              <a:rPr lang="en-US" sz="1200" b="1" i="1" dirty="0">
                <a:solidFill>
                  <a:srgbClr val="000000"/>
                </a:solidFill>
                <a:latin typeface="Consolas" panose="020B0609020204030204" pitchFamily="49" charset="0"/>
              </a:rPr>
              <a:t> = 90;</a:t>
            </a:r>
          </a:p>
          <a:p>
            <a:pPr marL="0" indent="0">
              <a:buNone/>
            </a:pPr>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MAX_ALLOWED_TEMP</a:t>
            </a:r>
            <a:r>
              <a:rPr lang="en-US" sz="1200" b="1" i="1" dirty="0">
                <a:solidFill>
                  <a:srgbClr val="000000"/>
                </a:solidFill>
                <a:latin typeface="Consolas" panose="020B0609020204030204" pitchFamily="49" charset="0"/>
              </a:rPr>
              <a:t> = 50;</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FuelInjector</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fuelInjector</a:t>
            </a:r>
            <a:r>
              <a:rPr lang="en-US" sz="1200" b="1" dirty="0">
                <a:solidFill>
                  <a:srgbClr val="000000"/>
                </a:solidFill>
                <a:latin typeface="Consolas" panose="020B0609020204030204" pitchFamily="49" charset="0"/>
              </a:rPr>
              <a:t> = </a:t>
            </a:r>
          </a:p>
          <a:p>
            <a:pPr marL="0" indent="0">
              <a:buNone/>
            </a:pP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FuelInjector</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AirFlowController</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airFlowController</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AirFlowController</a:t>
            </a:r>
            <a:r>
              <a:rPr lang="en-US" sz="1200" b="1" dirty="0">
                <a:solidFill>
                  <a:srgbClr val="000000"/>
                </a:solidFill>
                <a:latin typeface="Consolas" panose="020B0609020204030204" pitchFamily="49" charset="0"/>
              </a:rPr>
              <a:t>();</a:t>
            </a:r>
          </a:p>
          <a:p>
            <a:pPr marL="0" indent="0">
              <a:buNone/>
            </a:pPr>
            <a:r>
              <a:rPr lang="nb-NO" sz="1200" dirty="0">
                <a:solidFill>
                  <a:srgbClr val="000000"/>
                </a:solidFill>
                <a:latin typeface="Consolas" panose="020B0609020204030204" pitchFamily="49" charset="0"/>
              </a:rPr>
              <a:t>   </a:t>
            </a:r>
            <a:r>
              <a:rPr lang="nb-NO" sz="1200" b="1" dirty="0">
                <a:solidFill>
                  <a:srgbClr val="7F0055"/>
                </a:solidFill>
                <a:latin typeface="Consolas" panose="020B0609020204030204" pitchFamily="49" charset="0"/>
              </a:rPr>
              <a:t>private</a:t>
            </a:r>
            <a:r>
              <a:rPr lang="nb-NO" sz="1200" b="1" dirty="0">
                <a:solidFill>
                  <a:srgbClr val="000000"/>
                </a:solidFill>
                <a:latin typeface="Consolas" panose="020B0609020204030204" pitchFamily="49" charset="0"/>
              </a:rPr>
              <a:t> Starter </a:t>
            </a:r>
            <a:r>
              <a:rPr lang="nb-NO" sz="1200" b="1" dirty="0">
                <a:solidFill>
                  <a:srgbClr val="0000C0"/>
                </a:solidFill>
                <a:latin typeface="Consolas" panose="020B0609020204030204" pitchFamily="49" charset="0"/>
              </a:rPr>
              <a:t>starter</a:t>
            </a:r>
            <a:r>
              <a:rPr lang="nb-NO" sz="1200" b="1" dirty="0">
                <a:solidFill>
                  <a:srgbClr val="000000"/>
                </a:solidFill>
                <a:latin typeface="Consolas" panose="020B0609020204030204" pitchFamily="49" charset="0"/>
              </a:rPr>
              <a:t> = </a:t>
            </a:r>
            <a:r>
              <a:rPr lang="nb-NO" sz="1200" b="1" dirty="0">
                <a:solidFill>
                  <a:srgbClr val="7F0055"/>
                </a:solidFill>
                <a:latin typeface="Consolas" panose="020B0609020204030204" pitchFamily="49" charset="0"/>
              </a:rPr>
              <a:t>new</a:t>
            </a:r>
            <a:r>
              <a:rPr lang="nb-NO" sz="1200" b="1" dirty="0">
                <a:solidFill>
                  <a:srgbClr val="000000"/>
                </a:solidFill>
                <a:latin typeface="Consolas" panose="020B0609020204030204" pitchFamily="49" charset="0"/>
              </a:rPr>
              <a:t> Starter();</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CoolingController</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coolingController</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CoolingController</a:t>
            </a:r>
            <a:r>
              <a:rPr lang="en-US" sz="1200" b="1" dirty="0">
                <a:solidFill>
                  <a:srgbClr val="000000"/>
                </a:solidFill>
                <a:latin typeface="Consolas" panose="020B0609020204030204" pitchFamily="49" charset="0"/>
              </a:rPr>
              <a:t>();</a:t>
            </a:r>
          </a:p>
          <a:p>
            <a:pPr marL="0" indent="0">
              <a:buNone/>
            </a:pPr>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CatalyticConverter </a:t>
            </a:r>
            <a:r>
              <a:rPr lang="it-IT" sz="1200" b="1" dirty="0">
                <a:solidFill>
                  <a:srgbClr val="0000C0"/>
                </a:solidFill>
                <a:latin typeface="Consolas" panose="020B0609020204030204" pitchFamily="49" charset="0"/>
              </a:rPr>
              <a:t>catalyticConverter</a:t>
            </a:r>
            <a:r>
              <a:rPr lang="it-IT" sz="1200" b="1" dirty="0">
                <a:solidFill>
                  <a:srgbClr val="000000"/>
                </a:solidFill>
                <a:latin typeface="Consolas" panose="020B0609020204030204" pitchFamily="49" charset="0"/>
              </a:rPr>
              <a:t> = </a:t>
            </a:r>
          </a:p>
          <a:p>
            <a:pPr marL="0" indent="0">
              <a:buNone/>
            </a:pP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CatalyticConverter();</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endParaRPr lang="en-US" sz="1200" dirty="0"/>
          </a:p>
        </p:txBody>
      </p:sp>
      <p:sp>
        <p:nvSpPr>
          <p:cNvPr id="4" name="TextBox 3"/>
          <p:cNvSpPr txBox="1"/>
          <p:nvPr/>
        </p:nvSpPr>
        <p:spPr>
          <a:xfrm>
            <a:off x="4953000" y="1905000"/>
            <a:ext cx="3505200" cy="4339650"/>
          </a:xfrm>
          <a:prstGeom prst="rect">
            <a:avLst/>
          </a:prstGeom>
          <a:noFill/>
        </p:spPr>
        <p:txBody>
          <a:bodyPr wrap="square" rtlCol="0">
            <a:spAutoFit/>
          </a:bodyPr>
          <a:lstStyle/>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startEngine</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airFlowController</a:t>
            </a:r>
            <a:r>
              <a:rPr lang="en-US" sz="1200" dirty="0" err="1">
                <a:solidFill>
                  <a:srgbClr val="000000"/>
                </a:solidFill>
                <a:latin typeface="Consolas" panose="020B0609020204030204" pitchFamily="49" charset="0"/>
              </a:rPr>
              <a:t>.on</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airFlowController</a:t>
            </a:r>
            <a:r>
              <a:rPr lang="en-US" sz="1200" dirty="0" err="1">
                <a:solidFill>
                  <a:srgbClr val="000000"/>
                </a:solidFill>
                <a:latin typeface="Consolas" panose="020B0609020204030204" pitchFamily="49" charset="0"/>
              </a:rPr>
              <a:t>.takeAir</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fuelInjector</a:t>
            </a:r>
            <a:r>
              <a:rPr lang="en-US" sz="1200" dirty="0" err="1">
                <a:solidFill>
                  <a:srgbClr val="000000"/>
                </a:solidFill>
                <a:latin typeface="Consolas" panose="020B0609020204030204" pitchFamily="49" charset="0"/>
              </a:rPr>
              <a:t>.on</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fuelInjector</a:t>
            </a:r>
            <a:r>
              <a:rPr lang="en-US" sz="1200" dirty="0" err="1">
                <a:solidFill>
                  <a:srgbClr val="000000"/>
                </a:solidFill>
                <a:latin typeface="Consolas" panose="020B0609020204030204" pitchFamily="49" charset="0"/>
              </a:rPr>
              <a:t>.inject</a:t>
            </a:r>
            <a:r>
              <a:rPr lang="en-US" sz="1200" dirty="0">
                <a:solidFill>
                  <a:srgbClr val="000000"/>
                </a:solidFill>
                <a:latin typeface="Consolas" panose="020B0609020204030204" pitchFamily="49" charset="0"/>
              </a:rPr>
              <a:t>();</a:t>
            </a:r>
          </a:p>
          <a:p>
            <a:pPr marL="0" indent="0">
              <a:buNone/>
            </a:pPr>
            <a:r>
              <a:rPr lang="en-US" sz="1200" dirty="0">
                <a:solidFill>
                  <a:srgbClr val="0000C0"/>
                </a:solidFill>
                <a:latin typeface="Consolas" panose="020B0609020204030204" pitchFamily="49" charset="0"/>
              </a:rPr>
              <a:t>      </a:t>
            </a:r>
            <a:r>
              <a:rPr lang="en-US" sz="1200" dirty="0" err="1">
                <a:solidFill>
                  <a:srgbClr val="0000C0"/>
                </a:solidFill>
                <a:latin typeface="Consolas" panose="020B0609020204030204" pitchFamily="49" charset="0"/>
              </a:rPr>
              <a:t>starter</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coolingController</a:t>
            </a:r>
            <a:endParaRPr lang="en-US" sz="1200" dirty="0">
              <a:solidFill>
                <a:srgbClr val="0000C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setTemperatureUpperLimit</a:t>
            </a:r>
            <a:r>
              <a:rPr lang="en-US" sz="1200" dirty="0">
                <a:solidFill>
                  <a:srgbClr val="000000"/>
                </a:solidFill>
                <a:latin typeface="Consolas" panose="020B0609020204030204" pitchFamily="49" charset="0"/>
              </a:rPr>
              <a:t>(</a:t>
            </a:r>
          </a:p>
          <a:p>
            <a:pPr marL="0" indent="0">
              <a:buNone/>
            </a:pPr>
            <a:r>
              <a:rPr lang="en-US" sz="1200" i="1" dirty="0">
                <a:solidFill>
                  <a:srgbClr val="0000C0"/>
                </a:solidFill>
                <a:latin typeface="Consolas" panose="020B0609020204030204" pitchFamily="49" charset="0"/>
              </a:rPr>
              <a:t>	     DEFAULT_COOLING_TEMP</a:t>
            </a:r>
          </a:p>
          <a:p>
            <a:pPr marL="0" indent="0">
              <a:buNone/>
            </a:pPr>
            <a:r>
              <a:rPr lang="en-US" sz="1200" i="1" dirty="0">
                <a:solidFill>
                  <a:srgbClr val="0000C0"/>
                </a:solidFill>
                <a:latin typeface="Consolas" panose="020B0609020204030204" pitchFamily="49" charset="0"/>
              </a:rPr>
              <a:t>	 </a:t>
            </a:r>
            <a:r>
              <a:rPr lang="en-US" sz="1200"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coolingController</a:t>
            </a:r>
            <a:r>
              <a:rPr lang="en-US" sz="1200" dirty="0" err="1">
                <a:solidFill>
                  <a:srgbClr val="000000"/>
                </a:solidFill>
                <a:latin typeface="Consolas" panose="020B0609020204030204" pitchFamily="49" charset="0"/>
              </a:rPr>
              <a:t>.run</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catalyticConverter</a:t>
            </a:r>
            <a:r>
              <a:rPr lang="en-US" sz="1200" dirty="0" err="1">
                <a:solidFill>
                  <a:srgbClr val="000000"/>
                </a:solidFill>
                <a:latin typeface="Consolas" panose="020B0609020204030204" pitchFamily="49" charset="0"/>
              </a:rPr>
              <a:t>.on</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stopEngine</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fuelInjector</a:t>
            </a:r>
            <a:r>
              <a:rPr lang="en-US" sz="1200" dirty="0" err="1">
                <a:solidFill>
                  <a:srgbClr val="000000"/>
                </a:solidFill>
                <a:latin typeface="Consolas" panose="020B0609020204030204" pitchFamily="49" charset="0"/>
              </a:rPr>
              <a:t>.off</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catalyticConverter</a:t>
            </a:r>
            <a:r>
              <a:rPr lang="en-US" sz="1200" dirty="0" err="1">
                <a:solidFill>
                  <a:srgbClr val="000000"/>
                </a:solidFill>
                <a:latin typeface="Consolas" panose="020B0609020204030204" pitchFamily="49" charset="0"/>
              </a:rPr>
              <a:t>.off</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coolingController</a:t>
            </a:r>
            <a:endParaRPr lang="en-US" sz="1200" dirty="0">
              <a:solidFill>
                <a:srgbClr val="0000C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.cool(</a:t>
            </a:r>
            <a:r>
              <a:rPr lang="en-US" sz="1200" i="1" dirty="0">
                <a:solidFill>
                  <a:srgbClr val="0000C0"/>
                </a:solidFill>
                <a:latin typeface="Consolas" panose="020B0609020204030204" pitchFamily="49" charset="0"/>
              </a:rPr>
              <a:t>MAX_ALLOWED_TEMP</a:t>
            </a:r>
            <a:r>
              <a:rPr lang="en-US" sz="1200"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coolingController</a:t>
            </a:r>
            <a:r>
              <a:rPr lang="en-US" sz="1200" dirty="0" err="1">
                <a:solidFill>
                  <a:srgbClr val="000000"/>
                </a:solidFill>
                <a:latin typeface="Consolas" panose="020B0609020204030204" pitchFamily="49" charset="0"/>
              </a:rPr>
              <a:t>.stop</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airFlowController</a:t>
            </a:r>
            <a:r>
              <a:rPr lang="en-US" sz="1200" dirty="0" err="1">
                <a:solidFill>
                  <a:srgbClr val="000000"/>
                </a:solidFill>
                <a:latin typeface="Consolas" panose="020B0609020204030204" pitchFamily="49" charset="0"/>
              </a:rPr>
              <a:t>.off</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sz="1200" dirty="0"/>
          </a:p>
        </p:txBody>
      </p:sp>
      <p:cxnSp>
        <p:nvCxnSpPr>
          <p:cNvPr id="6" name="Straight Connector 5"/>
          <p:cNvCxnSpPr/>
          <p:nvPr/>
        </p:nvCxnSpPr>
        <p:spPr>
          <a:xfrm>
            <a:off x="4724400" y="1752600"/>
            <a:ext cx="0" cy="4603750"/>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037" y="6598364"/>
            <a:ext cx="2813591" cy="246221"/>
          </a:xfrm>
          <a:prstGeom prst="rect">
            <a:avLst/>
          </a:prstGeom>
          <a:noFill/>
        </p:spPr>
        <p:txBody>
          <a:bodyPr wrap="none" rtlCol="0">
            <a:spAutoFit/>
          </a:bodyPr>
          <a:lstStyle/>
          <a:p>
            <a:r>
              <a:rPr lang="en-US" sz="1000" dirty="0"/>
              <a:t>https://www.baeldung.com/java-facade-pattern</a:t>
            </a:r>
          </a:p>
        </p:txBody>
      </p:sp>
    </p:spTree>
    <p:extLst>
      <p:ext uri="{BB962C8B-B14F-4D97-AF65-F5344CB8AC3E}">
        <p14:creationId xmlns:p14="http://schemas.microsoft.com/office/powerpoint/2010/main" val="1852052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8D063F4-D5FC-48E8-8EE6-E2622DA8B92B}" type="slidenum">
              <a:rPr lang="en-CA" altLang="en-US" sz="1400" smtClean="0"/>
              <a:pPr eaLnBrk="1" hangingPunct="1">
                <a:spcBef>
                  <a:spcPct val="0"/>
                </a:spcBef>
                <a:buFontTx/>
                <a:buNone/>
              </a:pPr>
              <a:t>16</a:t>
            </a:fld>
            <a:endParaRPr lang="en-CA" altLang="en-US" sz="1400"/>
          </a:p>
        </p:txBody>
      </p:sp>
      <p:sp>
        <p:nvSpPr>
          <p:cNvPr id="33795" name="Rectangle 2"/>
          <p:cNvSpPr>
            <a:spLocks noGrp="1" noChangeArrowheads="1"/>
          </p:cNvSpPr>
          <p:nvPr>
            <p:ph type="title"/>
          </p:nvPr>
        </p:nvSpPr>
        <p:spPr/>
        <p:txBody>
          <a:bodyPr/>
          <a:lstStyle/>
          <a:p>
            <a:pPr eaLnBrk="1" hangingPunct="1"/>
            <a:r>
              <a:rPr lang="en-US" altLang="en-US" dirty="0"/>
              <a:t>Proxy Design Pattern</a:t>
            </a:r>
          </a:p>
        </p:txBody>
      </p:sp>
      <p:sp>
        <p:nvSpPr>
          <p:cNvPr id="33796" name="Rectangle 3"/>
          <p:cNvSpPr>
            <a:spLocks noGrp="1" noChangeArrowheads="1"/>
          </p:cNvSpPr>
          <p:nvPr>
            <p:ph type="body" idx="1"/>
          </p:nvPr>
        </p:nvSpPr>
        <p:spPr>
          <a:xfrm>
            <a:off x="685800" y="2193925"/>
            <a:ext cx="7772400" cy="4114800"/>
          </a:xfrm>
        </p:spPr>
        <p:txBody>
          <a:bodyPr/>
          <a:lstStyle/>
          <a:p>
            <a:pPr>
              <a:lnSpc>
                <a:spcPct val="80000"/>
              </a:lnSpc>
            </a:pPr>
            <a:r>
              <a:rPr lang="en-CA" altLang="en-US" sz="1800" dirty="0"/>
              <a:t>This Design Pattern allows the creation of a "substitute" object that holds a reference for an object, and this "substitute" controls the access to the object for which it acts as a "substitute"</a:t>
            </a:r>
          </a:p>
          <a:p>
            <a:pPr marL="0" indent="0" eaLnBrk="1" hangingPunct="1">
              <a:lnSpc>
                <a:spcPct val="80000"/>
              </a:lnSpc>
              <a:buNone/>
            </a:pPr>
            <a:endParaRPr lang="en-US" altLang="en-US" sz="1800" dirty="0"/>
          </a:p>
          <a:p>
            <a:pPr>
              <a:lnSpc>
                <a:spcPct val="80000"/>
              </a:lnSpc>
            </a:pPr>
            <a:r>
              <a:rPr lang="en-CA" altLang="en-US" sz="1800" dirty="0"/>
              <a:t>This pattern is useful when a function takes a lot of time to execute, the "substitute" object can send messages about the progress of the function back to the client code</a:t>
            </a:r>
            <a:endParaRPr lang="en-US" altLang="en-US" sz="1800" dirty="0"/>
          </a:p>
          <a:p>
            <a:pPr>
              <a:lnSpc>
                <a:spcPct val="80000"/>
              </a:lnSpc>
            </a:pPr>
            <a:endParaRPr lang="en-US" altLang="en-US" sz="1800" dirty="0"/>
          </a:p>
          <a:p>
            <a:pPr>
              <a:lnSpc>
                <a:spcPct val="80000"/>
              </a:lnSpc>
            </a:pPr>
            <a:r>
              <a:rPr lang="en-CA" altLang="en-US" sz="1800" dirty="0"/>
              <a:t>The "substitute" object can also provide complementary functions on behalf of the object for which it acts as a "substitute". For example, the "substitute" object can provide additional functions related to security, access control, RPC,</a:t>
            </a:r>
          </a:p>
        </p:txBody>
      </p:sp>
    </p:spTree>
    <p:extLst>
      <p:ext uri="{BB962C8B-B14F-4D97-AF65-F5344CB8AC3E}">
        <p14:creationId xmlns:p14="http://schemas.microsoft.com/office/powerpoint/2010/main" val="296746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715F14-BE36-422A-85FB-2BB7D7F79148}" type="slidenum">
              <a:rPr lang="en-CA" altLang="en-US" sz="1400" smtClean="0"/>
              <a:pPr eaLnBrk="1" hangingPunct="1">
                <a:spcBef>
                  <a:spcPct val="0"/>
                </a:spcBef>
                <a:buFontTx/>
                <a:buNone/>
              </a:pPr>
              <a:t>17</a:t>
            </a:fld>
            <a:endParaRPr lang="en-CA" altLang="en-US" sz="1400"/>
          </a:p>
        </p:txBody>
      </p:sp>
      <p:sp>
        <p:nvSpPr>
          <p:cNvPr id="34819" name="Rectangle 2"/>
          <p:cNvSpPr>
            <a:spLocks noGrp="1" noChangeArrowheads="1"/>
          </p:cNvSpPr>
          <p:nvPr>
            <p:ph type="title"/>
          </p:nvPr>
        </p:nvSpPr>
        <p:spPr>
          <a:xfrm>
            <a:off x="685800" y="260350"/>
            <a:ext cx="7772400" cy="1143000"/>
          </a:xfrm>
        </p:spPr>
        <p:txBody>
          <a:bodyPr/>
          <a:lstStyle/>
          <a:p>
            <a:r>
              <a:rPr lang="en-CA" altLang="en-US" sz="3600" dirty="0"/>
              <a:t>Structural Elements of the Proxy Design Pattern</a:t>
            </a:r>
            <a:endParaRPr lang="en-US" altLang="en-US" sz="3600" dirty="0"/>
          </a:p>
        </p:txBody>
      </p:sp>
      <p:sp>
        <p:nvSpPr>
          <p:cNvPr id="34820" name="Rectangle 3"/>
          <p:cNvSpPr>
            <a:spLocks noGrp="1" noChangeArrowheads="1"/>
          </p:cNvSpPr>
          <p:nvPr>
            <p:ph type="body" idx="1"/>
          </p:nvPr>
        </p:nvSpPr>
        <p:spPr>
          <a:xfrm>
            <a:off x="395288" y="1484313"/>
            <a:ext cx="8062912" cy="5257800"/>
          </a:xfrm>
        </p:spPr>
        <p:txBody>
          <a:bodyPr/>
          <a:lstStyle/>
          <a:p>
            <a:pPr eaLnBrk="1" hangingPunct="1">
              <a:lnSpc>
                <a:spcPct val="80000"/>
              </a:lnSpc>
              <a:buFontTx/>
              <a:buNone/>
            </a:pPr>
            <a:endParaRPr lang="en-US" altLang="en-US" sz="1600" dirty="0"/>
          </a:p>
          <a:p>
            <a:pPr eaLnBrk="1" hangingPunct="1">
              <a:lnSpc>
                <a:spcPct val="80000"/>
              </a:lnSpc>
            </a:pPr>
            <a:r>
              <a:rPr lang="en-CA" altLang="en-US" sz="1800" dirty="0"/>
              <a:t>The Class</a:t>
            </a:r>
            <a:r>
              <a:rPr lang="el-GR" altLang="en-US" sz="1800" b="1" dirty="0"/>
              <a:t> </a:t>
            </a:r>
            <a:r>
              <a:rPr lang="en-US" altLang="en-US" sz="1800" b="1" dirty="0"/>
              <a:t>Proxy </a:t>
            </a:r>
            <a:r>
              <a:rPr lang="en-US" altLang="en-US" sz="1800" dirty="0"/>
              <a:t>  </a:t>
            </a:r>
          </a:p>
          <a:p>
            <a:pPr lvl="1">
              <a:lnSpc>
                <a:spcPct val="80000"/>
              </a:lnSpc>
            </a:pPr>
            <a:r>
              <a:rPr lang="en-CA" altLang="en-US" sz="1600" dirty="0"/>
              <a:t>It keeps a reference to the "real" object and controls access to this "real" object.</a:t>
            </a:r>
          </a:p>
          <a:p>
            <a:pPr lvl="1">
              <a:lnSpc>
                <a:spcPct val="80000"/>
              </a:lnSpc>
            </a:pPr>
            <a:r>
              <a:rPr lang="en-CA" altLang="en-US" sz="1600" dirty="0"/>
              <a:t>It provides an interface that is similar to that of the object acting as a substitute</a:t>
            </a:r>
          </a:p>
          <a:p>
            <a:pPr lvl="1">
              <a:lnSpc>
                <a:spcPct val="80000"/>
              </a:lnSpc>
            </a:pPr>
            <a:r>
              <a:rPr lang="en-CA" altLang="en-US" sz="1600" dirty="0"/>
              <a:t>Controls access to the object and may be responsible for creating and destroying it</a:t>
            </a:r>
          </a:p>
          <a:p>
            <a:pPr lvl="1">
              <a:lnSpc>
                <a:spcPct val="80000"/>
              </a:lnSpc>
            </a:pPr>
            <a:r>
              <a:rPr lang="en-CA" altLang="en-US" sz="1600" dirty="0"/>
              <a:t>It provides complementary functions depending on what type of "substitute" is. </a:t>
            </a:r>
          </a:p>
          <a:p>
            <a:pPr lvl="1">
              <a:lnSpc>
                <a:spcPct val="80000"/>
              </a:lnSpc>
            </a:pPr>
            <a:r>
              <a:rPr lang="en-CA" altLang="en-US" sz="1600" dirty="0"/>
              <a:t>We can define three basic types of substitute objects:</a:t>
            </a:r>
          </a:p>
          <a:p>
            <a:pPr lvl="2">
              <a:lnSpc>
                <a:spcPct val="80000"/>
              </a:lnSpc>
            </a:pPr>
            <a:r>
              <a:rPr lang="en-CA" altLang="en-US" sz="1600" b="1" dirty="0"/>
              <a:t>remote proxies </a:t>
            </a:r>
            <a:r>
              <a:rPr lang="en-CA" altLang="en-US" sz="1600" dirty="0"/>
              <a:t>are responsible for receiving a call and then encoding it and sending it to the "real" object that is located in another computer system or address space</a:t>
            </a:r>
          </a:p>
          <a:p>
            <a:pPr lvl="2">
              <a:lnSpc>
                <a:spcPct val="80000"/>
              </a:lnSpc>
            </a:pPr>
            <a:r>
              <a:rPr lang="en-CA" altLang="en-US" sz="1600" b="1" dirty="0"/>
              <a:t>virtual proxies </a:t>
            </a:r>
            <a:r>
              <a:rPr lang="en-CA" altLang="en-US" sz="1600" dirty="0"/>
              <a:t>maintain information about the status of the actual object so that they are able to postpone as much as possible access to the actual object</a:t>
            </a:r>
          </a:p>
          <a:p>
            <a:pPr lvl="2">
              <a:lnSpc>
                <a:spcPct val="80000"/>
              </a:lnSpc>
            </a:pPr>
            <a:r>
              <a:rPr lang="en-CA" altLang="en-US" sz="1600" b="1" dirty="0"/>
              <a:t>protection proxies</a:t>
            </a:r>
            <a:r>
              <a:rPr lang="en-CA" altLang="en-US" sz="1600" dirty="0"/>
              <a:t> check whether the caller has the appropriate credentials to invoke the actual object and the features it offers</a:t>
            </a:r>
          </a:p>
          <a:p>
            <a:pPr eaLnBrk="1" hangingPunct="1">
              <a:lnSpc>
                <a:spcPct val="80000"/>
              </a:lnSpc>
            </a:pPr>
            <a:r>
              <a:rPr lang="en-CA" altLang="en-US" sz="1800" dirty="0"/>
              <a:t>The Class </a:t>
            </a:r>
            <a:r>
              <a:rPr lang="en-US" altLang="en-US" sz="1800" b="1" dirty="0"/>
              <a:t>Subject </a:t>
            </a:r>
            <a:r>
              <a:rPr lang="en-US" altLang="en-US" sz="1800" dirty="0"/>
              <a:t> </a:t>
            </a:r>
          </a:p>
          <a:p>
            <a:pPr lvl="1">
              <a:lnSpc>
                <a:spcPct val="80000"/>
              </a:lnSpc>
            </a:pPr>
            <a:r>
              <a:rPr lang="en-CA" altLang="en-US" sz="1600" dirty="0"/>
              <a:t>Specifies a common interface for Proxy and </a:t>
            </a:r>
            <a:r>
              <a:rPr lang="en-CA" altLang="en-US" sz="1600" dirty="0" err="1"/>
              <a:t>RealSubject</a:t>
            </a:r>
            <a:r>
              <a:rPr lang="en-CA" altLang="en-US" sz="1600" dirty="0"/>
              <a:t> class so that the Proxy class can be used where the </a:t>
            </a:r>
            <a:r>
              <a:rPr lang="en-CA" altLang="en-US" sz="1600" dirty="0" err="1"/>
              <a:t>RealSubject</a:t>
            </a:r>
            <a:r>
              <a:rPr lang="en-CA" altLang="en-US" sz="1600" dirty="0"/>
              <a:t> class can be used</a:t>
            </a:r>
          </a:p>
          <a:p>
            <a:pPr eaLnBrk="1" hangingPunct="1">
              <a:lnSpc>
                <a:spcPct val="80000"/>
              </a:lnSpc>
            </a:pPr>
            <a:r>
              <a:rPr lang="en-CA" altLang="en-US" sz="1800" dirty="0"/>
              <a:t>The Class </a:t>
            </a:r>
            <a:r>
              <a:rPr lang="en-US" altLang="en-US" sz="1800" b="1" dirty="0" err="1"/>
              <a:t>RealSubject</a:t>
            </a:r>
            <a:endParaRPr lang="en-US" altLang="en-US" sz="1800" b="1" dirty="0"/>
          </a:p>
          <a:p>
            <a:pPr lvl="1">
              <a:lnSpc>
                <a:spcPct val="80000"/>
              </a:lnSpc>
            </a:pPr>
            <a:r>
              <a:rPr lang="en-CA" altLang="en-US" sz="1600" dirty="0"/>
              <a:t>It defines the "real" object that will eventually be accessed and will provide the corresponding services</a:t>
            </a:r>
            <a:r>
              <a:rPr lang="en-US" altLang="en-US" sz="1600" dirty="0"/>
              <a:t> </a:t>
            </a:r>
          </a:p>
          <a:p>
            <a:pPr marL="0" indent="0" eaLnBrk="1" hangingPunct="1">
              <a:lnSpc>
                <a:spcPct val="80000"/>
              </a:lnSpc>
              <a:buNone/>
            </a:pPr>
            <a:endParaRPr lang="en-US" altLang="en-US" sz="1600" dirty="0"/>
          </a:p>
        </p:txBody>
      </p:sp>
    </p:spTree>
    <p:extLst>
      <p:ext uri="{BB962C8B-B14F-4D97-AF65-F5344CB8AC3E}">
        <p14:creationId xmlns:p14="http://schemas.microsoft.com/office/powerpoint/2010/main" val="97822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5CCF626-F140-4E9B-B166-BDC366763247}" type="slidenum">
              <a:rPr lang="en-CA" altLang="en-US" sz="1400" smtClean="0"/>
              <a:pPr eaLnBrk="1" hangingPunct="1">
                <a:spcBef>
                  <a:spcPct val="0"/>
                </a:spcBef>
                <a:buFontTx/>
                <a:buNone/>
              </a:pPr>
              <a:t>18</a:t>
            </a:fld>
            <a:endParaRPr lang="en-CA" altLang="en-US" sz="1400"/>
          </a:p>
        </p:txBody>
      </p:sp>
      <p:sp>
        <p:nvSpPr>
          <p:cNvPr id="35843" name="Rectangle 2"/>
          <p:cNvSpPr>
            <a:spLocks noGrp="1" noChangeArrowheads="1"/>
          </p:cNvSpPr>
          <p:nvPr>
            <p:ph type="title"/>
          </p:nvPr>
        </p:nvSpPr>
        <p:spPr/>
        <p:txBody>
          <a:bodyPr/>
          <a:lstStyle/>
          <a:p>
            <a:pPr eaLnBrk="1" hangingPunct="1"/>
            <a:r>
              <a:rPr lang="en-US" altLang="en-US" sz="3600" dirty="0"/>
              <a:t>Proxy Design Pattern </a:t>
            </a:r>
            <a:r>
              <a:rPr lang="el-GR" altLang="en-US" sz="3600" dirty="0"/>
              <a:t>– </a:t>
            </a:r>
            <a:r>
              <a:rPr lang="en-CA" altLang="en-US" sz="3600" dirty="0"/>
              <a:t>Class Diagram</a:t>
            </a:r>
            <a:endParaRPr lang="en-US" altLang="en-US" sz="3600" dirty="0"/>
          </a:p>
        </p:txBody>
      </p:sp>
      <p:pic>
        <p:nvPicPr>
          <p:cNvPr id="35844" name="Picture 3" descr="prox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1050" y="2355850"/>
            <a:ext cx="5543550" cy="3449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5070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09F2562-E606-4499-A356-CDFDFCD620E1}" type="slidenum">
              <a:rPr lang="en-CA" altLang="en-US" sz="1400" smtClean="0"/>
              <a:pPr eaLnBrk="1" hangingPunct="1">
                <a:spcBef>
                  <a:spcPct val="0"/>
                </a:spcBef>
                <a:buFontTx/>
                <a:buNone/>
              </a:pPr>
              <a:t>19</a:t>
            </a:fld>
            <a:endParaRPr lang="en-CA" altLang="en-US" sz="1400"/>
          </a:p>
        </p:txBody>
      </p:sp>
      <p:sp>
        <p:nvSpPr>
          <p:cNvPr id="36867" name="Rectangle 2"/>
          <p:cNvSpPr>
            <a:spLocks noGrp="1" noChangeArrowheads="1"/>
          </p:cNvSpPr>
          <p:nvPr>
            <p:ph type="title"/>
          </p:nvPr>
        </p:nvSpPr>
        <p:spPr>
          <a:xfrm>
            <a:off x="685800" y="260350"/>
            <a:ext cx="7772400" cy="1143000"/>
          </a:xfrm>
        </p:spPr>
        <p:txBody>
          <a:bodyPr/>
          <a:lstStyle/>
          <a:p>
            <a:pPr eaLnBrk="1" hangingPunct="1"/>
            <a:r>
              <a:rPr lang="en-US" altLang="en-US" dirty="0"/>
              <a:t>Proxy Design Pattern</a:t>
            </a:r>
            <a:r>
              <a:rPr lang="el-GR" altLang="en-US" dirty="0"/>
              <a:t>- </a:t>
            </a:r>
            <a:r>
              <a:rPr lang="en-CA" altLang="en-US" dirty="0"/>
              <a:t>Example</a:t>
            </a:r>
            <a:endParaRPr lang="en-US" altLang="en-US" dirty="0"/>
          </a:p>
        </p:txBody>
      </p:sp>
      <p:sp>
        <p:nvSpPr>
          <p:cNvPr id="36868" name="Rectangle 3"/>
          <p:cNvSpPr>
            <a:spLocks noGrp="1" noChangeArrowheads="1"/>
          </p:cNvSpPr>
          <p:nvPr>
            <p:ph type="body" idx="1"/>
          </p:nvPr>
        </p:nvSpPr>
        <p:spPr>
          <a:xfrm>
            <a:off x="533400" y="1981200"/>
            <a:ext cx="3962400" cy="4114800"/>
          </a:xfrm>
        </p:spPr>
        <p:txBody>
          <a:bodyPr/>
          <a:lstStyle/>
          <a:p>
            <a:pPr marL="0" indent="0">
              <a:buNone/>
            </a:pPr>
            <a:r>
              <a:rPr lang="en-US" sz="1600" dirty="0">
                <a:solidFill>
                  <a:srgbClr val="3F7F5F"/>
                </a:solidFill>
                <a:latin typeface="Consolas" panose="020B0609020204030204" pitchFamily="49" charset="0"/>
              </a:rPr>
              <a:t>// "Subject"</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abstract</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Subject {</a:t>
            </a:r>
          </a:p>
          <a:p>
            <a:pPr marL="0" indent="0">
              <a:buNone/>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abstract</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request();</a:t>
            </a:r>
          </a:p>
          <a:p>
            <a:pPr marL="0" indent="0">
              <a:buNone/>
            </a:pPr>
            <a:r>
              <a:rPr lang="en-US" sz="1600" dirty="0">
                <a:solidFill>
                  <a:srgbClr val="000000"/>
                </a:solidFill>
                <a:latin typeface="Consolas" panose="020B0609020204030204" pitchFamily="49" charset="0"/>
              </a:rPr>
              <a:t>}</a:t>
            </a:r>
          </a:p>
          <a:p>
            <a:pPr marL="0" indent="0">
              <a:buNone/>
            </a:pPr>
            <a:br>
              <a:rPr lang="en-US" altLang="en-US" sz="1600" dirty="0"/>
            </a:br>
            <a:r>
              <a:rPr lang="en-US" sz="1600" dirty="0">
                <a:solidFill>
                  <a:srgbClr val="3F7F5F"/>
                </a:solidFill>
                <a:latin typeface="Consolas" panose="020B0609020204030204" pitchFamily="49" charset="0"/>
              </a:rPr>
              <a:t>// "Real Subject"</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RealSubject</a:t>
            </a:r>
            <a:r>
              <a:rPr lang="en-US" sz="1600" b="1" dirty="0">
                <a:solidFill>
                  <a:srgbClr val="000000"/>
                </a:solidFill>
                <a:latin typeface="Consolas" panose="020B0609020204030204" pitchFamily="49" charset="0"/>
              </a:rPr>
              <a:t> </a:t>
            </a:r>
          </a:p>
          <a:p>
            <a:pPr marL="0" indent="0">
              <a:buNone/>
            </a:pP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extends</a:t>
            </a:r>
            <a:r>
              <a:rPr lang="en-US" sz="1600" b="1" dirty="0">
                <a:solidFill>
                  <a:srgbClr val="000000"/>
                </a:solidFill>
                <a:latin typeface="Consolas" panose="020B0609020204030204" pitchFamily="49" charset="0"/>
              </a:rPr>
              <a:t> Subject {</a:t>
            </a:r>
          </a:p>
          <a:p>
            <a:pPr marL="0" indent="0">
              <a:buNone/>
            </a:pPr>
            <a:r>
              <a:rPr lang="en-US" sz="1600" dirty="0">
                <a:solidFill>
                  <a:srgbClr val="646464"/>
                </a:solidFill>
                <a:latin typeface="Consolas" panose="020B0609020204030204" pitchFamily="49" charset="0"/>
              </a:rPr>
              <a:t>   @Override</a:t>
            </a:r>
          </a:p>
          <a:p>
            <a:pPr marL="0" indent="0">
              <a:buNone/>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request()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"Called”</a:t>
            </a:r>
            <a:r>
              <a:rPr lang="en-US" sz="1600" dirty="0">
                <a:latin typeface="Consolas" panose="020B0609020204030204" pitchFamily="49" charset="0"/>
              </a:rPr>
              <a:t>+</a:t>
            </a:r>
            <a:r>
              <a:rPr lang="en-US" sz="1600" b="1" i="1" dirty="0">
                <a:solidFill>
                  <a:srgbClr val="2A00FF"/>
                </a:solidFill>
                <a:latin typeface="Consolas" panose="020B0609020204030204" pitchFamily="49" charset="0"/>
              </a:rPr>
              <a:t> 	“</a:t>
            </a:r>
            <a:r>
              <a:rPr lang="en-US" sz="1600" b="1" i="1" dirty="0" err="1">
                <a:solidFill>
                  <a:srgbClr val="2A00FF"/>
                </a:solidFill>
                <a:latin typeface="Consolas" panose="020B0609020204030204" pitchFamily="49" charset="0"/>
              </a:rPr>
              <a:t>RealSubject.request</a:t>
            </a:r>
            <a:r>
              <a:rPr lang="en-US" sz="1600" b="1" i="1" dirty="0">
                <a:solidFill>
                  <a:srgbClr val="2A00FF"/>
                </a:solidFill>
                <a:latin typeface="Consolas" panose="020B0609020204030204" pitchFamily="49" charset="0"/>
              </a:rPr>
              <a:t>()"</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endParaRPr lang="en-US" altLang="en-US" sz="1600" dirty="0"/>
          </a:p>
        </p:txBody>
      </p:sp>
      <p:sp>
        <p:nvSpPr>
          <p:cNvPr id="36869" name="Text Box 4"/>
          <p:cNvSpPr txBox="1">
            <a:spLocks noChangeArrowheads="1"/>
          </p:cNvSpPr>
          <p:nvPr/>
        </p:nvSpPr>
        <p:spPr bwMode="auto">
          <a:xfrm>
            <a:off x="4495800" y="1981200"/>
            <a:ext cx="4785284" cy="358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None/>
            </a:pPr>
            <a:r>
              <a:rPr lang="en-US" sz="1600" dirty="0">
                <a:solidFill>
                  <a:srgbClr val="3F7F5F"/>
                </a:solidFill>
                <a:latin typeface="Consolas" panose="020B0609020204030204" pitchFamily="49" charset="0"/>
              </a:rPr>
              <a:t>// "</a:t>
            </a:r>
            <a:r>
              <a:rPr lang="en-US" sz="1600" u="sng" dirty="0">
                <a:solidFill>
                  <a:srgbClr val="3F7F5F"/>
                </a:solidFill>
                <a:latin typeface="Consolas" panose="020B0609020204030204" pitchFamily="49" charset="0"/>
              </a:rPr>
              <a:t>Proxy"</a:t>
            </a:r>
          </a:p>
          <a:p>
            <a:pPr>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Proxy </a:t>
            </a:r>
            <a:r>
              <a:rPr lang="en-US" sz="1600" b="1" dirty="0">
                <a:solidFill>
                  <a:srgbClr val="7F0055"/>
                </a:solidFill>
                <a:latin typeface="Consolas" panose="020B0609020204030204" pitchFamily="49" charset="0"/>
              </a:rPr>
              <a:t>extends</a:t>
            </a:r>
            <a:r>
              <a:rPr lang="en-US" sz="1600" b="1" dirty="0">
                <a:solidFill>
                  <a:srgbClr val="000000"/>
                </a:solidFill>
                <a:latin typeface="Consolas" panose="020B0609020204030204" pitchFamily="49" charset="0"/>
              </a:rPr>
              <a:t> Subject {</a:t>
            </a:r>
          </a:p>
          <a:p>
            <a:pPr>
              <a:buNone/>
            </a:pPr>
            <a:r>
              <a:rPr lang="en-US" sz="1600" b="1" dirty="0">
                <a:solidFill>
                  <a:srgbClr val="7F0055"/>
                </a:solidFill>
                <a:latin typeface="Consolas" panose="020B0609020204030204" pitchFamily="49" charset="0"/>
              </a:rPr>
              <a:t>   private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RealSubject</a:t>
            </a:r>
            <a:r>
              <a:rPr lang="en-US" sz="1600" b="1" dirty="0">
                <a:solidFill>
                  <a:srgbClr val="000000"/>
                </a:solidFill>
                <a:latin typeface="Consolas" panose="020B0609020204030204" pitchFamily="49" charset="0"/>
              </a:rPr>
              <a:t> </a:t>
            </a:r>
            <a:r>
              <a:rPr lang="en-US" sz="1600" b="1" dirty="0" err="1">
                <a:solidFill>
                  <a:srgbClr val="0000C0"/>
                </a:solidFill>
                <a:latin typeface="Consolas" panose="020B0609020204030204" pitchFamily="49" charset="0"/>
              </a:rPr>
              <a:t>realSubject</a:t>
            </a:r>
            <a:r>
              <a:rPr lang="en-US" sz="1600" b="1" dirty="0">
                <a:solidFill>
                  <a:srgbClr val="000000"/>
                </a:solidFill>
                <a:latin typeface="Consolas" panose="020B0609020204030204" pitchFamily="49" charset="0"/>
              </a:rPr>
              <a:t>;</a:t>
            </a:r>
          </a:p>
          <a:p>
            <a:pPr>
              <a:buNone/>
            </a:pPr>
            <a:r>
              <a:rPr lang="en-US" sz="1600" dirty="0">
                <a:solidFill>
                  <a:srgbClr val="646464"/>
                </a:solidFill>
                <a:latin typeface="Consolas" panose="020B0609020204030204" pitchFamily="49" charset="0"/>
              </a:rPr>
              <a:t>   @Override</a:t>
            </a:r>
          </a:p>
          <a:p>
            <a:pPr>
              <a:buNone/>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request() {</a:t>
            </a:r>
          </a:p>
          <a:p>
            <a:pPr>
              <a:buNone/>
            </a:pPr>
            <a:r>
              <a:rPr lang="en-US" sz="1600" dirty="0">
                <a:solidFill>
                  <a:srgbClr val="3F7F5F"/>
                </a:solidFill>
                <a:latin typeface="Consolas" panose="020B0609020204030204" pitchFamily="49" charset="0"/>
              </a:rPr>
              <a:t>      // Use "lazy" initialization</a:t>
            </a:r>
          </a:p>
          <a:p>
            <a:pPr>
              <a:buNone/>
            </a:pPr>
            <a:r>
              <a:rPr lang="en-US" sz="1600" b="1" dirty="0">
                <a:solidFill>
                  <a:srgbClr val="7F0055"/>
                </a:solidFill>
                <a:latin typeface="Consolas" panose="020B0609020204030204" pitchFamily="49" charset="0"/>
              </a:rPr>
              <a:t>      if</a:t>
            </a:r>
            <a:r>
              <a:rPr lang="en-US" sz="1600" b="1" dirty="0">
                <a:solidFill>
                  <a:srgbClr val="000000"/>
                </a:solidFill>
                <a:latin typeface="Consolas" panose="020B0609020204030204" pitchFamily="49" charset="0"/>
              </a:rPr>
              <a:t> (</a:t>
            </a:r>
            <a:r>
              <a:rPr lang="en-US" sz="1600" b="1" dirty="0" err="1">
                <a:solidFill>
                  <a:srgbClr val="0000C0"/>
                </a:solidFill>
                <a:latin typeface="Consolas" panose="020B0609020204030204" pitchFamily="49" charset="0"/>
              </a:rPr>
              <a:t>realSubject</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null</a:t>
            </a:r>
            <a:r>
              <a:rPr lang="en-US" sz="1600" b="1" dirty="0">
                <a:solidFill>
                  <a:srgbClr val="000000"/>
                </a:solidFill>
                <a:latin typeface="Consolas" panose="020B0609020204030204" pitchFamily="49" charset="0"/>
              </a:rPr>
              <a:t>)</a:t>
            </a:r>
          </a:p>
          <a:p>
            <a:pPr>
              <a:buNone/>
            </a:pPr>
            <a:r>
              <a:rPr lang="en-US" sz="1600" dirty="0">
                <a:solidFill>
                  <a:srgbClr val="0000C0"/>
                </a:solidFill>
                <a:latin typeface="Consolas" panose="020B0609020204030204" pitchFamily="49" charset="0"/>
              </a:rPr>
              <a:t>         </a:t>
            </a:r>
            <a:r>
              <a:rPr lang="en-US" sz="1600" dirty="0" err="1">
                <a:solidFill>
                  <a:srgbClr val="0000C0"/>
                </a:solidFill>
                <a:latin typeface="Consolas" panose="020B0609020204030204" pitchFamily="49" charset="0"/>
              </a:rPr>
              <a:t>realSubject</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RealSubject</a:t>
            </a:r>
            <a:r>
              <a:rPr lang="en-US" sz="1600" b="1" dirty="0">
                <a:solidFill>
                  <a:srgbClr val="000000"/>
                </a:solidFill>
                <a:latin typeface="Consolas" panose="020B0609020204030204" pitchFamily="49" charset="0"/>
              </a:rPr>
              <a:t>();</a:t>
            </a:r>
          </a:p>
          <a:p>
            <a:pPr>
              <a:buNone/>
            </a:pPr>
            <a:endParaRPr lang="en-US" sz="1600" dirty="0">
              <a:latin typeface="Consolas" panose="020B0609020204030204" pitchFamily="49" charset="0"/>
            </a:endParaRPr>
          </a:p>
          <a:p>
            <a:pPr>
              <a:buNone/>
            </a:pPr>
            <a:r>
              <a:rPr lang="en-US" sz="1600" dirty="0">
                <a:solidFill>
                  <a:srgbClr val="0000C0"/>
                </a:solidFill>
                <a:latin typeface="Consolas" panose="020B0609020204030204" pitchFamily="49" charset="0"/>
              </a:rPr>
              <a:t>      </a:t>
            </a:r>
            <a:r>
              <a:rPr lang="en-US" sz="1600" dirty="0" err="1">
                <a:solidFill>
                  <a:srgbClr val="0000C0"/>
                </a:solidFill>
                <a:latin typeface="Consolas" panose="020B0609020204030204" pitchFamily="49" charset="0"/>
              </a:rPr>
              <a:t>realSubject</a:t>
            </a:r>
            <a:r>
              <a:rPr lang="en-US" sz="1600" dirty="0" err="1">
                <a:solidFill>
                  <a:srgbClr val="000000"/>
                </a:solidFill>
                <a:latin typeface="Consolas" panose="020B0609020204030204" pitchFamily="49" charset="0"/>
              </a:rPr>
              <a:t>.request</a:t>
            </a:r>
            <a:r>
              <a:rPr lang="en-US" sz="1600" dirty="0">
                <a:solidFill>
                  <a:srgbClr val="000000"/>
                </a:solidFill>
                <a:latin typeface="Consolas" panose="020B0609020204030204" pitchFamily="49" charset="0"/>
              </a:rPr>
              <a:t>();</a:t>
            </a:r>
          </a:p>
          <a:p>
            <a:pPr>
              <a:buNone/>
            </a:pPr>
            <a:r>
              <a:rPr lang="en-US" sz="1600" dirty="0">
                <a:solidFill>
                  <a:srgbClr val="000000"/>
                </a:solidFill>
                <a:latin typeface="Consolas" panose="020B0609020204030204" pitchFamily="49" charset="0"/>
              </a:rPr>
              <a:t>   }</a:t>
            </a:r>
          </a:p>
          <a:p>
            <a:pPr>
              <a:buNone/>
            </a:pPr>
            <a:r>
              <a:rPr lang="en-US" sz="1600" dirty="0">
                <a:solidFill>
                  <a:srgbClr val="000000"/>
                </a:solidFill>
                <a:latin typeface="Consolas" panose="020B0609020204030204" pitchFamily="49" charset="0"/>
              </a:rPr>
              <a:t>}</a:t>
            </a:r>
            <a:endParaRPr lang="en-US" altLang="en-US" sz="2400" dirty="0"/>
          </a:p>
        </p:txBody>
      </p:sp>
    </p:spTree>
    <p:extLst>
      <p:ext uri="{BB962C8B-B14F-4D97-AF65-F5344CB8AC3E}">
        <p14:creationId xmlns:p14="http://schemas.microsoft.com/office/powerpoint/2010/main" val="296850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04294C5-9722-4514-8DFE-82491AC6A000}" type="slidenum">
              <a:rPr lang="en-CA" altLang="en-US" sz="1400" smtClean="0"/>
              <a:pPr eaLnBrk="1" hangingPunct="1">
                <a:spcBef>
                  <a:spcPct val="0"/>
                </a:spcBef>
                <a:buFontTx/>
                <a:buNone/>
              </a:pPr>
              <a:t>20</a:t>
            </a:fld>
            <a:endParaRPr lang="en-CA" altLang="en-US" sz="1400"/>
          </a:p>
        </p:txBody>
      </p:sp>
      <p:sp>
        <p:nvSpPr>
          <p:cNvPr id="37891" name="Rectangle 2"/>
          <p:cNvSpPr>
            <a:spLocks noGrp="1" noChangeArrowheads="1"/>
          </p:cNvSpPr>
          <p:nvPr>
            <p:ph type="title"/>
          </p:nvPr>
        </p:nvSpPr>
        <p:spPr/>
        <p:txBody>
          <a:bodyPr/>
          <a:lstStyle/>
          <a:p>
            <a:pPr eaLnBrk="1" hangingPunct="1"/>
            <a:r>
              <a:rPr lang="en-US" altLang="en-US" sz="3600" dirty="0"/>
              <a:t>Proxy </a:t>
            </a:r>
            <a:r>
              <a:rPr lang="en-CA" altLang="en-US" sz="3600" dirty="0"/>
              <a:t>Design Pattern – Client Code</a:t>
            </a:r>
            <a:endParaRPr lang="en-US" altLang="en-US" sz="3600" dirty="0"/>
          </a:p>
        </p:txBody>
      </p:sp>
      <p:sp>
        <p:nvSpPr>
          <p:cNvPr id="37892" name="Rectangle 3"/>
          <p:cNvSpPr>
            <a:spLocks noGrp="1" noChangeArrowheads="1"/>
          </p:cNvSpPr>
          <p:nvPr>
            <p:ph type="body" idx="1"/>
          </p:nvPr>
        </p:nvSpPr>
        <p:spPr>
          <a:xfrm>
            <a:off x="685799" y="2338388"/>
            <a:ext cx="5027613" cy="4114800"/>
          </a:xfrm>
        </p:spPr>
        <p:txBody>
          <a:bodyPr/>
          <a:lstStyle/>
          <a:p>
            <a:pPr marL="0" indent="0">
              <a:buNone/>
            </a:pPr>
            <a:r>
              <a:rPr lang="en-US" altLang="en-US" sz="1600" dirty="0"/>
              <a:t> </a:t>
            </a:r>
            <a:r>
              <a:rPr lang="en-US" sz="1600" dirty="0">
                <a:solidFill>
                  <a:srgbClr val="3F7F5F"/>
                </a:solidFill>
                <a:latin typeface="Consolas" panose="020B0609020204030204" pitchFamily="49" charset="0"/>
              </a:rPr>
              <a:t>// Client code</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MainApp</a:t>
            </a:r>
            <a:r>
              <a:rPr lang="en-US" sz="1600" b="1" dirty="0">
                <a:solidFill>
                  <a:srgbClr val="000000"/>
                </a:solidFill>
                <a:latin typeface="Consolas" panose="020B0609020204030204" pitchFamily="49" charset="0"/>
              </a:rPr>
              <a:t> {</a:t>
            </a:r>
          </a:p>
          <a:p>
            <a:pPr marL="0" indent="0">
              <a:buNone/>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0" indent="0">
              <a:buNone/>
            </a:pPr>
            <a:r>
              <a:rPr lang="en-US" sz="1600" dirty="0">
                <a:solidFill>
                  <a:srgbClr val="3F7F5F"/>
                </a:solidFill>
                <a:latin typeface="Consolas" panose="020B0609020204030204" pitchFamily="49" charset="0"/>
              </a:rPr>
              <a:t>      // Create </a:t>
            </a:r>
            <a:r>
              <a:rPr lang="en-US" sz="1600" u="sng" dirty="0">
                <a:solidFill>
                  <a:srgbClr val="3F7F5F"/>
                </a:solidFill>
                <a:latin typeface="Consolas" panose="020B0609020204030204" pitchFamily="49" charset="0"/>
              </a:rPr>
              <a:t>proxy and request a service</a:t>
            </a:r>
          </a:p>
          <a:p>
            <a:pPr marL="0" indent="0">
              <a:buNone/>
            </a:pPr>
            <a:r>
              <a:rPr lang="en-US" sz="1600" dirty="0">
                <a:solidFill>
                  <a:srgbClr val="000000"/>
                </a:solidFill>
                <a:latin typeface="Consolas" panose="020B0609020204030204" pitchFamily="49" charset="0"/>
              </a:rPr>
              <a:t>      Subject </a:t>
            </a:r>
            <a:r>
              <a:rPr lang="en-US" sz="1600" dirty="0">
                <a:solidFill>
                  <a:srgbClr val="6A3E3E"/>
                </a:solidFill>
                <a:latin typeface="Consolas" panose="020B0609020204030204" pitchFamily="49" charset="0"/>
              </a:rPr>
              <a:t>proxy</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Proxy();</a:t>
            </a:r>
          </a:p>
          <a:p>
            <a:pPr marL="0" indent="0">
              <a:buNone/>
            </a:pP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proxy</a:t>
            </a:r>
            <a:r>
              <a:rPr lang="en-US" sz="1600" dirty="0" err="1">
                <a:solidFill>
                  <a:srgbClr val="000000"/>
                </a:solidFill>
                <a:latin typeface="Consolas" panose="020B0609020204030204" pitchFamily="49" charset="0"/>
              </a:rPr>
              <a:t>.request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endParaRPr lang="en-US" altLang="en-US" sz="1600" dirty="0"/>
          </a:p>
        </p:txBody>
      </p:sp>
      <p:sp>
        <p:nvSpPr>
          <p:cNvPr id="37893" name="Text Box 4"/>
          <p:cNvSpPr txBox="1">
            <a:spLocks noChangeArrowheads="1"/>
          </p:cNvSpPr>
          <p:nvPr/>
        </p:nvSpPr>
        <p:spPr bwMode="auto">
          <a:xfrm>
            <a:off x="3134721" y="4724400"/>
            <a:ext cx="2704074"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a:t>Output:</a:t>
            </a:r>
          </a:p>
          <a:p>
            <a:pPr eaLnBrk="1" hangingPunct="1">
              <a:spcBef>
                <a:spcPct val="0"/>
              </a:spcBef>
              <a:buFontTx/>
              <a:buNone/>
            </a:pPr>
            <a:r>
              <a:rPr lang="en-US" altLang="en-US" sz="1600" b="1" dirty="0"/>
              <a:t>Called </a:t>
            </a:r>
            <a:r>
              <a:rPr lang="en-US" altLang="en-US" sz="1600" b="1" dirty="0" err="1"/>
              <a:t>RealSubject.request</a:t>
            </a:r>
            <a:r>
              <a:rPr lang="en-US" altLang="en-US" sz="1600" b="1" dirty="0"/>
              <a:t>()</a:t>
            </a:r>
          </a:p>
        </p:txBody>
      </p:sp>
    </p:spTree>
    <p:extLst>
      <p:ext uri="{BB962C8B-B14F-4D97-AF65-F5344CB8AC3E}">
        <p14:creationId xmlns:p14="http://schemas.microsoft.com/office/powerpoint/2010/main" val="325775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3962400"/>
          </a:xfrm>
        </p:spPr>
        <p:txBody>
          <a:bodyPr/>
          <a:lstStyle/>
          <a:p>
            <a:endParaRPr lang="en-US" altLang="en-US" sz="1800" dirty="0"/>
          </a:p>
          <a:p>
            <a:r>
              <a:rPr lang="en-US" altLang="en-US" sz="1800" dirty="0"/>
              <a:t>What is the difference between the Façade pattern and the Adapter pattern? In which situations each one is best to be used for?</a:t>
            </a:r>
          </a:p>
          <a:p>
            <a:endParaRPr lang="en-US" altLang="en-US" sz="1800" dirty="0"/>
          </a:p>
          <a:p>
            <a:r>
              <a:rPr lang="en-US" altLang="en-US" sz="1800" dirty="0"/>
              <a:t>What is the difference between  the Façade pattern and the Proxy pattern? In which situations each one is best to be used for?</a:t>
            </a:r>
          </a:p>
          <a:p>
            <a:endParaRPr lang="en-US" altLang="en-US" sz="1800" dirty="0"/>
          </a:p>
          <a:p>
            <a:r>
              <a:rPr lang="en-US" altLang="en-US" sz="1800" dirty="0"/>
              <a:t>Give two examples of using the Proxy design pattern. Explain the use of the pattern in your examples.</a:t>
            </a:r>
          </a:p>
          <a:p>
            <a:endParaRPr lang="en-US" altLang="en-US" sz="1800" dirty="0"/>
          </a:p>
          <a:p>
            <a:r>
              <a:rPr lang="en-US" altLang="en-US" sz="1800" dirty="0"/>
              <a:t>Give two examples for using the Adapter design pattern. Explain the use of the pattern in </a:t>
            </a:r>
            <a:r>
              <a:rPr lang="en-US" altLang="en-US" sz="1800"/>
              <a:t>your examples.</a:t>
            </a:r>
            <a:endParaRPr lang="en-US" altLang="en-US" sz="1800" dirty="0"/>
          </a:p>
          <a:p>
            <a:pPr marL="0" indent="0">
              <a:buNone/>
            </a:pPr>
            <a:endParaRPr lang="en-US" altLang="en-US" sz="1800" dirty="0"/>
          </a:p>
          <a:p>
            <a:r>
              <a:rPr lang="en-US" altLang="en-US" sz="1800" dirty="0"/>
              <a:t>Check-out the content of the following sites:</a:t>
            </a:r>
          </a:p>
          <a:p>
            <a:pPr lvl="1"/>
            <a:r>
              <a:rPr lang="en-US" altLang="en-US" sz="1400" dirty="0"/>
              <a:t> </a:t>
            </a:r>
            <a:r>
              <a:rPr lang="en-CA" sz="1400" dirty="0">
                <a:hlinkClick r:id="rId3"/>
              </a:rPr>
              <a:t>https://en.wikipedia.org/wiki/Adapter_pattern</a:t>
            </a:r>
            <a:endParaRPr lang="en-CA" sz="1400" dirty="0"/>
          </a:p>
          <a:p>
            <a:pPr lvl="1"/>
            <a:r>
              <a:rPr lang="en-CA" sz="1400" dirty="0">
                <a:hlinkClick r:id="rId4"/>
              </a:rPr>
              <a:t>https://dzone.com/articles/adapter-design-pattern-in-java</a:t>
            </a:r>
            <a:endParaRPr lang="en-CA" sz="1400" dirty="0"/>
          </a:p>
          <a:p>
            <a:pPr lvl="1"/>
            <a:r>
              <a:rPr lang="en-CA" sz="1400" dirty="0">
                <a:hlinkClick r:id="rId5"/>
              </a:rPr>
              <a:t>https://en.wikipedia.org/wiki/Facade_pattern</a:t>
            </a:r>
            <a:endParaRPr lang="en-CA" sz="1400" dirty="0"/>
          </a:p>
          <a:p>
            <a:pPr lvl="1"/>
            <a:r>
              <a:rPr lang="en-CA" sz="1400" dirty="0">
                <a:hlinkClick r:id="rId6"/>
              </a:rPr>
              <a:t>https://en.wikipedia.org/wiki/Proxy_pattern</a:t>
            </a:r>
            <a:endParaRPr lang="en-CA" sz="1400" dirty="0"/>
          </a:p>
          <a:p>
            <a:pPr lvl="1"/>
            <a:r>
              <a:rPr lang="en-CA" sz="1400" dirty="0">
                <a:hlinkClick r:id="rId7"/>
              </a:rPr>
              <a:t>https://howtodoinjava.com/design-patterns/structural/proxy-design-pattern/</a:t>
            </a:r>
            <a:endParaRPr lang="en-CA" sz="1400" dirty="0"/>
          </a:p>
          <a:p>
            <a:pPr lvl="1"/>
            <a:endParaRPr lang="en-CA" sz="1400" dirty="0"/>
          </a:p>
          <a:p>
            <a:pPr lvl="1"/>
            <a:endParaRPr lang="en-US" altLang="en-US" sz="1400" dirty="0"/>
          </a:p>
          <a:p>
            <a:pPr lvl="1"/>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40</a:t>
            </a:r>
          </a:p>
        </p:txBody>
      </p:sp>
      <p:sp>
        <p:nvSpPr>
          <p:cNvPr id="3" name="Text Placeholder 2"/>
          <p:cNvSpPr>
            <a:spLocks noGrp="1"/>
          </p:cNvSpPr>
          <p:nvPr>
            <p:ph type="body" idx="1"/>
          </p:nvPr>
        </p:nvSpPr>
        <p:spPr>
          <a:xfrm>
            <a:off x="685800" y="2819400"/>
            <a:ext cx="8153400" cy="1500187"/>
          </a:xfrm>
        </p:spPr>
        <p:txBody>
          <a:bodyPr/>
          <a:lstStyle/>
          <a:p>
            <a:r>
              <a:rPr lang="en-US" dirty="0"/>
              <a:t>Structural Design Patterns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Knowledge is your operating system.</a:t>
            </a:r>
          </a:p>
          <a:p>
            <a:r>
              <a:rPr lang="en-US" sz="2000" i="1" dirty="0"/>
              <a:t>― Md </a:t>
            </a:r>
            <a:r>
              <a:rPr lang="en-US" sz="2000" i="1" dirty="0" err="1"/>
              <a:t>Parvej</a:t>
            </a:r>
            <a:r>
              <a:rPr lang="en-US" sz="2000" i="1" dirty="0"/>
              <a:t> Ansari</a:t>
            </a:r>
            <a:r>
              <a:rPr lang="en-US" sz="2000" dirty="0"/>
              <a:t>.</a:t>
            </a:r>
          </a:p>
          <a:p>
            <a:r>
              <a:rPr lang="en-US" sz="2000" dirty="0"/>
              <a:t>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understand some of the foundational Creational Patterns</a:t>
            </a:r>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24214A83-0529-4C4D-83BB-1ED438105184}" type="slidenum">
              <a:rPr lang="en-CA" altLang="en-US"/>
              <a:pPr/>
              <a:t>5</a:t>
            </a:fld>
            <a:endParaRPr lang="en-CA" altLang="en-US"/>
          </a:p>
        </p:txBody>
      </p:sp>
      <p:sp>
        <p:nvSpPr>
          <p:cNvPr id="44034" name="Rectangle 2"/>
          <p:cNvSpPr>
            <a:spLocks noGrp="1" noChangeArrowheads="1"/>
          </p:cNvSpPr>
          <p:nvPr>
            <p:ph type="title"/>
          </p:nvPr>
        </p:nvSpPr>
        <p:spPr/>
        <p:txBody>
          <a:bodyPr/>
          <a:lstStyle/>
          <a:p>
            <a:r>
              <a:rPr lang="en-CA" altLang="en-US" sz="4000"/>
              <a:t>Classification of GoF Design Pattern</a:t>
            </a:r>
          </a:p>
        </p:txBody>
      </p:sp>
      <p:graphicFrame>
        <p:nvGraphicFramePr>
          <p:cNvPr id="44059" name="Group 27"/>
          <p:cNvGraphicFramePr>
            <a:graphicFrameLocks noGrp="1"/>
          </p:cNvGraphicFramePr>
          <p:nvPr>
            <p:extLst>
              <p:ext uri="{D42A27DB-BD31-4B8C-83A1-F6EECF244321}">
                <p14:modId xmlns:p14="http://schemas.microsoft.com/office/powerpoint/2010/main" val="2799216266"/>
              </p:ext>
            </p:extLst>
          </p:nvPr>
        </p:nvGraphicFramePr>
        <p:xfrm>
          <a:off x="1524000" y="1722438"/>
          <a:ext cx="6400800" cy="479044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318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Creational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Structural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Behavioral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CA" altLang="en-US" sz="2000" b="1" i="0" u="none" strike="noStrike" cap="none" normalizeH="0" baseline="0" dirty="0">
                          <a:ln>
                            <a:noFill/>
                          </a:ln>
                          <a:solidFill>
                            <a:schemeClr val="tx1"/>
                          </a:solidFill>
                          <a:effectLst/>
                          <a:latin typeface="Times New Roman" pitchFamily="18" charset="0"/>
                        </a:rPr>
                        <a:t>Singleton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Factory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Abstract Factory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Builder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Adapter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Bridge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Composite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Decorator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Flyweight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Facade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Proxy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Interpreter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Template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Chain of Responsibility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Command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Iterator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Mediator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Memento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Observer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State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Strategy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Visitor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60" name="Text Box 28"/>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7920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9D47C24-6EC0-4D2B-8A46-1B3ED227A449}" type="slidenum">
              <a:rPr lang="en-CA" altLang="en-US" sz="1400" smtClean="0"/>
              <a:pPr eaLnBrk="1" hangingPunct="1">
                <a:spcBef>
                  <a:spcPct val="0"/>
                </a:spcBef>
                <a:buFontTx/>
                <a:buNone/>
              </a:pPr>
              <a:t>6</a:t>
            </a:fld>
            <a:endParaRPr lang="en-CA" altLang="en-US" sz="1400"/>
          </a:p>
        </p:txBody>
      </p:sp>
      <p:sp>
        <p:nvSpPr>
          <p:cNvPr id="14339" name="Rectangle 2"/>
          <p:cNvSpPr>
            <a:spLocks noGrp="1" noChangeArrowheads="1"/>
          </p:cNvSpPr>
          <p:nvPr>
            <p:ph type="title"/>
          </p:nvPr>
        </p:nvSpPr>
        <p:spPr/>
        <p:txBody>
          <a:bodyPr/>
          <a:lstStyle/>
          <a:p>
            <a:pPr eaLnBrk="1" hangingPunct="1"/>
            <a:r>
              <a:rPr lang="en-US" altLang="en-US" sz="3600" dirty="0"/>
              <a:t>Adapter Design Pattern</a:t>
            </a:r>
          </a:p>
        </p:txBody>
      </p:sp>
      <p:sp>
        <p:nvSpPr>
          <p:cNvPr id="14340" name="Rectangle 3"/>
          <p:cNvSpPr>
            <a:spLocks noGrp="1" noChangeArrowheads="1"/>
          </p:cNvSpPr>
          <p:nvPr>
            <p:ph type="body" idx="1"/>
          </p:nvPr>
        </p:nvSpPr>
        <p:spPr/>
        <p:txBody>
          <a:bodyPr/>
          <a:lstStyle/>
          <a:p>
            <a:pPr eaLnBrk="1" hangingPunct="1">
              <a:lnSpc>
                <a:spcPct val="80000"/>
              </a:lnSpc>
            </a:pPr>
            <a:r>
              <a:rPr lang="en-CA" altLang="en-US" sz="2000" dirty="0"/>
              <a:t>The Adapter Design Pattern allows for client code to access an object which has different interface from the interface the client code expects the object to have, and all these without the need to change neither the object or the client code. </a:t>
            </a:r>
            <a:endParaRPr lang="en-US" altLang="en-US" sz="2000" dirty="0"/>
          </a:p>
          <a:p>
            <a:pPr eaLnBrk="1" hangingPunct="1">
              <a:lnSpc>
                <a:spcPct val="80000"/>
              </a:lnSpc>
            </a:pPr>
            <a:endParaRPr lang="en-US" altLang="en-US" sz="2000" dirty="0"/>
          </a:p>
          <a:p>
            <a:pPr eaLnBrk="1" hangingPunct="1">
              <a:lnSpc>
                <a:spcPct val="80000"/>
              </a:lnSpc>
            </a:pPr>
            <a:r>
              <a:rPr lang="en-CA" altLang="en-US" sz="2000" dirty="0"/>
              <a:t>This design pattern is useful when we want</a:t>
            </a:r>
            <a:r>
              <a:rPr lang="en-US" altLang="en-US" sz="2000" dirty="0"/>
              <a:t>:</a:t>
            </a:r>
          </a:p>
          <a:p>
            <a:pPr lvl="1" eaLnBrk="1" hangingPunct="1">
              <a:lnSpc>
                <a:spcPct val="80000"/>
              </a:lnSpc>
            </a:pPr>
            <a:r>
              <a:rPr lang="en-US" altLang="en-US" sz="1800" dirty="0"/>
              <a:t>1) To replace a class A with another one (say B) which has a different interface than class A, without changing the clients using the class A</a:t>
            </a:r>
            <a:endParaRPr lang="el-GR" altLang="en-US" sz="1800" dirty="0"/>
          </a:p>
          <a:p>
            <a:pPr lvl="1" eaLnBrk="1" hangingPunct="1">
              <a:lnSpc>
                <a:spcPct val="80000"/>
              </a:lnSpc>
            </a:pPr>
            <a:r>
              <a:rPr lang="en-US" altLang="en-US" sz="1800" dirty="0"/>
              <a:t>2) </a:t>
            </a:r>
            <a:r>
              <a:rPr lang="en-CA" altLang="en-US" sz="1800" dirty="0"/>
              <a:t>To implement a class that interacts with other classes for which we do not know yet the final design of their interfaces (e.g. during the system design phase)</a:t>
            </a:r>
            <a:endParaRPr lang="en-US" altLang="en-US" sz="1800" dirty="0"/>
          </a:p>
        </p:txBody>
      </p:sp>
    </p:spTree>
    <p:extLst>
      <p:ext uri="{BB962C8B-B14F-4D97-AF65-F5344CB8AC3E}">
        <p14:creationId xmlns:p14="http://schemas.microsoft.com/office/powerpoint/2010/main" val="109739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DB474C2-5480-462A-99C3-61F7F849E562}" type="slidenum">
              <a:rPr lang="en-CA" altLang="en-US" sz="1400" smtClean="0"/>
              <a:pPr eaLnBrk="1" hangingPunct="1">
                <a:spcBef>
                  <a:spcPct val="0"/>
                </a:spcBef>
                <a:buFontTx/>
                <a:buNone/>
              </a:pPr>
              <a:t>7</a:t>
            </a:fld>
            <a:endParaRPr lang="en-CA" altLang="en-US" sz="1400"/>
          </a:p>
        </p:txBody>
      </p:sp>
      <p:sp>
        <p:nvSpPr>
          <p:cNvPr id="15363" name="Rectangle 2"/>
          <p:cNvSpPr>
            <a:spLocks noGrp="1" noChangeArrowheads="1"/>
          </p:cNvSpPr>
          <p:nvPr>
            <p:ph type="title"/>
          </p:nvPr>
        </p:nvSpPr>
        <p:spPr/>
        <p:txBody>
          <a:bodyPr/>
          <a:lstStyle/>
          <a:p>
            <a:pPr eaLnBrk="1" hangingPunct="1"/>
            <a:r>
              <a:rPr lang="en-CA" altLang="en-US" sz="3600" dirty="0"/>
              <a:t>Structural Elements of the Adapter Design Pattern</a:t>
            </a:r>
            <a:endParaRPr lang="en-US" altLang="en-US" sz="3600" dirty="0"/>
          </a:p>
        </p:txBody>
      </p:sp>
      <p:sp>
        <p:nvSpPr>
          <p:cNvPr id="15364" name="Rectangle 3"/>
          <p:cNvSpPr>
            <a:spLocks noGrp="1" noChangeArrowheads="1"/>
          </p:cNvSpPr>
          <p:nvPr>
            <p:ph type="body" idx="1"/>
          </p:nvPr>
        </p:nvSpPr>
        <p:spPr>
          <a:xfrm>
            <a:off x="685800" y="2362200"/>
            <a:ext cx="7772400" cy="4114800"/>
          </a:xfrm>
        </p:spPr>
        <p:txBody>
          <a:bodyPr/>
          <a:lstStyle/>
          <a:p>
            <a:pPr eaLnBrk="1" hangingPunct="1">
              <a:lnSpc>
                <a:spcPct val="80000"/>
              </a:lnSpc>
            </a:pPr>
            <a:r>
              <a:rPr lang="en-CA" altLang="en-US" sz="2400" b="1" dirty="0"/>
              <a:t>Participating classes</a:t>
            </a:r>
            <a:r>
              <a:rPr lang="el-GR" altLang="en-US" sz="2400" b="1" dirty="0"/>
              <a:t>. </a:t>
            </a:r>
            <a:r>
              <a:rPr lang="en-CA" altLang="en-US" sz="2400" dirty="0"/>
              <a:t>The classes that implement the pattern are</a:t>
            </a:r>
            <a:r>
              <a:rPr lang="en-US" altLang="en-US" sz="2400" dirty="0"/>
              <a:t>: </a:t>
            </a:r>
          </a:p>
          <a:p>
            <a:pPr lvl="1" eaLnBrk="1" hangingPunct="1">
              <a:lnSpc>
                <a:spcPct val="80000"/>
              </a:lnSpc>
            </a:pPr>
            <a:r>
              <a:rPr lang="en-CA" altLang="en-US" sz="2000" dirty="0"/>
              <a:t>The class </a:t>
            </a:r>
            <a:r>
              <a:rPr lang="en-CA" altLang="en-US" sz="2000" b="1" dirty="0"/>
              <a:t>T</a:t>
            </a:r>
            <a:r>
              <a:rPr lang="en-US" altLang="en-US" sz="2000" b="1" dirty="0" err="1"/>
              <a:t>arget</a:t>
            </a:r>
            <a:r>
              <a:rPr lang="en-US" altLang="en-US" sz="2000" b="1" dirty="0"/>
              <a:t> </a:t>
            </a:r>
            <a:r>
              <a:rPr lang="en-US" altLang="en-US" sz="2000" dirty="0"/>
              <a:t>  </a:t>
            </a:r>
          </a:p>
          <a:p>
            <a:pPr lvl="2" eaLnBrk="1" hangingPunct="1">
              <a:lnSpc>
                <a:spcPct val="80000"/>
              </a:lnSpc>
            </a:pPr>
            <a:r>
              <a:rPr lang="en-US" altLang="en-US" sz="1800" dirty="0"/>
              <a:t>The class that defines the interface which the client code expects. It is the interface the client code invokes.</a:t>
            </a:r>
            <a:endParaRPr lang="el-GR" altLang="en-US" sz="1800" dirty="0"/>
          </a:p>
          <a:p>
            <a:pPr lvl="1" eaLnBrk="1" hangingPunct="1">
              <a:lnSpc>
                <a:spcPct val="80000"/>
              </a:lnSpc>
            </a:pPr>
            <a:r>
              <a:rPr lang="en-US" altLang="en-US" sz="2000" dirty="0"/>
              <a:t>The class </a:t>
            </a:r>
            <a:r>
              <a:rPr lang="en-US" altLang="en-US" sz="2000" b="1" dirty="0" err="1"/>
              <a:t>Adaptee</a:t>
            </a:r>
            <a:r>
              <a:rPr lang="en-US" altLang="en-US" sz="2000" b="1" dirty="0"/>
              <a:t> </a:t>
            </a:r>
            <a:r>
              <a:rPr lang="en-US" altLang="en-US" sz="2000" dirty="0"/>
              <a:t>  </a:t>
            </a:r>
          </a:p>
          <a:p>
            <a:pPr lvl="2" eaLnBrk="1" hangingPunct="1">
              <a:lnSpc>
                <a:spcPct val="80000"/>
              </a:lnSpc>
            </a:pPr>
            <a:r>
              <a:rPr lang="en-US" altLang="en-US" sz="1800" dirty="0"/>
              <a:t>The class which defines the interface which is actually used</a:t>
            </a:r>
            <a:endParaRPr lang="en-US" altLang="en-US" sz="1800" b="1" dirty="0"/>
          </a:p>
          <a:p>
            <a:pPr lvl="1" eaLnBrk="1" hangingPunct="1">
              <a:lnSpc>
                <a:spcPct val="80000"/>
              </a:lnSpc>
            </a:pPr>
            <a:r>
              <a:rPr lang="en-US" altLang="en-US" sz="2000" dirty="0"/>
              <a:t>The class </a:t>
            </a:r>
            <a:r>
              <a:rPr lang="en-US" altLang="en-US" sz="2000" b="1" dirty="0"/>
              <a:t>Adapter </a:t>
            </a:r>
            <a:r>
              <a:rPr lang="en-US" altLang="en-US" sz="2000" dirty="0"/>
              <a:t> </a:t>
            </a:r>
          </a:p>
          <a:p>
            <a:pPr lvl="2" eaLnBrk="1" hangingPunct="1">
              <a:lnSpc>
                <a:spcPct val="80000"/>
              </a:lnSpc>
            </a:pPr>
            <a:r>
              <a:rPr lang="en-US" altLang="en-US" sz="1800" dirty="0"/>
              <a:t>The class that adapts the </a:t>
            </a:r>
            <a:r>
              <a:rPr lang="en-US" altLang="en-US" sz="1800" dirty="0" err="1"/>
              <a:t>interace</a:t>
            </a:r>
            <a:r>
              <a:rPr lang="en-US" altLang="en-US" sz="1800" dirty="0"/>
              <a:t> of the class </a:t>
            </a:r>
            <a:r>
              <a:rPr lang="en-US" altLang="en-US" sz="1800" dirty="0" err="1"/>
              <a:t>Adaptee</a:t>
            </a:r>
            <a:r>
              <a:rPr lang="en-US" altLang="en-US" sz="1800" dirty="0"/>
              <a:t> to the interface of the class Target </a:t>
            </a:r>
          </a:p>
          <a:p>
            <a:pPr lvl="1" eaLnBrk="1" hangingPunct="1">
              <a:lnSpc>
                <a:spcPct val="80000"/>
              </a:lnSpc>
            </a:pPr>
            <a:r>
              <a:rPr lang="en-US" altLang="en-US" sz="2000" dirty="0"/>
              <a:t>The class </a:t>
            </a:r>
            <a:r>
              <a:rPr lang="en-US" altLang="en-US" sz="2000" b="1" dirty="0"/>
              <a:t>Client </a:t>
            </a:r>
            <a:r>
              <a:rPr lang="en-US" altLang="en-US" sz="2000" dirty="0"/>
              <a:t> </a:t>
            </a:r>
          </a:p>
          <a:p>
            <a:pPr lvl="2" eaLnBrk="1" hangingPunct="1">
              <a:lnSpc>
                <a:spcPct val="80000"/>
              </a:lnSpc>
            </a:pPr>
            <a:r>
              <a:rPr lang="en-US" altLang="en-US" sz="1800" dirty="0"/>
              <a:t>The class that contains the client code that uses the Target class</a:t>
            </a:r>
          </a:p>
          <a:p>
            <a:pPr eaLnBrk="1" hangingPunct="1">
              <a:lnSpc>
                <a:spcPct val="80000"/>
              </a:lnSpc>
            </a:pPr>
            <a:endParaRPr lang="en-US" altLang="en-US" sz="2400" dirty="0"/>
          </a:p>
        </p:txBody>
      </p:sp>
    </p:spTree>
    <p:extLst>
      <p:ext uri="{BB962C8B-B14F-4D97-AF65-F5344CB8AC3E}">
        <p14:creationId xmlns:p14="http://schemas.microsoft.com/office/powerpoint/2010/main" val="99395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B53231-3AFE-4D8D-9B73-8816D9051F03}" type="slidenum">
              <a:rPr lang="en-CA" altLang="en-US" sz="1400" smtClean="0"/>
              <a:pPr eaLnBrk="1" hangingPunct="1">
                <a:spcBef>
                  <a:spcPct val="0"/>
                </a:spcBef>
                <a:buFontTx/>
                <a:buNone/>
              </a:pPr>
              <a:t>8</a:t>
            </a:fld>
            <a:endParaRPr lang="en-CA" altLang="en-US" sz="1400"/>
          </a:p>
        </p:txBody>
      </p:sp>
      <p:sp>
        <p:nvSpPr>
          <p:cNvPr id="16387" name="Rectangle 2"/>
          <p:cNvSpPr>
            <a:spLocks noGrp="1" noChangeArrowheads="1"/>
          </p:cNvSpPr>
          <p:nvPr>
            <p:ph type="title"/>
          </p:nvPr>
        </p:nvSpPr>
        <p:spPr/>
        <p:txBody>
          <a:bodyPr/>
          <a:lstStyle/>
          <a:p>
            <a:pPr eaLnBrk="1" hangingPunct="1"/>
            <a:r>
              <a:rPr lang="en-US" altLang="en-US" sz="4000" dirty="0"/>
              <a:t>Adapter – Construction / Use</a:t>
            </a:r>
          </a:p>
        </p:txBody>
      </p:sp>
      <p:sp>
        <p:nvSpPr>
          <p:cNvPr id="16388" name="Rectangle 3"/>
          <p:cNvSpPr>
            <a:spLocks noGrp="1" noChangeArrowheads="1"/>
          </p:cNvSpPr>
          <p:nvPr>
            <p:ph type="body" idx="1"/>
          </p:nvPr>
        </p:nvSpPr>
        <p:spPr>
          <a:xfrm>
            <a:off x="685800" y="1981200"/>
            <a:ext cx="7772400" cy="4876800"/>
          </a:xfrm>
        </p:spPr>
        <p:txBody>
          <a:bodyPr/>
          <a:lstStyle/>
          <a:p>
            <a:pPr eaLnBrk="1" hangingPunct="1">
              <a:lnSpc>
                <a:spcPct val="80000"/>
              </a:lnSpc>
            </a:pPr>
            <a:r>
              <a:rPr lang="en-US" altLang="en-US" sz="1800" dirty="0"/>
              <a:t>We first design and implement the class Target that defines the methods which implement the interface expected by the client code</a:t>
            </a:r>
          </a:p>
          <a:p>
            <a:pPr eaLnBrk="1" hangingPunct="1">
              <a:lnSpc>
                <a:spcPct val="80000"/>
              </a:lnSpc>
            </a:pPr>
            <a:endParaRPr lang="en-US" altLang="en-US" sz="1800" dirty="0"/>
          </a:p>
          <a:p>
            <a:pPr eaLnBrk="1" hangingPunct="1">
              <a:lnSpc>
                <a:spcPct val="80000"/>
              </a:lnSpc>
            </a:pPr>
            <a:r>
              <a:rPr lang="en-US" altLang="en-US" sz="1800" dirty="0"/>
              <a:t>Then, we design and implement the class Adapter which defines the interface that is required  to access the interface of the class </a:t>
            </a:r>
            <a:r>
              <a:rPr lang="en-US" altLang="en-US" sz="1800" dirty="0" err="1"/>
              <a:t>Adaptee</a:t>
            </a:r>
            <a:r>
              <a:rPr lang="en-US" altLang="en-US" sz="1800" dirty="0"/>
              <a:t>. The class Adapter inherits from the class Target and provides a transformation of the calls initiated from the client code to calls that are compatible with the interface of the class </a:t>
            </a:r>
            <a:r>
              <a:rPr lang="en-US" altLang="en-US" sz="1800" dirty="0" err="1"/>
              <a:t>Adaptee</a:t>
            </a:r>
            <a:r>
              <a:rPr lang="en-US" altLang="en-US" sz="1800" dirty="0"/>
              <a:t>. The class Adapter overrides the methods of the class Target and implements them in a way that are compatible with the </a:t>
            </a:r>
            <a:r>
              <a:rPr lang="en-US" altLang="en-US" sz="1800" dirty="0" err="1"/>
              <a:t>Adaptee</a:t>
            </a:r>
            <a:r>
              <a:rPr lang="en-US" altLang="en-US" sz="1800" dirty="0"/>
              <a:t> </a:t>
            </a:r>
            <a:r>
              <a:rPr lang="en-US" altLang="en-US" sz="1800" dirty="0" err="1"/>
              <a:t>inerface</a:t>
            </a:r>
            <a:r>
              <a:rPr lang="en-US" altLang="en-US" sz="1800" dirty="0"/>
              <a:t>. </a:t>
            </a:r>
          </a:p>
          <a:p>
            <a:pPr marL="0" indent="0" eaLnBrk="1" hangingPunct="1">
              <a:lnSpc>
                <a:spcPct val="80000"/>
              </a:lnSpc>
              <a:buNone/>
            </a:pPr>
            <a:endParaRPr lang="en-US" altLang="en-US" sz="1800" dirty="0"/>
          </a:p>
          <a:p>
            <a:pPr eaLnBrk="1" hangingPunct="1">
              <a:lnSpc>
                <a:spcPct val="80000"/>
              </a:lnSpc>
            </a:pPr>
            <a:r>
              <a:rPr lang="en-CA" altLang="en-US" sz="1800" dirty="0"/>
              <a:t>This design pattern is very useful as it allows for the client code to remain the same even though the classes that are actually used may change. This pattern is particularly useful during the design of very large systems where the interfaces of several modules may need to change. </a:t>
            </a:r>
            <a:endParaRPr lang="en-US" altLang="en-US" sz="1800" dirty="0"/>
          </a:p>
        </p:txBody>
      </p:sp>
    </p:spTree>
    <p:extLst>
      <p:ext uri="{BB962C8B-B14F-4D97-AF65-F5344CB8AC3E}">
        <p14:creationId xmlns:p14="http://schemas.microsoft.com/office/powerpoint/2010/main" val="368623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16DF46D-02BE-4712-BA0D-04218C12119A}" type="slidenum">
              <a:rPr lang="en-CA" altLang="en-US" sz="1400" smtClean="0"/>
              <a:pPr eaLnBrk="1" hangingPunct="1">
                <a:spcBef>
                  <a:spcPct val="0"/>
                </a:spcBef>
                <a:buFontTx/>
                <a:buNone/>
              </a:pPr>
              <a:t>9</a:t>
            </a:fld>
            <a:endParaRPr lang="en-CA" altLang="en-US" sz="1400"/>
          </a:p>
        </p:txBody>
      </p:sp>
      <p:sp>
        <p:nvSpPr>
          <p:cNvPr id="17411" name="Rectangle 2"/>
          <p:cNvSpPr>
            <a:spLocks noGrp="1" noChangeArrowheads="1"/>
          </p:cNvSpPr>
          <p:nvPr>
            <p:ph type="title"/>
          </p:nvPr>
        </p:nvSpPr>
        <p:spPr/>
        <p:txBody>
          <a:bodyPr/>
          <a:lstStyle/>
          <a:p>
            <a:pPr eaLnBrk="1" hangingPunct="1"/>
            <a:r>
              <a:rPr lang="en-US" altLang="en-US" sz="3600" dirty="0"/>
              <a:t>Adapter Design Pattern – Class Diagram</a:t>
            </a:r>
          </a:p>
        </p:txBody>
      </p:sp>
      <p:pic>
        <p:nvPicPr>
          <p:cNvPr id="17412" name="Picture 3" descr="adapt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8175" y="2463800"/>
            <a:ext cx="5494338" cy="319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55830201"/>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1589</TotalTime>
  <Words>1647</Words>
  <Application>Microsoft Office PowerPoint</Application>
  <PresentationFormat>On-screen Show (4:3)</PresentationFormat>
  <Paragraphs>267</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40</vt:lpstr>
      <vt:lpstr>Learning Objectives in this Part</vt:lpstr>
      <vt:lpstr>Classification of GoF Design Pattern</vt:lpstr>
      <vt:lpstr>Adapter Design Pattern</vt:lpstr>
      <vt:lpstr>Structural Elements of the Adapter Design Pattern</vt:lpstr>
      <vt:lpstr>Adapter – Construction / Use</vt:lpstr>
      <vt:lpstr>Adapter Design Pattern – Class Diagram</vt:lpstr>
      <vt:lpstr>Adapter - Example</vt:lpstr>
      <vt:lpstr>Façade Design Pattern</vt:lpstr>
      <vt:lpstr>Façade</vt:lpstr>
      <vt:lpstr>Façade - Example</vt:lpstr>
      <vt:lpstr>Façade – Another Example</vt:lpstr>
      <vt:lpstr>Façade – Another Example(2)</vt:lpstr>
      <vt:lpstr>Proxy Design Pattern</vt:lpstr>
      <vt:lpstr>Structural Elements of the Proxy Design Pattern</vt:lpstr>
      <vt:lpstr>Proxy Design Pattern – Class Diagram</vt:lpstr>
      <vt:lpstr>Proxy Design Pattern- Example</vt:lpstr>
      <vt:lpstr>Proxy Design Pattern – Client Code</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224</cp:revision>
  <dcterms:created xsi:type="dcterms:W3CDTF">2015-03-16T16:55:38Z</dcterms:created>
  <dcterms:modified xsi:type="dcterms:W3CDTF">2020-09-07T22:38:31Z</dcterms:modified>
</cp:coreProperties>
</file>