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530" r:id="rId2"/>
    <p:sldId id="507" r:id="rId3"/>
    <p:sldId id="531" r:id="rId4"/>
    <p:sldId id="516" r:id="rId5"/>
    <p:sldId id="585" r:id="rId6"/>
    <p:sldId id="645" r:id="rId7"/>
    <p:sldId id="594" r:id="rId8"/>
    <p:sldId id="551" r:id="rId9"/>
    <p:sldId id="607" r:id="rId10"/>
    <p:sldId id="608" r:id="rId11"/>
    <p:sldId id="609" r:id="rId12"/>
    <p:sldId id="552" r:id="rId13"/>
    <p:sldId id="601" r:id="rId14"/>
    <p:sldId id="602" r:id="rId15"/>
    <p:sldId id="603" r:id="rId16"/>
    <p:sldId id="605" r:id="rId17"/>
    <p:sldId id="610" r:id="rId18"/>
    <p:sldId id="565" r:id="rId19"/>
    <p:sldId id="566" r:id="rId20"/>
    <p:sldId id="567" r:id="rId21"/>
    <p:sldId id="568" r:id="rId22"/>
    <p:sldId id="646" r:id="rId23"/>
    <p:sldId id="569" r:id="rId24"/>
    <p:sldId id="570" r:id="rId25"/>
    <p:sldId id="571" r:id="rId26"/>
    <p:sldId id="572" r:id="rId27"/>
    <p:sldId id="573" r:id="rId28"/>
    <p:sldId id="575" r:id="rId29"/>
    <p:sldId id="576" r:id="rId30"/>
    <p:sldId id="647" r:id="rId31"/>
    <p:sldId id="564" r:id="rId32"/>
    <p:sldId id="615" r:id="rId33"/>
    <p:sldId id="616" r:id="rId34"/>
    <p:sldId id="642" r:id="rId35"/>
    <p:sldId id="643" r:id="rId36"/>
    <p:sldId id="611" r:id="rId37"/>
    <p:sldId id="644" r:id="rId38"/>
    <p:sldId id="506"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3T12:39:01.034"/>
    </inkml:context>
    <inkml:brush xml:id="br0">
      <inkml:brushProperty name="width" value="0.05" units="cm"/>
      <inkml:brushProperty name="height" value="0.05" units="cm"/>
    </inkml:brush>
  </inkml:definitions>
  <inkml:trace contextRef="#ctx0" brushRef="#br0">0 10 228,'35'-10'1115,"-34"10"-1914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69037-C52B-4248-861B-37173FCE251F}" type="slidenum">
              <a:rPr lang="en-CA" altLang="en-US"/>
              <a:pPr/>
              <a:t>14</a:t>
            </a:fld>
            <a:endParaRPr lang="en-CA" alt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91522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7C79B2-007E-41E8-B60D-06BA835BF6E5}" type="slidenum">
              <a:rPr lang="en-CA" altLang="en-US"/>
              <a:pPr/>
              <a:t>15</a:t>
            </a:fld>
            <a:endParaRPr lang="en-CA" alt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0745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9AF70A-2811-4292-8541-A66C86A11396}" type="slidenum">
              <a:rPr lang="en-CA" altLang="en-US"/>
              <a:pPr/>
              <a:t>16</a:t>
            </a:fld>
            <a:endParaRPr lang="en-CA" alt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33930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9ADCE14D-6740-4DC1-B367-2477E275B83C}" type="slidenum">
              <a:rPr lang="en-CA" altLang="en-US" sz="1200"/>
              <a:pPr eaLnBrk="1" hangingPunct="1"/>
              <a:t>17</a:t>
            </a:fld>
            <a:endParaRPr lang="en-CA"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93591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1A449BA1-7513-4D46-8ADB-5F02C1541A35}" type="slidenum">
              <a:rPr lang="en-CA" altLang="en-US" sz="1200"/>
              <a:pPr eaLnBrk="1" hangingPunct="1"/>
              <a:t>18</a:t>
            </a:fld>
            <a:endParaRPr lang="en-CA"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902960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5F441530-60F8-4393-A662-07656C9AB6E8}" type="slidenum">
              <a:rPr lang="en-CA" altLang="en-US" sz="1200"/>
              <a:pPr eaLnBrk="1" hangingPunct="1"/>
              <a:t>19</a:t>
            </a:fld>
            <a:endParaRPr lang="en-CA" alt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86750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DF1CF3F1-5067-4A28-8BF7-A9118308563E}" type="slidenum">
              <a:rPr lang="en-CA" altLang="en-US" sz="1200"/>
              <a:pPr eaLnBrk="1" hangingPunct="1"/>
              <a:t>20</a:t>
            </a:fld>
            <a:endParaRPr lang="en-CA"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34100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484E0796-8280-4192-AE51-DA7BAD546E12}" type="slidenum">
              <a:rPr lang="en-CA" altLang="en-US" sz="1200"/>
              <a:pPr eaLnBrk="1" hangingPunct="1"/>
              <a:t>21</a:t>
            </a:fld>
            <a:endParaRPr lang="en-CA"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93674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22</a:t>
            </a:fld>
            <a:endParaRPr lang="en-US"/>
          </a:p>
        </p:txBody>
      </p:sp>
    </p:spTree>
    <p:extLst>
      <p:ext uri="{BB962C8B-B14F-4D97-AF65-F5344CB8AC3E}">
        <p14:creationId xmlns:p14="http://schemas.microsoft.com/office/powerpoint/2010/main" val="2543471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9FB28614-D3A2-4788-A972-A32FC165C7C2}" type="slidenum">
              <a:rPr lang="en-CA" altLang="en-US" sz="1200"/>
              <a:pPr eaLnBrk="1" hangingPunct="1"/>
              <a:t>23</a:t>
            </a:fld>
            <a:endParaRPr lang="en-CA"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9445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71514743-F117-4F51-B88F-93770DC19762}" type="slidenum">
              <a:rPr lang="en-CA" altLang="en-US" sz="1200"/>
              <a:pPr eaLnBrk="1" hangingPunct="1"/>
              <a:t>24</a:t>
            </a:fld>
            <a:endParaRPr lang="en-CA"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525909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46B18A5D-FE4E-4EAB-B209-46338702EE8D}" type="slidenum">
              <a:rPr lang="en-CA" altLang="en-US" sz="1200"/>
              <a:pPr eaLnBrk="1" hangingPunct="1"/>
              <a:t>25</a:t>
            </a:fld>
            <a:endParaRPr lang="en-CA"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50614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DF9B2982-CF5A-4D35-B908-BB44DF17872E}" type="slidenum">
              <a:rPr lang="en-CA" altLang="en-US" sz="1200"/>
              <a:pPr eaLnBrk="1" hangingPunct="1"/>
              <a:t>26</a:t>
            </a:fld>
            <a:endParaRPr lang="en-CA" alt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95217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05755EEC-D52E-4AD0-84BD-48D4372D1BC7}" type="slidenum">
              <a:rPr lang="en-CA" altLang="en-US" sz="1200"/>
              <a:pPr eaLnBrk="1" hangingPunct="1"/>
              <a:t>27</a:t>
            </a:fld>
            <a:endParaRPr lang="en-CA"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38350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6D913F69-DF71-48D3-8C95-CCD7D0584844}" type="slidenum">
              <a:rPr lang="en-CA" altLang="en-US" sz="1200"/>
              <a:pPr eaLnBrk="1" hangingPunct="1"/>
              <a:t>28</a:t>
            </a:fld>
            <a:endParaRPr lang="en-CA"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57110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5A3ED2EC-854F-47EA-A181-9BBBCD7F00A3}" type="slidenum">
              <a:rPr lang="en-CA" altLang="en-US" sz="1200"/>
              <a:pPr eaLnBrk="1" hangingPunct="1"/>
              <a:t>29</a:t>
            </a:fld>
            <a:endParaRPr lang="en-CA"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72731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30</a:t>
            </a:fld>
            <a:endParaRPr lang="en-US"/>
          </a:p>
        </p:txBody>
      </p:sp>
    </p:spTree>
    <p:extLst>
      <p:ext uri="{BB962C8B-B14F-4D97-AF65-F5344CB8AC3E}">
        <p14:creationId xmlns:p14="http://schemas.microsoft.com/office/powerpoint/2010/main" val="144006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9ADCE14D-6740-4DC1-B367-2477E275B83C}" type="slidenum">
              <a:rPr lang="en-CA" altLang="en-US" sz="1200"/>
              <a:pPr eaLnBrk="1" hangingPunct="1"/>
              <a:t>31</a:t>
            </a:fld>
            <a:endParaRPr lang="en-CA"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901D60C0-A634-43C7-9776-E741FFE61775}" type="slidenum">
              <a:rPr lang="en-CA" altLang="en-US" sz="1200"/>
              <a:pPr eaLnBrk="1" hangingPunct="1"/>
              <a:t>34</a:t>
            </a:fld>
            <a:endParaRPr lang="en-CA"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D39E06FB-C7AD-467B-8474-B6CAF3165379}" type="slidenum">
              <a:rPr lang="en-CA" altLang="en-US" sz="1200"/>
              <a:pPr eaLnBrk="1" hangingPunct="1"/>
              <a:t>35</a:t>
            </a:fld>
            <a:endParaRPr lang="en-CA"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6</a:t>
            </a:fld>
            <a:endParaRPr lang="en-US"/>
          </a:p>
        </p:txBody>
      </p:sp>
    </p:spTree>
    <p:extLst>
      <p:ext uri="{BB962C8B-B14F-4D97-AF65-F5344CB8AC3E}">
        <p14:creationId xmlns:p14="http://schemas.microsoft.com/office/powerpoint/2010/main" val="3077563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2C74D019-514E-4E0C-807A-6FCF16037F2C}" type="slidenum">
              <a:rPr lang="en-CA" altLang="en-US" sz="1200"/>
              <a:pPr eaLnBrk="1" hangingPunct="1"/>
              <a:t>36</a:t>
            </a:fld>
            <a:endParaRPr lang="en-CA"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2C74D019-514E-4E0C-807A-6FCF16037F2C}" type="slidenum">
              <a:rPr lang="en-CA" altLang="en-US" sz="1200"/>
              <a:pPr eaLnBrk="1" hangingPunct="1"/>
              <a:t>37</a:t>
            </a:fld>
            <a:endParaRPr lang="en-CA"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07128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38</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5F88C3DE-B83F-4C06-A89C-1E027A78549C}" type="slidenum">
              <a:rPr lang="en-CA" altLang="en-US" sz="1200"/>
              <a:pPr eaLnBrk="1" hangingPunct="1"/>
              <a:t>8</a:t>
            </a:fld>
            <a:endParaRPr lang="en-CA" alt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23818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5DD25D66-3731-4C2B-B52C-98EFCB481B7B}" type="slidenum">
              <a:rPr lang="en-CA" altLang="en-US" sz="1200"/>
              <a:pPr eaLnBrk="1" hangingPunct="1"/>
              <a:t>9</a:t>
            </a:fld>
            <a:endParaRPr lang="en-CA"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9406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5DD25D66-3731-4C2B-B52C-98EFCB481B7B}" type="slidenum">
              <a:rPr lang="en-CA" altLang="en-US" sz="1200"/>
              <a:pPr eaLnBrk="1" hangingPunct="1"/>
              <a:t>10</a:t>
            </a:fld>
            <a:endParaRPr lang="en-CA"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69551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5DD25D66-3731-4C2B-B52C-98EFCB481B7B}" type="slidenum">
              <a:rPr lang="en-CA" altLang="en-US" sz="1200"/>
              <a:pPr eaLnBrk="1" hangingPunct="1"/>
              <a:t>11</a:t>
            </a:fld>
            <a:endParaRPr lang="en-CA"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7124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5DD25D66-3731-4C2B-B52C-98EFCB481B7B}" type="slidenum">
              <a:rPr lang="en-CA" altLang="en-US" sz="1200"/>
              <a:pPr eaLnBrk="1" hangingPunct="1"/>
              <a:t>12</a:t>
            </a:fld>
            <a:endParaRPr lang="en-CA"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90214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8356A9-5C2C-4AA6-A938-4C260AB0B7EF}" type="slidenum">
              <a:rPr lang="en-CA" altLang="en-US"/>
              <a:pPr/>
              <a:t>13</a:t>
            </a:fld>
            <a:endParaRPr lang="en-CA" alt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4678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200329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8" Type="http://schemas.openxmlformats.org/officeDocument/2006/relationships/hyperlink" Target="https://en.wikipedia.org/wiki/Chain-of-responsibility_pattern" TargetMode="External"/><Relationship Id="rId3" Type="http://schemas.openxmlformats.org/officeDocument/2006/relationships/hyperlink" Target="https://howtodoinjava.com/design-patterns/" TargetMode="External"/><Relationship Id="rId7" Type="http://schemas.openxmlformats.org/officeDocument/2006/relationships/hyperlink" Target="https://en.wikipedia.org/wiki/Visitor_pattern"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hyperlink" Target="https://en.wikipedia.org/wiki/Strategy_pattern" TargetMode="External"/><Relationship Id="rId5" Type="http://schemas.openxmlformats.org/officeDocument/2006/relationships/hyperlink" Target="https://en.wikipedia.org/wiki/State_pattern" TargetMode="External"/><Relationship Id="rId4" Type="http://schemas.openxmlformats.org/officeDocument/2006/relationships/hyperlink" Target="https://en.wikipedia.org/wiki/Adapter_patter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14</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Pattern Based Design</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A66EA32-D718-4507-A275-3CDC5A567D7C}" type="slidenum">
              <a:rPr lang="en-CA" altLang="en-US" sz="1400"/>
              <a:pPr eaLnBrk="1" hangingPunct="1"/>
              <a:t>10</a:t>
            </a:fld>
            <a:endParaRPr lang="en-CA" altLang="en-US" sz="1400"/>
          </a:p>
        </p:txBody>
      </p:sp>
      <p:sp>
        <p:nvSpPr>
          <p:cNvPr id="10243" name="Rectangle 2"/>
          <p:cNvSpPr>
            <a:spLocks noGrp="1" noChangeArrowheads="1"/>
          </p:cNvSpPr>
          <p:nvPr>
            <p:ph type="title"/>
          </p:nvPr>
        </p:nvSpPr>
        <p:spPr>
          <a:xfrm>
            <a:off x="685800" y="457200"/>
            <a:ext cx="7772400" cy="1143000"/>
          </a:xfrm>
        </p:spPr>
        <p:txBody>
          <a:bodyPr/>
          <a:lstStyle/>
          <a:p>
            <a:pPr eaLnBrk="1" hangingPunct="1">
              <a:tabLst>
                <a:tab pos="7542213" algn="r"/>
              </a:tabLst>
            </a:pPr>
            <a:r>
              <a:rPr lang="en-CA" altLang="en-US" sz="3600" dirty="0"/>
              <a:t>Visitor Design Pattern </a:t>
            </a:r>
            <a:r>
              <a:rPr lang="el-GR" altLang="en-US" sz="3600" dirty="0"/>
              <a:t>– </a:t>
            </a:r>
            <a:r>
              <a:rPr lang="en-CA" altLang="en-US" sz="3600" dirty="0"/>
              <a:t>Example (2)</a:t>
            </a:r>
            <a:endParaRPr lang="en-US" altLang="en-US" sz="3600" dirty="0"/>
          </a:p>
        </p:txBody>
      </p:sp>
      <p:sp>
        <p:nvSpPr>
          <p:cNvPr id="10244" name="Rectangle 3"/>
          <p:cNvSpPr>
            <a:spLocks noGrp="1" noChangeArrowheads="1"/>
          </p:cNvSpPr>
          <p:nvPr>
            <p:ph type="body" idx="1"/>
          </p:nvPr>
        </p:nvSpPr>
        <p:spPr>
          <a:xfrm>
            <a:off x="304800" y="1447800"/>
            <a:ext cx="7162800" cy="5029200"/>
          </a:xfrm>
        </p:spPr>
        <p:txBody>
          <a:bodyPr/>
          <a:lstStyle/>
          <a:p>
            <a:pPr marL="0" indent="0">
              <a:buNone/>
            </a:pPr>
            <a:r>
              <a:rPr lang="en-US" sz="1200" dirty="0">
                <a:solidFill>
                  <a:srgbClr val="3F7F5F"/>
                </a:solidFill>
                <a:latin typeface="Consolas" panose="020B0609020204030204" pitchFamily="49" charset="0"/>
              </a:rPr>
              <a:t>// "Element"</a:t>
            </a: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abstract</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Element {</a:t>
            </a: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abstract</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accept(Visitor </a:t>
            </a:r>
            <a:r>
              <a:rPr lang="en-US" sz="1200" b="1" dirty="0">
                <a:solidFill>
                  <a:srgbClr val="6A3E3E"/>
                </a:solidFill>
                <a:latin typeface="Consolas" panose="020B0609020204030204" pitchFamily="49" charset="0"/>
              </a:rPr>
              <a:t>visitor</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a:t>
            </a:r>
          </a:p>
          <a:p>
            <a:pPr marL="0" indent="0">
              <a:buNone/>
            </a:pPr>
            <a:endParaRPr lang="en-US" sz="1200" dirty="0">
              <a:solidFill>
                <a:srgbClr val="000000"/>
              </a:solidFill>
              <a:latin typeface="Consolas" panose="020B0609020204030204" pitchFamily="49" charset="0"/>
            </a:endParaRPr>
          </a:p>
          <a:p>
            <a:pPr marL="0" indent="0">
              <a:buNone/>
            </a:pPr>
            <a:r>
              <a:rPr lang="en-US" sz="1200" dirty="0">
                <a:solidFill>
                  <a:srgbClr val="3F7F5F"/>
                </a:solidFill>
                <a:latin typeface="Consolas" panose="020B0609020204030204" pitchFamily="49" charset="0"/>
              </a:rPr>
              <a:t>// "JSON Element"</a:t>
            </a: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JSONElement</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Element {</a:t>
            </a:r>
          </a:p>
          <a:p>
            <a:pPr marL="0" indent="0">
              <a:buNone/>
            </a:pPr>
            <a:r>
              <a:rPr lang="en-US" sz="1200" dirty="0">
                <a:solidFill>
                  <a:srgbClr val="646464"/>
                </a:solidFill>
                <a:latin typeface="Consolas" panose="020B0609020204030204" pitchFamily="49" charset="0"/>
              </a:rPr>
              <a:t>   @Override</a:t>
            </a: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accept(Visitor </a:t>
            </a:r>
            <a:r>
              <a:rPr lang="en-US" sz="1200" b="1" dirty="0">
                <a:solidFill>
                  <a:srgbClr val="6A3E3E"/>
                </a:solidFill>
                <a:latin typeface="Consolas" panose="020B0609020204030204" pitchFamily="49" charset="0"/>
              </a:rPr>
              <a:t>visitor</a:t>
            </a:r>
            <a:r>
              <a:rPr lang="en-US" sz="1200" b="1" dirty="0">
                <a:solidFill>
                  <a:srgbClr val="000000"/>
                </a:solidFill>
                <a:latin typeface="Consolas" panose="020B0609020204030204" pitchFamily="49" charset="0"/>
              </a:rPr>
              <a:t>) {</a:t>
            </a:r>
          </a:p>
          <a:p>
            <a:pPr marL="0" indent="0">
              <a:buNone/>
            </a:pP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visitor</a:t>
            </a:r>
            <a:r>
              <a:rPr lang="en-US" sz="1200" dirty="0" err="1">
                <a:solidFill>
                  <a:srgbClr val="000000"/>
                </a:solidFill>
                <a:latin typeface="Consolas" panose="020B0609020204030204" pitchFamily="49" charset="0"/>
              </a:rPr>
              <a:t>.visit</a:t>
            </a:r>
            <a:r>
              <a:rPr lang="en-US" sz="1200"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this</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p>
          <a:p>
            <a:pPr marL="0" indent="0">
              <a:buNone/>
            </a:pPr>
            <a:endParaRPr lang="en-US" sz="1200" dirty="0">
              <a:solidFill>
                <a:srgbClr val="000000"/>
              </a:solidFill>
              <a:latin typeface="Consolas" panose="020B0609020204030204" pitchFamily="49" charset="0"/>
            </a:endParaRPr>
          </a:p>
          <a:p>
            <a:pPr marL="0" indent="0">
              <a:buNone/>
            </a:pPr>
            <a:r>
              <a:rPr lang="en-US" sz="1200" dirty="0">
                <a:solidFill>
                  <a:srgbClr val="3F7F5F"/>
                </a:solidFill>
                <a:latin typeface="Consolas" panose="020B0609020204030204" pitchFamily="49" charset="0"/>
              </a:rPr>
              <a:t>//"XML Element"</a:t>
            </a: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XMLElement</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Element {</a:t>
            </a:r>
          </a:p>
          <a:p>
            <a:pPr marL="0" indent="0">
              <a:buNone/>
            </a:pPr>
            <a:r>
              <a:rPr lang="en-US" sz="1200" dirty="0">
                <a:solidFill>
                  <a:srgbClr val="646464"/>
                </a:solidFill>
                <a:latin typeface="Consolas" panose="020B0609020204030204" pitchFamily="49" charset="0"/>
              </a:rPr>
              <a:t>   @Override</a:t>
            </a: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accept(Visitor </a:t>
            </a:r>
            <a:r>
              <a:rPr lang="en-US" sz="1200" b="1" dirty="0">
                <a:solidFill>
                  <a:srgbClr val="6A3E3E"/>
                </a:solidFill>
                <a:latin typeface="Consolas" panose="020B0609020204030204" pitchFamily="49" charset="0"/>
              </a:rPr>
              <a:t>visitor</a:t>
            </a:r>
            <a:r>
              <a:rPr lang="en-US" sz="1200" b="1" dirty="0">
                <a:solidFill>
                  <a:srgbClr val="000000"/>
                </a:solidFill>
                <a:latin typeface="Consolas" panose="020B0609020204030204" pitchFamily="49" charset="0"/>
              </a:rPr>
              <a:t>) {</a:t>
            </a:r>
          </a:p>
          <a:p>
            <a:pPr marL="0" indent="0">
              <a:buNone/>
            </a:pP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visitor</a:t>
            </a:r>
            <a:r>
              <a:rPr lang="en-US" sz="1200" dirty="0" err="1">
                <a:solidFill>
                  <a:srgbClr val="000000"/>
                </a:solidFill>
                <a:latin typeface="Consolas" panose="020B0609020204030204" pitchFamily="49" charset="0"/>
              </a:rPr>
              <a:t>.visit</a:t>
            </a:r>
            <a:r>
              <a:rPr lang="en-US" sz="1200"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this</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endParaRPr lang="en-US" altLang="en-US" sz="1200" dirty="0">
              <a:latin typeface="Courier New" pitchFamily="49" charset="0"/>
            </a:endParaRPr>
          </a:p>
        </p:txBody>
      </p:sp>
      <p:cxnSp>
        <p:nvCxnSpPr>
          <p:cNvPr id="3" name="Straight Connector 2"/>
          <p:cNvCxnSpPr/>
          <p:nvPr/>
        </p:nvCxnSpPr>
        <p:spPr>
          <a:xfrm>
            <a:off x="4648200" y="1143000"/>
            <a:ext cx="0" cy="5105400"/>
          </a:xfrm>
          <a:prstGeom prst="line">
            <a:avLst/>
          </a:prstGeom>
        </p:spPr>
        <p:style>
          <a:lnRef idx="1">
            <a:schemeClr val="dk1"/>
          </a:lnRef>
          <a:fillRef idx="0">
            <a:schemeClr val="dk1"/>
          </a:fillRef>
          <a:effectRef idx="0">
            <a:schemeClr val="dk1"/>
          </a:effectRef>
          <a:fontRef idx="minor">
            <a:schemeClr val="tx1"/>
          </a:fontRef>
        </p:style>
      </p:cxnSp>
      <p:sp>
        <p:nvSpPr>
          <p:cNvPr id="7" name="Rectangle 3"/>
          <p:cNvSpPr txBox="1">
            <a:spLocks noChangeArrowheads="1"/>
          </p:cNvSpPr>
          <p:nvPr/>
        </p:nvSpPr>
        <p:spPr>
          <a:xfrm>
            <a:off x="4953000" y="1447800"/>
            <a:ext cx="4191000" cy="4800600"/>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1200" dirty="0">
                <a:solidFill>
                  <a:srgbClr val="3F7F5F"/>
                </a:solidFill>
                <a:latin typeface="Consolas" panose="020B0609020204030204" pitchFamily="49" charset="0"/>
              </a:rPr>
              <a:t>// "Document"</a:t>
            </a:r>
          </a:p>
          <a:p>
            <a:pPr marL="0" indent="0">
              <a:buFont typeface="Arial" charse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Document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Element{</a:t>
            </a:r>
          </a:p>
          <a:p>
            <a:pPr marL="0" indent="0">
              <a:buFont typeface="Arial" charset="0"/>
              <a:buNone/>
            </a:pPr>
            <a:r>
              <a:rPr lang="en-US" sz="1200" dirty="0">
                <a:solidFill>
                  <a:srgbClr val="000000"/>
                </a:solidFill>
                <a:latin typeface="Consolas" panose="020B0609020204030204" pitchFamily="49" charset="0"/>
              </a:rPr>
              <a:t>   List&lt;Element&gt; </a:t>
            </a:r>
            <a:r>
              <a:rPr lang="en-US" sz="1200" dirty="0">
                <a:solidFill>
                  <a:srgbClr val="0000C0"/>
                </a:solidFill>
                <a:latin typeface="Consolas" panose="020B0609020204030204" pitchFamily="49" charset="0"/>
              </a:rPr>
              <a:t>elements</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ArrayList</a:t>
            </a:r>
            <a:r>
              <a:rPr lang="en-US" sz="1200" b="1" dirty="0">
                <a:solidFill>
                  <a:srgbClr val="000000"/>
                </a:solidFill>
                <a:latin typeface="Consolas" panose="020B0609020204030204" pitchFamily="49" charset="0"/>
              </a:rPr>
              <a:t>&lt;&gt;();</a:t>
            </a:r>
          </a:p>
          <a:p>
            <a:pPr marL="0" indent="0">
              <a:buFont typeface="Arial" charset="0"/>
              <a:buNone/>
            </a:pPr>
            <a:endParaRPr lang="en-US" sz="1200" dirty="0">
              <a:latin typeface="Consolas" panose="020B0609020204030204" pitchFamily="49" charset="0"/>
            </a:endParaRPr>
          </a:p>
          <a:p>
            <a:pPr marL="0" indent="0">
              <a:buFont typeface="Arial" charse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addElement</a:t>
            </a:r>
            <a:r>
              <a:rPr lang="en-US" sz="1200" b="1" dirty="0">
                <a:solidFill>
                  <a:srgbClr val="000000"/>
                </a:solidFill>
                <a:latin typeface="Consolas" panose="020B0609020204030204" pitchFamily="49" charset="0"/>
              </a:rPr>
              <a:t>(Element </a:t>
            </a:r>
            <a:r>
              <a:rPr lang="en-US" sz="1200" b="1" dirty="0">
                <a:solidFill>
                  <a:srgbClr val="6A3E3E"/>
                </a:solidFill>
                <a:latin typeface="Consolas" panose="020B0609020204030204" pitchFamily="49" charset="0"/>
              </a:rPr>
              <a:t>element</a:t>
            </a:r>
            <a:r>
              <a:rPr lang="en-US" sz="1200" b="1" dirty="0">
                <a:solidFill>
                  <a:srgbClr val="000000"/>
                </a:solidFill>
                <a:latin typeface="Consolas" panose="020B0609020204030204" pitchFamily="49" charset="0"/>
              </a:rPr>
              <a:t>) {</a:t>
            </a:r>
          </a:p>
          <a:p>
            <a:pPr marL="0" indent="0">
              <a:buFont typeface="Arial" charset="0"/>
              <a:buNone/>
            </a:pPr>
            <a:r>
              <a:rPr lang="en-US" sz="1200" dirty="0">
                <a:solidFill>
                  <a:srgbClr val="0000C0"/>
                </a:solidFill>
                <a:latin typeface="Consolas" panose="020B0609020204030204" pitchFamily="49" charset="0"/>
              </a:rPr>
              <a:t>      </a:t>
            </a:r>
            <a:r>
              <a:rPr lang="en-US" sz="1200" dirty="0" err="1">
                <a:solidFill>
                  <a:srgbClr val="0000C0"/>
                </a:solidFill>
                <a:latin typeface="Consolas" panose="020B0609020204030204" pitchFamily="49" charset="0"/>
              </a:rPr>
              <a:t>elements</a:t>
            </a:r>
            <a:r>
              <a:rPr lang="en-US" sz="1200" dirty="0" err="1">
                <a:solidFill>
                  <a:srgbClr val="000000"/>
                </a:solidFill>
                <a:latin typeface="Consolas" panose="020B0609020204030204" pitchFamily="49" charset="0"/>
              </a:rPr>
              <a:t>.add</a:t>
            </a:r>
            <a:r>
              <a:rPr lang="en-US" sz="1200" dirty="0">
                <a:solidFill>
                  <a:srgbClr val="000000"/>
                </a:solidFill>
                <a:latin typeface="Consolas" panose="020B0609020204030204" pitchFamily="49" charset="0"/>
              </a:rPr>
              <a:t>(</a:t>
            </a:r>
            <a:r>
              <a:rPr lang="en-US" sz="1200" dirty="0">
                <a:solidFill>
                  <a:srgbClr val="6A3E3E"/>
                </a:solidFill>
                <a:latin typeface="Consolas" panose="020B0609020204030204" pitchFamily="49" charset="0"/>
              </a:rPr>
              <a:t>element</a:t>
            </a:r>
            <a:r>
              <a:rPr lang="en-US" sz="1200" dirty="0">
                <a:solidFill>
                  <a:srgbClr val="000000"/>
                </a:solidFill>
                <a:latin typeface="Consolas" panose="020B0609020204030204" pitchFamily="49" charset="0"/>
              </a:rPr>
              <a:t>);</a:t>
            </a:r>
          </a:p>
          <a:p>
            <a:pPr marL="0" indent="0">
              <a:buFont typeface="Arial" charset="0"/>
              <a:buNone/>
            </a:pPr>
            <a:r>
              <a:rPr lang="en-US" sz="1200" dirty="0">
                <a:solidFill>
                  <a:srgbClr val="000000"/>
                </a:solidFill>
                <a:latin typeface="Consolas" panose="020B0609020204030204" pitchFamily="49" charset="0"/>
              </a:rPr>
              <a:t>   }</a:t>
            </a:r>
          </a:p>
          <a:p>
            <a:pPr marL="0" indent="0">
              <a:buFont typeface="Arial" charset="0"/>
              <a:buNone/>
            </a:pPr>
            <a:endParaRPr lang="en-US" sz="1200" dirty="0">
              <a:latin typeface="Consolas" panose="020B0609020204030204" pitchFamily="49" charset="0"/>
            </a:endParaRPr>
          </a:p>
          <a:p>
            <a:pPr marL="0" indent="0">
              <a:buFont typeface="Arial" charset="0"/>
              <a:buNone/>
            </a:pPr>
            <a:r>
              <a:rPr lang="en-US" sz="1200" dirty="0">
                <a:solidFill>
                  <a:srgbClr val="646464"/>
                </a:solidFill>
                <a:latin typeface="Consolas" panose="020B0609020204030204" pitchFamily="49" charset="0"/>
              </a:rPr>
              <a:t>   @Override</a:t>
            </a:r>
          </a:p>
          <a:p>
            <a:pPr marL="0" indent="0">
              <a:buFont typeface="Arial" charse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accept(Visitor </a:t>
            </a:r>
            <a:r>
              <a:rPr lang="en-US" sz="1200" b="1" dirty="0">
                <a:solidFill>
                  <a:srgbClr val="6A3E3E"/>
                </a:solidFill>
                <a:latin typeface="Consolas" panose="020B0609020204030204" pitchFamily="49" charset="0"/>
              </a:rPr>
              <a:t>visitor</a:t>
            </a:r>
            <a:r>
              <a:rPr lang="en-US" sz="1200" b="1" dirty="0">
                <a:solidFill>
                  <a:srgbClr val="000000"/>
                </a:solidFill>
                <a:latin typeface="Consolas" panose="020B0609020204030204" pitchFamily="49" charset="0"/>
              </a:rPr>
              <a:t>) {</a:t>
            </a:r>
          </a:p>
          <a:p>
            <a:pPr marL="0" indent="0">
              <a:buFont typeface="Arial" charset="0"/>
              <a:buNone/>
            </a:pPr>
            <a:r>
              <a:rPr lang="en-US" sz="1200" b="1" dirty="0">
                <a:solidFill>
                  <a:srgbClr val="7F0055"/>
                </a:solidFill>
                <a:latin typeface="Consolas" panose="020B0609020204030204" pitchFamily="49" charset="0"/>
              </a:rPr>
              <a:t>      for</a:t>
            </a:r>
            <a:r>
              <a:rPr lang="en-US" sz="1200" b="1" dirty="0">
                <a:solidFill>
                  <a:srgbClr val="000000"/>
                </a:solidFill>
                <a:latin typeface="Consolas" panose="020B0609020204030204" pitchFamily="49" charset="0"/>
              </a:rPr>
              <a:t> (Element </a:t>
            </a:r>
            <a:r>
              <a:rPr lang="en-US" sz="1200" b="1" dirty="0" err="1">
                <a:solidFill>
                  <a:srgbClr val="6A3E3E"/>
                </a:solidFill>
                <a:latin typeface="Consolas" panose="020B0609020204030204" pitchFamily="49" charset="0"/>
              </a:rPr>
              <a:t>element</a:t>
            </a:r>
            <a:r>
              <a:rPr lang="en-US" sz="1200" b="1" dirty="0">
                <a:solidFill>
                  <a:srgbClr val="000000"/>
                </a:solidFill>
                <a:latin typeface="Consolas" panose="020B0609020204030204" pitchFamily="49" charset="0"/>
              </a:rPr>
              <a:t> : </a:t>
            </a:r>
            <a:r>
              <a:rPr lang="en-US" sz="1200" b="1" dirty="0">
                <a:solidFill>
                  <a:srgbClr val="0000C0"/>
                </a:solidFill>
                <a:latin typeface="Consolas" panose="020B0609020204030204" pitchFamily="49" charset="0"/>
              </a:rPr>
              <a:t>elements</a:t>
            </a:r>
            <a:r>
              <a:rPr lang="en-US" sz="1200" b="1" dirty="0">
                <a:solidFill>
                  <a:srgbClr val="000000"/>
                </a:solidFill>
                <a:latin typeface="Consolas" panose="020B0609020204030204" pitchFamily="49" charset="0"/>
              </a:rPr>
              <a:t>)</a:t>
            </a:r>
          </a:p>
          <a:p>
            <a:pPr marL="0" indent="0">
              <a:buFont typeface="Arial" charset="0"/>
              <a:buNone/>
            </a:pP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element</a:t>
            </a:r>
            <a:r>
              <a:rPr lang="en-US" sz="1200" dirty="0" err="1">
                <a:solidFill>
                  <a:srgbClr val="000000"/>
                </a:solidFill>
                <a:latin typeface="Consolas" panose="020B0609020204030204" pitchFamily="49" charset="0"/>
              </a:rPr>
              <a:t>.accept</a:t>
            </a:r>
            <a:r>
              <a:rPr lang="en-US" sz="1200" dirty="0">
                <a:solidFill>
                  <a:srgbClr val="000000"/>
                </a:solidFill>
                <a:latin typeface="Consolas" panose="020B0609020204030204" pitchFamily="49" charset="0"/>
              </a:rPr>
              <a:t>(</a:t>
            </a:r>
            <a:r>
              <a:rPr lang="en-US" sz="1200" dirty="0">
                <a:solidFill>
                  <a:srgbClr val="6A3E3E"/>
                </a:solidFill>
                <a:latin typeface="Consolas" panose="020B0609020204030204" pitchFamily="49" charset="0"/>
              </a:rPr>
              <a:t>visitor</a:t>
            </a:r>
            <a:r>
              <a:rPr lang="en-US" sz="1200" dirty="0">
                <a:solidFill>
                  <a:srgbClr val="000000"/>
                </a:solidFill>
                <a:latin typeface="Consolas" panose="020B0609020204030204" pitchFamily="49" charset="0"/>
              </a:rPr>
              <a:t>);</a:t>
            </a:r>
          </a:p>
          <a:p>
            <a:pPr marL="0" indent="0">
              <a:buFont typeface="Arial" charset="0"/>
              <a:buNone/>
            </a:pPr>
            <a:r>
              <a:rPr lang="en-US" sz="1200" dirty="0">
                <a:solidFill>
                  <a:srgbClr val="000000"/>
                </a:solidFill>
                <a:latin typeface="Consolas" panose="020B0609020204030204" pitchFamily="49" charset="0"/>
              </a:rPr>
              <a:t>      }</a:t>
            </a:r>
          </a:p>
          <a:p>
            <a:pPr marL="0" indent="0">
              <a:buFont typeface="Arial" charset="0"/>
              <a:buNone/>
            </a:pPr>
            <a:r>
              <a:rPr lang="en-US" sz="1200" dirty="0">
                <a:solidFill>
                  <a:srgbClr val="000000"/>
                </a:solidFill>
                <a:latin typeface="Consolas" panose="020B0609020204030204" pitchFamily="49" charset="0"/>
              </a:rPr>
              <a:t>   }</a:t>
            </a:r>
          </a:p>
          <a:p>
            <a:pPr marL="0" indent="0">
              <a:buFont typeface="Arial" charset="0"/>
              <a:buNone/>
            </a:pPr>
            <a:r>
              <a:rPr lang="en-US" sz="1200" dirty="0">
                <a:solidFill>
                  <a:srgbClr val="000000"/>
                </a:solidFill>
                <a:latin typeface="Consolas" panose="020B0609020204030204" pitchFamily="49" charset="0"/>
              </a:rPr>
              <a:t>}</a:t>
            </a:r>
            <a:endParaRPr lang="en-US" altLang="en-US" sz="1200" dirty="0">
              <a:latin typeface="Courier New" pitchFamily="49" charset="0"/>
            </a:endParaRPr>
          </a:p>
        </p:txBody>
      </p:sp>
    </p:spTree>
    <p:extLst>
      <p:ext uri="{BB962C8B-B14F-4D97-AF65-F5344CB8AC3E}">
        <p14:creationId xmlns:p14="http://schemas.microsoft.com/office/powerpoint/2010/main" val="404311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A66EA32-D718-4507-A275-3CDC5A567D7C}" type="slidenum">
              <a:rPr lang="en-CA" altLang="en-US" sz="1400"/>
              <a:pPr eaLnBrk="1" hangingPunct="1"/>
              <a:t>11</a:t>
            </a:fld>
            <a:endParaRPr lang="en-CA" altLang="en-US" sz="1400"/>
          </a:p>
        </p:txBody>
      </p:sp>
      <p:sp>
        <p:nvSpPr>
          <p:cNvPr id="10243" name="Rectangle 2"/>
          <p:cNvSpPr>
            <a:spLocks noGrp="1" noChangeArrowheads="1"/>
          </p:cNvSpPr>
          <p:nvPr>
            <p:ph type="title"/>
          </p:nvPr>
        </p:nvSpPr>
        <p:spPr>
          <a:xfrm>
            <a:off x="685800" y="457200"/>
            <a:ext cx="7772400" cy="1143000"/>
          </a:xfrm>
        </p:spPr>
        <p:txBody>
          <a:bodyPr/>
          <a:lstStyle/>
          <a:p>
            <a:pPr eaLnBrk="1" hangingPunct="1">
              <a:tabLst>
                <a:tab pos="7542213" algn="r"/>
              </a:tabLst>
            </a:pPr>
            <a:r>
              <a:rPr lang="en-CA" altLang="en-US" sz="3600" dirty="0"/>
              <a:t>Visitor Design Pattern </a:t>
            </a:r>
            <a:r>
              <a:rPr lang="el-GR" altLang="en-US" sz="3600" dirty="0"/>
              <a:t>– </a:t>
            </a:r>
            <a:r>
              <a:rPr lang="en-CA" altLang="en-US" sz="3600" dirty="0"/>
              <a:t>Example (3)</a:t>
            </a:r>
            <a:endParaRPr lang="en-US" altLang="en-US" sz="3600" dirty="0"/>
          </a:p>
        </p:txBody>
      </p:sp>
      <p:sp>
        <p:nvSpPr>
          <p:cNvPr id="2" name="TextBox 1"/>
          <p:cNvSpPr txBox="1"/>
          <p:nvPr/>
        </p:nvSpPr>
        <p:spPr>
          <a:xfrm>
            <a:off x="1143000" y="1752600"/>
            <a:ext cx="4038600" cy="3416320"/>
          </a:xfrm>
          <a:prstGeom prst="rect">
            <a:avLst/>
          </a:prstGeom>
          <a:noFill/>
        </p:spPr>
        <p:txBody>
          <a:bodyPr wrap="square" rtlCol="0">
            <a:spAutoFit/>
          </a:bodyPr>
          <a:lstStyle/>
          <a:p>
            <a:r>
              <a:rPr lang="en-US" sz="1200" dirty="0">
                <a:solidFill>
                  <a:srgbClr val="3F7F5F"/>
                </a:solidFill>
                <a:latin typeface="Consolas" panose="020B0609020204030204" pitchFamily="49" charset="0"/>
              </a:rPr>
              <a:t>// Client code</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MainApp</a:t>
            </a:r>
            <a:r>
              <a:rPr lang="en-U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3F7F5F"/>
                </a:solidFill>
                <a:latin typeface="Consolas" panose="020B0609020204030204" pitchFamily="49" charset="0"/>
              </a:rPr>
              <a:t>      // Create two different visitors</a:t>
            </a:r>
          </a:p>
          <a:p>
            <a:r>
              <a:rPr lang="en-US" sz="1200" dirty="0">
                <a:solidFill>
                  <a:srgbClr val="000000"/>
                </a:solidFill>
                <a:latin typeface="Consolas" panose="020B0609020204030204" pitchFamily="49" charset="0"/>
              </a:rPr>
              <a:t>      Visitor </a:t>
            </a:r>
            <a:r>
              <a:rPr lang="en-US" sz="1200" dirty="0">
                <a:solidFill>
                  <a:srgbClr val="6A3E3E"/>
                </a:solidFill>
                <a:latin typeface="Consolas" panose="020B0609020204030204" pitchFamily="49" charset="0"/>
              </a:rPr>
              <a:t>v1</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ElementVisitor1();</a:t>
            </a:r>
          </a:p>
          <a:p>
            <a:r>
              <a:rPr lang="en-US" sz="1200" dirty="0">
                <a:solidFill>
                  <a:srgbClr val="000000"/>
                </a:solidFill>
                <a:latin typeface="Consolas" panose="020B0609020204030204" pitchFamily="49" charset="0"/>
              </a:rPr>
              <a:t>      Visitor </a:t>
            </a:r>
            <a:r>
              <a:rPr lang="en-US" sz="1200" dirty="0">
                <a:solidFill>
                  <a:srgbClr val="6A3E3E"/>
                </a:solidFill>
                <a:latin typeface="Consolas" panose="020B0609020204030204" pitchFamily="49" charset="0"/>
              </a:rPr>
              <a:t>v2</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ElementVisitor2();</a:t>
            </a:r>
          </a:p>
          <a:p>
            <a:endParaRPr lang="en-US" sz="1200" dirty="0">
              <a:latin typeface="Consolas" panose="020B0609020204030204" pitchFamily="49" charset="0"/>
            </a:endParaRPr>
          </a:p>
          <a:p>
            <a:r>
              <a:rPr lang="en-US" sz="1200" dirty="0">
                <a:solidFill>
                  <a:srgbClr val="3F7F5F"/>
                </a:solidFill>
                <a:latin typeface="Consolas" panose="020B0609020204030204" pitchFamily="49" charset="0"/>
              </a:rPr>
              <a:t>      // Create document with 3 elements</a:t>
            </a:r>
          </a:p>
          <a:p>
            <a:r>
              <a:rPr lang="en-US" sz="1200" dirty="0">
                <a:solidFill>
                  <a:srgbClr val="000000"/>
                </a:solidFill>
                <a:latin typeface="Consolas" panose="020B0609020204030204" pitchFamily="49" charset="0"/>
              </a:rPr>
              <a:t>      Document </a:t>
            </a:r>
            <a:r>
              <a:rPr lang="en-US" sz="1200" dirty="0">
                <a:solidFill>
                  <a:srgbClr val="6A3E3E"/>
                </a:solidFill>
                <a:latin typeface="Consolas" panose="020B0609020204030204" pitchFamily="49" charset="0"/>
              </a:rPr>
              <a:t>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Document();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d</a:t>
            </a:r>
            <a:r>
              <a:rPr lang="en-US" sz="1200" dirty="0" err="1">
                <a:solidFill>
                  <a:srgbClr val="000000"/>
                </a:solidFill>
                <a:latin typeface="Consolas" panose="020B0609020204030204" pitchFamily="49" charset="0"/>
              </a:rPr>
              <a:t>.addElement</a:t>
            </a:r>
            <a:r>
              <a:rPr lang="en-US" sz="1200"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JSONElement</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d</a:t>
            </a:r>
            <a:r>
              <a:rPr lang="en-US" sz="1200" dirty="0" err="1">
                <a:solidFill>
                  <a:srgbClr val="000000"/>
                </a:solidFill>
                <a:latin typeface="Consolas" panose="020B0609020204030204" pitchFamily="49" charset="0"/>
              </a:rPr>
              <a:t>.addElement</a:t>
            </a:r>
            <a:r>
              <a:rPr lang="en-US" sz="1200"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JSONElement</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d</a:t>
            </a:r>
            <a:r>
              <a:rPr lang="en-US" sz="1200" dirty="0" err="1">
                <a:solidFill>
                  <a:srgbClr val="000000"/>
                </a:solidFill>
                <a:latin typeface="Consolas" panose="020B0609020204030204" pitchFamily="49" charset="0"/>
              </a:rPr>
              <a:t>.addElement</a:t>
            </a:r>
            <a:r>
              <a:rPr lang="en-US" sz="1200"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XMLElement</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 Visit document with visitors</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d</a:t>
            </a:r>
            <a:r>
              <a:rPr lang="en-US" sz="1200" dirty="0" err="1">
                <a:solidFill>
                  <a:srgbClr val="000000"/>
                </a:solidFill>
                <a:latin typeface="Consolas" panose="020B0609020204030204" pitchFamily="49" charset="0"/>
              </a:rPr>
              <a:t>.accept</a:t>
            </a:r>
            <a:r>
              <a:rPr lang="en-US" sz="1200" dirty="0">
                <a:solidFill>
                  <a:srgbClr val="000000"/>
                </a:solidFill>
                <a:latin typeface="Consolas" panose="020B0609020204030204" pitchFamily="49" charset="0"/>
              </a:rPr>
              <a:t>(</a:t>
            </a:r>
            <a:r>
              <a:rPr lang="en-US" sz="1200" dirty="0">
                <a:solidFill>
                  <a:srgbClr val="6A3E3E"/>
                </a:solidFill>
                <a:latin typeface="Consolas" panose="020B0609020204030204" pitchFamily="49" charset="0"/>
              </a:rPr>
              <a:t>v1</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d</a:t>
            </a:r>
            <a:r>
              <a:rPr lang="en-US" sz="1200" dirty="0" err="1">
                <a:solidFill>
                  <a:srgbClr val="000000"/>
                </a:solidFill>
                <a:latin typeface="Consolas" panose="020B0609020204030204" pitchFamily="49" charset="0"/>
              </a:rPr>
              <a:t>.accept</a:t>
            </a:r>
            <a:r>
              <a:rPr lang="en-US" sz="1200" dirty="0">
                <a:solidFill>
                  <a:srgbClr val="000000"/>
                </a:solidFill>
                <a:latin typeface="Consolas" panose="020B0609020204030204" pitchFamily="49" charset="0"/>
              </a:rPr>
              <a:t>(</a:t>
            </a:r>
            <a:r>
              <a:rPr lang="en-US" sz="1200" dirty="0">
                <a:solidFill>
                  <a:srgbClr val="6A3E3E"/>
                </a:solidFill>
                <a:latin typeface="Consolas" panose="020B0609020204030204" pitchFamily="49" charset="0"/>
              </a:rPr>
              <a:t>v2</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dirty="0"/>
          </a:p>
        </p:txBody>
      </p:sp>
      <p:sp>
        <p:nvSpPr>
          <p:cNvPr id="6" name="Text Box 4"/>
          <p:cNvSpPr txBox="1">
            <a:spLocks noChangeArrowheads="1"/>
          </p:cNvSpPr>
          <p:nvPr/>
        </p:nvSpPr>
        <p:spPr bwMode="auto">
          <a:xfrm>
            <a:off x="5181600" y="2590800"/>
            <a:ext cx="3719031"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dirty="0"/>
              <a:t>Output:</a:t>
            </a:r>
          </a:p>
          <a:p>
            <a:pPr eaLnBrk="1" hangingPunct="1"/>
            <a:endParaRPr lang="en-US" altLang="en-US" sz="1400" dirty="0"/>
          </a:p>
          <a:p>
            <a:pPr eaLnBrk="1" hangingPunct="1"/>
            <a:r>
              <a:rPr lang="en-US" sz="1400" b="1" i="1" dirty="0">
                <a:cs typeface="Times New Roman" panose="02020603050405020304" pitchFamily="18" charset="0"/>
              </a:rPr>
              <a:t>Processing JSON element with ElementVisitor1</a:t>
            </a:r>
          </a:p>
          <a:p>
            <a:pPr eaLnBrk="1" hangingPunct="1"/>
            <a:r>
              <a:rPr lang="en-US" sz="1400" b="1" i="1" dirty="0">
                <a:cs typeface="Times New Roman" panose="02020603050405020304" pitchFamily="18" charset="0"/>
              </a:rPr>
              <a:t>Processing JSON element with ElementVisitor1</a:t>
            </a:r>
            <a:endParaRPr lang="en-US" altLang="en-US" sz="1400" b="1" dirty="0">
              <a:cs typeface="Times New Roman" panose="02020603050405020304" pitchFamily="18" charset="0"/>
            </a:endParaRPr>
          </a:p>
          <a:p>
            <a:pPr eaLnBrk="1" hangingPunct="1"/>
            <a:r>
              <a:rPr lang="en-US" sz="1400" b="1" i="1" dirty="0">
                <a:cs typeface="Times New Roman" panose="02020603050405020304" pitchFamily="18" charset="0"/>
              </a:rPr>
              <a:t>Processing XML element with ElementVisitor1</a:t>
            </a:r>
            <a:endParaRPr lang="en-US" altLang="en-US" sz="1400" b="1" dirty="0">
              <a:cs typeface="Times New Roman" panose="02020603050405020304" pitchFamily="18" charset="0"/>
            </a:endParaRPr>
          </a:p>
          <a:p>
            <a:pPr eaLnBrk="1" hangingPunct="1"/>
            <a:r>
              <a:rPr lang="en-US" sz="1400" b="1" i="1" dirty="0">
                <a:cs typeface="Times New Roman" panose="02020603050405020304" pitchFamily="18" charset="0"/>
              </a:rPr>
              <a:t>Processing JSON element with ElementVisitor2</a:t>
            </a:r>
          </a:p>
          <a:p>
            <a:pPr eaLnBrk="1" hangingPunct="1"/>
            <a:r>
              <a:rPr lang="en-US" sz="1400" b="1" i="1" dirty="0">
                <a:cs typeface="Times New Roman" panose="02020603050405020304" pitchFamily="18" charset="0"/>
              </a:rPr>
              <a:t>Processing JSON element with ElementVisitor2</a:t>
            </a:r>
            <a:endParaRPr lang="en-US" altLang="en-US" sz="1400" b="1" dirty="0">
              <a:cs typeface="Times New Roman" panose="02020603050405020304" pitchFamily="18" charset="0"/>
            </a:endParaRPr>
          </a:p>
          <a:p>
            <a:pPr eaLnBrk="1" hangingPunct="1"/>
            <a:r>
              <a:rPr lang="en-US" sz="1400" b="1" i="1" dirty="0">
                <a:cs typeface="Times New Roman" panose="02020603050405020304" pitchFamily="18" charset="0"/>
              </a:rPr>
              <a:t>Processing XML element with ElementVisitor2</a:t>
            </a:r>
            <a:endParaRPr lang="en-US" altLang="en-US" sz="1400" b="1" dirty="0">
              <a:cs typeface="Times New Roman" panose="02020603050405020304" pitchFamily="18" charset="0"/>
            </a:endParaRPr>
          </a:p>
          <a:p>
            <a:pPr eaLnBrk="1" hangingPunct="1"/>
            <a:endParaRPr lang="en-US" altLang="en-US" sz="1600" b="1" dirty="0"/>
          </a:p>
          <a:p>
            <a:pPr eaLnBrk="1" hangingPunct="1"/>
            <a:endParaRPr lang="en-US" altLang="en-US" sz="1600" b="1" dirty="0"/>
          </a:p>
        </p:txBody>
      </p:sp>
    </p:spTree>
    <p:extLst>
      <p:ext uri="{BB962C8B-B14F-4D97-AF65-F5344CB8AC3E}">
        <p14:creationId xmlns:p14="http://schemas.microsoft.com/office/powerpoint/2010/main" val="4289390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A66EA32-D718-4507-A275-3CDC5A567D7C}" type="slidenum">
              <a:rPr lang="en-CA" altLang="en-US" sz="1400"/>
              <a:pPr eaLnBrk="1" hangingPunct="1"/>
              <a:t>12</a:t>
            </a:fld>
            <a:endParaRPr lang="en-CA" altLang="en-US" sz="1400"/>
          </a:p>
        </p:txBody>
      </p:sp>
      <p:sp>
        <p:nvSpPr>
          <p:cNvPr id="10243" name="Rectangle 2"/>
          <p:cNvSpPr>
            <a:spLocks noGrp="1" noChangeArrowheads="1"/>
          </p:cNvSpPr>
          <p:nvPr>
            <p:ph type="title"/>
          </p:nvPr>
        </p:nvSpPr>
        <p:spPr>
          <a:xfrm>
            <a:off x="0" y="457200"/>
            <a:ext cx="9067800" cy="1143000"/>
          </a:xfrm>
        </p:spPr>
        <p:txBody>
          <a:bodyPr/>
          <a:lstStyle/>
          <a:p>
            <a:pPr eaLnBrk="1" hangingPunct="1">
              <a:tabLst>
                <a:tab pos="7542213" algn="r"/>
              </a:tabLst>
            </a:pPr>
            <a:r>
              <a:rPr lang="en-CA" altLang="en-US" sz="3600" dirty="0"/>
              <a:t>Visitor Design Pattern </a:t>
            </a:r>
            <a:r>
              <a:rPr lang="el-GR" altLang="en-US" sz="3600" dirty="0"/>
              <a:t>– </a:t>
            </a:r>
            <a:r>
              <a:rPr lang="en-CA" altLang="en-US" sz="3600" dirty="0"/>
              <a:t>Alternative Example</a:t>
            </a:r>
            <a:endParaRPr lang="en-US" altLang="en-US" sz="3600" dirty="0"/>
          </a:p>
        </p:txBody>
      </p:sp>
      <p:sp>
        <p:nvSpPr>
          <p:cNvPr id="10245" name="Text Box 4"/>
          <p:cNvSpPr txBox="1">
            <a:spLocks noChangeArrowheads="1"/>
          </p:cNvSpPr>
          <p:nvPr/>
        </p:nvSpPr>
        <p:spPr bwMode="auto">
          <a:xfrm>
            <a:off x="6592345" y="3700691"/>
            <a:ext cx="2452916" cy="6309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sz="1400" dirty="0">
                <a:latin typeface="Arial" charset="0"/>
              </a:rPr>
              <a:t>Different visitor is created</a:t>
            </a:r>
          </a:p>
          <a:p>
            <a:pPr algn="ctr" eaLnBrk="1" hangingPunct="1">
              <a:spcBef>
                <a:spcPct val="50000"/>
              </a:spcBef>
            </a:pPr>
            <a:r>
              <a:rPr lang="en-US" altLang="en-US" sz="1400" dirty="0">
                <a:latin typeface="Arial" charset="0"/>
              </a:rPr>
              <a:t>based on individual element</a:t>
            </a:r>
            <a:r>
              <a:rPr lang="el-GR" altLang="en-US" sz="1400" dirty="0">
                <a:latin typeface="Arial" charset="0"/>
              </a:rPr>
              <a:t> </a:t>
            </a:r>
          </a:p>
        </p:txBody>
      </p:sp>
      <p:sp>
        <p:nvSpPr>
          <p:cNvPr id="10246" name="Line 5"/>
          <p:cNvSpPr>
            <a:spLocks noChangeShapeType="1"/>
          </p:cNvSpPr>
          <p:nvPr/>
        </p:nvSpPr>
        <p:spPr bwMode="auto">
          <a:xfrm flipH="1" flipV="1">
            <a:off x="5257799" y="3886198"/>
            <a:ext cx="1334546" cy="762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CA"/>
          </a:p>
        </p:txBody>
      </p:sp>
      <p:sp>
        <p:nvSpPr>
          <p:cNvPr id="10247" name="Text Box 6"/>
          <p:cNvSpPr txBox="1">
            <a:spLocks noChangeArrowheads="1"/>
          </p:cNvSpPr>
          <p:nvPr/>
        </p:nvSpPr>
        <p:spPr bwMode="auto">
          <a:xfrm>
            <a:off x="5988005" y="1297172"/>
            <a:ext cx="2810385" cy="9541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CA" altLang="en-US" sz="1400" dirty="0">
                <a:latin typeface="Arial" charset="0"/>
              </a:rPr>
              <a:t>Definition of the</a:t>
            </a:r>
            <a:r>
              <a:rPr lang="el-GR" altLang="en-US" sz="1400" dirty="0">
                <a:latin typeface="Arial" charset="0"/>
              </a:rPr>
              <a:t> </a:t>
            </a:r>
          </a:p>
          <a:p>
            <a:pPr algn="ctr" eaLnBrk="1" hangingPunct="1">
              <a:spcBef>
                <a:spcPct val="50000"/>
              </a:spcBef>
            </a:pPr>
            <a:r>
              <a:rPr lang="en-US" altLang="en-US" sz="1400" dirty="0">
                <a:latin typeface="Arial" charset="0"/>
              </a:rPr>
              <a:t>class representing the container </a:t>
            </a:r>
          </a:p>
          <a:p>
            <a:pPr algn="ctr" eaLnBrk="1" hangingPunct="1">
              <a:spcBef>
                <a:spcPct val="50000"/>
              </a:spcBef>
            </a:pPr>
            <a:r>
              <a:rPr lang="en-US" altLang="en-US" sz="1400" dirty="0">
                <a:latin typeface="Arial" charset="0"/>
              </a:rPr>
              <a:t>changes</a:t>
            </a:r>
          </a:p>
        </p:txBody>
      </p:sp>
      <p:sp>
        <p:nvSpPr>
          <p:cNvPr id="10248" name="Line 7"/>
          <p:cNvSpPr>
            <a:spLocks noChangeShapeType="1"/>
          </p:cNvSpPr>
          <p:nvPr/>
        </p:nvSpPr>
        <p:spPr bwMode="auto">
          <a:xfrm flipH="1" flipV="1">
            <a:off x="3581399" y="1600198"/>
            <a:ext cx="2406605"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CA"/>
          </a:p>
        </p:txBody>
      </p:sp>
      <p:sp>
        <p:nvSpPr>
          <p:cNvPr id="9" name="Rectangle 3"/>
          <p:cNvSpPr txBox="1">
            <a:spLocks noChangeArrowheads="1"/>
          </p:cNvSpPr>
          <p:nvPr/>
        </p:nvSpPr>
        <p:spPr>
          <a:xfrm>
            <a:off x="283750" y="1297172"/>
            <a:ext cx="5219514" cy="4800600"/>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1200" dirty="0">
                <a:solidFill>
                  <a:srgbClr val="3F7F5F"/>
                </a:solidFill>
                <a:latin typeface="Consolas" panose="020B0609020204030204" pitchFamily="49" charset="0"/>
              </a:rPr>
              <a:t>// "Document"</a:t>
            </a:r>
          </a:p>
          <a:p>
            <a:pPr marL="0" indent="0">
              <a:buFont typeface="Arial" charse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Document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Element{</a:t>
            </a:r>
          </a:p>
          <a:p>
            <a:pPr marL="0" indent="0">
              <a:buFont typeface="Arial" charset="0"/>
              <a:buNone/>
            </a:pPr>
            <a:r>
              <a:rPr lang="en-US" sz="1200" dirty="0">
                <a:solidFill>
                  <a:srgbClr val="000000"/>
                </a:solidFill>
                <a:latin typeface="Consolas" panose="020B0609020204030204" pitchFamily="49" charset="0"/>
              </a:rPr>
              <a:t>   List&lt;Element&gt; </a:t>
            </a:r>
            <a:r>
              <a:rPr lang="en-US" sz="1200" dirty="0">
                <a:solidFill>
                  <a:srgbClr val="0000C0"/>
                </a:solidFill>
                <a:latin typeface="Consolas" panose="020B0609020204030204" pitchFamily="49" charset="0"/>
              </a:rPr>
              <a:t>elements</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ArrayList</a:t>
            </a:r>
            <a:r>
              <a:rPr lang="en-US" sz="1200" b="1" dirty="0">
                <a:solidFill>
                  <a:srgbClr val="000000"/>
                </a:solidFill>
                <a:latin typeface="Consolas" panose="020B0609020204030204" pitchFamily="49" charset="0"/>
              </a:rPr>
              <a:t>&lt;&gt;();</a:t>
            </a:r>
          </a:p>
          <a:p>
            <a:pPr marL="0" indent="0">
              <a:buFont typeface="Arial" charset="0"/>
              <a:buNone/>
            </a:pPr>
            <a:endParaRPr lang="en-US" sz="1200" dirty="0">
              <a:latin typeface="Consolas" panose="020B0609020204030204" pitchFamily="49" charset="0"/>
            </a:endParaRPr>
          </a:p>
          <a:p>
            <a:pPr marL="0" indent="0">
              <a:buFont typeface="Arial" charse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addElement</a:t>
            </a:r>
            <a:r>
              <a:rPr lang="en-US" sz="1200" b="1" dirty="0">
                <a:solidFill>
                  <a:srgbClr val="000000"/>
                </a:solidFill>
                <a:latin typeface="Consolas" panose="020B0609020204030204" pitchFamily="49" charset="0"/>
              </a:rPr>
              <a:t>(Element </a:t>
            </a:r>
            <a:r>
              <a:rPr lang="en-US" sz="1200" b="1" dirty="0">
                <a:solidFill>
                  <a:srgbClr val="6A3E3E"/>
                </a:solidFill>
                <a:latin typeface="Consolas" panose="020B0609020204030204" pitchFamily="49" charset="0"/>
              </a:rPr>
              <a:t>element</a:t>
            </a:r>
            <a:r>
              <a:rPr lang="en-US" sz="1200" b="1" dirty="0">
                <a:solidFill>
                  <a:srgbClr val="000000"/>
                </a:solidFill>
                <a:latin typeface="Consolas" panose="020B0609020204030204" pitchFamily="49" charset="0"/>
              </a:rPr>
              <a:t>) {</a:t>
            </a:r>
          </a:p>
          <a:p>
            <a:pPr marL="0" indent="0">
              <a:buFont typeface="Arial" charset="0"/>
              <a:buNone/>
            </a:pPr>
            <a:r>
              <a:rPr lang="en-US" sz="1200" dirty="0">
                <a:solidFill>
                  <a:srgbClr val="0000C0"/>
                </a:solidFill>
                <a:latin typeface="Consolas" panose="020B0609020204030204" pitchFamily="49" charset="0"/>
              </a:rPr>
              <a:t>      </a:t>
            </a:r>
            <a:r>
              <a:rPr lang="en-US" sz="1200" dirty="0" err="1">
                <a:solidFill>
                  <a:srgbClr val="0000C0"/>
                </a:solidFill>
                <a:latin typeface="Consolas" panose="020B0609020204030204" pitchFamily="49" charset="0"/>
              </a:rPr>
              <a:t>elements</a:t>
            </a:r>
            <a:r>
              <a:rPr lang="en-US" sz="1200" dirty="0" err="1">
                <a:solidFill>
                  <a:srgbClr val="000000"/>
                </a:solidFill>
                <a:latin typeface="Consolas" panose="020B0609020204030204" pitchFamily="49" charset="0"/>
              </a:rPr>
              <a:t>.add</a:t>
            </a:r>
            <a:r>
              <a:rPr lang="en-US" sz="1200" dirty="0">
                <a:solidFill>
                  <a:srgbClr val="000000"/>
                </a:solidFill>
                <a:latin typeface="Consolas" panose="020B0609020204030204" pitchFamily="49" charset="0"/>
              </a:rPr>
              <a:t>(</a:t>
            </a:r>
            <a:r>
              <a:rPr lang="en-US" sz="1200" dirty="0">
                <a:solidFill>
                  <a:srgbClr val="6A3E3E"/>
                </a:solidFill>
                <a:latin typeface="Consolas" panose="020B0609020204030204" pitchFamily="49" charset="0"/>
              </a:rPr>
              <a:t>element</a:t>
            </a:r>
            <a:r>
              <a:rPr lang="en-US" sz="1200" dirty="0">
                <a:solidFill>
                  <a:srgbClr val="000000"/>
                </a:solidFill>
                <a:latin typeface="Consolas" panose="020B0609020204030204" pitchFamily="49" charset="0"/>
              </a:rPr>
              <a:t>);</a:t>
            </a:r>
          </a:p>
          <a:p>
            <a:pPr marL="0" indent="0">
              <a:buFont typeface="Arial" charset="0"/>
              <a:buNone/>
            </a:pPr>
            <a:r>
              <a:rPr lang="en-US" sz="1200" dirty="0">
                <a:solidFill>
                  <a:srgbClr val="000000"/>
                </a:solidFill>
                <a:latin typeface="Consolas" panose="020B0609020204030204" pitchFamily="49" charset="0"/>
              </a:rPr>
              <a:t>   }</a:t>
            </a:r>
          </a:p>
          <a:p>
            <a:pPr marL="0" indent="0">
              <a:buFont typeface="Arial" charset="0"/>
              <a:buNone/>
            </a:pPr>
            <a:endParaRPr lang="en-US" sz="1200" dirty="0">
              <a:latin typeface="Consolas" panose="020B0609020204030204" pitchFamily="49" charset="0"/>
            </a:endParaRPr>
          </a:p>
          <a:p>
            <a:pPr marL="0" indent="0">
              <a:buFont typeface="Arial" charset="0"/>
              <a:buNone/>
            </a:pPr>
            <a:r>
              <a:rPr lang="en-US" sz="1200" dirty="0">
                <a:solidFill>
                  <a:srgbClr val="646464"/>
                </a:solidFill>
                <a:latin typeface="Consolas" panose="020B0609020204030204" pitchFamily="49" charset="0"/>
              </a:rPr>
              <a:t>   @Override</a:t>
            </a:r>
          </a:p>
          <a:p>
            <a:pPr marL="0" indent="0">
              <a:buFont typeface="Arial" charse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accept() {</a:t>
            </a:r>
          </a:p>
          <a:p>
            <a:pPr marL="0" indent="0">
              <a:buFont typeface="Arial" charset="0"/>
              <a:buNone/>
            </a:pPr>
            <a:r>
              <a:rPr lang="en-US" sz="1200" b="1" dirty="0">
                <a:solidFill>
                  <a:srgbClr val="7F0055"/>
                </a:solidFill>
                <a:latin typeface="Consolas" panose="020B0609020204030204" pitchFamily="49" charset="0"/>
              </a:rPr>
              <a:t>      for</a:t>
            </a:r>
            <a:r>
              <a:rPr lang="en-US" sz="1200" b="1" dirty="0">
                <a:solidFill>
                  <a:srgbClr val="000000"/>
                </a:solidFill>
                <a:latin typeface="Consolas" panose="020B0609020204030204" pitchFamily="49" charset="0"/>
              </a:rPr>
              <a:t> (Element </a:t>
            </a:r>
            <a:r>
              <a:rPr lang="en-US" sz="1200" b="1" dirty="0" err="1">
                <a:solidFill>
                  <a:srgbClr val="6A3E3E"/>
                </a:solidFill>
                <a:latin typeface="Consolas" panose="020B0609020204030204" pitchFamily="49" charset="0"/>
              </a:rPr>
              <a:t>element</a:t>
            </a:r>
            <a:r>
              <a:rPr lang="en-US" sz="1200" b="1" dirty="0">
                <a:solidFill>
                  <a:srgbClr val="000000"/>
                </a:solidFill>
                <a:latin typeface="Consolas" panose="020B0609020204030204" pitchFamily="49" charset="0"/>
              </a:rPr>
              <a:t> : </a:t>
            </a:r>
            <a:r>
              <a:rPr lang="en-US" sz="1200" b="1" dirty="0">
                <a:solidFill>
                  <a:srgbClr val="0000C0"/>
                </a:solidFill>
                <a:latin typeface="Consolas" panose="020B0609020204030204" pitchFamily="49" charset="0"/>
              </a:rPr>
              <a:t>elements</a:t>
            </a:r>
            <a:r>
              <a:rPr lang="en-US" sz="1200" b="1" dirty="0">
                <a:solidFill>
                  <a:srgbClr val="000000"/>
                </a:solidFill>
                <a:latin typeface="Consolas" panose="020B0609020204030204" pitchFamily="49" charset="0"/>
              </a:rPr>
              <a:t>) {</a:t>
            </a:r>
          </a:p>
          <a:p>
            <a:pPr marL="0" indent="0">
              <a:buNone/>
            </a:pPr>
            <a:r>
              <a:rPr lang="en-US" sz="1200" b="1" dirty="0">
                <a:solidFill>
                  <a:srgbClr val="000000"/>
                </a:solidFill>
                <a:latin typeface="Consolas" panose="020B0609020204030204" pitchFamily="49" charset="0"/>
              </a:rPr>
              <a:t>         Visitor </a:t>
            </a:r>
            <a:r>
              <a:rPr lang="en-US" sz="1200" b="1" dirty="0" err="1">
                <a:solidFill>
                  <a:srgbClr val="6A3E3E"/>
                </a:solidFill>
                <a:latin typeface="Consolas" panose="020B0609020204030204" pitchFamily="49" charset="0"/>
              </a:rPr>
              <a:t>visitor</a:t>
            </a:r>
            <a:r>
              <a:rPr lang="en-US" sz="1200" b="1" dirty="0">
                <a:solidFill>
                  <a:srgbClr val="6A3E3E"/>
                </a:solidFill>
                <a:latin typeface="Consolas" panose="020B0609020204030204" pitchFamily="49" charset="0"/>
              </a:rPr>
              <a:t> = </a:t>
            </a:r>
            <a:r>
              <a:rPr lang="en-US" sz="1200" b="1" dirty="0" err="1">
                <a:latin typeface="Consolas" panose="020B0609020204030204" pitchFamily="49" charset="0"/>
              </a:rPr>
              <a:t>VisitorFactory.</a:t>
            </a:r>
            <a:r>
              <a:rPr lang="en-US" sz="1200" dirty="0" err="1">
                <a:latin typeface="Consolas" panose="020B0609020204030204" pitchFamily="49" charset="0"/>
              </a:rPr>
              <a:t>create</a:t>
            </a:r>
            <a:r>
              <a:rPr lang="en-US" sz="1200" b="1" dirty="0">
                <a:latin typeface="Consolas" panose="020B0609020204030204" pitchFamily="49" charset="0"/>
              </a:rPr>
              <a:t>(</a:t>
            </a:r>
            <a:r>
              <a:rPr lang="en-US" sz="1200" b="1" dirty="0">
                <a:solidFill>
                  <a:srgbClr val="6A3E3E"/>
                </a:solidFill>
                <a:latin typeface="Consolas" panose="020B0609020204030204" pitchFamily="49" charset="0"/>
              </a:rPr>
              <a:t>element</a:t>
            </a:r>
            <a:r>
              <a:rPr lang="en-US" sz="1200" b="1" dirty="0">
                <a:latin typeface="Consolas" panose="020B0609020204030204" pitchFamily="49" charset="0"/>
              </a:rPr>
              <a:t>)</a:t>
            </a:r>
            <a:r>
              <a:rPr lang="en-US" sz="1200" b="1" dirty="0">
                <a:solidFill>
                  <a:srgbClr val="6A3E3E"/>
                </a:solidFill>
                <a:latin typeface="Consolas" panose="020B0609020204030204" pitchFamily="49" charset="0"/>
              </a:rPr>
              <a:t>;</a:t>
            </a:r>
            <a:endParaRPr lang="en-US" sz="1200" b="1" dirty="0">
              <a:solidFill>
                <a:srgbClr val="000000"/>
              </a:solidFill>
              <a:latin typeface="Consolas" panose="020B0609020204030204" pitchFamily="49" charset="0"/>
            </a:endParaRPr>
          </a:p>
          <a:p>
            <a:pPr marL="0" indent="0">
              <a:buNone/>
            </a:pP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visitor</a:t>
            </a:r>
            <a:r>
              <a:rPr lang="en-US" sz="1200" dirty="0" err="1">
                <a:solidFill>
                  <a:srgbClr val="000000"/>
                </a:solidFill>
                <a:latin typeface="Consolas" panose="020B0609020204030204" pitchFamily="49" charset="0"/>
              </a:rPr>
              <a:t>.visit</a:t>
            </a:r>
            <a:r>
              <a:rPr lang="en-US" sz="1200" dirty="0">
                <a:solidFill>
                  <a:srgbClr val="000000"/>
                </a:solidFill>
                <a:latin typeface="Consolas" panose="020B0609020204030204" pitchFamily="49" charset="0"/>
              </a:rPr>
              <a:t>(</a:t>
            </a:r>
            <a:r>
              <a:rPr lang="en-US" sz="1200" b="1" dirty="0">
                <a:solidFill>
                  <a:srgbClr val="6A3E3E"/>
                </a:solidFill>
                <a:latin typeface="Consolas" panose="020B0609020204030204" pitchFamily="49" charset="0"/>
              </a:rPr>
              <a:t>element</a:t>
            </a:r>
            <a:r>
              <a:rPr lang="en-US" sz="1200" b="1" dirty="0">
                <a:solidFill>
                  <a:srgbClr val="000000"/>
                </a:solidFill>
                <a:latin typeface="Consolas" panose="020B0609020204030204" pitchFamily="49" charset="0"/>
              </a:rPr>
              <a:t>);</a:t>
            </a:r>
          </a:p>
          <a:p>
            <a:pPr marL="0" indent="0">
              <a:buFont typeface="Arial" charset="0"/>
              <a:buNone/>
            </a:pPr>
            <a:r>
              <a:rPr lang="en-US" sz="1200" dirty="0">
                <a:solidFill>
                  <a:srgbClr val="000000"/>
                </a:solidFill>
                <a:latin typeface="Consolas" panose="020B0609020204030204" pitchFamily="49" charset="0"/>
              </a:rPr>
              <a:t>      }</a:t>
            </a:r>
          </a:p>
          <a:p>
            <a:pPr marL="0" indent="0">
              <a:buFont typeface="Arial" charset="0"/>
              <a:buNone/>
            </a:pPr>
            <a:r>
              <a:rPr lang="en-US" sz="1200" dirty="0">
                <a:solidFill>
                  <a:srgbClr val="000000"/>
                </a:solidFill>
                <a:latin typeface="Consolas" panose="020B0609020204030204" pitchFamily="49" charset="0"/>
              </a:rPr>
              <a:t>   }</a:t>
            </a:r>
          </a:p>
          <a:p>
            <a:pPr marL="0" indent="0">
              <a:buFont typeface="Arial" charset="0"/>
              <a:buNone/>
            </a:pPr>
            <a:r>
              <a:rPr lang="en-US" sz="1200" dirty="0">
                <a:solidFill>
                  <a:srgbClr val="000000"/>
                </a:solidFill>
                <a:latin typeface="Consolas" panose="020B0609020204030204" pitchFamily="49" charset="0"/>
              </a:rPr>
              <a:t>}</a:t>
            </a:r>
            <a:endParaRPr lang="en-US" altLang="en-US" sz="1200" dirty="0">
              <a:latin typeface="Courier New" pitchFamily="49" charset="0"/>
            </a:endParaRPr>
          </a:p>
        </p:txBody>
      </p:sp>
    </p:spTree>
    <p:extLst>
      <p:ext uri="{BB962C8B-B14F-4D97-AF65-F5344CB8AC3E}">
        <p14:creationId xmlns:p14="http://schemas.microsoft.com/office/powerpoint/2010/main" val="1550874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A7BBF19-4ABD-47B2-9807-311E5FDF7362}" type="slidenum">
              <a:rPr lang="en-CA" altLang="en-US"/>
              <a:pPr/>
              <a:t>13</a:t>
            </a:fld>
            <a:endParaRPr lang="en-CA" altLang="en-US"/>
          </a:p>
        </p:txBody>
      </p:sp>
      <p:sp>
        <p:nvSpPr>
          <p:cNvPr id="137218" name="Rectangle 2"/>
          <p:cNvSpPr>
            <a:spLocks noGrp="1" noChangeArrowheads="1"/>
          </p:cNvSpPr>
          <p:nvPr>
            <p:ph type="title"/>
          </p:nvPr>
        </p:nvSpPr>
        <p:spPr>
          <a:xfrm>
            <a:off x="395288" y="609600"/>
            <a:ext cx="8497887" cy="1143000"/>
          </a:xfrm>
        </p:spPr>
        <p:txBody>
          <a:bodyPr/>
          <a:lstStyle/>
          <a:p>
            <a:r>
              <a:rPr lang="en-CA" altLang="en-US" sz="4000" dirty="0"/>
              <a:t>Design Pattern</a:t>
            </a:r>
            <a:r>
              <a:rPr lang="el-GR" altLang="en-US" sz="4000" dirty="0"/>
              <a:t> </a:t>
            </a:r>
            <a:r>
              <a:rPr lang="en-US" altLang="en-US" sz="4000" dirty="0"/>
              <a:t>Chain of Responsibility</a:t>
            </a:r>
          </a:p>
        </p:txBody>
      </p:sp>
      <p:sp>
        <p:nvSpPr>
          <p:cNvPr id="137219" name="Rectangle 3"/>
          <p:cNvSpPr>
            <a:spLocks noGrp="1" noChangeArrowheads="1"/>
          </p:cNvSpPr>
          <p:nvPr>
            <p:ph type="body" idx="1"/>
          </p:nvPr>
        </p:nvSpPr>
        <p:spPr>
          <a:xfrm>
            <a:off x="685800" y="1981200"/>
            <a:ext cx="7772400" cy="4760913"/>
          </a:xfrm>
        </p:spPr>
        <p:txBody>
          <a:bodyPr/>
          <a:lstStyle/>
          <a:p>
            <a:pPr>
              <a:lnSpc>
                <a:spcPct val="80000"/>
              </a:lnSpc>
            </a:pPr>
            <a:r>
              <a:rPr lang="en-CA" altLang="en-US" sz="2400" b="1" dirty="0"/>
              <a:t>Intent</a:t>
            </a:r>
            <a:endParaRPr lang="el-GR" altLang="en-US" sz="2400" b="1" dirty="0"/>
          </a:p>
          <a:p>
            <a:pPr lvl="1">
              <a:lnSpc>
                <a:spcPct val="80000"/>
              </a:lnSpc>
            </a:pPr>
            <a:r>
              <a:rPr lang="en-CA" altLang="en-US" sz="2000" dirty="0"/>
              <a:t>The Chain of Responsibility pattern is used to promote low coupling between the sender of a request and the objects that handle the request. The pattern enables one or more objects to handle the request</a:t>
            </a:r>
            <a:endParaRPr lang="el-GR" altLang="en-US" sz="2000" dirty="0"/>
          </a:p>
          <a:p>
            <a:pPr>
              <a:lnSpc>
                <a:spcPct val="80000"/>
              </a:lnSpc>
            </a:pPr>
            <a:endParaRPr lang="el-GR" altLang="en-US" sz="2400" dirty="0"/>
          </a:p>
          <a:p>
            <a:pPr>
              <a:lnSpc>
                <a:spcPct val="80000"/>
              </a:lnSpc>
            </a:pPr>
            <a:r>
              <a:rPr lang="en-CA" altLang="en-US" sz="2400" b="1" dirty="0"/>
              <a:t>Application</a:t>
            </a:r>
            <a:endParaRPr lang="el-GR" altLang="en-US" sz="2400" b="1" dirty="0"/>
          </a:p>
          <a:p>
            <a:pPr lvl="1">
              <a:lnSpc>
                <a:spcPct val="80000"/>
              </a:lnSpc>
            </a:pPr>
            <a:endParaRPr lang="en-US" altLang="en-US" sz="2000" dirty="0"/>
          </a:p>
          <a:p>
            <a:pPr lvl="1">
              <a:lnSpc>
                <a:spcPct val="80000"/>
              </a:lnSpc>
            </a:pPr>
            <a:r>
              <a:rPr lang="en-CA" altLang="en-US" sz="2000" dirty="0"/>
              <a:t>The objects that can handle the request are "chained" so that one passes the request to another when and as needed</a:t>
            </a:r>
            <a:endParaRPr lang="en-US" altLang="en-US" sz="2000" dirty="0"/>
          </a:p>
          <a:p>
            <a:pPr lvl="1">
              <a:lnSpc>
                <a:spcPct val="80000"/>
              </a:lnSpc>
            </a:pPr>
            <a:endParaRPr lang="en-US" altLang="en-US" sz="2000" dirty="0"/>
          </a:p>
          <a:p>
            <a:pPr lvl="1">
              <a:lnSpc>
                <a:spcPct val="80000"/>
              </a:lnSpc>
            </a:pPr>
            <a:r>
              <a:rPr lang="en-CA" altLang="en-US" sz="2000" dirty="0"/>
              <a:t>The result is the request to be able to be managed by one or more objects</a:t>
            </a:r>
            <a:br>
              <a:rPr lang="en-US" altLang="en-US" sz="2000" dirty="0"/>
            </a:br>
            <a:endParaRPr lang="en-US" altLang="en-US" sz="2000" dirty="0"/>
          </a:p>
          <a:p>
            <a:pPr>
              <a:lnSpc>
                <a:spcPct val="80000"/>
              </a:lnSpc>
            </a:pPr>
            <a:endParaRPr lang="en-US" altLang="en-US" sz="2400" dirty="0"/>
          </a:p>
        </p:txBody>
      </p:sp>
    </p:spTree>
    <p:extLst>
      <p:ext uri="{BB962C8B-B14F-4D97-AF65-F5344CB8AC3E}">
        <p14:creationId xmlns:p14="http://schemas.microsoft.com/office/powerpoint/2010/main" val="3707165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BA16825-EDE1-4EAF-96D2-9DEAF2AB7FC5}" type="slidenum">
              <a:rPr lang="en-CA" altLang="en-US"/>
              <a:pPr/>
              <a:t>14</a:t>
            </a:fld>
            <a:endParaRPr lang="en-CA" altLang="en-US"/>
          </a:p>
        </p:txBody>
      </p:sp>
      <p:pic>
        <p:nvPicPr>
          <p:cNvPr id="139266" name="Picture 2" descr="chai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50950" y="2989263"/>
            <a:ext cx="6634163" cy="2527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9267" name="Rectangle 3"/>
          <p:cNvSpPr>
            <a:spLocks noGrp="1" noChangeArrowheads="1"/>
          </p:cNvSpPr>
          <p:nvPr>
            <p:ph type="title"/>
          </p:nvPr>
        </p:nvSpPr>
        <p:spPr>
          <a:xfrm>
            <a:off x="395288" y="476250"/>
            <a:ext cx="8424862" cy="1143000"/>
          </a:xfrm>
          <a:noFill/>
          <a:ln/>
        </p:spPr>
        <p:txBody>
          <a:bodyPr/>
          <a:lstStyle/>
          <a:p>
            <a:r>
              <a:rPr lang="en-US" altLang="en-US" sz="4000" dirty="0"/>
              <a:t>Chain of Responsibility </a:t>
            </a:r>
            <a:r>
              <a:rPr lang="el-GR" altLang="en-US" sz="4000" dirty="0"/>
              <a:t>– </a:t>
            </a:r>
            <a:r>
              <a:rPr lang="en-CA" altLang="en-US" sz="4000" dirty="0"/>
              <a:t>Class Diagram</a:t>
            </a:r>
            <a:endParaRPr lang="en-US" altLang="en-US" sz="4000" dirty="0"/>
          </a:p>
        </p:txBody>
      </p:sp>
    </p:spTree>
    <p:extLst>
      <p:ext uri="{BB962C8B-B14F-4D97-AF65-F5344CB8AC3E}">
        <p14:creationId xmlns:p14="http://schemas.microsoft.com/office/powerpoint/2010/main" val="2570442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0FEA066-5A95-4895-811D-8BE987BE5285}" type="slidenum">
              <a:rPr lang="en-CA" altLang="en-US"/>
              <a:pPr/>
              <a:t>15</a:t>
            </a:fld>
            <a:endParaRPr lang="en-CA" altLang="en-US"/>
          </a:p>
        </p:txBody>
      </p:sp>
      <p:sp>
        <p:nvSpPr>
          <p:cNvPr id="140290" name="Rectangle 2"/>
          <p:cNvSpPr>
            <a:spLocks noGrp="1" noChangeArrowheads="1"/>
          </p:cNvSpPr>
          <p:nvPr>
            <p:ph type="body" idx="1"/>
          </p:nvPr>
        </p:nvSpPr>
        <p:spPr>
          <a:xfrm>
            <a:off x="76201" y="1371600"/>
            <a:ext cx="4656506" cy="4114800"/>
          </a:xfrm>
        </p:spPr>
        <p:txBody>
          <a:bodyPr/>
          <a:lstStyle/>
          <a:p>
            <a:pPr marL="0" indent="0">
              <a:buNone/>
            </a:pPr>
            <a:r>
              <a:rPr lang="en-US" sz="1100" dirty="0">
                <a:solidFill>
                  <a:srgbClr val="3F7F5F"/>
                </a:solidFill>
                <a:latin typeface="Consolas" panose="020B0609020204030204" pitchFamily="49" charset="0"/>
              </a:rPr>
              <a:t>// "Handler"</a:t>
            </a:r>
          </a:p>
          <a:p>
            <a:pPr marL="0" indent="0">
              <a:buNone/>
            </a:pP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abstract</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Handler {</a:t>
            </a:r>
          </a:p>
          <a:p>
            <a:pPr marL="0" indent="0">
              <a:buNone/>
            </a:pPr>
            <a:r>
              <a:rPr lang="en-US" sz="1100" b="1" dirty="0">
                <a:solidFill>
                  <a:srgbClr val="7F0055"/>
                </a:solidFill>
                <a:latin typeface="Consolas" panose="020B0609020204030204" pitchFamily="49" charset="0"/>
              </a:rPr>
              <a:t>   protected</a:t>
            </a:r>
            <a:r>
              <a:rPr lang="en-US" sz="1100" b="1" dirty="0">
                <a:solidFill>
                  <a:srgbClr val="000000"/>
                </a:solidFill>
                <a:latin typeface="Consolas" panose="020B0609020204030204" pitchFamily="49" charset="0"/>
              </a:rPr>
              <a:t> Handler </a:t>
            </a:r>
            <a:r>
              <a:rPr lang="en-US" sz="1100" b="1" dirty="0">
                <a:solidFill>
                  <a:srgbClr val="0000C0"/>
                </a:solidFill>
                <a:latin typeface="Consolas" panose="020B0609020204030204" pitchFamily="49" charset="0"/>
              </a:rPr>
              <a:t>successor</a:t>
            </a:r>
            <a:r>
              <a:rPr lang="en-US" sz="1100" b="1"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setSuccessor</a:t>
            </a:r>
            <a:r>
              <a:rPr lang="en-US" sz="1100" b="1" dirty="0">
                <a:solidFill>
                  <a:srgbClr val="000000"/>
                </a:solidFill>
                <a:latin typeface="Consolas" panose="020B0609020204030204" pitchFamily="49" charset="0"/>
              </a:rPr>
              <a:t>(Handler </a:t>
            </a:r>
            <a:r>
              <a:rPr lang="en-US" sz="1100" b="1" dirty="0">
                <a:solidFill>
                  <a:srgbClr val="6A3E3E"/>
                </a:solidFill>
                <a:latin typeface="Consolas" panose="020B0609020204030204" pitchFamily="49" charset="0"/>
              </a:rPr>
              <a:t>successor</a:t>
            </a:r>
            <a:r>
              <a:rPr lang="en-US" sz="1100" b="1"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r>
              <a:rPr lang="en-US" sz="1100" b="1" dirty="0" err="1">
                <a:solidFill>
                  <a:srgbClr val="7F0055"/>
                </a:solidFill>
                <a:latin typeface="Consolas" panose="020B0609020204030204" pitchFamily="49" charset="0"/>
              </a:rPr>
              <a:t>this</a:t>
            </a:r>
            <a:r>
              <a:rPr lang="en-US" sz="1100" b="1" dirty="0" err="1">
                <a:solidFill>
                  <a:srgbClr val="000000"/>
                </a:solidFill>
                <a:latin typeface="Consolas" panose="020B0609020204030204" pitchFamily="49" charset="0"/>
              </a:rPr>
              <a:t>.</a:t>
            </a:r>
            <a:r>
              <a:rPr lang="en-US" sz="1100" b="1" dirty="0" err="1">
                <a:solidFill>
                  <a:srgbClr val="0000C0"/>
                </a:solidFill>
                <a:latin typeface="Consolas" panose="020B0609020204030204" pitchFamily="49" charset="0"/>
              </a:rPr>
              <a:t>successor</a:t>
            </a:r>
            <a:r>
              <a:rPr lang="en-US" sz="1100" b="1" dirty="0">
                <a:solidFill>
                  <a:srgbClr val="000000"/>
                </a:solidFill>
                <a:latin typeface="Consolas" panose="020B0609020204030204" pitchFamily="49" charset="0"/>
              </a:rPr>
              <a:t> = </a:t>
            </a:r>
            <a:r>
              <a:rPr lang="en-US" sz="1100" b="1" dirty="0">
                <a:solidFill>
                  <a:srgbClr val="6A3E3E"/>
                </a:solidFill>
                <a:latin typeface="Consolas" panose="020B0609020204030204" pitchFamily="49" charset="0"/>
              </a:rPr>
              <a:t>successor</a:t>
            </a:r>
            <a:r>
              <a:rPr lang="en-US" sz="1100" b="1"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abstract</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handleRequest</a:t>
            </a:r>
            <a:r>
              <a:rPr lang="en-US" sz="1100" b="1" dirty="0">
                <a:solidFill>
                  <a:srgbClr val="000000"/>
                </a:solidFill>
                <a:latin typeface="Consolas" panose="020B0609020204030204" pitchFamily="49" charset="0"/>
              </a:rPr>
              <a:t>(</a:t>
            </a:r>
            <a:r>
              <a:rPr lang="en-US" sz="1100" b="1" dirty="0" err="1">
                <a:solidFill>
                  <a:srgbClr val="7F0055"/>
                </a:solidFill>
                <a:latin typeface="Consolas" panose="020B0609020204030204" pitchFamily="49" charset="0"/>
              </a:rPr>
              <a:t>int</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request</a:t>
            </a:r>
            <a:r>
              <a:rPr lang="en-US" sz="1100" b="1"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a:t>
            </a:r>
          </a:p>
          <a:p>
            <a:pPr marL="0" indent="0">
              <a:buNone/>
            </a:pPr>
            <a:endParaRPr lang="en-US" altLang="en-US" sz="1100" dirty="0">
              <a:solidFill>
                <a:srgbClr val="000000"/>
              </a:solidFill>
              <a:latin typeface="Consolas" panose="020B0609020204030204" pitchFamily="49" charset="0"/>
            </a:endParaRPr>
          </a:p>
          <a:p>
            <a:pPr marL="0" indent="0">
              <a:buNone/>
            </a:pPr>
            <a:r>
              <a:rPr lang="en-US" sz="1100" dirty="0">
                <a:solidFill>
                  <a:srgbClr val="3F7F5F"/>
                </a:solidFill>
                <a:latin typeface="Consolas" panose="020B0609020204030204" pitchFamily="49" charset="0"/>
              </a:rPr>
              <a:t>// "Concrete Handler 1"</a:t>
            </a:r>
          </a:p>
          <a:p>
            <a:pPr marL="0" indent="0">
              <a:buNone/>
            </a:pP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ConcreteHandler1 </a:t>
            </a:r>
            <a:r>
              <a:rPr lang="en-US" sz="1100" b="1" dirty="0">
                <a:solidFill>
                  <a:srgbClr val="7F0055"/>
                </a:solidFill>
                <a:latin typeface="Consolas" panose="020B0609020204030204" pitchFamily="49" charset="0"/>
              </a:rPr>
              <a:t>extends</a:t>
            </a:r>
            <a:r>
              <a:rPr lang="en-US" sz="1100" b="1" dirty="0">
                <a:solidFill>
                  <a:srgbClr val="000000"/>
                </a:solidFill>
                <a:latin typeface="Consolas" panose="020B0609020204030204" pitchFamily="49" charset="0"/>
              </a:rPr>
              <a:t> Handler {</a:t>
            </a:r>
          </a:p>
          <a:p>
            <a:pPr marL="0" indent="0">
              <a:buNone/>
            </a:pPr>
            <a:r>
              <a:rPr lang="en-US" sz="1100" dirty="0">
                <a:solidFill>
                  <a:srgbClr val="646464"/>
                </a:solidFill>
                <a:latin typeface="Consolas" panose="020B0609020204030204" pitchFamily="49" charset="0"/>
              </a:rPr>
              <a:t>   @Override</a:t>
            </a:r>
          </a:p>
          <a:p>
            <a:pPr marL="0" indent="0">
              <a:buNone/>
            </a:pPr>
            <a:r>
              <a:rPr lang="en-US" sz="1100" b="1" dirty="0">
                <a:solidFill>
                  <a:srgbClr val="7F0055"/>
                </a:solidFill>
                <a:latin typeface="Consolas" panose="020B0609020204030204" pitchFamily="49" charset="0"/>
              </a:rPr>
              <a:t>   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handleRequest</a:t>
            </a:r>
            <a:r>
              <a:rPr lang="en-US" sz="1100" b="1" dirty="0">
                <a:solidFill>
                  <a:srgbClr val="000000"/>
                </a:solidFill>
                <a:latin typeface="Consolas" panose="020B0609020204030204" pitchFamily="49" charset="0"/>
              </a:rPr>
              <a:t>(</a:t>
            </a:r>
            <a:r>
              <a:rPr lang="en-US" sz="1100" b="1" dirty="0" err="1">
                <a:solidFill>
                  <a:srgbClr val="7F0055"/>
                </a:solidFill>
                <a:latin typeface="Consolas" panose="020B0609020204030204" pitchFamily="49" charset="0"/>
              </a:rPr>
              <a:t>int</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request</a:t>
            </a:r>
            <a:r>
              <a:rPr lang="en-US" sz="1100" b="1" dirty="0">
                <a:solidFill>
                  <a:srgbClr val="000000"/>
                </a:solidFill>
                <a:latin typeface="Consolas" panose="020B0609020204030204" pitchFamily="49" charset="0"/>
              </a:rPr>
              <a:t>) {</a:t>
            </a:r>
          </a:p>
          <a:p>
            <a:pPr marL="0" indent="0">
              <a:buNone/>
            </a:pPr>
            <a:r>
              <a:rPr lang="en-US" sz="1100" b="1" dirty="0">
                <a:solidFill>
                  <a:srgbClr val="7F0055"/>
                </a:solidFill>
                <a:latin typeface="Consolas" panose="020B0609020204030204" pitchFamily="49" charset="0"/>
              </a:rPr>
              <a:t>      if</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request</a:t>
            </a:r>
            <a:r>
              <a:rPr lang="en-US" sz="1100" b="1" dirty="0">
                <a:solidFill>
                  <a:srgbClr val="000000"/>
                </a:solidFill>
                <a:latin typeface="Consolas" panose="020B0609020204030204" pitchFamily="49" charset="0"/>
              </a:rPr>
              <a:t> &gt;= 0 &amp;&amp; </a:t>
            </a:r>
            <a:r>
              <a:rPr lang="en-US" sz="1100" b="1" dirty="0">
                <a:solidFill>
                  <a:srgbClr val="6A3E3E"/>
                </a:solidFill>
                <a:latin typeface="Consolas" panose="020B0609020204030204" pitchFamily="49" charset="0"/>
              </a:rPr>
              <a:t>request</a:t>
            </a:r>
            <a:r>
              <a:rPr lang="en-US" sz="1100" b="1" dirty="0">
                <a:solidFill>
                  <a:srgbClr val="000000"/>
                </a:solidFill>
                <a:latin typeface="Consolas" panose="020B0609020204030204" pitchFamily="49" charset="0"/>
              </a:rPr>
              <a:t> &lt; 10) {</a:t>
            </a:r>
          </a:p>
          <a:p>
            <a:pPr marL="0" indent="0">
              <a:buNone/>
            </a:pP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endParaRPr lang="en-US" sz="1100" b="1" i="1" dirty="0">
              <a:solidFill>
                <a:srgbClr val="0000C0"/>
              </a:solidFill>
              <a:latin typeface="Consolas" panose="020B0609020204030204" pitchFamily="49" charset="0"/>
            </a:endParaRPr>
          </a:p>
          <a:p>
            <a:pPr marL="0" indent="0">
              <a:buNone/>
            </a:pP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err="1">
                <a:solidFill>
                  <a:srgbClr val="7F0055"/>
                </a:solidFill>
                <a:latin typeface="Consolas" panose="020B0609020204030204" pitchFamily="49" charset="0"/>
              </a:rPr>
              <a:t>this</a:t>
            </a:r>
            <a:r>
              <a:rPr lang="en-US" sz="1100" b="1" i="1" dirty="0" err="1">
                <a:solidFill>
                  <a:srgbClr val="000000"/>
                </a:solidFill>
                <a:latin typeface="Consolas" panose="020B0609020204030204" pitchFamily="49" charset="0"/>
              </a:rPr>
              <a:t>.getClass</a:t>
            </a:r>
            <a:r>
              <a:rPr lang="en-US" sz="1100" b="1" i="1" dirty="0">
                <a:solidFill>
                  <a:srgbClr val="000000"/>
                </a:solidFill>
                <a:latin typeface="Consolas" panose="020B0609020204030204" pitchFamily="49" charset="0"/>
              </a:rPr>
              <a:t>().</a:t>
            </a:r>
            <a:r>
              <a:rPr lang="en-US" sz="1100" b="1" i="1" dirty="0" err="1">
                <a:solidFill>
                  <a:srgbClr val="000000"/>
                </a:solidFill>
                <a:latin typeface="Consolas" panose="020B0609020204030204" pitchFamily="49" charset="0"/>
              </a:rPr>
              <a:t>getSimpleName</a:t>
            </a:r>
            <a:r>
              <a:rPr lang="en-US" sz="1100" b="1" i="1" dirty="0">
                <a:solidFill>
                  <a:srgbClr val="000000"/>
                </a:solidFill>
                <a:latin typeface="Consolas" panose="020B0609020204030204" pitchFamily="49" charset="0"/>
              </a:rPr>
              <a:t>() + 		</a:t>
            </a:r>
            <a:r>
              <a:rPr lang="en-US" sz="1100" b="1" i="1" dirty="0">
                <a:solidFill>
                  <a:srgbClr val="2A00FF"/>
                </a:solidFill>
                <a:latin typeface="Consolas" panose="020B0609020204030204" pitchFamily="49" charset="0"/>
              </a:rPr>
              <a:t>" handled request "</a:t>
            </a:r>
            <a:r>
              <a:rPr lang="en-US" sz="1100" b="1" i="1" dirty="0">
                <a:solidFill>
                  <a:srgbClr val="000000"/>
                </a:solidFill>
                <a:latin typeface="Consolas" panose="020B0609020204030204" pitchFamily="49" charset="0"/>
              </a:rPr>
              <a:t> + </a:t>
            </a:r>
            <a:r>
              <a:rPr lang="en-US" sz="1100" b="1" i="1" dirty="0">
                <a:solidFill>
                  <a:srgbClr val="6A3E3E"/>
                </a:solidFill>
                <a:latin typeface="Consolas" panose="020B0609020204030204" pitchFamily="49" charset="0"/>
              </a:rPr>
              <a:t>request</a:t>
            </a:r>
            <a:r>
              <a:rPr lang="en-US" sz="1100" b="1" i="1"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else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a:solidFill>
                  <a:srgbClr val="0000C0"/>
                </a:solidFill>
                <a:latin typeface="Consolas" panose="020B0609020204030204" pitchFamily="49" charset="0"/>
              </a:rPr>
              <a:t>successor</a:t>
            </a:r>
            <a:r>
              <a:rPr lang="en-US" sz="1100" b="1"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null</a:t>
            </a:r>
            <a:r>
              <a:rPr lang="en-US" sz="1100" b="1" dirty="0">
                <a:solidFill>
                  <a:srgbClr val="000000"/>
                </a:solidFill>
                <a:latin typeface="Consolas" panose="020B0609020204030204" pitchFamily="49" charset="0"/>
              </a:rPr>
              <a:t>) {</a:t>
            </a:r>
          </a:p>
          <a:p>
            <a:pPr marL="0" indent="0">
              <a:buNone/>
            </a:pPr>
            <a:r>
              <a:rPr lang="en-US" sz="1100" dirty="0">
                <a:solidFill>
                  <a:srgbClr val="0000C0"/>
                </a:solidFill>
                <a:latin typeface="Consolas" panose="020B0609020204030204" pitchFamily="49" charset="0"/>
              </a:rPr>
              <a:t>         </a:t>
            </a:r>
            <a:r>
              <a:rPr lang="en-US" sz="1100" dirty="0" err="1">
                <a:solidFill>
                  <a:srgbClr val="0000C0"/>
                </a:solidFill>
                <a:latin typeface="Consolas" panose="020B0609020204030204" pitchFamily="49" charset="0"/>
              </a:rPr>
              <a:t>successor</a:t>
            </a:r>
            <a:r>
              <a:rPr lang="en-US" sz="1100" dirty="0" err="1">
                <a:solidFill>
                  <a:srgbClr val="000000"/>
                </a:solidFill>
                <a:latin typeface="Consolas" panose="020B0609020204030204" pitchFamily="49" charset="0"/>
              </a:rPr>
              <a:t>.handleRequest</a:t>
            </a:r>
            <a:r>
              <a:rPr lang="en-US" sz="1100" dirty="0">
                <a:solidFill>
                  <a:srgbClr val="000000"/>
                </a:solidFill>
                <a:latin typeface="Consolas" panose="020B0609020204030204" pitchFamily="49" charset="0"/>
              </a:rPr>
              <a:t>(</a:t>
            </a:r>
            <a:r>
              <a:rPr lang="en-US" sz="1100" dirty="0">
                <a:solidFill>
                  <a:srgbClr val="6A3E3E"/>
                </a:solidFill>
                <a:latin typeface="Consolas" panose="020B0609020204030204" pitchFamily="49" charset="0"/>
              </a:rPr>
              <a:t>request</a:t>
            </a:r>
            <a:r>
              <a:rPr lang="en-US" sz="1100"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a:t>
            </a:r>
            <a:endParaRPr lang="en-US" altLang="en-US" sz="1100" dirty="0"/>
          </a:p>
          <a:p>
            <a:pPr marL="0" indent="0">
              <a:buNone/>
            </a:pPr>
            <a:endParaRPr lang="en-US" altLang="en-US" sz="1100" dirty="0"/>
          </a:p>
        </p:txBody>
      </p:sp>
      <p:sp>
        <p:nvSpPr>
          <p:cNvPr id="140291" name="Rectangle 3"/>
          <p:cNvSpPr>
            <a:spLocks noGrp="1" noChangeArrowheads="1"/>
          </p:cNvSpPr>
          <p:nvPr>
            <p:ph type="title"/>
          </p:nvPr>
        </p:nvSpPr>
        <p:spPr>
          <a:xfrm>
            <a:off x="0" y="476250"/>
            <a:ext cx="8820150" cy="1143000"/>
          </a:xfrm>
          <a:noFill/>
          <a:ln/>
        </p:spPr>
        <p:txBody>
          <a:bodyPr/>
          <a:lstStyle/>
          <a:p>
            <a:r>
              <a:rPr lang="en-US" altLang="en-US" sz="4000" dirty="0"/>
              <a:t>Chain of Responsibility </a:t>
            </a:r>
            <a:r>
              <a:rPr lang="el-GR" altLang="en-US" sz="4000" dirty="0"/>
              <a:t>– </a:t>
            </a:r>
            <a:r>
              <a:rPr lang="en-CA" altLang="en-US" sz="4000" dirty="0"/>
              <a:t>Example</a:t>
            </a:r>
            <a:endParaRPr lang="en-US" altLang="en-US" sz="4000" dirty="0"/>
          </a:p>
        </p:txBody>
      </p:sp>
      <p:sp>
        <p:nvSpPr>
          <p:cNvPr id="140293" name="Line 5"/>
          <p:cNvSpPr>
            <a:spLocks noChangeShapeType="1"/>
          </p:cNvSpPr>
          <p:nvPr/>
        </p:nvSpPr>
        <p:spPr bwMode="auto">
          <a:xfrm>
            <a:off x="4424252" y="1219200"/>
            <a:ext cx="0" cy="4968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 name="Rectangle 2"/>
          <p:cNvSpPr txBox="1">
            <a:spLocks noChangeArrowheads="1"/>
          </p:cNvSpPr>
          <p:nvPr/>
        </p:nvSpPr>
        <p:spPr>
          <a:xfrm>
            <a:off x="4648201" y="1219200"/>
            <a:ext cx="5081552" cy="4114800"/>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1100" dirty="0">
                <a:solidFill>
                  <a:srgbClr val="3F7F5F"/>
                </a:solidFill>
                <a:latin typeface="Consolas" panose="020B0609020204030204" pitchFamily="49" charset="0"/>
              </a:rPr>
              <a:t>// "Concrete Handler 2"</a:t>
            </a:r>
          </a:p>
          <a:p>
            <a:pPr marL="0" indent="0">
              <a:buFont typeface="Arial" charset="0"/>
              <a:buNone/>
            </a:pP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ConcreteHandler2 </a:t>
            </a:r>
            <a:r>
              <a:rPr lang="en-US" sz="1100" b="1" dirty="0">
                <a:solidFill>
                  <a:srgbClr val="7F0055"/>
                </a:solidFill>
                <a:latin typeface="Consolas" panose="020B0609020204030204" pitchFamily="49" charset="0"/>
              </a:rPr>
              <a:t>extends</a:t>
            </a:r>
            <a:r>
              <a:rPr lang="en-US" sz="1100" b="1" dirty="0">
                <a:solidFill>
                  <a:srgbClr val="000000"/>
                </a:solidFill>
                <a:latin typeface="Consolas" panose="020B0609020204030204" pitchFamily="49" charset="0"/>
              </a:rPr>
              <a:t> Handler {</a:t>
            </a:r>
          </a:p>
          <a:p>
            <a:pPr marL="0" indent="0">
              <a:buFont typeface="Arial" charset="0"/>
              <a:buNone/>
            </a:pPr>
            <a:r>
              <a:rPr lang="en-US" sz="1100" dirty="0">
                <a:solidFill>
                  <a:srgbClr val="646464"/>
                </a:solidFill>
                <a:latin typeface="Consolas" panose="020B0609020204030204" pitchFamily="49" charset="0"/>
              </a:rPr>
              <a:t>   @Override</a:t>
            </a:r>
          </a:p>
          <a:p>
            <a:pPr marL="0" indent="0">
              <a:buFont typeface="Arial" charset="0"/>
              <a:buNone/>
            </a:pPr>
            <a:r>
              <a:rPr lang="en-US" sz="1100" b="1" dirty="0">
                <a:solidFill>
                  <a:srgbClr val="7F0055"/>
                </a:solidFill>
                <a:latin typeface="Consolas" panose="020B0609020204030204" pitchFamily="49" charset="0"/>
              </a:rPr>
              <a:t>   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handleRequest</a:t>
            </a:r>
            <a:r>
              <a:rPr lang="en-US" sz="1100" b="1" dirty="0">
                <a:solidFill>
                  <a:srgbClr val="000000"/>
                </a:solidFill>
                <a:latin typeface="Consolas" panose="020B0609020204030204" pitchFamily="49" charset="0"/>
              </a:rPr>
              <a:t>(</a:t>
            </a:r>
            <a:r>
              <a:rPr lang="en-US" sz="1100" b="1" dirty="0" err="1">
                <a:solidFill>
                  <a:srgbClr val="7F0055"/>
                </a:solidFill>
                <a:latin typeface="Consolas" panose="020B0609020204030204" pitchFamily="49" charset="0"/>
              </a:rPr>
              <a:t>int</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request</a:t>
            </a:r>
            <a:r>
              <a:rPr lang="en-US" sz="1100" b="1" dirty="0">
                <a:solidFill>
                  <a:srgbClr val="000000"/>
                </a:solidFill>
                <a:latin typeface="Consolas" panose="020B0609020204030204" pitchFamily="49" charset="0"/>
              </a:rPr>
              <a:t>) {</a:t>
            </a:r>
          </a:p>
          <a:p>
            <a:pPr marL="0" indent="0">
              <a:buFont typeface="Arial" charset="0"/>
              <a:buNone/>
            </a:pPr>
            <a:r>
              <a:rPr lang="en-US" sz="1100" b="1" dirty="0">
                <a:solidFill>
                  <a:srgbClr val="7F0055"/>
                </a:solidFill>
                <a:latin typeface="Consolas" panose="020B0609020204030204" pitchFamily="49" charset="0"/>
              </a:rPr>
              <a:t>      if</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request</a:t>
            </a:r>
            <a:r>
              <a:rPr lang="en-US" sz="1100" b="1" dirty="0">
                <a:solidFill>
                  <a:srgbClr val="000000"/>
                </a:solidFill>
                <a:latin typeface="Consolas" panose="020B0609020204030204" pitchFamily="49" charset="0"/>
              </a:rPr>
              <a:t> &gt;= 10 &amp;&amp; </a:t>
            </a:r>
            <a:r>
              <a:rPr lang="en-US" sz="1100" b="1" dirty="0">
                <a:solidFill>
                  <a:srgbClr val="6A3E3E"/>
                </a:solidFill>
                <a:latin typeface="Consolas" panose="020B0609020204030204" pitchFamily="49" charset="0"/>
              </a:rPr>
              <a:t>request</a:t>
            </a:r>
            <a:r>
              <a:rPr lang="en-US" sz="1100" b="1" dirty="0">
                <a:solidFill>
                  <a:srgbClr val="000000"/>
                </a:solidFill>
                <a:latin typeface="Consolas" panose="020B0609020204030204" pitchFamily="49" charset="0"/>
              </a:rPr>
              <a:t> &lt; 20) {</a:t>
            </a:r>
          </a:p>
          <a:p>
            <a:pPr marL="0" indent="0">
              <a:buFont typeface="Arial" charset="0"/>
              <a:buNone/>
            </a:pP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p>
          <a:p>
            <a:pPr marL="0" indent="0">
              <a:buFont typeface="Arial" charset="0"/>
              <a:buNone/>
            </a:pPr>
            <a:r>
              <a:rPr lang="en-US" sz="1100" b="1" i="1" dirty="0">
                <a:solidFill>
                  <a:srgbClr val="000000"/>
                </a:solidFill>
                <a:latin typeface="Consolas" panose="020B0609020204030204" pitchFamily="49" charset="0"/>
              </a:rPr>
              <a:t>	   </a:t>
            </a:r>
            <a:r>
              <a:rPr lang="en-US" sz="1100" b="1" i="1" dirty="0" err="1">
                <a:solidFill>
                  <a:srgbClr val="7F0055"/>
                </a:solidFill>
                <a:latin typeface="Consolas" panose="020B0609020204030204" pitchFamily="49" charset="0"/>
              </a:rPr>
              <a:t>this</a:t>
            </a:r>
            <a:r>
              <a:rPr lang="en-US" sz="1100" b="1" i="1" dirty="0" err="1">
                <a:solidFill>
                  <a:srgbClr val="000000"/>
                </a:solidFill>
                <a:latin typeface="Consolas" panose="020B0609020204030204" pitchFamily="49" charset="0"/>
              </a:rPr>
              <a:t>.getClass</a:t>
            </a:r>
            <a:r>
              <a:rPr lang="en-US" sz="1100" b="1" i="1" dirty="0">
                <a:solidFill>
                  <a:srgbClr val="000000"/>
                </a:solidFill>
                <a:latin typeface="Consolas" panose="020B0609020204030204" pitchFamily="49" charset="0"/>
              </a:rPr>
              <a:t>().</a:t>
            </a:r>
            <a:r>
              <a:rPr lang="en-US" sz="1100" b="1" i="1" dirty="0" err="1">
                <a:solidFill>
                  <a:srgbClr val="000000"/>
                </a:solidFill>
                <a:latin typeface="Consolas" panose="020B0609020204030204" pitchFamily="49" charset="0"/>
              </a:rPr>
              <a:t>getSimpleName</a:t>
            </a:r>
            <a:r>
              <a:rPr lang="en-US" sz="1100" b="1" i="1" dirty="0">
                <a:solidFill>
                  <a:srgbClr val="000000"/>
                </a:solidFill>
                <a:latin typeface="Consolas" panose="020B0609020204030204" pitchFamily="49" charset="0"/>
              </a:rPr>
              <a:t>() + </a:t>
            </a:r>
          </a:p>
          <a:p>
            <a:pPr marL="0" indent="0">
              <a:buFont typeface="Arial" charset="0"/>
              <a:buNone/>
            </a:pPr>
            <a:r>
              <a:rPr lang="en-US" sz="1100" b="1" i="1" dirty="0">
                <a:solidFill>
                  <a:srgbClr val="2A00FF"/>
                </a:solidFill>
                <a:latin typeface="Consolas" panose="020B0609020204030204" pitchFamily="49" charset="0"/>
              </a:rPr>
              <a:t>	   " handled request "</a:t>
            </a:r>
            <a:r>
              <a:rPr lang="en-US" sz="1100" b="1" i="1" dirty="0">
                <a:solidFill>
                  <a:srgbClr val="000000"/>
                </a:solidFill>
                <a:latin typeface="Consolas" panose="020B0609020204030204" pitchFamily="49" charset="0"/>
              </a:rPr>
              <a:t> + </a:t>
            </a:r>
            <a:r>
              <a:rPr lang="en-US" sz="1100" b="1" i="1" dirty="0">
                <a:solidFill>
                  <a:srgbClr val="6A3E3E"/>
                </a:solidFill>
                <a:latin typeface="Consolas" panose="020B0609020204030204" pitchFamily="49" charset="0"/>
              </a:rPr>
              <a:t>request</a:t>
            </a:r>
            <a:r>
              <a:rPr lang="en-US" sz="1100" b="1" i="1" dirty="0">
                <a:solidFill>
                  <a:srgbClr val="000000"/>
                </a:solidFill>
                <a:latin typeface="Consolas" panose="020B0609020204030204" pitchFamily="49" charset="0"/>
              </a:rPr>
              <a:t>);</a:t>
            </a:r>
          </a:p>
          <a:p>
            <a:pPr marL="0" indent="0">
              <a:buFont typeface="Arial" charset="0"/>
              <a:buNone/>
            </a:pP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else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a:solidFill>
                  <a:srgbClr val="0000C0"/>
                </a:solidFill>
                <a:latin typeface="Consolas" panose="020B0609020204030204" pitchFamily="49" charset="0"/>
              </a:rPr>
              <a:t>successor</a:t>
            </a:r>
            <a:r>
              <a:rPr lang="en-US" sz="1100" b="1"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null</a:t>
            </a:r>
            <a:r>
              <a:rPr lang="en-US" sz="1100" b="1" dirty="0">
                <a:solidFill>
                  <a:srgbClr val="000000"/>
                </a:solidFill>
                <a:latin typeface="Consolas" panose="020B0609020204030204" pitchFamily="49" charset="0"/>
              </a:rPr>
              <a:t>) {</a:t>
            </a:r>
          </a:p>
          <a:p>
            <a:pPr marL="0" indent="0">
              <a:buFont typeface="Arial" charset="0"/>
              <a:buNone/>
            </a:pPr>
            <a:r>
              <a:rPr lang="en-US" sz="1100" dirty="0">
                <a:solidFill>
                  <a:srgbClr val="0000C0"/>
                </a:solidFill>
                <a:latin typeface="Consolas" panose="020B0609020204030204" pitchFamily="49" charset="0"/>
              </a:rPr>
              <a:t>         </a:t>
            </a:r>
            <a:r>
              <a:rPr lang="en-US" sz="1100" dirty="0" err="1">
                <a:solidFill>
                  <a:srgbClr val="0000C0"/>
                </a:solidFill>
                <a:latin typeface="Consolas" panose="020B0609020204030204" pitchFamily="49" charset="0"/>
              </a:rPr>
              <a:t>successor</a:t>
            </a:r>
            <a:r>
              <a:rPr lang="en-US" sz="1100" dirty="0" err="1">
                <a:solidFill>
                  <a:srgbClr val="000000"/>
                </a:solidFill>
                <a:latin typeface="Consolas" panose="020B0609020204030204" pitchFamily="49" charset="0"/>
              </a:rPr>
              <a:t>.handleRequest</a:t>
            </a:r>
            <a:r>
              <a:rPr lang="en-US" sz="1100" dirty="0">
                <a:solidFill>
                  <a:srgbClr val="000000"/>
                </a:solidFill>
                <a:latin typeface="Consolas" panose="020B0609020204030204" pitchFamily="49" charset="0"/>
              </a:rPr>
              <a:t>(</a:t>
            </a:r>
            <a:r>
              <a:rPr lang="en-US" sz="1100" dirty="0">
                <a:solidFill>
                  <a:srgbClr val="6A3E3E"/>
                </a:solidFill>
                <a:latin typeface="Consolas" panose="020B0609020204030204" pitchFamily="49" charset="0"/>
              </a:rPr>
              <a:t>request</a:t>
            </a:r>
            <a:r>
              <a:rPr lang="en-US" sz="1100" dirty="0">
                <a:solidFill>
                  <a:srgbClr val="000000"/>
                </a:solidFill>
                <a:latin typeface="Consolas" panose="020B0609020204030204" pitchFamily="49" charset="0"/>
              </a:rPr>
              <a:t>);</a:t>
            </a:r>
          </a:p>
          <a:p>
            <a:pPr marL="0" indent="0">
              <a:buFont typeface="Arial" charset="0"/>
              <a:buNone/>
            </a:pPr>
            <a:r>
              <a:rPr lang="en-US" sz="1100" dirty="0">
                <a:solidFill>
                  <a:srgbClr val="000000"/>
                </a:solidFill>
                <a:latin typeface="Consolas" panose="020B0609020204030204" pitchFamily="49" charset="0"/>
              </a:rPr>
              <a:t>      }</a:t>
            </a:r>
          </a:p>
          <a:p>
            <a:pPr marL="0" indent="0">
              <a:buFont typeface="Arial" charset="0"/>
              <a:buNone/>
            </a:pPr>
            <a:r>
              <a:rPr lang="en-US" sz="1100" dirty="0">
                <a:solidFill>
                  <a:srgbClr val="000000"/>
                </a:solidFill>
                <a:latin typeface="Consolas" panose="020B0609020204030204" pitchFamily="49" charset="0"/>
              </a:rPr>
              <a:t>   }</a:t>
            </a:r>
          </a:p>
          <a:p>
            <a:pPr marL="0" indent="0">
              <a:buFont typeface="Arial" charset="0"/>
              <a:buNone/>
            </a:pPr>
            <a:r>
              <a:rPr lang="en-US" sz="1100" dirty="0">
                <a:solidFill>
                  <a:srgbClr val="000000"/>
                </a:solidFill>
                <a:latin typeface="Consolas" panose="020B0609020204030204" pitchFamily="49" charset="0"/>
              </a:rPr>
              <a:t>}</a:t>
            </a:r>
          </a:p>
          <a:p>
            <a:pPr marL="0" indent="0">
              <a:buFont typeface="Arial" charset="0"/>
              <a:buNone/>
            </a:pPr>
            <a:endParaRPr lang="en-US" altLang="en-US" sz="1100" dirty="0">
              <a:solidFill>
                <a:srgbClr val="000000"/>
              </a:solidFill>
              <a:latin typeface="Consolas" panose="020B0609020204030204" pitchFamily="49" charset="0"/>
            </a:endParaRPr>
          </a:p>
          <a:p>
            <a:pPr marL="0" indent="0">
              <a:buFont typeface="Arial" charset="0"/>
              <a:buNone/>
            </a:pPr>
            <a:r>
              <a:rPr lang="en-US" sz="1100" dirty="0">
                <a:solidFill>
                  <a:srgbClr val="3F7F5F"/>
                </a:solidFill>
                <a:latin typeface="Consolas" panose="020B0609020204030204" pitchFamily="49" charset="0"/>
              </a:rPr>
              <a:t>// "Concrete Handler 3"</a:t>
            </a:r>
          </a:p>
          <a:p>
            <a:pPr marL="0" indent="0">
              <a:buFont typeface="Arial" charset="0"/>
              <a:buNone/>
            </a:pP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ConcreteHandler3 </a:t>
            </a:r>
            <a:r>
              <a:rPr lang="en-US" sz="1100" b="1" dirty="0">
                <a:solidFill>
                  <a:srgbClr val="7F0055"/>
                </a:solidFill>
                <a:latin typeface="Consolas" panose="020B0609020204030204" pitchFamily="49" charset="0"/>
              </a:rPr>
              <a:t>extends</a:t>
            </a:r>
            <a:r>
              <a:rPr lang="en-US" sz="1100" b="1" dirty="0">
                <a:solidFill>
                  <a:srgbClr val="000000"/>
                </a:solidFill>
                <a:latin typeface="Consolas" panose="020B0609020204030204" pitchFamily="49" charset="0"/>
              </a:rPr>
              <a:t> Handler {</a:t>
            </a:r>
          </a:p>
          <a:p>
            <a:pPr marL="0" indent="0">
              <a:buFont typeface="Arial" charset="0"/>
              <a:buNone/>
            </a:pPr>
            <a:r>
              <a:rPr lang="en-US" sz="1100" dirty="0">
                <a:solidFill>
                  <a:srgbClr val="646464"/>
                </a:solidFill>
                <a:latin typeface="Consolas" panose="020B0609020204030204" pitchFamily="49" charset="0"/>
              </a:rPr>
              <a:t>   @Override</a:t>
            </a:r>
          </a:p>
          <a:p>
            <a:pPr marL="0" indent="0">
              <a:buFont typeface="Arial" charset="0"/>
              <a:buNone/>
            </a:pPr>
            <a:r>
              <a:rPr lang="en-US" sz="1100" b="1" dirty="0">
                <a:solidFill>
                  <a:srgbClr val="7F0055"/>
                </a:solidFill>
                <a:latin typeface="Consolas" panose="020B0609020204030204" pitchFamily="49" charset="0"/>
              </a:rPr>
              <a:t>   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handleRequest</a:t>
            </a:r>
            <a:r>
              <a:rPr lang="en-US" sz="1100" b="1" dirty="0">
                <a:solidFill>
                  <a:srgbClr val="000000"/>
                </a:solidFill>
                <a:latin typeface="Consolas" panose="020B0609020204030204" pitchFamily="49" charset="0"/>
              </a:rPr>
              <a:t>(</a:t>
            </a:r>
            <a:r>
              <a:rPr lang="en-US" sz="1100" b="1" dirty="0" err="1">
                <a:solidFill>
                  <a:srgbClr val="7F0055"/>
                </a:solidFill>
                <a:latin typeface="Consolas" panose="020B0609020204030204" pitchFamily="49" charset="0"/>
              </a:rPr>
              <a:t>int</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request</a:t>
            </a:r>
            <a:r>
              <a:rPr lang="en-US" sz="1100" b="1" dirty="0">
                <a:solidFill>
                  <a:srgbClr val="000000"/>
                </a:solidFill>
                <a:latin typeface="Consolas" panose="020B0609020204030204" pitchFamily="49" charset="0"/>
              </a:rPr>
              <a:t>) {</a:t>
            </a:r>
          </a:p>
          <a:p>
            <a:pPr marL="0" indent="0">
              <a:buFont typeface="Arial" charset="0"/>
              <a:buNone/>
            </a:pPr>
            <a:r>
              <a:rPr lang="en-US" sz="1100" b="1" dirty="0">
                <a:solidFill>
                  <a:srgbClr val="7F0055"/>
                </a:solidFill>
                <a:latin typeface="Consolas" panose="020B0609020204030204" pitchFamily="49" charset="0"/>
              </a:rPr>
              <a:t>      if</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request</a:t>
            </a:r>
            <a:r>
              <a:rPr lang="en-US" sz="1100" b="1" dirty="0">
                <a:solidFill>
                  <a:srgbClr val="000000"/>
                </a:solidFill>
                <a:latin typeface="Consolas" panose="020B0609020204030204" pitchFamily="49" charset="0"/>
              </a:rPr>
              <a:t> &gt;= 20 &amp;&amp; </a:t>
            </a:r>
            <a:r>
              <a:rPr lang="en-US" sz="1100" b="1" dirty="0">
                <a:solidFill>
                  <a:srgbClr val="6A3E3E"/>
                </a:solidFill>
                <a:latin typeface="Consolas" panose="020B0609020204030204" pitchFamily="49" charset="0"/>
              </a:rPr>
              <a:t>request</a:t>
            </a:r>
            <a:r>
              <a:rPr lang="en-US" sz="1100" b="1" dirty="0">
                <a:solidFill>
                  <a:srgbClr val="000000"/>
                </a:solidFill>
                <a:latin typeface="Consolas" panose="020B0609020204030204" pitchFamily="49" charset="0"/>
              </a:rPr>
              <a:t> &lt; 30) {</a:t>
            </a:r>
          </a:p>
          <a:p>
            <a:pPr marL="0" indent="0">
              <a:buFont typeface="Arial" charset="0"/>
              <a:buNone/>
            </a:pP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p>
          <a:p>
            <a:pPr marL="0" indent="0">
              <a:buFont typeface="Arial" charset="0"/>
              <a:buNone/>
            </a:pPr>
            <a:r>
              <a:rPr lang="en-US" sz="1100" b="1" i="1" dirty="0">
                <a:solidFill>
                  <a:srgbClr val="000000"/>
                </a:solidFill>
                <a:latin typeface="Consolas" panose="020B0609020204030204" pitchFamily="49" charset="0"/>
              </a:rPr>
              <a:t>	   </a:t>
            </a:r>
            <a:r>
              <a:rPr lang="en-US" sz="1100" b="1" i="1" dirty="0" err="1">
                <a:solidFill>
                  <a:srgbClr val="7F0055"/>
                </a:solidFill>
                <a:latin typeface="Consolas" panose="020B0609020204030204" pitchFamily="49" charset="0"/>
              </a:rPr>
              <a:t>this</a:t>
            </a:r>
            <a:r>
              <a:rPr lang="en-US" sz="1100" b="1" i="1" dirty="0" err="1">
                <a:solidFill>
                  <a:srgbClr val="000000"/>
                </a:solidFill>
                <a:latin typeface="Consolas" panose="020B0609020204030204" pitchFamily="49" charset="0"/>
              </a:rPr>
              <a:t>.getClass</a:t>
            </a:r>
            <a:r>
              <a:rPr lang="en-US" sz="1100" b="1" i="1" dirty="0">
                <a:solidFill>
                  <a:srgbClr val="000000"/>
                </a:solidFill>
                <a:latin typeface="Consolas" panose="020B0609020204030204" pitchFamily="49" charset="0"/>
              </a:rPr>
              <a:t>().</a:t>
            </a:r>
            <a:r>
              <a:rPr lang="en-US" sz="1100" b="1" i="1" dirty="0" err="1">
                <a:solidFill>
                  <a:srgbClr val="000000"/>
                </a:solidFill>
                <a:latin typeface="Consolas" panose="020B0609020204030204" pitchFamily="49" charset="0"/>
              </a:rPr>
              <a:t>getSimpleName</a:t>
            </a:r>
            <a:r>
              <a:rPr lang="en-US" sz="1100" b="1" i="1" dirty="0">
                <a:solidFill>
                  <a:srgbClr val="000000"/>
                </a:solidFill>
                <a:latin typeface="Consolas" panose="020B0609020204030204" pitchFamily="49" charset="0"/>
              </a:rPr>
              <a:t>() + </a:t>
            </a:r>
          </a:p>
          <a:p>
            <a:pPr marL="0" indent="0">
              <a:buFont typeface="Arial" charset="0"/>
              <a:buNone/>
            </a:pPr>
            <a:r>
              <a:rPr lang="en-US" sz="1100" b="1" i="1" dirty="0">
                <a:solidFill>
                  <a:srgbClr val="2A00FF"/>
                </a:solidFill>
                <a:latin typeface="Consolas" panose="020B0609020204030204" pitchFamily="49" charset="0"/>
              </a:rPr>
              <a:t>	   " handled request "</a:t>
            </a:r>
            <a:r>
              <a:rPr lang="en-US" sz="1100" b="1" i="1" dirty="0">
                <a:solidFill>
                  <a:srgbClr val="000000"/>
                </a:solidFill>
                <a:latin typeface="Consolas" panose="020B0609020204030204" pitchFamily="49" charset="0"/>
              </a:rPr>
              <a:t> + </a:t>
            </a:r>
            <a:r>
              <a:rPr lang="en-US" sz="1100" b="1" i="1" dirty="0">
                <a:solidFill>
                  <a:srgbClr val="6A3E3E"/>
                </a:solidFill>
                <a:latin typeface="Consolas" panose="020B0609020204030204" pitchFamily="49" charset="0"/>
              </a:rPr>
              <a:t>request</a:t>
            </a:r>
            <a:r>
              <a:rPr lang="en-US" sz="1100" b="1" i="1" dirty="0">
                <a:solidFill>
                  <a:srgbClr val="000000"/>
                </a:solidFill>
                <a:latin typeface="Consolas" panose="020B0609020204030204" pitchFamily="49" charset="0"/>
              </a:rPr>
              <a:t>);</a:t>
            </a:r>
          </a:p>
          <a:p>
            <a:pPr marL="0" indent="0">
              <a:buFont typeface="Arial" charset="0"/>
              <a:buNone/>
            </a:pP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else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a:solidFill>
                  <a:srgbClr val="0000C0"/>
                </a:solidFill>
                <a:latin typeface="Consolas" panose="020B0609020204030204" pitchFamily="49" charset="0"/>
              </a:rPr>
              <a:t>successor</a:t>
            </a:r>
            <a:r>
              <a:rPr lang="en-US" sz="1100" b="1"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null</a:t>
            </a:r>
            <a:r>
              <a:rPr lang="en-US" sz="1100" b="1" dirty="0">
                <a:solidFill>
                  <a:srgbClr val="000000"/>
                </a:solidFill>
                <a:latin typeface="Consolas" panose="020B0609020204030204" pitchFamily="49" charset="0"/>
              </a:rPr>
              <a:t>) {</a:t>
            </a:r>
          </a:p>
          <a:p>
            <a:pPr marL="0" indent="0">
              <a:buFont typeface="Arial" charset="0"/>
              <a:buNone/>
            </a:pPr>
            <a:r>
              <a:rPr lang="en-US" sz="1100" dirty="0">
                <a:solidFill>
                  <a:srgbClr val="0000C0"/>
                </a:solidFill>
                <a:latin typeface="Consolas" panose="020B0609020204030204" pitchFamily="49" charset="0"/>
              </a:rPr>
              <a:t>         </a:t>
            </a:r>
            <a:r>
              <a:rPr lang="en-US" sz="1100" dirty="0" err="1">
                <a:solidFill>
                  <a:srgbClr val="0000C0"/>
                </a:solidFill>
                <a:latin typeface="Consolas" panose="020B0609020204030204" pitchFamily="49" charset="0"/>
              </a:rPr>
              <a:t>successor</a:t>
            </a:r>
            <a:r>
              <a:rPr lang="en-US" sz="1100" dirty="0" err="1">
                <a:solidFill>
                  <a:srgbClr val="000000"/>
                </a:solidFill>
                <a:latin typeface="Consolas" panose="020B0609020204030204" pitchFamily="49" charset="0"/>
              </a:rPr>
              <a:t>.handleRequest</a:t>
            </a:r>
            <a:r>
              <a:rPr lang="en-US" sz="1100" dirty="0">
                <a:solidFill>
                  <a:srgbClr val="000000"/>
                </a:solidFill>
                <a:latin typeface="Consolas" panose="020B0609020204030204" pitchFamily="49" charset="0"/>
              </a:rPr>
              <a:t>(</a:t>
            </a:r>
            <a:r>
              <a:rPr lang="en-US" sz="1100" dirty="0">
                <a:solidFill>
                  <a:srgbClr val="6A3E3E"/>
                </a:solidFill>
                <a:latin typeface="Consolas" panose="020B0609020204030204" pitchFamily="49" charset="0"/>
              </a:rPr>
              <a:t>request</a:t>
            </a:r>
            <a:r>
              <a:rPr lang="en-US" sz="1100" dirty="0">
                <a:solidFill>
                  <a:srgbClr val="000000"/>
                </a:solidFill>
                <a:latin typeface="Consolas" panose="020B0609020204030204" pitchFamily="49" charset="0"/>
              </a:rPr>
              <a:t>);</a:t>
            </a:r>
          </a:p>
          <a:p>
            <a:pPr marL="0" indent="0">
              <a:buFont typeface="Arial" charset="0"/>
              <a:buNone/>
            </a:pPr>
            <a:r>
              <a:rPr lang="en-US" sz="1100" dirty="0">
                <a:solidFill>
                  <a:srgbClr val="000000"/>
                </a:solidFill>
                <a:latin typeface="Consolas" panose="020B0609020204030204" pitchFamily="49" charset="0"/>
              </a:rPr>
              <a:t>      }</a:t>
            </a:r>
          </a:p>
          <a:p>
            <a:pPr marL="0" indent="0">
              <a:buFont typeface="Arial" charset="0"/>
              <a:buNone/>
            </a:pPr>
            <a:r>
              <a:rPr lang="en-US" sz="1100" dirty="0">
                <a:solidFill>
                  <a:srgbClr val="000000"/>
                </a:solidFill>
                <a:latin typeface="Consolas" panose="020B0609020204030204" pitchFamily="49" charset="0"/>
              </a:rPr>
              <a:t>   }</a:t>
            </a:r>
          </a:p>
          <a:p>
            <a:pPr marL="0" indent="0">
              <a:buFont typeface="Arial" charset="0"/>
              <a:buNone/>
            </a:pPr>
            <a:r>
              <a:rPr lang="en-US" sz="1100" dirty="0">
                <a:solidFill>
                  <a:srgbClr val="000000"/>
                </a:solidFill>
                <a:latin typeface="Consolas" panose="020B0609020204030204" pitchFamily="49" charset="0"/>
              </a:rPr>
              <a:t>}</a:t>
            </a:r>
            <a:endParaRPr lang="en-US" altLang="en-US" sz="1100" dirty="0"/>
          </a:p>
          <a:p>
            <a:pPr marL="0" indent="0">
              <a:buFont typeface="Arial" charset="0"/>
              <a:buNone/>
            </a:pPr>
            <a:endParaRPr lang="en-US" altLang="en-US" sz="1100" dirty="0"/>
          </a:p>
        </p:txBody>
      </p:sp>
    </p:spTree>
    <p:extLst>
      <p:ext uri="{BB962C8B-B14F-4D97-AF65-F5344CB8AC3E}">
        <p14:creationId xmlns:p14="http://schemas.microsoft.com/office/powerpoint/2010/main" val="3952910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EE9D84-BF33-4D11-BF8A-EEA02B881C8B}" type="slidenum">
              <a:rPr lang="en-CA" altLang="en-US"/>
              <a:pPr/>
              <a:t>16</a:t>
            </a:fld>
            <a:endParaRPr lang="en-CA" altLang="en-US"/>
          </a:p>
        </p:txBody>
      </p:sp>
      <p:sp>
        <p:nvSpPr>
          <p:cNvPr id="142338" name="Rectangle 2"/>
          <p:cNvSpPr>
            <a:spLocks noGrp="1" noChangeArrowheads="1"/>
          </p:cNvSpPr>
          <p:nvPr>
            <p:ph type="body" idx="1"/>
          </p:nvPr>
        </p:nvSpPr>
        <p:spPr>
          <a:xfrm>
            <a:off x="457200" y="1752600"/>
            <a:ext cx="4648200" cy="4114800"/>
          </a:xfrm>
        </p:spPr>
        <p:txBody>
          <a:bodyPr/>
          <a:lstStyle/>
          <a:p>
            <a:pPr marL="0" indent="0">
              <a:buNone/>
            </a:pPr>
            <a:r>
              <a:rPr lang="en-US" sz="1200" dirty="0">
                <a:solidFill>
                  <a:srgbClr val="3F7F5F"/>
                </a:solidFill>
                <a:latin typeface="Consolas" panose="020B0609020204030204" pitchFamily="49" charset="0"/>
              </a:rPr>
              <a:t>// Client code</a:t>
            </a: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MainApp</a:t>
            </a:r>
            <a:r>
              <a:rPr lang="en-US" sz="1200" b="1" dirty="0">
                <a:solidFill>
                  <a:srgbClr val="000000"/>
                </a:solidFill>
                <a:latin typeface="Consolas" panose="020B0609020204030204" pitchFamily="49" charset="0"/>
              </a:rPr>
              <a:t> {</a:t>
            </a: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marL="0" indent="0">
              <a:buNone/>
            </a:pPr>
            <a:r>
              <a:rPr lang="en-US" sz="1200" dirty="0">
                <a:solidFill>
                  <a:srgbClr val="3F7F5F"/>
                </a:solidFill>
                <a:latin typeface="Consolas" panose="020B0609020204030204" pitchFamily="49" charset="0"/>
              </a:rPr>
              <a:t>      // Setup Chain of Responsibility</a:t>
            </a:r>
          </a:p>
          <a:p>
            <a:pPr marL="0" indent="0">
              <a:buNone/>
            </a:pPr>
            <a:r>
              <a:rPr lang="en-US" sz="1200" dirty="0">
                <a:solidFill>
                  <a:srgbClr val="000000"/>
                </a:solidFill>
                <a:latin typeface="Consolas" panose="020B0609020204030204" pitchFamily="49" charset="0"/>
              </a:rPr>
              <a:t>      Handler </a:t>
            </a:r>
            <a:r>
              <a:rPr lang="en-US" sz="1200" dirty="0">
                <a:solidFill>
                  <a:srgbClr val="6A3E3E"/>
                </a:solidFill>
                <a:latin typeface="Consolas" panose="020B0609020204030204" pitchFamily="49" charset="0"/>
              </a:rPr>
              <a:t>h1</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ConcreteHandler1();</a:t>
            </a:r>
          </a:p>
          <a:p>
            <a:pPr marL="0" indent="0">
              <a:buNone/>
            </a:pPr>
            <a:r>
              <a:rPr lang="en-US" sz="1200" dirty="0">
                <a:solidFill>
                  <a:srgbClr val="000000"/>
                </a:solidFill>
                <a:latin typeface="Consolas" panose="020B0609020204030204" pitchFamily="49" charset="0"/>
              </a:rPr>
              <a:t>      Handler </a:t>
            </a:r>
            <a:r>
              <a:rPr lang="en-US" sz="1200" dirty="0">
                <a:solidFill>
                  <a:srgbClr val="6A3E3E"/>
                </a:solidFill>
                <a:latin typeface="Consolas" panose="020B0609020204030204" pitchFamily="49" charset="0"/>
              </a:rPr>
              <a:t>h2</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ConcreteHandler2();</a:t>
            </a:r>
          </a:p>
          <a:p>
            <a:pPr marL="0" indent="0">
              <a:buNone/>
            </a:pPr>
            <a:r>
              <a:rPr lang="en-US" sz="1200" dirty="0">
                <a:solidFill>
                  <a:srgbClr val="000000"/>
                </a:solidFill>
                <a:latin typeface="Consolas" panose="020B0609020204030204" pitchFamily="49" charset="0"/>
              </a:rPr>
              <a:t>      Handler </a:t>
            </a:r>
            <a:r>
              <a:rPr lang="en-US" sz="1200" dirty="0">
                <a:solidFill>
                  <a:srgbClr val="6A3E3E"/>
                </a:solidFill>
                <a:latin typeface="Consolas" panose="020B0609020204030204" pitchFamily="49" charset="0"/>
              </a:rPr>
              <a:t>h3</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ConcreteHandler3();</a:t>
            </a:r>
          </a:p>
          <a:p>
            <a:pPr marL="0" indent="0">
              <a:buNone/>
            </a:pPr>
            <a:r>
              <a:rPr lang="en-US" sz="1200" dirty="0">
                <a:solidFill>
                  <a:srgbClr val="6A3E3E"/>
                </a:solidFill>
                <a:latin typeface="Consolas" panose="020B0609020204030204" pitchFamily="49" charset="0"/>
              </a:rPr>
              <a:t>      h1</a:t>
            </a:r>
            <a:r>
              <a:rPr lang="en-US" sz="1200" dirty="0">
                <a:solidFill>
                  <a:srgbClr val="000000"/>
                </a:solidFill>
                <a:latin typeface="Consolas" panose="020B0609020204030204" pitchFamily="49" charset="0"/>
              </a:rPr>
              <a:t>.setSuccessor(</a:t>
            </a:r>
            <a:r>
              <a:rPr lang="en-US" sz="1200" dirty="0">
                <a:solidFill>
                  <a:srgbClr val="6A3E3E"/>
                </a:solidFill>
                <a:latin typeface="Consolas" panose="020B0609020204030204" pitchFamily="49" charset="0"/>
              </a:rPr>
              <a:t>h2</a:t>
            </a:r>
            <a:r>
              <a:rPr lang="en-US" sz="1200" dirty="0">
                <a:solidFill>
                  <a:srgbClr val="000000"/>
                </a:solidFill>
                <a:latin typeface="Consolas" panose="020B0609020204030204" pitchFamily="49" charset="0"/>
              </a:rPr>
              <a:t>);</a:t>
            </a:r>
          </a:p>
          <a:p>
            <a:pPr marL="0" indent="0">
              <a:buNone/>
            </a:pPr>
            <a:r>
              <a:rPr lang="en-US" sz="1200" dirty="0">
                <a:solidFill>
                  <a:srgbClr val="6A3E3E"/>
                </a:solidFill>
                <a:latin typeface="Consolas" panose="020B0609020204030204" pitchFamily="49" charset="0"/>
              </a:rPr>
              <a:t>      h2</a:t>
            </a:r>
            <a:r>
              <a:rPr lang="en-US" sz="1200" dirty="0">
                <a:solidFill>
                  <a:srgbClr val="000000"/>
                </a:solidFill>
                <a:latin typeface="Consolas" panose="020B0609020204030204" pitchFamily="49" charset="0"/>
              </a:rPr>
              <a:t>.setSuccessor(</a:t>
            </a:r>
            <a:r>
              <a:rPr lang="en-US" sz="1200" dirty="0">
                <a:solidFill>
                  <a:srgbClr val="6A3E3E"/>
                </a:solidFill>
                <a:latin typeface="Consolas" panose="020B0609020204030204" pitchFamily="49" charset="0"/>
              </a:rPr>
              <a:t>h3</a:t>
            </a:r>
            <a:r>
              <a:rPr lang="en-US" sz="1200" dirty="0">
                <a:solidFill>
                  <a:srgbClr val="000000"/>
                </a:solidFill>
                <a:latin typeface="Consolas" panose="020B0609020204030204" pitchFamily="49" charset="0"/>
              </a:rPr>
              <a:t>);</a:t>
            </a:r>
          </a:p>
          <a:p>
            <a:pPr marL="0" indent="0">
              <a:buNone/>
            </a:pPr>
            <a:endParaRPr lang="en-US" sz="1200" dirty="0">
              <a:latin typeface="Consolas" panose="020B0609020204030204" pitchFamily="49" charset="0"/>
            </a:endParaRPr>
          </a:p>
          <a:p>
            <a:pPr marL="0" indent="0">
              <a:buNone/>
            </a:pPr>
            <a:r>
              <a:rPr lang="en-US" sz="1200" dirty="0">
                <a:solidFill>
                  <a:srgbClr val="3F7F5F"/>
                </a:solidFill>
                <a:latin typeface="Consolas" panose="020B0609020204030204" pitchFamily="49" charset="0"/>
              </a:rPr>
              <a:t>      // Generate and process request </a:t>
            </a:r>
          </a:p>
          <a:p>
            <a:pPr marL="0" indent="0">
              <a:buNone/>
            </a:pPr>
            <a:r>
              <a:rPr lang="en-US" sz="1200" b="1" dirty="0">
                <a:solidFill>
                  <a:srgbClr val="7F0055"/>
                </a:solidFill>
                <a:latin typeface="Consolas" panose="020B0609020204030204" pitchFamily="49" charset="0"/>
              </a:rPr>
              <a:t>      </a:t>
            </a:r>
            <a:r>
              <a:rPr lang="en-US" sz="1200" b="1" dirty="0" err="1">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requests</a:t>
            </a:r>
            <a:r>
              <a:rPr lang="en-US" sz="1200" b="1" dirty="0">
                <a:solidFill>
                  <a:srgbClr val="000000"/>
                </a:solidFill>
                <a:latin typeface="Consolas" panose="020B0609020204030204" pitchFamily="49" charset="0"/>
              </a:rPr>
              <a:t> = {2, 5, 14, 22, 18, 3, 27, 20};</a:t>
            </a:r>
          </a:p>
          <a:p>
            <a:pPr marL="0" indent="0">
              <a:buNone/>
            </a:pPr>
            <a:r>
              <a:rPr lang="en-US" sz="1200" b="1" dirty="0">
                <a:solidFill>
                  <a:srgbClr val="7F0055"/>
                </a:solidFill>
                <a:latin typeface="Consolas" panose="020B0609020204030204" pitchFamily="49" charset="0"/>
              </a:rPr>
              <a:t>      for</a:t>
            </a:r>
            <a:r>
              <a:rPr lang="en-US" sz="1200" b="1"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request</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requests</a:t>
            </a:r>
            <a:r>
              <a:rPr lang="en-US" sz="1200" b="1" dirty="0">
                <a:solidFill>
                  <a:srgbClr val="000000"/>
                </a:solidFill>
                <a:latin typeface="Consolas" panose="020B0609020204030204" pitchFamily="49" charset="0"/>
              </a:rPr>
              <a:t>) {</a:t>
            </a:r>
          </a:p>
          <a:p>
            <a:pPr marL="0" indent="0">
              <a:buNone/>
            </a:pPr>
            <a:r>
              <a:rPr lang="en-US" sz="1200" dirty="0">
                <a:solidFill>
                  <a:srgbClr val="6A3E3E"/>
                </a:solidFill>
                <a:latin typeface="Consolas" panose="020B0609020204030204" pitchFamily="49" charset="0"/>
              </a:rPr>
              <a:t>         h1</a:t>
            </a:r>
            <a:r>
              <a:rPr lang="en-US" sz="1200" dirty="0">
                <a:solidFill>
                  <a:srgbClr val="000000"/>
                </a:solidFill>
                <a:latin typeface="Consolas" panose="020B0609020204030204" pitchFamily="49" charset="0"/>
              </a:rPr>
              <a:t>.handleRequest(</a:t>
            </a:r>
            <a:r>
              <a:rPr lang="en-US" sz="1200" dirty="0">
                <a:solidFill>
                  <a:srgbClr val="6A3E3E"/>
                </a:solidFill>
                <a:latin typeface="Consolas" panose="020B0609020204030204" pitchFamily="49" charset="0"/>
              </a:rPr>
              <a:t>request</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endParaRPr lang="en-US" altLang="en-US" sz="1200" dirty="0"/>
          </a:p>
        </p:txBody>
      </p:sp>
      <p:sp>
        <p:nvSpPr>
          <p:cNvPr id="142339" name="Rectangle 3"/>
          <p:cNvSpPr>
            <a:spLocks noGrp="1" noChangeArrowheads="1"/>
          </p:cNvSpPr>
          <p:nvPr>
            <p:ph type="title"/>
          </p:nvPr>
        </p:nvSpPr>
        <p:spPr>
          <a:xfrm>
            <a:off x="395288" y="476250"/>
            <a:ext cx="8424862" cy="1143000"/>
          </a:xfrm>
          <a:noFill/>
          <a:ln/>
        </p:spPr>
        <p:txBody>
          <a:bodyPr/>
          <a:lstStyle/>
          <a:p>
            <a:r>
              <a:rPr lang="en-US" altLang="en-US" sz="4000" dirty="0"/>
              <a:t>Chain of Responsibility </a:t>
            </a:r>
            <a:r>
              <a:rPr lang="el-GR" altLang="en-US" sz="4000" dirty="0"/>
              <a:t>– </a:t>
            </a:r>
            <a:r>
              <a:rPr lang="en-CA" altLang="en-US" sz="4000" dirty="0"/>
              <a:t>Client Code</a:t>
            </a:r>
            <a:endParaRPr lang="en-US" altLang="en-US" sz="4000" dirty="0"/>
          </a:p>
        </p:txBody>
      </p:sp>
      <p:sp>
        <p:nvSpPr>
          <p:cNvPr id="142340" name="Text Box 4"/>
          <p:cNvSpPr txBox="1">
            <a:spLocks noChangeArrowheads="1"/>
          </p:cNvSpPr>
          <p:nvPr/>
        </p:nvSpPr>
        <p:spPr bwMode="auto">
          <a:xfrm>
            <a:off x="5334000" y="2590800"/>
            <a:ext cx="3381153"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400" dirty="0"/>
              <a:t>Output: </a:t>
            </a:r>
          </a:p>
          <a:p>
            <a:r>
              <a:rPr lang="en-US" altLang="en-US" sz="1400" b="1" dirty="0"/>
              <a:t>ConcreteHandler1 handled request 2</a:t>
            </a:r>
            <a:br>
              <a:rPr lang="en-US" altLang="en-US" sz="1400" b="1" dirty="0"/>
            </a:br>
            <a:r>
              <a:rPr lang="en-US" altLang="en-US" sz="1400" b="1" dirty="0"/>
              <a:t>ConcreteHandler1 handled request 5</a:t>
            </a:r>
            <a:br>
              <a:rPr lang="en-US" altLang="en-US" sz="1400" b="1" dirty="0"/>
            </a:br>
            <a:r>
              <a:rPr lang="en-US" altLang="en-US" sz="1400" b="1" dirty="0"/>
              <a:t>ConcreteHandler2 handled request 14</a:t>
            </a:r>
            <a:br>
              <a:rPr lang="en-US" altLang="en-US" sz="1400" b="1" dirty="0"/>
            </a:br>
            <a:r>
              <a:rPr lang="en-US" altLang="en-US" sz="1400" b="1" dirty="0"/>
              <a:t>ConcreteHandler3 handled request 22</a:t>
            </a:r>
            <a:br>
              <a:rPr lang="en-US" altLang="en-US" sz="1400" b="1" dirty="0"/>
            </a:br>
            <a:r>
              <a:rPr lang="en-US" altLang="en-US" sz="1400" b="1" dirty="0"/>
              <a:t>ConcreteHandler2 handled request 18</a:t>
            </a:r>
            <a:br>
              <a:rPr lang="en-US" altLang="en-US" sz="1400" b="1" dirty="0"/>
            </a:br>
            <a:r>
              <a:rPr lang="en-US" altLang="en-US" sz="1400" b="1" dirty="0"/>
              <a:t>ConcreteHandler1 handled request 3</a:t>
            </a:r>
            <a:br>
              <a:rPr lang="en-US" altLang="en-US" sz="1400" b="1" dirty="0"/>
            </a:br>
            <a:r>
              <a:rPr lang="en-US" altLang="en-US" sz="1400" b="1" dirty="0"/>
              <a:t>ConcreteHandler3 handled request 27</a:t>
            </a:r>
            <a:br>
              <a:rPr lang="en-US" altLang="en-US" sz="1400" b="1" dirty="0"/>
            </a:br>
            <a:r>
              <a:rPr lang="en-US" altLang="en-US" sz="1400" b="1" dirty="0"/>
              <a:t>ConcreteHandler3 handled request 20</a:t>
            </a:r>
          </a:p>
        </p:txBody>
      </p:sp>
    </p:spTree>
    <p:extLst>
      <p:ext uri="{BB962C8B-B14F-4D97-AF65-F5344CB8AC3E}">
        <p14:creationId xmlns:p14="http://schemas.microsoft.com/office/powerpoint/2010/main" val="3135402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95C6E99-179D-4C59-8519-7ECBB31025CC}" type="slidenum">
              <a:rPr lang="en-CA" altLang="en-US" sz="1400"/>
              <a:pPr eaLnBrk="1" hangingPunct="1"/>
              <a:t>17</a:t>
            </a:fld>
            <a:endParaRPr lang="en-CA" altLang="en-US" sz="1400"/>
          </a:p>
        </p:txBody>
      </p:sp>
      <p:sp>
        <p:nvSpPr>
          <p:cNvPr id="22531" name="Rectangle 2"/>
          <p:cNvSpPr>
            <a:spLocks noGrp="1" noChangeArrowheads="1"/>
          </p:cNvSpPr>
          <p:nvPr>
            <p:ph type="title"/>
          </p:nvPr>
        </p:nvSpPr>
        <p:spPr>
          <a:xfrm>
            <a:off x="685800" y="476250"/>
            <a:ext cx="7772400" cy="1143000"/>
          </a:xfrm>
        </p:spPr>
        <p:txBody>
          <a:bodyPr/>
          <a:lstStyle/>
          <a:p>
            <a:pPr eaLnBrk="1" hangingPunct="1"/>
            <a:r>
              <a:rPr lang="en-US" altLang="en-US" dirty="0"/>
              <a:t>State design Pattern</a:t>
            </a:r>
          </a:p>
        </p:txBody>
      </p:sp>
      <p:sp>
        <p:nvSpPr>
          <p:cNvPr id="22532" name="Rectangle 3"/>
          <p:cNvSpPr>
            <a:spLocks noGrp="1" noChangeArrowheads="1"/>
          </p:cNvSpPr>
          <p:nvPr>
            <p:ph type="body" idx="1"/>
          </p:nvPr>
        </p:nvSpPr>
        <p:spPr>
          <a:xfrm>
            <a:off x="685800" y="1773238"/>
            <a:ext cx="7772400" cy="4760912"/>
          </a:xfrm>
        </p:spPr>
        <p:txBody>
          <a:bodyPr/>
          <a:lstStyle/>
          <a:p>
            <a:pPr eaLnBrk="1" hangingPunct="1">
              <a:lnSpc>
                <a:spcPct val="80000"/>
              </a:lnSpc>
            </a:pPr>
            <a:r>
              <a:rPr lang="en-CA" altLang="en-US" sz="2000" b="1" dirty="0"/>
              <a:t>Intent</a:t>
            </a:r>
            <a:endParaRPr lang="el-GR" altLang="en-US" sz="2000" b="1" dirty="0"/>
          </a:p>
          <a:p>
            <a:pPr lvl="1" eaLnBrk="1" hangingPunct="1">
              <a:lnSpc>
                <a:spcPct val="80000"/>
              </a:lnSpc>
            </a:pPr>
            <a:r>
              <a:rPr lang="en-CA" altLang="en-US" sz="1800" dirty="0"/>
              <a:t>It allows for an object of a class to change its behavior according to the state it is. This behavior is applied to all such objects which are in the same state. From an outside client it looks like the object has changed class! </a:t>
            </a:r>
            <a:endParaRPr lang="en-US" altLang="en-US" sz="1800" dirty="0"/>
          </a:p>
          <a:p>
            <a:pPr eaLnBrk="1" hangingPunct="1">
              <a:lnSpc>
                <a:spcPct val="80000"/>
              </a:lnSpc>
            </a:pPr>
            <a:endParaRPr lang="en-US" altLang="en-US" sz="2000" dirty="0"/>
          </a:p>
          <a:p>
            <a:pPr eaLnBrk="1" hangingPunct="1">
              <a:lnSpc>
                <a:spcPct val="80000"/>
              </a:lnSpc>
            </a:pPr>
            <a:r>
              <a:rPr lang="en-CA" altLang="en-US" sz="2000" b="1" dirty="0"/>
              <a:t>Applicability</a:t>
            </a:r>
            <a:endParaRPr lang="el-GR" altLang="en-US" sz="2000" b="1" dirty="0"/>
          </a:p>
          <a:p>
            <a:pPr lvl="1" eaLnBrk="1" hangingPunct="1">
              <a:lnSpc>
                <a:spcPct val="80000"/>
              </a:lnSpc>
            </a:pPr>
            <a:r>
              <a:rPr lang="en-CA" altLang="en-US" sz="1800" dirty="0"/>
              <a:t>The </a:t>
            </a:r>
            <a:r>
              <a:rPr lang="en-US" altLang="en-US" sz="1800" dirty="0"/>
              <a:t>State design pattern is useful when we would like the object to be able to denote the different behaviors objects may have when they are in different states (e.g. a robot will move slowly when responds to the command (i.e. method) </a:t>
            </a:r>
            <a:r>
              <a:rPr lang="en-US" altLang="en-US" sz="1800" i="1" dirty="0"/>
              <a:t>move</a:t>
            </a:r>
            <a:r>
              <a:rPr lang="en-US" altLang="en-US" sz="1800" dirty="0"/>
              <a:t> if its battery state is </a:t>
            </a:r>
            <a:r>
              <a:rPr lang="en-US" altLang="en-US" sz="1800" i="1" dirty="0"/>
              <a:t>low</a:t>
            </a:r>
            <a:r>
              <a:rPr lang="en-US" altLang="en-US" sz="1800" dirty="0"/>
              <a:t> in order to conserve energy, and move fast when the battery state is </a:t>
            </a:r>
            <a:r>
              <a:rPr lang="en-US" altLang="en-US" sz="1800" i="1" dirty="0"/>
              <a:t>high</a:t>
            </a:r>
            <a:r>
              <a:rPr lang="en-US" altLang="en-US" sz="1800" dirty="0"/>
              <a:t>)</a:t>
            </a:r>
          </a:p>
          <a:p>
            <a:pPr marL="457200" lvl="1" indent="0" eaLnBrk="1" hangingPunct="1">
              <a:lnSpc>
                <a:spcPct val="80000"/>
              </a:lnSpc>
              <a:buNone/>
            </a:pPr>
            <a:endParaRPr lang="el-GR" altLang="en-US" sz="1800" dirty="0"/>
          </a:p>
          <a:p>
            <a:pPr lvl="1" eaLnBrk="1" hangingPunct="1">
              <a:lnSpc>
                <a:spcPct val="80000"/>
              </a:lnSpc>
            </a:pPr>
            <a:r>
              <a:rPr lang="en-CA" altLang="en-US" sz="1800" dirty="0"/>
              <a:t>The design benefit of the </a:t>
            </a:r>
            <a:r>
              <a:rPr lang="en-US" altLang="en-US" sz="1800" dirty="0"/>
              <a:t>State Design Pattern is that the logic which is related to an object’s state is concentrated in the classes that denote the corresponding state</a:t>
            </a:r>
          </a:p>
        </p:txBody>
      </p:sp>
    </p:spTree>
    <p:extLst>
      <p:ext uri="{BB962C8B-B14F-4D97-AF65-F5344CB8AC3E}">
        <p14:creationId xmlns:p14="http://schemas.microsoft.com/office/powerpoint/2010/main" val="346540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C647EB2-2240-41EA-B555-4558480AA6C6}" type="slidenum">
              <a:rPr lang="en-CA" altLang="en-US" sz="1400"/>
              <a:pPr eaLnBrk="1" hangingPunct="1"/>
              <a:t>18</a:t>
            </a:fld>
            <a:endParaRPr lang="en-CA" altLang="en-US" sz="1400"/>
          </a:p>
        </p:txBody>
      </p:sp>
      <p:sp>
        <p:nvSpPr>
          <p:cNvPr id="23555" name="Rectangle 2"/>
          <p:cNvSpPr>
            <a:spLocks noGrp="1" noChangeArrowheads="1"/>
          </p:cNvSpPr>
          <p:nvPr>
            <p:ph type="title"/>
          </p:nvPr>
        </p:nvSpPr>
        <p:spPr>
          <a:xfrm>
            <a:off x="228600" y="609600"/>
            <a:ext cx="8763000" cy="1143000"/>
          </a:xfrm>
        </p:spPr>
        <p:txBody>
          <a:bodyPr/>
          <a:lstStyle/>
          <a:p>
            <a:pPr eaLnBrk="1" hangingPunct="1"/>
            <a:r>
              <a:rPr lang="en-US" altLang="en-US" sz="3600" dirty="0"/>
              <a:t>State </a:t>
            </a:r>
            <a:r>
              <a:rPr lang="en-CA" altLang="en-US" sz="3600" dirty="0"/>
              <a:t>Design Pattern – Structural Elements</a:t>
            </a:r>
            <a:endParaRPr lang="en-US" altLang="en-US" sz="3600" dirty="0"/>
          </a:p>
        </p:txBody>
      </p:sp>
      <p:sp>
        <p:nvSpPr>
          <p:cNvPr id="23556" name="Rectangle 3"/>
          <p:cNvSpPr>
            <a:spLocks noGrp="1" noChangeArrowheads="1"/>
          </p:cNvSpPr>
          <p:nvPr>
            <p:ph type="body" idx="1"/>
          </p:nvPr>
        </p:nvSpPr>
        <p:spPr/>
        <p:txBody>
          <a:bodyPr/>
          <a:lstStyle/>
          <a:p>
            <a:pPr eaLnBrk="1" hangingPunct="1">
              <a:lnSpc>
                <a:spcPct val="80000"/>
              </a:lnSpc>
              <a:buFontTx/>
              <a:buNone/>
            </a:pPr>
            <a:r>
              <a:rPr lang="en-CA" altLang="en-US" sz="1800" dirty="0"/>
              <a:t>The structural elements (</a:t>
            </a:r>
            <a:r>
              <a:rPr lang="en-CA" altLang="en-US" sz="1800" dirty="0" err="1"/>
              <a:t>i.e</a:t>
            </a:r>
            <a:r>
              <a:rPr lang="en-CA" altLang="en-US" sz="1800" dirty="0"/>
              <a:t> classes) of the State Design Pattern are:</a:t>
            </a:r>
            <a:endParaRPr lang="en-US" altLang="en-US" sz="1800" dirty="0"/>
          </a:p>
          <a:p>
            <a:pPr eaLnBrk="1" hangingPunct="1">
              <a:lnSpc>
                <a:spcPct val="80000"/>
              </a:lnSpc>
              <a:buFontTx/>
              <a:buNone/>
            </a:pPr>
            <a:endParaRPr lang="en-US" altLang="en-US" sz="1800" dirty="0"/>
          </a:p>
          <a:p>
            <a:pPr eaLnBrk="1" hangingPunct="1">
              <a:lnSpc>
                <a:spcPct val="80000"/>
              </a:lnSpc>
            </a:pPr>
            <a:r>
              <a:rPr lang="en-US" altLang="en-US" sz="1800" b="1" dirty="0"/>
              <a:t>Context</a:t>
            </a:r>
            <a:r>
              <a:rPr lang="en-US" altLang="en-US" sz="1800" dirty="0"/>
              <a:t> </a:t>
            </a:r>
          </a:p>
          <a:p>
            <a:pPr lvl="1" eaLnBrk="1" hangingPunct="1">
              <a:lnSpc>
                <a:spcPct val="80000"/>
              </a:lnSpc>
            </a:pPr>
            <a:r>
              <a:rPr lang="en-CA" altLang="en-US" sz="1600" dirty="0"/>
              <a:t>Defines an interface the client code accesses. Such an interface is the method request (see next page)</a:t>
            </a:r>
            <a:endParaRPr lang="en-US" altLang="en-US" sz="1600" dirty="0"/>
          </a:p>
          <a:p>
            <a:pPr lvl="1">
              <a:lnSpc>
                <a:spcPct val="80000"/>
              </a:lnSpc>
            </a:pPr>
            <a:r>
              <a:rPr lang="en-CA" altLang="en-US" sz="1600" dirty="0"/>
              <a:t>It associates with an entity that refers to a specific state. The entity is an implementation (e.g. </a:t>
            </a:r>
            <a:r>
              <a:rPr lang="en-US" altLang="en-US" sz="1600" dirty="0" err="1"/>
              <a:t>ConcreteState</a:t>
            </a:r>
            <a:r>
              <a:rPr lang="el-GR" altLang="en-US" sz="1600" dirty="0"/>
              <a:t>Α, </a:t>
            </a:r>
            <a:r>
              <a:rPr lang="en-US" altLang="en-US" sz="1600" dirty="0" err="1"/>
              <a:t>ConcreteState</a:t>
            </a:r>
            <a:r>
              <a:rPr lang="el-GR" altLang="en-US" sz="1600" dirty="0"/>
              <a:t>Β</a:t>
            </a:r>
            <a:r>
              <a:rPr lang="en-CA" altLang="en-US" sz="1600" dirty="0"/>
              <a:t>) of a class that inherits from the class State. </a:t>
            </a:r>
          </a:p>
          <a:p>
            <a:pPr>
              <a:lnSpc>
                <a:spcPct val="80000"/>
              </a:lnSpc>
            </a:pPr>
            <a:r>
              <a:rPr lang="en-US" altLang="en-US" sz="1800" b="1" dirty="0"/>
              <a:t>State</a:t>
            </a:r>
            <a:endParaRPr lang="en-US" altLang="en-US" sz="1800" dirty="0"/>
          </a:p>
          <a:p>
            <a:pPr lvl="1" eaLnBrk="1" hangingPunct="1">
              <a:lnSpc>
                <a:spcPct val="80000"/>
              </a:lnSpc>
            </a:pPr>
            <a:r>
              <a:rPr lang="en-CA" altLang="en-US" sz="1600" dirty="0"/>
              <a:t>Defines the interface that encapsulates the behavior for a specific state of a context. This interface is the method Handle</a:t>
            </a:r>
            <a:endParaRPr lang="en-US" altLang="en-US" sz="1600" dirty="0"/>
          </a:p>
          <a:p>
            <a:pPr eaLnBrk="1" hangingPunct="1">
              <a:lnSpc>
                <a:spcPct val="80000"/>
              </a:lnSpc>
            </a:pPr>
            <a:r>
              <a:rPr lang="en-US" altLang="en-US" sz="1800" b="1" dirty="0"/>
              <a:t>Concrete State</a:t>
            </a:r>
            <a:r>
              <a:rPr lang="en-US" altLang="en-US" sz="1800" dirty="0"/>
              <a:t> </a:t>
            </a:r>
          </a:p>
          <a:p>
            <a:pPr lvl="1" eaLnBrk="1" hangingPunct="1">
              <a:lnSpc>
                <a:spcPct val="80000"/>
              </a:lnSpc>
            </a:pPr>
            <a:r>
              <a:rPr lang="en-CA" altLang="en-US" sz="1600" dirty="0"/>
              <a:t>It is the subclass of State which implements using polymorphism the behavior that is associated with a given Context. </a:t>
            </a:r>
            <a:endParaRPr lang="en-US" altLang="en-US" sz="1600" dirty="0"/>
          </a:p>
          <a:p>
            <a:pPr eaLnBrk="1" hangingPunct="1">
              <a:lnSpc>
                <a:spcPct val="80000"/>
              </a:lnSpc>
            </a:pPr>
            <a:endParaRPr lang="en-US" altLang="en-US" sz="1800" dirty="0"/>
          </a:p>
        </p:txBody>
      </p:sp>
    </p:spTree>
    <p:extLst>
      <p:ext uri="{BB962C8B-B14F-4D97-AF65-F5344CB8AC3E}">
        <p14:creationId xmlns:p14="http://schemas.microsoft.com/office/powerpoint/2010/main" val="16646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62C5EAB-5CC8-40E1-A9DB-5922A6E2B54C}" type="slidenum">
              <a:rPr lang="en-CA" altLang="en-US" sz="1400"/>
              <a:pPr eaLnBrk="1" hangingPunct="1"/>
              <a:t>19</a:t>
            </a:fld>
            <a:endParaRPr lang="en-CA" altLang="en-US" sz="1400"/>
          </a:p>
        </p:txBody>
      </p:sp>
      <p:sp>
        <p:nvSpPr>
          <p:cNvPr id="24579" name="Rectangle 2"/>
          <p:cNvSpPr>
            <a:spLocks noGrp="1" noChangeArrowheads="1"/>
          </p:cNvSpPr>
          <p:nvPr>
            <p:ph type="title"/>
          </p:nvPr>
        </p:nvSpPr>
        <p:spPr/>
        <p:txBody>
          <a:bodyPr/>
          <a:lstStyle/>
          <a:p>
            <a:pPr eaLnBrk="1" hangingPunct="1"/>
            <a:r>
              <a:rPr lang="en-US" altLang="en-US" sz="4000" dirty="0"/>
              <a:t>State </a:t>
            </a:r>
            <a:r>
              <a:rPr lang="en-CA" altLang="en-US" sz="4000" dirty="0"/>
              <a:t>Design Pattern – Class Diagram</a:t>
            </a:r>
            <a:endParaRPr lang="en-US" altLang="en-US" sz="4000" dirty="0"/>
          </a:p>
        </p:txBody>
      </p:sp>
      <p:pic>
        <p:nvPicPr>
          <p:cNvPr id="24580" name="Picture 3" descr="stat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84325" y="2636838"/>
            <a:ext cx="6443663" cy="2770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9895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A4B6164-6F64-4BD0-89C5-80979651F52E}" type="slidenum">
              <a:rPr lang="en-CA" altLang="en-US" sz="1400"/>
              <a:pPr eaLnBrk="1" hangingPunct="1"/>
              <a:t>20</a:t>
            </a:fld>
            <a:endParaRPr lang="en-CA" altLang="en-US" sz="1400"/>
          </a:p>
        </p:txBody>
      </p:sp>
      <p:sp>
        <p:nvSpPr>
          <p:cNvPr id="25603" name="Rectangle 2"/>
          <p:cNvSpPr>
            <a:spLocks noGrp="1" noChangeArrowheads="1"/>
          </p:cNvSpPr>
          <p:nvPr>
            <p:ph type="title"/>
          </p:nvPr>
        </p:nvSpPr>
        <p:spPr>
          <a:xfrm>
            <a:off x="685800" y="304799"/>
            <a:ext cx="7772400" cy="1143001"/>
          </a:xfrm>
        </p:spPr>
        <p:txBody>
          <a:bodyPr/>
          <a:lstStyle/>
          <a:p>
            <a:pPr eaLnBrk="1" hangingPunct="1"/>
            <a:r>
              <a:rPr lang="en-US" altLang="en-US" dirty="0"/>
              <a:t>State Design Pattern - Example</a:t>
            </a:r>
          </a:p>
        </p:txBody>
      </p:sp>
      <p:sp>
        <p:nvSpPr>
          <p:cNvPr id="25604" name="Rectangle 3"/>
          <p:cNvSpPr>
            <a:spLocks noGrp="1" noChangeArrowheads="1"/>
          </p:cNvSpPr>
          <p:nvPr>
            <p:ph type="body" idx="1"/>
          </p:nvPr>
        </p:nvSpPr>
        <p:spPr>
          <a:xfrm>
            <a:off x="107950" y="1262063"/>
            <a:ext cx="4392613" cy="5046662"/>
          </a:xfrm>
        </p:spPr>
        <p:txBody>
          <a:bodyPr/>
          <a:lstStyle/>
          <a:p>
            <a:pPr marL="0" indent="0">
              <a:buNone/>
            </a:pPr>
            <a:r>
              <a:rPr lang="en-US" sz="1200" dirty="0">
                <a:solidFill>
                  <a:srgbClr val="3F7F5F"/>
                </a:solidFill>
                <a:latin typeface="Consolas" panose="020B0609020204030204" pitchFamily="49" charset="0"/>
              </a:rPr>
              <a:t>// "State"</a:t>
            </a: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abstract</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State {</a:t>
            </a: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abstract</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handle(Context </a:t>
            </a:r>
            <a:r>
              <a:rPr lang="en-US" sz="1200" b="1" dirty="0">
                <a:solidFill>
                  <a:srgbClr val="6A3E3E"/>
                </a:solidFill>
                <a:latin typeface="Consolas" panose="020B0609020204030204" pitchFamily="49" charset="0"/>
              </a:rPr>
              <a:t>context</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a:t>
            </a:r>
            <a:br>
              <a:rPr lang="en-US" altLang="en-US" sz="1400" dirty="0"/>
            </a:br>
            <a:br>
              <a:rPr lang="en-US" altLang="en-US" sz="1400" dirty="0"/>
            </a:br>
            <a:r>
              <a:rPr lang="en-US" sz="1200" dirty="0">
                <a:solidFill>
                  <a:srgbClr val="3F7F5F"/>
                </a:solidFill>
                <a:latin typeface="Consolas" panose="020B0609020204030204" pitchFamily="49" charset="0"/>
              </a:rPr>
              <a:t>// "Concrete State A"</a:t>
            </a: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ConcreteStateA</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State {</a:t>
            </a:r>
          </a:p>
          <a:p>
            <a:pPr marL="0" indent="0">
              <a:buNone/>
            </a:pPr>
            <a:r>
              <a:rPr lang="en-US" sz="1200" dirty="0">
                <a:solidFill>
                  <a:srgbClr val="646464"/>
                </a:solidFill>
                <a:latin typeface="Consolas" panose="020B0609020204030204" pitchFamily="49" charset="0"/>
              </a:rPr>
              <a:t>   @Override</a:t>
            </a: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handle(Context </a:t>
            </a:r>
            <a:r>
              <a:rPr lang="en-US" sz="1200" b="1" dirty="0">
                <a:solidFill>
                  <a:srgbClr val="6A3E3E"/>
                </a:solidFill>
                <a:latin typeface="Consolas" panose="020B0609020204030204" pitchFamily="49" charset="0"/>
              </a:rPr>
              <a:t>context</a:t>
            </a:r>
            <a:r>
              <a:rPr lang="en-US" sz="1200" b="1" dirty="0">
                <a:solidFill>
                  <a:srgbClr val="000000"/>
                </a:solidFill>
                <a:latin typeface="Consolas" panose="020B0609020204030204" pitchFamily="49" charset="0"/>
              </a:rPr>
              <a:t>) {</a:t>
            </a:r>
          </a:p>
          <a:p>
            <a:pPr marL="0" indent="0">
              <a:buNone/>
            </a:pP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context</a:t>
            </a:r>
            <a:r>
              <a:rPr lang="en-US" sz="1200" dirty="0" err="1">
                <a:solidFill>
                  <a:srgbClr val="000000"/>
                </a:solidFill>
                <a:latin typeface="Consolas" panose="020B0609020204030204" pitchFamily="49" charset="0"/>
              </a:rPr>
              <a:t>.setState</a:t>
            </a:r>
            <a:r>
              <a:rPr lang="en-US" sz="1200"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ConcreteStateB</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br>
              <a:rPr lang="en-US" altLang="en-US" sz="1400" dirty="0"/>
            </a:br>
            <a:br>
              <a:rPr lang="en-US" altLang="en-US" sz="1400" dirty="0"/>
            </a:br>
            <a:r>
              <a:rPr lang="en-US" sz="1200" dirty="0">
                <a:solidFill>
                  <a:srgbClr val="3F7F5F"/>
                </a:solidFill>
                <a:latin typeface="Consolas" panose="020B0609020204030204" pitchFamily="49" charset="0"/>
              </a:rPr>
              <a:t>// "Concrete State B"</a:t>
            </a: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ConcreteStateB</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State {</a:t>
            </a:r>
          </a:p>
          <a:p>
            <a:pPr marL="0" indent="0">
              <a:buNone/>
            </a:pPr>
            <a:r>
              <a:rPr lang="en-US" sz="1200" dirty="0">
                <a:solidFill>
                  <a:srgbClr val="646464"/>
                </a:solidFill>
                <a:latin typeface="Consolas" panose="020B0609020204030204" pitchFamily="49" charset="0"/>
              </a:rPr>
              <a:t>   @Override</a:t>
            </a: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handle(Context </a:t>
            </a:r>
            <a:r>
              <a:rPr lang="en-US" sz="1200" b="1" dirty="0">
                <a:solidFill>
                  <a:srgbClr val="6A3E3E"/>
                </a:solidFill>
                <a:latin typeface="Consolas" panose="020B0609020204030204" pitchFamily="49" charset="0"/>
              </a:rPr>
              <a:t>context</a:t>
            </a:r>
            <a:r>
              <a:rPr lang="en-US" sz="1200" b="1" dirty="0">
                <a:solidFill>
                  <a:srgbClr val="000000"/>
                </a:solidFill>
                <a:latin typeface="Consolas" panose="020B0609020204030204" pitchFamily="49" charset="0"/>
              </a:rPr>
              <a:t>) {</a:t>
            </a:r>
          </a:p>
          <a:p>
            <a:pPr marL="0" indent="0">
              <a:buNone/>
            </a:pP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context</a:t>
            </a:r>
            <a:r>
              <a:rPr lang="en-US" sz="1200" dirty="0" err="1">
                <a:solidFill>
                  <a:srgbClr val="000000"/>
                </a:solidFill>
                <a:latin typeface="Consolas" panose="020B0609020204030204" pitchFamily="49" charset="0"/>
              </a:rPr>
              <a:t>.setState</a:t>
            </a:r>
            <a:r>
              <a:rPr lang="en-US" sz="1200"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ConcreteStateA</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endParaRPr lang="en-US" altLang="en-US" sz="1200" dirty="0"/>
          </a:p>
        </p:txBody>
      </p:sp>
      <p:sp>
        <p:nvSpPr>
          <p:cNvPr id="25605" name="Text Box 4"/>
          <p:cNvSpPr txBox="1">
            <a:spLocks noChangeArrowheads="1"/>
          </p:cNvSpPr>
          <p:nvPr/>
        </p:nvSpPr>
        <p:spPr bwMode="auto">
          <a:xfrm>
            <a:off x="4645025" y="1262063"/>
            <a:ext cx="439102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dirty="0">
                <a:solidFill>
                  <a:srgbClr val="3F7F5F"/>
                </a:solidFill>
                <a:latin typeface="Consolas" panose="020B0609020204030204" pitchFamily="49" charset="0"/>
              </a:rPr>
              <a:t>// "Context"</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Context {</a:t>
            </a:r>
          </a:p>
          <a:p>
            <a:r>
              <a:rPr lang="en-US" sz="1200" b="1" dirty="0">
                <a:solidFill>
                  <a:srgbClr val="7F0055"/>
                </a:solidFill>
                <a:latin typeface="Consolas" panose="020B0609020204030204" pitchFamily="49" charset="0"/>
              </a:rPr>
              <a:t>   private</a:t>
            </a:r>
            <a:r>
              <a:rPr lang="en-US" sz="1200" b="1" dirty="0">
                <a:solidFill>
                  <a:srgbClr val="000000"/>
                </a:solidFill>
                <a:latin typeface="Consolas" panose="020B0609020204030204" pitchFamily="49" charset="0"/>
              </a:rPr>
              <a:t> State </a:t>
            </a:r>
            <a:r>
              <a:rPr lang="en-US" sz="1200" b="1" dirty="0" err="1">
                <a:solidFill>
                  <a:srgbClr val="0000C0"/>
                </a:solidFill>
                <a:latin typeface="Consolas" panose="020B0609020204030204" pitchFamily="49" charset="0"/>
              </a:rPr>
              <a:t>state</a:t>
            </a:r>
            <a:r>
              <a:rPr lang="en-US" sz="1200" b="1"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Context(State </a:t>
            </a:r>
            <a:r>
              <a:rPr lang="en-US" sz="1200" b="1" dirty="0">
                <a:solidFill>
                  <a:srgbClr val="6A3E3E"/>
                </a:solidFill>
                <a:latin typeface="Consolas" panose="020B0609020204030204" pitchFamily="49" charset="0"/>
              </a:rPr>
              <a:t>state</a:t>
            </a:r>
            <a:r>
              <a:rPr lang="en-U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state</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state</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setState</a:t>
            </a:r>
            <a:r>
              <a:rPr lang="en-US" sz="1200" b="1" dirty="0">
                <a:solidFill>
                  <a:srgbClr val="000000"/>
                </a:solidFill>
                <a:latin typeface="Consolas" panose="020B0609020204030204" pitchFamily="49" charset="0"/>
              </a:rPr>
              <a:t>(State </a:t>
            </a:r>
            <a:r>
              <a:rPr lang="en-US" sz="1200" b="1" dirty="0">
                <a:solidFill>
                  <a:srgbClr val="6A3E3E"/>
                </a:solidFill>
                <a:latin typeface="Consolas" panose="020B0609020204030204" pitchFamily="49" charset="0"/>
              </a:rPr>
              <a:t>state</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"State: "</a:t>
            </a:r>
            <a:r>
              <a:rPr lang="en-US" sz="1200" b="1" i="1" dirty="0">
                <a:solidFill>
                  <a:srgbClr val="000000"/>
                </a:solidFill>
                <a:latin typeface="Consolas" panose="020B0609020204030204" pitchFamily="49" charset="0"/>
              </a:rPr>
              <a:t> +   </a:t>
            </a:r>
          </a:p>
          <a:p>
            <a:r>
              <a:rPr lang="en-US" sz="1200" b="1" i="1" dirty="0">
                <a:solidFill>
                  <a:srgbClr val="000000"/>
                </a:solidFill>
                <a:latin typeface="Consolas" panose="020B0609020204030204" pitchFamily="49" charset="0"/>
              </a:rPr>
              <a:t> 	</a:t>
            </a:r>
            <a:r>
              <a:rPr lang="en-US" sz="1200" b="1" i="1" dirty="0" err="1">
                <a:solidFill>
                  <a:srgbClr val="6A3E3E"/>
                </a:solidFill>
                <a:latin typeface="Consolas" panose="020B0609020204030204" pitchFamily="49" charset="0"/>
              </a:rPr>
              <a:t>state</a:t>
            </a:r>
            <a:r>
              <a:rPr lang="en-US" sz="1200" b="1" i="1" dirty="0" err="1">
                <a:solidFill>
                  <a:srgbClr val="000000"/>
                </a:solidFill>
                <a:latin typeface="Consolas" panose="020B0609020204030204" pitchFamily="49" charset="0"/>
              </a:rPr>
              <a:t>.getClass</a:t>
            </a:r>
            <a:r>
              <a:rPr lang="en-US" sz="1200" b="1" i="1" dirty="0">
                <a:solidFill>
                  <a:srgbClr val="000000"/>
                </a:solidFill>
                <a:latin typeface="Consolas" panose="020B0609020204030204" pitchFamily="49" charset="0"/>
              </a:rPr>
              <a:t>().</a:t>
            </a:r>
            <a:r>
              <a:rPr lang="en-US" sz="1200" b="1" i="1" dirty="0" err="1">
                <a:solidFill>
                  <a:srgbClr val="000000"/>
                </a:solidFill>
                <a:latin typeface="Consolas" panose="020B0609020204030204" pitchFamily="49" charset="0"/>
              </a:rPr>
              <a:t>getSimpleName</a:t>
            </a:r>
            <a:r>
              <a:rPr lang="en-US" sz="1200" b="1" i="1"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state</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state</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State </a:t>
            </a:r>
            <a:r>
              <a:rPr lang="en-US" sz="1200" b="1" dirty="0" err="1">
                <a:solidFill>
                  <a:srgbClr val="000000"/>
                </a:solidFill>
                <a:latin typeface="Consolas" panose="020B0609020204030204" pitchFamily="49" charset="0"/>
              </a:rPr>
              <a:t>getState</a:t>
            </a:r>
            <a:r>
              <a:rPr lang="en-U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      return</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state</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a:latin typeface="Consolas" panose="020B0609020204030204" pitchFamily="49" charset="0"/>
              </a:rPr>
              <a:t>request() {</a:t>
            </a:r>
          </a:p>
          <a:p>
            <a:r>
              <a:rPr lang="en-US" sz="1200" dirty="0">
                <a:solidFill>
                  <a:srgbClr val="0000C0"/>
                </a:solidFill>
                <a:latin typeface="Consolas" panose="020B0609020204030204" pitchFamily="49" charset="0"/>
              </a:rPr>
              <a:t>      </a:t>
            </a:r>
            <a:r>
              <a:rPr lang="en-US" sz="1200" dirty="0" err="1">
                <a:solidFill>
                  <a:srgbClr val="0000C0"/>
                </a:solidFill>
                <a:latin typeface="Consolas" panose="020B0609020204030204" pitchFamily="49" charset="0"/>
              </a:rPr>
              <a:t>state</a:t>
            </a:r>
            <a:r>
              <a:rPr lang="en-US" sz="1200" dirty="0" err="1">
                <a:solidFill>
                  <a:srgbClr val="000000"/>
                </a:solidFill>
                <a:latin typeface="Consolas" panose="020B0609020204030204" pitchFamily="49" charset="0"/>
              </a:rPr>
              <a:t>.handle</a:t>
            </a:r>
            <a:r>
              <a:rPr lang="en-US" sz="1200"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this</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altLang="en-US" sz="1200" dirty="0"/>
          </a:p>
        </p:txBody>
      </p:sp>
    </p:spTree>
    <p:extLst>
      <p:ext uri="{BB962C8B-B14F-4D97-AF65-F5344CB8AC3E}">
        <p14:creationId xmlns:p14="http://schemas.microsoft.com/office/powerpoint/2010/main" val="1737500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501B745-9E6C-4D41-9759-32F2915B0572}" type="slidenum">
              <a:rPr lang="en-CA" altLang="en-US" sz="1400"/>
              <a:pPr eaLnBrk="1" hangingPunct="1"/>
              <a:t>21</a:t>
            </a:fld>
            <a:endParaRPr lang="en-CA" altLang="en-US" sz="1400"/>
          </a:p>
        </p:txBody>
      </p:sp>
      <p:sp>
        <p:nvSpPr>
          <p:cNvPr id="26627" name="Rectangle 2"/>
          <p:cNvSpPr>
            <a:spLocks noGrp="1" noChangeArrowheads="1"/>
          </p:cNvSpPr>
          <p:nvPr>
            <p:ph type="title"/>
          </p:nvPr>
        </p:nvSpPr>
        <p:spPr/>
        <p:txBody>
          <a:bodyPr/>
          <a:lstStyle/>
          <a:p>
            <a:pPr eaLnBrk="1" hangingPunct="1"/>
            <a:r>
              <a:rPr lang="en-US" altLang="en-US" sz="3600" dirty="0"/>
              <a:t>State Design Pattern – Client Code Example</a:t>
            </a:r>
          </a:p>
        </p:txBody>
      </p:sp>
      <p:sp>
        <p:nvSpPr>
          <p:cNvPr id="26628" name="Rectangle 3"/>
          <p:cNvSpPr>
            <a:spLocks noGrp="1" noChangeArrowheads="1"/>
          </p:cNvSpPr>
          <p:nvPr>
            <p:ph type="body" idx="1"/>
          </p:nvPr>
        </p:nvSpPr>
        <p:spPr>
          <a:xfrm>
            <a:off x="1219200" y="1990419"/>
            <a:ext cx="5973763" cy="4114800"/>
          </a:xfrm>
        </p:spPr>
        <p:txBody>
          <a:bodyPr/>
          <a:lstStyle/>
          <a:p>
            <a:pPr marL="0" indent="0">
              <a:buNone/>
            </a:pPr>
            <a:r>
              <a:rPr lang="en-US" sz="1600" dirty="0">
                <a:solidFill>
                  <a:srgbClr val="3F7F5F"/>
                </a:solidFill>
                <a:latin typeface="Consolas" panose="020B0609020204030204" pitchFamily="49" charset="0"/>
              </a:rPr>
              <a:t>// Client code</a:t>
            </a:r>
          </a:p>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MainApp</a:t>
            </a:r>
            <a:r>
              <a:rPr lang="en-US" sz="1600" b="1" dirty="0">
                <a:solidFill>
                  <a:srgbClr val="000000"/>
                </a:solidFill>
                <a:latin typeface="Consolas" panose="020B0609020204030204" pitchFamily="49" charset="0"/>
              </a:rPr>
              <a:t> {</a:t>
            </a:r>
          </a:p>
          <a:p>
            <a:pPr marL="0" indent="0">
              <a:buNone/>
            </a:pPr>
            <a:r>
              <a:rPr lang="en-US" sz="1600" b="1" dirty="0">
                <a:solidFill>
                  <a:srgbClr val="7F0055"/>
                </a:solidFill>
                <a:latin typeface="Consolas" panose="020B0609020204030204" pitchFamily="49" charset="0"/>
              </a:rPr>
              <a:t>   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pPr marL="0" indent="0">
              <a:buNone/>
            </a:pPr>
            <a:r>
              <a:rPr lang="en-US" sz="1600" dirty="0">
                <a:solidFill>
                  <a:srgbClr val="3F7F5F"/>
                </a:solidFill>
                <a:latin typeface="Consolas" panose="020B0609020204030204" pitchFamily="49" charset="0"/>
              </a:rPr>
              <a:t>      // Setup context in a state</a:t>
            </a:r>
          </a:p>
          <a:p>
            <a:pPr marL="0" indent="0">
              <a:buNone/>
            </a:pPr>
            <a:r>
              <a:rPr lang="en-US" sz="1600" dirty="0">
                <a:solidFill>
                  <a:srgbClr val="000000"/>
                </a:solidFill>
                <a:latin typeface="Consolas" panose="020B0609020204030204" pitchFamily="49" charset="0"/>
              </a:rPr>
              <a:t>      Context </a:t>
            </a:r>
            <a:r>
              <a:rPr lang="en-US" sz="1600" dirty="0">
                <a:solidFill>
                  <a:srgbClr val="6A3E3E"/>
                </a:solidFill>
                <a:latin typeface="Consolas" panose="020B0609020204030204" pitchFamily="49" charset="0"/>
              </a:rPr>
              <a:t>c</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Context(</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ConcreteStateA</a:t>
            </a:r>
            <a:r>
              <a:rPr lang="en-US" sz="1600" b="1" dirty="0">
                <a:solidFill>
                  <a:srgbClr val="000000"/>
                </a:solidFill>
                <a:latin typeface="Consolas" panose="020B0609020204030204" pitchFamily="49" charset="0"/>
              </a:rPr>
              <a:t>());</a:t>
            </a:r>
          </a:p>
          <a:p>
            <a:pPr marL="0" indent="0">
              <a:buNone/>
            </a:pPr>
            <a:r>
              <a:rPr lang="en-US" sz="1600" dirty="0">
                <a:solidFill>
                  <a:srgbClr val="3F7F5F"/>
                </a:solidFill>
                <a:latin typeface="Consolas" panose="020B0609020204030204" pitchFamily="49" charset="0"/>
              </a:rPr>
              <a:t>      // Issue requests, which toggles state</a:t>
            </a:r>
          </a:p>
          <a:p>
            <a:pPr marL="0" indent="0">
              <a:buNone/>
            </a:pP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c</a:t>
            </a:r>
            <a:r>
              <a:rPr lang="en-US" sz="1600" dirty="0" err="1">
                <a:solidFill>
                  <a:srgbClr val="000000"/>
                </a:solidFill>
                <a:latin typeface="Consolas" panose="020B0609020204030204" pitchFamily="49" charset="0"/>
              </a:rPr>
              <a:t>.request</a:t>
            </a:r>
            <a:r>
              <a:rPr lang="en-US" sz="1600" dirty="0">
                <a:solidFill>
                  <a:srgbClr val="000000"/>
                </a:solidFill>
                <a:latin typeface="Consolas" panose="020B0609020204030204" pitchFamily="49" charset="0"/>
              </a:rPr>
              <a:t>();</a:t>
            </a:r>
          </a:p>
          <a:p>
            <a:pPr marL="0" indent="0">
              <a:buNone/>
            </a:pP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c</a:t>
            </a:r>
            <a:r>
              <a:rPr lang="en-US" sz="1600" dirty="0" err="1">
                <a:solidFill>
                  <a:srgbClr val="000000"/>
                </a:solidFill>
                <a:latin typeface="Consolas" panose="020B0609020204030204" pitchFamily="49" charset="0"/>
              </a:rPr>
              <a:t>.request</a:t>
            </a:r>
            <a:r>
              <a:rPr lang="en-US" sz="1600" dirty="0">
                <a:solidFill>
                  <a:srgbClr val="000000"/>
                </a:solidFill>
                <a:latin typeface="Consolas" panose="020B0609020204030204" pitchFamily="49" charset="0"/>
              </a:rPr>
              <a:t>();</a:t>
            </a:r>
          </a:p>
          <a:p>
            <a:pPr marL="0" indent="0">
              <a:buNone/>
            </a:pP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c</a:t>
            </a:r>
            <a:r>
              <a:rPr lang="en-US" sz="1600" dirty="0" err="1">
                <a:solidFill>
                  <a:srgbClr val="000000"/>
                </a:solidFill>
                <a:latin typeface="Consolas" panose="020B0609020204030204" pitchFamily="49" charset="0"/>
              </a:rPr>
              <a:t>.request</a:t>
            </a:r>
            <a:r>
              <a:rPr lang="en-US" sz="1600" dirty="0">
                <a:solidFill>
                  <a:srgbClr val="000000"/>
                </a:solidFill>
                <a:latin typeface="Consolas" panose="020B0609020204030204" pitchFamily="49" charset="0"/>
              </a:rPr>
              <a:t>();</a:t>
            </a:r>
          </a:p>
          <a:p>
            <a:pPr marL="0" indent="0">
              <a:buNone/>
            </a:pP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c</a:t>
            </a:r>
            <a:r>
              <a:rPr lang="en-US" sz="1600" dirty="0" err="1">
                <a:solidFill>
                  <a:srgbClr val="000000"/>
                </a:solidFill>
                <a:latin typeface="Consolas" panose="020B0609020204030204" pitchFamily="49" charset="0"/>
              </a:rPr>
              <a:t>.request</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br>
              <a:rPr lang="en-US" altLang="en-US" sz="2000" dirty="0"/>
            </a:br>
            <a:endParaRPr lang="en-US" altLang="en-US" sz="2000" dirty="0"/>
          </a:p>
        </p:txBody>
      </p:sp>
      <p:sp>
        <p:nvSpPr>
          <p:cNvPr id="26629" name="Text Box 4"/>
          <p:cNvSpPr txBox="1">
            <a:spLocks noChangeArrowheads="1"/>
          </p:cNvSpPr>
          <p:nvPr/>
        </p:nvSpPr>
        <p:spPr bwMode="auto">
          <a:xfrm>
            <a:off x="4343400" y="4419600"/>
            <a:ext cx="2379819"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dirty="0"/>
              <a:t>Output:</a:t>
            </a:r>
          </a:p>
          <a:p>
            <a:pPr eaLnBrk="1" hangingPunct="1"/>
            <a:endParaRPr lang="en-US" altLang="en-US" sz="1800" dirty="0"/>
          </a:p>
          <a:p>
            <a:pPr eaLnBrk="1" hangingPunct="1"/>
            <a:r>
              <a:rPr lang="en-US" altLang="en-US" sz="1800" b="1" dirty="0"/>
              <a:t>State: </a:t>
            </a:r>
            <a:r>
              <a:rPr lang="en-US" altLang="en-US" sz="1800" b="1" dirty="0" err="1"/>
              <a:t>ConcreteStateA</a:t>
            </a:r>
            <a:br>
              <a:rPr lang="en-US" altLang="en-US" sz="1800" b="1" dirty="0"/>
            </a:br>
            <a:r>
              <a:rPr lang="en-US" altLang="en-US" sz="1800" b="1" dirty="0"/>
              <a:t>State: </a:t>
            </a:r>
            <a:r>
              <a:rPr lang="en-US" altLang="en-US" sz="1800" b="1" dirty="0" err="1"/>
              <a:t>ConcreteStateB</a:t>
            </a:r>
            <a:br>
              <a:rPr lang="en-US" altLang="en-US" sz="1800" b="1" dirty="0"/>
            </a:br>
            <a:r>
              <a:rPr lang="en-US" altLang="en-US" sz="1800" b="1" dirty="0"/>
              <a:t>State: </a:t>
            </a:r>
            <a:r>
              <a:rPr lang="en-US" altLang="en-US" sz="1800" b="1" dirty="0" err="1"/>
              <a:t>ConcreteStateA</a:t>
            </a:r>
            <a:br>
              <a:rPr lang="en-US" altLang="en-US" sz="1800" b="1" dirty="0"/>
            </a:br>
            <a:r>
              <a:rPr lang="en-US" altLang="en-US" sz="1800" b="1" dirty="0"/>
              <a:t>State: </a:t>
            </a:r>
            <a:r>
              <a:rPr lang="en-US" altLang="en-US" sz="1800" b="1" dirty="0" err="1"/>
              <a:t>ConcreteStateB</a:t>
            </a:r>
            <a:br>
              <a:rPr lang="en-US" altLang="en-US" sz="1800" b="1" dirty="0"/>
            </a:br>
            <a:r>
              <a:rPr lang="en-US" altLang="en-US" sz="1800" b="1" dirty="0"/>
              <a:t>State: </a:t>
            </a:r>
            <a:r>
              <a:rPr lang="en-US" altLang="en-US" sz="1800" b="1" dirty="0" err="1"/>
              <a:t>ConcreteStateA</a:t>
            </a:r>
            <a:endParaRPr lang="en-US" altLang="en-US" sz="1800" b="1" dirty="0"/>
          </a:p>
        </p:txBody>
      </p:sp>
    </p:spTree>
    <p:extLst>
      <p:ext uri="{BB962C8B-B14F-4D97-AF65-F5344CB8AC3E}">
        <p14:creationId xmlns:p14="http://schemas.microsoft.com/office/powerpoint/2010/main" val="917906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41-b</a:t>
            </a:r>
          </a:p>
        </p:txBody>
      </p:sp>
      <p:sp>
        <p:nvSpPr>
          <p:cNvPr id="3" name="Text Placeholder 2"/>
          <p:cNvSpPr>
            <a:spLocks noGrp="1"/>
          </p:cNvSpPr>
          <p:nvPr>
            <p:ph type="body" idx="1"/>
          </p:nvPr>
        </p:nvSpPr>
        <p:spPr>
          <a:xfrm>
            <a:off x="685800" y="2819400"/>
            <a:ext cx="8153400" cy="1500187"/>
          </a:xfrm>
        </p:spPr>
        <p:txBody>
          <a:bodyPr/>
          <a:lstStyle/>
          <a:p>
            <a:r>
              <a:rPr lang="en-US" dirty="0"/>
              <a:t>Behavioral Design Patterns - Strategy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endParaRPr lang="en-US" sz="2000" i="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73B0CBA-6280-4D5B-A98F-4B418F9F09FE}"/>
                  </a:ext>
                </a:extLst>
              </p14:cNvPr>
              <p14:cNvContentPartPr/>
              <p14:nvPr/>
            </p14:nvContentPartPr>
            <p14:xfrm>
              <a:off x="-2322475" y="982047"/>
              <a:ext cx="12960" cy="3960"/>
            </p14:xfrm>
          </p:contentPart>
        </mc:Choice>
        <mc:Fallback xmlns="">
          <p:pic>
            <p:nvPicPr>
              <p:cNvPr id="4" name="Ink 3">
                <a:extLst>
                  <a:ext uri="{FF2B5EF4-FFF2-40B4-BE49-F238E27FC236}">
                    <a16:creationId xmlns:a16="http://schemas.microsoft.com/office/drawing/2014/main" id="{573B0CBA-6280-4D5B-A98F-4B418F9F09FE}"/>
                  </a:ext>
                </a:extLst>
              </p:cNvPr>
              <p:cNvPicPr/>
              <p:nvPr/>
            </p:nvPicPr>
            <p:blipFill>
              <a:blip r:embed="rId4"/>
              <a:stretch>
                <a:fillRect/>
              </a:stretch>
            </p:blipFill>
            <p:spPr>
              <a:xfrm>
                <a:off x="-2331475" y="973047"/>
                <a:ext cx="30600" cy="21600"/>
              </a:xfrm>
              <a:prstGeom prst="rect">
                <a:avLst/>
              </a:prstGeom>
            </p:spPr>
          </p:pic>
        </mc:Fallback>
      </mc:AlternateContent>
    </p:spTree>
    <p:extLst>
      <p:ext uri="{BB962C8B-B14F-4D97-AF65-F5344CB8AC3E}">
        <p14:creationId xmlns:p14="http://schemas.microsoft.com/office/powerpoint/2010/main" val="4068598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B87EC42-D533-4691-BF80-47171A62CE0F}" type="slidenum">
              <a:rPr lang="en-CA" altLang="en-US" sz="1400"/>
              <a:pPr eaLnBrk="1" hangingPunct="1"/>
              <a:t>23</a:t>
            </a:fld>
            <a:endParaRPr lang="en-CA" altLang="en-US" sz="1400"/>
          </a:p>
        </p:txBody>
      </p:sp>
      <p:sp>
        <p:nvSpPr>
          <p:cNvPr id="37891" name="Rectangle 2"/>
          <p:cNvSpPr>
            <a:spLocks noGrp="1" noChangeArrowheads="1"/>
          </p:cNvSpPr>
          <p:nvPr>
            <p:ph type="title"/>
          </p:nvPr>
        </p:nvSpPr>
        <p:spPr/>
        <p:txBody>
          <a:bodyPr/>
          <a:lstStyle/>
          <a:p>
            <a:pPr eaLnBrk="1" hangingPunct="1"/>
            <a:r>
              <a:rPr lang="en-CA" altLang="en-US" dirty="0"/>
              <a:t>Strategy Design Pattern</a:t>
            </a:r>
          </a:p>
        </p:txBody>
      </p:sp>
      <p:sp>
        <p:nvSpPr>
          <p:cNvPr id="37892" name="Rectangle 3"/>
          <p:cNvSpPr>
            <a:spLocks noGrp="1" noChangeArrowheads="1"/>
          </p:cNvSpPr>
          <p:nvPr>
            <p:ph type="body" idx="1"/>
          </p:nvPr>
        </p:nvSpPr>
        <p:spPr/>
        <p:txBody>
          <a:bodyPr/>
          <a:lstStyle/>
          <a:p>
            <a:pPr eaLnBrk="1" hangingPunct="1"/>
            <a:r>
              <a:rPr lang="en-CA" altLang="en-US" sz="2000" dirty="0"/>
              <a:t>Intent</a:t>
            </a:r>
          </a:p>
          <a:p>
            <a:pPr lvl="1" eaLnBrk="1" hangingPunct="1"/>
            <a:r>
              <a:rPr lang="en-CA" altLang="en-US" sz="1800" dirty="0"/>
              <a:t>Design a family of algorithms which can be called through a well defined common interface, so that the client programs and the algorithms that can be called can change independently </a:t>
            </a:r>
          </a:p>
          <a:p>
            <a:pPr eaLnBrk="1" hangingPunct="1"/>
            <a:r>
              <a:rPr lang="en-CA" altLang="en-US" sz="2000" dirty="0"/>
              <a:t>Applicability</a:t>
            </a:r>
          </a:p>
          <a:p>
            <a:pPr lvl="1" eaLnBrk="1" hangingPunct="1"/>
            <a:r>
              <a:rPr lang="en-CA" altLang="en-US" sz="1800" dirty="0"/>
              <a:t>When an object should associate with one or more algorithms to perform a task, </a:t>
            </a:r>
            <a:r>
              <a:rPr lang="en-CA" altLang="en-US" sz="1800" u="sng" dirty="0"/>
              <a:t>and</a:t>
            </a:r>
            <a:r>
              <a:rPr lang="en-CA" altLang="en-US" sz="1800" dirty="0"/>
              <a:t> the algorithms can be encapsulated, </a:t>
            </a:r>
            <a:r>
              <a:rPr lang="en-CA" altLang="en-US" sz="1800" u="sng" dirty="0"/>
              <a:t>and</a:t>
            </a:r>
            <a:r>
              <a:rPr lang="en-CA" altLang="en-US" sz="1800" dirty="0"/>
              <a:t> a common interface can be used to call all these different algorithms</a:t>
            </a:r>
          </a:p>
        </p:txBody>
      </p:sp>
    </p:spTree>
    <p:extLst>
      <p:ext uri="{BB962C8B-B14F-4D97-AF65-F5344CB8AC3E}">
        <p14:creationId xmlns:p14="http://schemas.microsoft.com/office/powerpoint/2010/main" val="2850952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5989830-FF6B-4FEB-92F3-CD939E8288C7}" type="slidenum">
              <a:rPr lang="en-CA" altLang="en-US" sz="1400"/>
              <a:pPr eaLnBrk="1" hangingPunct="1"/>
              <a:t>24</a:t>
            </a:fld>
            <a:endParaRPr lang="en-CA" altLang="en-US" sz="1400"/>
          </a:p>
        </p:txBody>
      </p:sp>
      <p:sp>
        <p:nvSpPr>
          <p:cNvPr id="38915" name="Rectangle 2"/>
          <p:cNvSpPr>
            <a:spLocks noGrp="1" noChangeArrowheads="1"/>
          </p:cNvSpPr>
          <p:nvPr>
            <p:ph type="title"/>
          </p:nvPr>
        </p:nvSpPr>
        <p:spPr/>
        <p:txBody>
          <a:bodyPr/>
          <a:lstStyle/>
          <a:p>
            <a:pPr eaLnBrk="1" hangingPunct="1"/>
            <a:r>
              <a:rPr lang="en-CA" altLang="en-US" dirty="0"/>
              <a:t>Strategy Design Pattern – Class Diagram</a:t>
            </a:r>
          </a:p>
        </p:txBody>
      </p:sp>
      <p:graphicFrame>
        <p:nvGraphicFramePr>
          <p:cNvPr id="38916" name="Object 4"/>
          <p:cNvGraphicFramePr>
            <a:graphicFrameLocks noChangeAspect="1"/>
          </p:cNvGraphicFramePr>
          <p:nvPr/>
        </p:nvGraphicFramePr>
        <p:xfrm>
          <a:off x="685800" y="3124200"/>
          <a:ext cx="7924800" cy="2360613"/>
        </p:xfrm>
        <a:graphic>
          <a:graphicData uri="http://schemas.openxmlformats.org/presentationml/2006/ole">
            <mc:AlternateContent xmlns:mc="http://schemas.openxmlformats.org/markup-compatibility/2006">
              <mc:Choice xmlns:v="urn:schemas-microsoft-com:vml" Requires="v">
                <p:oleObj spid="_x0000_s6156" name="Visio" r:id="rId4" imgW="5079250" imgH="1515002" progId="Visio.Drawing.6">
                  <p:embed/>
                </p:oleObj>
              </mc:Choice>
              <mc:Fallback>
                <p:oleObj name="Visio" r:id="rId4" imgW="5079250" imgH="1515002" progId="Visio.Drawing.6">
                  <p:embed/>
                  <p:pic>
                    <p:nvPicPr>
                      <p:cNvPr id="3891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124200"/>
                        <a:ext cx="7924800"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74891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F52D38F-17BE-435F-ABF7-7D990439DC40}" type="slidenum">
              <a:rPr lang="en-CA" altLang="en-US" sz="1400"/>
              <a:pPr eaLnBrk="1" hangingPunct="1"/>
              <a:t>25</a:t>
            </a:fld>
            <a:endParaRPr lang="en-CA" altLang="en-US" sz="1400"/>
          </a:p>
        </p:txBody>
      </p:sp>
      <p:sp>
        <p:nvSpPr>
          <p:cNvPr id="39939" name="Rectangle 2"/>
          <p:cNvSpPr>
            <a:spLocks noGrp="1" noChangeArrowheads="1"/>
          </p:cNvSpPr>
          <p:nvPr>
            <p:ph type="title"/>
          </p:nvPr>
        </p:nvSpPr>
        <p:spPr/>
        <p:txBody>
          <a:bodyPr/>
          <a:lstStyle/>
          <a:p>
            <a:pPr eaLnBrk="1" hangingPunct="1"/>
            <a:r>
              <a:rPr lang="en-US" altLang="en-US" sz="4000" dirty="0"/>
              <a:t>Strategy Design Pattern – Class Diagram</a:t>
            </a:r>
          </a:p>
        </p:txBody>
      </p:sp>
      <p:pic>
        <p:nvPicPr>
          <p:cNvPr id="39940" name="Picture 3" descr="strategy-exampl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42988" y="2205038"/>
            <a:ext cx="7269162" cy="3100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42112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6366343-E204-4221-A570-FEFAD771D216}" type="slidenum">
              <a:rPr lang="en-CA" altLang="en-US" sz="1400"/>
              <a:pPr eaLnBrk="1" hangingPunct="1"/>
              <a:t>26</a:t>
            </a:fld>
            <a:endParaRPr lang="en-CA" altLang="en-US" sz="1400"/>
          </a:p>
        </p:txBody>
      </p:sp>
      <p:sp>
        <p:nvSpPr>
          <p:cNvPr id="40963" name="Rectangle 2"/>
          <p:cNvSpPr>
            <a:spLocks noGrp="1" noChangeArrowheads="1"/>
          </p:cNvSpPr>
          <p:nvPr>
            <p:ph type="title"/>
          </p:nvPr>
        </p:nvSpPr>
        <p:spPr>
          <a:xfrm>
            <a:off x="685800" y="457200"/>
            <a:ext cx="7772400" cy="1143000"/>
          </a:xfrm>
        </p:spPr>
        <p:txBody>
          <a:bodyPr/>
          <a:lstStyle/>
          <a:p>
            <a:pPr eaLnBrk="1" hangingPunct="1"/>
            <a:r>
              <a:rPr lang="en-US" altLang="en-US" sz="3600" dirty="0"/>
              <a:t>Strategy – </a:t>
            </a:r>
            <a:r>
              <a:rPr lang="en-CA" altLang="en-US" sz="3600" dirty="0"/>
              <a:t>Example</a:t>
            </a:r>
            <a:r>
              <a:rPr lang="el-GR" altLang="en-US" sz="3600" dirty="0"/>
              <a:t> (1)</a:t>
            </a:r>
            <a:endParaRPr lang="en-US" altLang="en-US" sz="3600" dirty="0"/>
          </a:p>
        </p:txBody>
      </p:sp>
      <p:sp>
        <p:nvSpPr>
          <p:cNvPr id="40964" name="Rectangle 3"/>
          <p:cNvSpPr>
            <a:spLocks noGrp="1" noChangeArrowheads="1"/>
          </p:cNvSpPr>
          <p:nvPr>
            <p:ph type="body" idx="1"/>
          </p:nvPr>
        </p:nvSpPr>
        <p:spPr>
          <a:xfrm>
            <a:off x="228600" y="1253977"/>
            <a:ext cx="4191000" cy="5111750"/>
          </a:xfrm>
        </p:spPr>
        <p:txBody>
          <a:bodyPr/>
          <a:lstStyle/>
          <a:p>
            <a:pPr marL="0" indent="0">
              <a:buNone/>
            </a:pPr>
            <a:r>
              <a:rPr lang="en-US" sz="1200" dirty="0">
                <a:solidFill>
                  <a:srgbClr val="3F7F5F"/>
                </a:solidFill>
                <a:latin typeface="Consolas" panose="020B0609020204030204" pitchFamily="49" charset="0"/>
              </a:rPr>
              <a:t>// "Context"</a:t>
            </a: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Context {</a:t>
            </a:r>
          </a:p>
          <a:p>
            <a:pPr marL="0" indent="0">
              <a:buNone/>
            </a:pPr>
            <a:r>
              <a:rPr lang="en-US" sz="1200" b="1" dirty="0">
                <a:solidFill>
                  <a:srgbClr val="7F0055"/>
                </a:solidFill>
                <a:latin typeface="Consolas" panose="020B0609020204030204" pitchFamily="49" charset="0"/>
              </a:rPr>
              <a:t>   private</a:t>
            </a:r>
            <a:r>
              <a:rPr lang="en-US" sz="1200" b="1" dirty="0">
                <a:solidFill>
                  <a:srgbClr val="000000"/>
                </a:solidFill>
                <a:latin typeface="Consolas" panose="020B0609020204030204" pitchFamily="49" charset="0"/>
              </a:rPr>
              <a:t> Strategy </a:t>
            </a:r>
            <a:r>
              <a:rPr lang="en-US" sz="1200" b="1" dirty="0" err="1">
                <a:solidFill>
                  <a:srgbClr val="0000C0"/>
                </a:solidFill>
                <a:latin typeface="Consolas" panose="020B0609020204030204" pitchFamily="49" charset="0"/>
              </a:rPr>
              <a:t>strategy</a:t>
            </a:r>
            <a:r>
              <a:rPr lang="en-US" sz="1200" b="1" dirty="0">
                <a:solidFill>
                  <a:srgbClr val="000000"/>
                </a:solidFill>
                <a:latin typeface="Consolas" panose="020B0609020204030204" pitchFamily="49" charset="0"/>
              </a:rPr>
              <a:t>;</a:t>
            </a:r>
          </a:p>
          <a:p>
            <a:pPr marL="0" indent="0">
              <a:buNone/>
            </a:pPr>
            <a:r>
              <a:rPr lang="en-US" sz="1200" b="1" dirty="0">
                <a:solidFill>
                  <a:srgbClr val="7F0055"/>
                </a:solidFill>
                <a:latin typeface="Consolas" panose="020B0609020204030204" pitchFamily="49" charset="0"/>
              </a:rPr>
              <a:t>   private</a:t>
            </a:r>
            <a:r>
              <a:rPr lang="en-US" sz="1200" b="1" dirty="0">
                <a:solidFill>
                  <a:srgbClr val="000000"/>
                </a:solidFill>
                <a:latin typeface="Consolas" panose="020B0609020204030204" pitchFamily="49" charset="0"/>
              </a:rPr>
              <a:t> Integer[] </a:t>
            </a:r>
            <a:r>
              <a:rPr lang="en-US" sz="1200" b="1" dirty="0">
                <a:solidFill>
                  <a:srgbClr val="0000C0"/>
                </a:solidFill>
                <a:latin typeface="Consolas" panose="020B0609020204030204" pitchFamily="49" charset="0"/>
              </a:rPr>
              <a:t>array</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Integer[]</a:t>
            </a:r>
          </a:p>
          <a:p>
            <a:pPr marL="0" indent="0">
              <a:buNone/>
            </a:pPr>
            <a:r>
              <a:rPr lang="en-US" sz="1200" b="1" dirty="0">
                <a:solidFill>
                  <a:srgbClr val="000000"/>
                </a:solidFill>
                <a:latin typeface="Consolas" panose="020B0609020204030204" pitchFamily="49" charset="0"/>
              </a:rPr>
              <a:t>	{5, 4, 9, 1, 8, 3, 2, 7, 0, 6};</a:t>
            </a:r>
          </a:p>
          <a:p>
            <a:pPr marL="0" indent="0">
              <a:buNone/>
            </a:pPr>
            <a:endParaRPr lang="en-US" sz="1200" dirty="0">
              <a:latin typeface="Consolas" panose="020B0609020204030204" pitchFamily="49" charset="0"/>
            </a:endParaRP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Context(Strategy </a:t>
            </a:r>
            <a:r>
              <a:rPr lang="en-US" sz="1200" b="1" dirty="0">
                <a:solidFill>
                  <a:srgbClr val="6A3E3E"/>
                </a:solidFill>
                <a:latin typeface="Consolas" panose="020B0609020204030204" pitchFamily="49" charset="0"/>
              </a:rPr>
              <a:t>strategy</a:t>
            </a:r>
            <a:r>
              <a:rPr lang="en-US" sz="1200" b="1" dirty="0">
                <a:solidFill>
                  <a:srgbClr val="000000"/>
                </a:solidFill>
                <a:latin typeface="Consolas" panose="020B0609020204030204" pitchFamily="49" charset="0"/>
              </a:rPr>
              <a:t>) {</a:t>
            </a:r>
          </a:p>
          <a:p>
            <a:pPr marL="0" indent="0">
              <a:buNone/>
            </a:pPr>
            <a:r>
              <a:rPr lang="en-US" sz="1200" b="1" dirty="0">
                <a:solidFill>
                  <a:srgbClr val="7F0055"/>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strategy</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strategy</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endParaRPr lang="en-US" sz="1200" dirty="0">
              <a:latin typeface="Consolas" panose="020B0609020204030204" pitchFamily="49" charset="0"/>
            </a:endParaRP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Integer[] </a:t>
            </a:r>
            <a:r>
              <a:rPr lang="en-US" sz="1200" b="1" dirty="0" err="1">
                <a:solidFill>
                  <a:srgbClr val="000000"/>
                </a:solidFill>
                <a:latin typeface="Consolas" panose="020B0609020204030204" pitchFamily="49" charset="0"/>
              </a:rPr>
              <a:t>getArray</a:t>
            </a:r>
            <a:r>
              <a:rPr lang="en-US" sz="1200" b="1" dirty="0">
                <a:solidFill>
                  <a:srgbClr val="000000"/>
                </a:solidFill>
                <a:latin typeface="Consolas" panose="020B0609020204030204" pitchFamily="49" charset="0"/>
              </a:rPr>
              <a:t>() {</a:t>
            </a:r>
          </a:p>
          <a:p>
            <a:pPr marL="0" indent="0">
              <a:buNone/>
            </a:pPr>
            <a:r>
              <a:rPr lang="en-US" sz="1200" b="1" dirty="0">
                <a:solidFill>
                  <a:srgbClr val="7F0055"/>
                </a:solidFill>
                <a:latin typeface="Consolas" panose="020B0609020204030204" pitchFamily="49" charset="0"/>
              </a:rPr>
              <a:t>      return</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array</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endParaRPr lang="en-US" sz="1200" dirty="0">
              <a:latin typeface="Consolas" panose="020B0609020204030204" pitchFamily="49" charset="0"/>
            </a:endParaRP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setStrategy</a:t>
            </a:r>
            <a:r>
              <a:rPr lang="en-US" sz="1200" b="1" dirty="0">
                <a:solidFill>
                  <a:srgbClr val="000000"/>
                </a:solidFill>
                <a:latin typeface="Consolas" panose="020B0609020204030204" pitchFamily="49" charset="0"/>
              </a:rPr>
              <a:t>(Strategy </a:t>
            </a:r>
            <a:r>
              <a:rPr lang="en-US" sz="1200" b="1" dirty="0">
                <a:solidFill>
                  <a:srgbClr val="6A3E3E"/>
                </a:solidFill>
                <a:latin typeface="Consolas" panose="020B0609020204030204" pitchFamily="49" charset="0"/>
              </a:rPr>
              <a:t>strategy</a:t>
            </a:r>
            <a:r>
              <a:rPr lang="en-US" sz="1200" b="1" dirty="0">
                <a:solidFill>
                  <a:srgbClr val="000000"/>
                </a:solidFill>
                <a:latin typeface="Consolas" panose="020B0609020204030204" pitchFamily="49" charset="0"/>
              </a:rPr>
              <a:t>) {</a:t>
            </a:r>
          </a:p>
          <a:p>
            <a:pPr marL="0" indent="0">
              <a:buNone/>
            </a:pPr>
            <a:r>
              <a:rPr lang="en-US" sz="1200" b="1" dirty="0">
                <a:solidFill>
                  <a:srgbClr val="7F0055"/>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strategy</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strategy</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endParaRPr lang="en-US" sz="1200" dirty="0">
              <a:latin typeface="Consolas" panose="020B0609020204030204" pitchFamily="49" charset="0"/>
            </a:endParaRP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execute() {</a:t>
            </a:r>
          </a:p>
          <a:p>
            <a:pPr marL="0" indent="0">
              <a:buNone/>
            </a:pPr>
            <a:r>
              <a:rPr lang="en-US" sz="1200" dirty="0">
                <a:solidFill>
                  <a:srgbClr val="0000C0"/>
                </a:solidFill>
                <a:latin typeface="Consolas" panose="020B0609020204030204" pitchFamily="49" charset="0"/>
              </a:rPr>
              <a:t>      </a:t>
            </a:r>
            <a:r>
              <a:rPr lang="en-US" sz="1200" dirty="0" err="1">
                <a:solidFill>
                  <a:srgbClr val="0000C0"/>
                </a:solidFill>
                <a:latin typeface="Consolas" panose="020B0609020204030204" pitchFamily="49" charset="0"/>
              </a:rPr>
              <a:t>strategy</a:t>
            </a:r>
            <a:r>
              <a:rPr lang="en-US" sz="1200" dirty="0" err="1">
                <a:solidFill>
                  <a:srgbClr val="000000"/>
                </a:solidFill>
                <a:latin typeface="Consolas" panose="020B0609020204030204" pitchFamily="49" charset="0"/>
              </a:rPr>
              <a:t>.doAlgorithm</a:t>
            </a:r>
            <a:r>
              <a:rPr lang="en-US" sz="1200"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this</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endParaRPr lang="en-US" altLang="en-US" sz="1200" dirty="0"/>
          </a:p>
        </p:txBody>
      </p:sp>
      <p:sp>
        <p:nvSpPr>
          <p:cNvPr id="40965" name="Text Box 4"/>
          <p:cNvSpPr txBox="1">
            <a:spLocks noChangeArrowheads="1"/>
          </p:cNvSpPr>
          <p:nvPr/>
        </p:nvSpPr>
        <p:spPr bwMode="auto">
          <a:xfrm>
            <a:off x="4465358" y="1253977"/>
            <a:ext cx="468750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dirty="0">
                <a:solidFill>
                  <a:srgbClr val="3F7F5F"/>
                </a:solidFill>
                <a:latin typeface="Consolas" panose="020B0609020204030204" pitchFamily="49" charset="0"/>
              </a:rPr>
              <a:t>// "Strategy"</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abstract</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Strategy {</a:t>
            </a: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abstract</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doAlgorithm</a:t>
            </a:r>
            <a:r>
              <a:rPr lang="en-US" sz="1200" b="1" dirty="0">
                <a:solidFill>
                  <a:srgbClr val="000000"/>
                </a:solidFill>
                <a:latin typeface="Consolas" panose="020B0609020204030204" pitchFamily="49" charset="0"/>
              </a:rPr>
              <a:t>(Context </a:t>
            </a:r>
            <a:r>
              <a:rPr lang="en-US" sz="1200" b="1" dirty="0">
                <a:solidFill>
                  <a:srgbClr val="6A3E3E"/>
                </a:solidFill>
                <a:latin typeface="Consolas" panose="020B0609020204030204" pitchFamily="49" charset="0"/>
              </a:rPr>
              <a:t>context</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endParaRPr lang="en-US" altLang="en-US" sz="1200" dirty="0">
              <a:solidFill>
                <a:srgbClr val="000000"/>
              </a:solidFill>
              <a:latin typeface="Consolas" panose="020B0609020204030204" pitchFamily="49" charset="0"/>
            </a:endParaRPr>
          </a:p>
          <a:p>
            <a:r>
              <a:rPr lang="en-US" sz="1200" dirty="0">
                <a:solidFill>
                  <a:srgbClr val="3F7F5F"/>
                </a:solidFill>
                <a:latin typeface="Consolas" panose="020B0609020204030204" pitchFamily="49" charset="0"/>
              </a:rPr>
              <a:t>// "Simple Print Strategy"</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SimplePrintStrategy</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Strategy {</a:t>
            </a:r>
          </a:p>
          <a:p>
            <a:r>
              <a:rPr lang="en-US" sz="1200" dirty="0">
                <a:solidFill>
                  <a:srgbClr val="646464"/>
                </a:solidFill>
                <a:latin typeface="Consolas" panose="020B0609020204030204" pitchFamily="49" charset="0"/>
              </a:rPr>
              <a:t>   @Override</a:t>
            </a: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doAlgorithm</a:t>
            </a:r>
            <a:r>
              <a:rPr lang="en-US" sz="1200" b="1" dirty="0">
                <a:solidFill>
                  <a:srgbClr val="000000"/>
                </a:solidFill>
                <a:latin typeface="Consolas" panose="020B0609020204030204" pitchFamily="49" charset="0"/>
              </a:rPr>
              <a:t>(Context </a:t>
            </a:r>
            <a:r>
              <a:rPr lang="en-US" sz="1200" b="1" dirty="0">
                <a:solidFill>
                  <a:srgbClr val="6A3E3E"/>
                </a:solidFill>
                <a:latin typeface="Consolas" panose="020B0609020204030204" pitchFamily="49" charset="0"/>
              </a:rPr>
              <a:t>context</a:t>
            </a:r>
            <a:r>
              <a:rPr lang="en-US" sz="1200" b="1" dirty="0">
                <a:solidFill>
                  <a:srgbClr val="000000"/>
                </a:solidFill>
                <a:latin typeface="Consolas" panose="020B0609020204030204" pitchFamily="49" charset="0"/>
              </a:rPr>
              <a:t>) {</a:t>
            </a:r>
          </a:p>
          <a:p>
            <a:r>
              <a:rPr lang="en-US" sz="1200" dirty="0">
                <a:solidFill>
                  <a:srgbClr val="3F7F5F"/>
                </a:solidFill>
                <a:latin typeface="Consolas" panose="020B0609020204030204" pitchFamily="49" charset="0"/>
              </a:rPr>
              <a:t>      // Get array to print</a:t>
            </a:r>
          </a:p>
          <a:p>
            <a:r>
              <a:rPr lang="en-US" sz="1200" dirty="0">
                <a:solidFill>
                  <a:srgbClr val="000000"/>
                </a:solidFill>
                <a:latin typeface="Consolas" panose="020B0609020204030204" pitchFamily="49" charset="0"/>
              </a:rPr>
              <a:t>      Integer[] </a:t>
            </a:r>
            <a:r>
              <a:rPr lang="en-US" sz="1200" dirty="0">
                <a:solidFill>
                  <a:srgbClr val="6A3E3E"/>
                </a:solidFill>
                <a:latin typeface="Consolas" panose="020B0609020204030204" pitchFamily="49" charset="0"/>
              </a:rPr>
              <a:t>array</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context</a:t>
            </a:r>
            <a:r>
              <a:rPr lang="en-US" sz="1200" dirty="0" err="1">
                <a:solidFill>
                  <a:srgbClr val="000000"/>
                </a:solidFill>
                <a:latin typeface="Consolas" panose="020B0609020204030204" pitchFamily="49" charset="0"/>
              </a:rPr>
              <a:t>.getArray</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"Simple Print: "</a:t>
            </a:r>
            <a:r>
              <a:rPr lang="en-US" sz="1200" b="1" i="1" dirty="0">
                <a:solidFill>
                  <a:srgbClr val="000000"/>
                </a:solidFill>
                <a:latin typeface="Consolas" panose="020B0609020204030204" pitchFamily="49" charset="0"/>
              </a:rPr>
              <a:t> + </a:t>
            </a:r>
            <a:r>
              <a:rPr lang="en-US" sz="1200" b="1" i="1" dirty="0">
                <a:solidFill>
                  <a:srgbClr val="6A3E3E"/>
                </a:solidFill>
                <a:latin typeface="Consolas" panose="020B0609020204030204" pitchFamily="49" charset="0"/>
              </a:rPr>
              <a:t>array</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endParaRPr lang="en-US" altLang="en-US" sz="1200" dirty="0">
              <a:solidFill>
                <a:srgbClr val="000000"/>
              </a:solidFill>
              <a:latin typeface="Consolas" panose="020B0609020204030204" pitchFamily="49" charset="0"/>
            </a:endParaRPr>
          </a:p>
          <a:p>
            <a:r>
              <a:rPr lang="en-US" sz="1200" dirty="0">
                <a:solidFill>
                  <a:srgbClr val="3F7F5F"/>
                </a:solidFill>
                <a:latin typeface="Consolas" panose="020B0609020204030204" pitchFamily="49" charset="0"/>
              </a:rPr>
              <a:t>// "Increase Print Strategy"</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IncreasePrintStrategy</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Strategy {</a:t>
            </a:r>
          </a:p>
          <a:p>
            <a:r>
              <a:rPr lang="en-US" sz="1200" dirty="0">
                <a:solidFill>
                  <a:srgbClr val="646464"/>
                </a:solidFill>
                <a:latin typeface="Consolas" panose="020B0609020204030204" pitchFamily="49" charset="0"/>
              </a:rPr>
              <a:t>   @Override</a:t>
            </a: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doAlgorithm</a:t>
            </a:r>
            <a:r>
              <a:rPr lang="en-US" sz="1200" b="1" dirty="0">
                <a:solidFill>
                  <a:srgbClr val="000000"/>
                </a:solidFill>
                <a:latin typeface="Consolas" panose="020B0609020204030204" pitchFamily="49" charset="0"/>
              </a:rPr>
              <a:t>(Context </a:t>
            </a:r>
            <a:r>
              <a:rPr lang="en-US" sz="1200" b="1" dirty="0">
                <a:solidFill>
                  <a:srgbClr val="6A3E3E"/>
                </a:solidFill>
                <a:latin typeface="Consolas" panose="020B0609020204030204" pitchFamily="49" charset="0"/>
              </a:rPr>
              <a:t>context</a:t>
            </a:r>
            <a:r>
              <a:rPr lang="en-US" sz="1200" b="1" dirty="0">
                <a:solidFill>
                  <a:srgbClr val="000000"/>
                </a:solidFill>
                <a:latin typeface="Consolas" panose="020B0609020204030204" pitchFamily="49" charset="0"/>
              </a:rPr>
              <a:t>) {</a:t>
            </a:r>
          </a:p>
          <a:p>
            <a:r>
              <a:rPr lang="en-US" sz="1200" dirty="0">
                <a:solidFill>
                  <a:srgbClr val="3F7F5F"/>
                </a:solidFill>
                <a:latin typeface="Consolas" panose="020B0609020204030204" pitchFamily="49" charset="0"/>
              </a:rPr>
              <a:t>      // Get array to print</a:t>
            </a:r>
          </a:p>
          <a:p>
            <a:r>
              <a:rPr lang="en-US" sz="1200" dirty="0">
                <a:solidFill>
                  <a:srgbClr val="000000"/>
                </a:solidFill>
                <a:latin typeface="Consolas" panose="020B0609020204030204" pitchFamily="49" charset="0"/>
              </a:rPr>
              <a:t>      Integer[] </a:t>
            </a:r>
            <a:r>
              <a:rPr lang="en-US" sz="1200" dirty="0">
                <a:solidFill>
                  <a:srgbClr val="6A3E3E"/>
                </a:solidFill>
                <a:latin typeface="Consolas" panose="020B0609020204030204" pitchFamily="49" charset="0"/>
              </a:rPr>
              <a:t>array</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context</a:t>
            </a:r>
            <a:r>
              <a:rPr lang="en-US" sz="1200" dirty="0" err="1">
                <a:solidFill>
                  <a:srgbClr val="000000"/>
                </a:solidFill>
                <a:latin typeface="Consolas" panose="020B0609020204030204" pitchFamily="49" charset="0"/>
              </a:rPr>
              <a:t>.getArray</a:t>
            </a:r>
            <a:r>
              <a:rPr lang="en-US" sz="1200" dirty="0">
                <a:solidFill>
                  <a:srgbClr val="000000"/>
                </a:solidFill>
                <a:latin typeface="Consolas" panose="020B0609020204030204" pitchFamily="49" charset="0"/>
              </a:rPr>
              <a:t>();</a:t>
            </a:r>
          </a:p>
          <a:p>
            <a:r>
              <a:rPr lang="en-US" sz="1200" dirty="0">
                <a:solidFill>
                  <a:srgbClr val="3F7F5F"/>
                </a:solidFill>
                <a:latin typeface="Consolas" panose="020B0609020204030204" pitchFamily="49" charset="0"/>
              </a:rPr>
              <a:t>      // Sort array in ascending order</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Arrays.</a:t>
            </a:r>
            <a:r>
              <a:rPr lang="en-US" sz="1200" i="1" dirty="0" err="1">
                <a:solidFill>
                  <a:srgbClr val="000000"/>
                </a:solidFill>
                <a:latin typeface="Consolas" panose="020B0609020204030204" pitchFamily="49" charset="0"/>
              </a:rPr>
              <a:t>sort</a:t>
            </a:r>
            <a:r>
              <a:rPr lang="en-US" sz="1200" i="1" dirty="0">
                <a:solidFill>
                  <a:srgbClr val="000000"/>
                </a:solidFill>
                <a:latin typeface="Consolas" panose="020B0609020204030204" pitchFamily="49" charset="0"/>
              </a:rPr>
              <a:t>(</a:t>
            </a:r>
            <a:r>
              <a:rPr lang="en-US" sz="1200" i="1" dirty="0">
                <a:solidFill>
                  <a:srgbClr val="6A3E3E"/>
                </a:solidFill>
                <a:latin typeface="Consolas" panose="020B0609020204030204" pitchFamily="49" charset="0"/>
              </a:rPr>
              <a:t>array</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"Increase Print: "</a:t>
            </a:r>
            <a:r>
              <a:rPr lang="en-US" sz="1200" b="1" i="1" dirty="0">
                <a:solidFill>
                  <a:srgbClr val="000000"/>
                </a:solidFill>
                <a:latin typeface="Consolas" panose="020B0609020204030204" pitchFamily="49" charset="0"/>
              </a:rPr>
              <a:t> + </a:t>
            </a:r>
            <a:r>
              <a:rPr lang="en-US" sz="1200" b="1" i="1" dirty="0">
                <a:solidFill>
                  <a:srgbClr val="6A3E3E"/>
                </a:solidFill>
                <a:latin typeface="Consolas" panose="020B0609020204030204" pitchFamily="49" charset="0"/>
              </a:rPr>
              <a:t>array</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altLang="en-US" sz="1200" dirty="0"/>
          </a:p>
        </p:txBody>
      </p:sp>
    </p:spTree>
    <p:extLst>
      <p:ext uri="{BB962C8B-B14F-4D97-AF65-F5344CB8AC3E}">
        <p14:creationId xmlns:p14="http://schemas.microsoft.com/office/powerpoint/2010/main" val="2440786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63DB609-7D4B-4AB2-9C16-EAD2BE99C7EC}" type="slidenum">
              <a:rPr lang="en-CA" altLang="en-US" sz="1400"/>
              <a:pPr eaLnBrk="1" hangingPunct="1"/>
              <a:t>27</a:t>
            </a:fld>
            <a:endParaRPr lang="en-CA" altLang="en-US" sz="1400"/>
          </a:p>
        </p:txBody>
      </p:sp>
      <p:sp>
        <p:nvSpPr>
          <p:cNvPr id="41987" name="Rectangle 2"/>
          <p:cNvSpPr>
            <a:spLocks noGrp="1" noChangeArrowheads="1"/>
          </p:cNvSpPr>
          <p:nvPr>
            <p:ph type="title"/>
          </p:nvPr>
        </p:nvSpPr>
        <p:spPr/>
        <p:txBody>
          <a:bodyPr/>
          <a:lstStyle/>
          <a:p>
            <a:pPr eaLnBrk="1" hangingPunct="1"/>
            <a:r>
              <a:rPr lang="en-US" altLang="en-US" sz="3600" dirty="0"/>
              <a:t>Strategy – </a:t>
            </a:r>
            <a:r>
              <a:rPr lang="en-CA" altLang="en-US" sz="3600" dirty="0"/>
              <a:t>Example</a:t>
            </a:r>
            <a:r>
              <a:rPr lang="el-GR" altLang="en-US" sz="3600" dirty="0"/>
              <a:t> (2)</a:t>
            </a:r>
            <a:endParaRPr lang="en-US" altLang="en-US" sz="3600" dirty="0"/>
          </a:p>
        </p:txBody>
      </p:sp>
      <p:sp>
        <p:nvSpPr>
          <p:cNvPr id="41988" name="Rectangle 3"/>
          <p:cNvSpPr>
            <a:spLocks noGrp="1" noChangeArrowheads="1"/>
          </p:cNvSpPr>
          <p:nvPr>
            <p:ph type="body" idx="1"/>
          </p:nvPr>
        </p:nvSpPr>
        <p:spPr>
          <a:xfrm>
            <a:off x="304800" y="1600200"/>
            <a:ext cx="4689475" cy="4114800"/>
          </a:xfrm>
        </p:spPr>
        <p:txBody>
          <a:bodyPr/>
          <a:lstStyle/>
          <a:p>
            <a:pPr marL="0" indent="0">
              <a:buNone/>
            </a:pPr>
            <a:r>
              <a:rPr lang="en-US" sz="1200" dirty="0">
                <a:solidFill>
                  <a:srgbClr val="3F7F5F"/>
                </a:solidFill>
                <a:latin typeface="Consolas" panose="020B0609020204030204" pitchFamily="49" charset="0"/>
              </a:rPr>
              <a:t>// "Decrease Print Strategy"</a:t>
            </a: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DecreasePrintStrategy</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Strategy {</a:t>
            </a:r>
          </a:p>
          <a:p>
            <a:pPr marL="0" indent="0">
              <a:buNone/>
            </a:pPr>
            <a:r>
              <a:rPr lang="en-US" sz="1200" dirty="0">
                <a:solidFill>
                  <a:srgbClr val="646464"/>
                </a:solidFill>
                <a:latin typeface="Consolas" panose="020B0609020204030204" pitchFamily="49" charset="0"/>
              </a:rPr>
              <a:t>   @Override</a:t>
            </a: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doAlgorithm</a:t>
            </a:r>
            <a:r>
              <a:rPr lang="en-US" sz="1200" b="1" dirty="0">
                <a:solidFill>
                  <a:srgbClr val="000000"/>
                </a:solidFill>
                <a:latin typeface="Consolas" panose="020B0609020204030204" pitchFamily="49" charset="0"/>
              </a:rPr>
              <a:t>(Context </a:t>
            </a:r>
            <a:r>
              <a:rPr lang="en-US" sz="1200" b="1" dirty="0">
                <a:solidFill>
                  <a:srgbClr val="6A3E3E"/>
                </a:solidFill>
                <a:latin typeface="Consolas" panose="020B0609020204030204" pitchFamily="49" charset="0"/>
              </a:rPr>
              <a:t>context</a:t>
            </a:r>
            <a:r>
              <a:rPr lang="en-US" sz="1200" b="1" dirty="0">
                <a:solidFill>
                  <a:srgbClr val="000000"/>
                </a:solidFill>
                <a:latin typeface="Consolas" panose="020B0609020204030204" pitchFamily="49" charset="0"/>
              </a:rPr>
              <a:t>) {</a:t>
            </a:r>
          </a:p>
          <a:p>
            <a:pPr marL="0" indent="0">
              <a:buNone/>
            </a:pPr>
            <a:r>
              <a:rPr lang="en-US" sz="1200" dirty="0">
                <a:solidFill>
                  <a:srgbClr val="3F7F5F"/>
                </a:solidFill>
                <a:latin typeface="Consolas" panose="020B0609020204030204" pitchFamily="49" charset="0"/>
              </a:rPr>
              <a:t>      // Get array to print</a:t>
            </a:r>
          </a:p>
          <a:p>
            <a:pPr marL="0" indent="0">
              <a:buNone/>
            </a:pPr>
            <a:r>
              <a:rPr lang="en-US" sz="1200" dirty="0">
                <a:solidFill>
                  <a:srgbClr val="000000"/>
                </a:solidFill>
                <a:latin typeface="Consolas" panose="020B0609020204030204" pitchFamily="49" charset="0"/>
              </a:rPr>
              <a:t>      Integer[] </a:t>
            </a:r>
            <a:r>
              <a:rPr lang="en-US" sz="1200" dirty="0">
                <a:solidFill>
                  <a:srgbClr val="6A3E3E"/>
                </a:solidFill>
                <a:latin typeface="Consolas" panose="020B0609020204030204" pitchFamily="49" charset="0"/>
              </a:rPr>
              <a:t>array</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context</a:t>
            </a:r>
            <a:r>
              <a:rPr lang="en-US" sz="1200" dirty="0" err="1">
                <a:solidFill>
                  <a:srgbClr val="000000"/>
                </a:solidFill>
                <a:latin typeface="Consolas" panose="020B0609020204030204" pitchFamily="49" charset="0"/>
              </a:rPr>
              <a:t>.getArray</a:t>
            </a:r>
            <a:r>
              <a:rPr lang="en-US" sz="1200" dirty="0">
                <a:solidFill>
                  <a:srgbClr val="000000"/>
                </a:solidFill>
                <a:latin typeface="Consolas" panose="020B0609020204030204" pitchFamily="49" charset="0"/>
              </a:rPr>
              <a:t>();</a:t>
            </a:r>
          </a:p>
          <a:p>
            <a:pPr marL="0" indent="0">
              <a:buNone/>
            </a:pPr>
            <a:r>
              <a:rPr lang="en-US" sz="1200" dirty="0">
                <a:solidFill>
                  <a:srgbClr val="3F7F5F"/>
                </a:solidFill>
                <a:latin typeface="Consolas" panose="020B0609020204030204" pitchFamily="49" charset="0"/>
              </a:rPr>
              <a:t>      // Sort array in descending order</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Arrays.</a:t>
            </a:r>
            <a:r>
              <a:rPr lang="en-US" sz="1200" i="1" dirty="0" err="1">
                <a:solidFill>
                  <a:srgbClr val="000000"/>
                </a:solidFill>
                <a:latin typeface="Consolas" panose="020B0609020204030204" pitchFamily="49" charset="0"/>
              </a:rPr>
              <a:t>sort</a:t>
            </a:r>
            <a:r>
              <a:rPr lang="en-US" sz="1200" i="1" dirty="0">
                <a:solidFill>
                  <a:srgbClr val="000000"/>
                </a:solidFill>
                <a:latin typeface="Consolas" panose="020B0609020204030204" pitchFamily="49" charset="0"/>
              </a:rPr>
              <a:t>(</a:t>
            </a:r>
            <a:r>
              <a:rPr lang="en-US" sz="1200" i="1" dirty="0">
                <a:solidFill>
                  <a:srgbClr val="6A3E3E"/>
                </a:solidFill>
                <a:latin typeface="Consolas" panose="020B0609020204030204" pitchFamily="49" charset="0"/>
              </a:rPr>
              <a:t>array</a:t>
            </a:r>
            <a:r>
              <a:rPr lang="en-US" sz="1200" i="1"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Collections.reverseOrder</a:t>
            </a:r>
            <a:r>
              <a:rPr lang="en-US" sz="1200" i="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"Decrease Print: "</a:t>
            </a:r>
            <a:r>
              <a:rPr lang="en-US" sz="1200" b="1" i="1" dirty="0">
                <a:solidFill>
                  <a:srgbClr val="000000"/>
                </a:solidFill>
                <a:latin typeface="Consolas" panose="020B0609020204030204" pitchFamily="49" charset="0"/>
              </a:rPr>
              <a:t> + </a:t>
            </a:r>
            <a:r>
              <a:rPr lang="en-US" sz="1200" b="1" i="1" dirty="0">
                <a:solidFill>
                  <a:srgbClr val="6A3E3E"/>
                </a:solidFill>
                <a:latin typeface="Consolas" panose="020B0609020204030204" pitchFamily="49" charset="0"/>
              </a:rPr>
              <a:t>array</a:t>
            </a:r>
            <a:r>
              <a:rPr lang="en-US" sz="1200" b="1" i="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endParaRPr lang="en-US" altLang="en-US" sz="1200" dirty="0"/>
          </a:p>
        </p:txBody>
      </p:sp>
    </p:spTree>
    <p:extLst>
      <p:ext uri="{BB962C8B-B14F-4D97-AF65-F5344CB8AC3E}">
        <p14:creationId xmlns:p14="http://schemas.microsoft.com/office/powerpoint/2010/main" val="2517948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0B07765-5CBC-4CFB-B6C5-2F19710C5373}" type="slidenum">
              <a:rPr lang="en-CA" altLang="en-US" sz="1400"/>
              <a:pPr eaLnBrk="1" hangingPunct="1"/>
              <a:t>28</a:t>
            </a:fld>
            <a:endParaRPr lang="en-CA" altLang="en-US" sz="1400"/>
          </a:p>
        </p:txBody>
      </p:sp>
      <p:sp>
        <p:nvSpPr>
          <p:cNvPr id="44035" name="Rectangle 2"/>
          <p:cNvSpPr>
            <a:spLocks noGrp="1" noChangeArrowheads="1"/>
          </p:cNvSpPr>
          <p:nvPr>
            <p:ph type="title"/>
          </p:nvPr>
        </p:nvSpPr>
        <p:spPr>
          <a:xfrm>
            <a:off x="685800" y="304799"/>
            <a:ext cx="7772400" cy="1143001"/>
          </a:xfrm>
        </p:spPr>
        <p:txBody>
          <a:bodyPr/>
          <a:lstStyle/>
          <a:p>
            <a:pPr eaLnBrk="1" hangingPunct="1"/>
            <a:r>
              <a:rPr lang="en-US" altLang="en-US" sz="3200" dirty="0"/>
              <a:t>Strategy – </a:t>
            </a:r>
            <a:r>
              <a:rPr lang="en-CA" altLang="en-US" sz="3200" dirty="0"/>
              <a:t>Client Code Example</a:t>
            </a:r>
            <a:r>
              <a:rPr lang="el-GR" altLang="en-US" sz="3200" dirty="0"/>
              <a:t> (</a:t>
            </a:r>
            <a:r>
              <a:rPr lang="en-US" altLang="en-US" sz="3200" dirty="0"/>
              <a:t>3</a:t>
            </a:r>
            <a:r>
              <a:rPr lang="el-GR" altLang="en-US" sz="3200" dirty="0"/>
              <a:t>)</a:t>
            </a:r>
            <a:endParaRPr lang="en-US" altLang="en-US" sz="3200" dirty="0"/>
          </a:p>
        </p:txBody>
      </p:sp>
      <p:sp>
        <p:nvSpPr>
          <p:cNvPr id="6" name="Text Box 4"/>
          <p:cNvSpPr txBox="1">
            <a:spLocks noGrp="1" noChangeArrowheads="1"/>
          </p:cNvSpPr>
          <p:nvPr>
            <p:ph idx="1"/>
          </p:nvPr>
        </p:nvSpPr>
        <p:spPr bwMode="auto">
          <a:xfrm>
            <a:off x="381000" y="1018031"/>
            <a:ext cx="5537093" cy="4265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buNone/>
            </a:pPr>
            <a:r>
              <a:rPr lang="en-US" sz="1200" dirty="0">
                <a:solidFill>
                  <a:srgbClr val="3F7F5F"/>
                </a:solidFill>
                <a:latin typeface="Consolas" panose="020B0609020204030204" pitchFamily="49" charset="0"/>
              </a:rPr>
              <a:t>// Client code</a:t>
            </a: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MainApp</a:t>
            </a:r>
            <a:r>
              <a:rPr lang="en-US" sz="1200" b="1" dirty="0">
                <a:solidFill>
                  <a:srgbClr val="000000"/>
                </a:solidFill>
                <a:latin typeface="Consolas" panose="020B0609020204030204" pitchFamily="49" charset="0"/>
              </a:rPr>
              <a:t> {</a:t>
            </a: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marL="0" indent="0">
              <a:buNone/>
            </a:pPr>
            <a:r>
              <a:rPr lang="en-US" sz="1200" dirty="0">
                <a:solidFill>
                  <a:srgbClr val="3F7F5F"/>
                </a:solidFill>
                <a:latin typeface="Consolas" panose="020B0609020204030204" pitchFamily="49" charset="0"/>
              </a:rPr>
              <a:t>      // Create a context with simple printing strategy</a:t>
            </a:r>
          </a:p>
          <a:p>
            <a:pPr marL="0" indent="0">
              <a:buNone/>
            </a:pPr>
            <a:r>
              <a:rPr lang="en-US" sz="1200" dirty="0">
                <a:solidFill>
                  <a:srgbClr val="000000"/>
                </a:solidFill>
                <a:latin typeface="Consolas" panose="020B0609020204030204" pitchFamily="49" charset="0"/>
              </a:rPr>
              <a:t>      Context </a:t>
            </a:r>
            <a:r>
              <a:rPr lang="en-US" sz="1200" dirty="0" err="1">
                <a:solidFill>
                  <a:srgbClr val="6A3E3E"/>
                </a:solidFill>
                <a:latin typeface="Consolas" panose="020B0609020204030204" pitchFamily="49" charset="0"/>
              </a:rPr>
              <a:t>context</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Context(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SimplePrintStrategy</a:t>
            </a:r>
            <a:r>
              <a:rPr lang="en-US" sz="1200" b="1" dirty="0">
                <a:solidFill>
                  <a:srgbClr val="000000"/>
                </a:solidFill>
                <a:latin typeface="Consolas" panose="020B0609020204030204" pitchFamily="49" charset="0"/>
              </a:rPr>
              <a:t>());</a:t>
            </a:r>
          </a:p>
          <a:p>
            <a:pPr marL="0" indent="0">
              <a:buNone/>
            </a:pP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context</a:t>
            </a:r>
            <a:r>
              <a:rPr lang="en-US" sz="1200" dirty="0" err="1">
                <a:solidFill>
                  <a:srgbClr val="000000"/>
                </a:solidFill>
                <a:latin typeface="Consolas" panose="020B0609020204030204" pitchFamily="49" charset="0"/>
              </a:rPr>
              <a:t>.execute</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a:t>
            </a:r>
            <a:r>
              <a:rPr lang="en-US" sz="1200" b="1" i="1" dirty="0">
                <a:solidFill>
                  <a:srgbClr val="000000"/>
                </a:solidFill>
                <a:latin typeface="Consolas" panose="020B0609020204030204" pitchFamily="49" charset="0"/>
              </a:rPr>
              <a:t>);</a:t>
            </a:r>
          </a:p>
          <a:p>
            <a:pPr marL="0" indent="0">
              <a:buNone/>
            </a:pPr>
            <a:endParaRPr lang="en-US" sz="1200" dirty="0">
              <a:latin typeface="Consolas" panose="020B0609020204030204" pitchFamily="49" charset="0"/>
            </a:endParaRPr>
          </a:p>
          <a:p>
            <a:pPr marL="0" indent="0">
              <a:buNone/>
            </a:pPr>
            <a:r>
              <a:rPr lang="en-US" sz="1200" dirty="0">
                <a:solidFill>
                  <a:srgbClr val="3F7F5F"/>
                </a:solidFill>
                <a:latin typeface="Consolas" panose="020B0609020204030204" pitchFamily="49" charset="0"/>
              </a:rPr>
              <a:t>      // Change the strategy to increasing</a:t>
            </a:r>
          </a:p>
          <a:p>
            <a:pPr marL="0" indent="0">
              <a:buNone/>
            </a:pP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context</a:t>
            </a:r>
            <a:r>
              <a:rPr lang="en-US" sz="1200" dirty="0" err="1">
                <a:solidFill>
                  <a:srgbClr val="000000"/>
                </a:solidFill>
                <a:latin typeface="Consolas" panose="020B0609020204030204" pitchFamily="49" charset="0"/>
              </a:rPr>
              <a:t>.setStrategy</a:t>
            </a:r>
            <a:r>
              <a:rPr lang="en-US" sz="1200"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IncreasePrintStrategy</a:t>
            </a:r>
            <a:r>
              <a:rPr lang="en-US" sz="1200" b="1" dirty="0">
                <a:solidFill>
                  <a:srgbClr val="000000"/>
                </a:solidFill>
                <a:latin typeface="Consolas" panose="020B0609020204030204" pitchFamily="49" charset="0"/>
              </a:rPr>
              <a:t>());</a:t>
            </a:r>
          </a:p>
          <a:p>
            <a:pPr marL="0" indent="0">
              <a:buNone/>
            </a:pP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context</a:t>
            </a:r>
            <a:r>
              <a:rPr lang="en-US" sz="1200" dirty="0" err="1">
                <a:solidFill>
                  <a:srgbClr val="000000"/>
                </a:solidFill>
                <a:latin typeface="Consolas" panose="020B0609020204030204" pitchFamily="49" charset="0"/>
              </a:rPr>
              <a:t>.execute</a:t>
            </a:r>
            <a:r>
              <a:rPr lang="en-US" sz="1200" dirty="0">
                <a:solidFill>
                  <a:srgbClr val="000000"/>
                </a:solidFill>
                <a:latin typeface="Consolas" panose="020B0609020204030204" pitchFamily="49" charset="0"/>
              </a:rPr>
              <a:t>();</a:t>
            </a:r>
            <a:endParaRPr lang="en-US" sz="1200" b="1" dirty="0">
              <a:solidFill>
                <a:srgbClr val="00000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a:t>
            </a:r>
            <a:r>
              <a:rPr lang="en-US" sz="1200" b="1" i="1" dirty="0">
                <a:solidFill>
                  <a:srgbClr val="000000"/>
                </a:solidFill>
                <a:latin typeface="Consolas" panose="020B0609020204030204" pitchFamily="49" charset="0"/>
              </a:rPr>
              <a:t>);</a:t>
            </a:r>
          </a:p>
          <a:p>
            <a:pPr marL="0" indent="0">
              <a:buNone/>
            </a:pPr>
            <a:endParaRPr lang="en-US" sz="1200" dirty="0">
              <a:latin typeface="Consolas" panose="020B0609020204030204" pitchFamily="49" charset="0"/>
            </a:endParaRPr>
          </a:p>
          <a:p>
            <a:pPr marL="0" indent="0">
              <a:buNone/>
            </a:pPr>
            <a:r>
              <a:rPr lang="en-US" sz="1200" dirty="0">
                <a:solidFill>
                  <a:srgbClr val="3F7F5F"/>
                </a:solidFill>
                <a:latin typeface="Consolas" panose="020B0609020204030204" pitchFamily="49" charset="0"/>
              </a:rPr>
              <a:t>      // Change the strategy to decreasing</a:t>
            </a:r>
          </a:p>
          <a:p>
            <a:pPr marL="0" indent="0">
              <a:buNone/>
            </a:pP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context</a:t>
            </a:r>
            <a:r>
              <a:rPr lang="en-US" sz="1200" dirty="0" err="1">
                <a:solidFill>
                  <a:srgbClr val="000000"/>
                </a:solidFill>
                <a:latin typeface="Consolas" panose="020B0609020204030204" pitchFamily="49" charset="0"/>
              </a:rPr>
              <a:t>.setStrategy</a:t>
            </a:r>
            <a:r>
              <a:rPr lang="en-US" sz="1200"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DecreasePrintStrategy</a:t>
            </a:r>
            <a:r>
              <a:rPr lang="en-US" sz="1200" b="1" dirty="0">
                <a:solidFill>
                  <a:srgbClr val="000000"/>
                </a:solidFill>
                <a:latin typeface="Consolas" panose="020B0609020204030204" pitchFamily="49" charset="0"/>
              </a:rPr>
              <a:t>());</a:t>
            </a:r>
          </a:p>
          <a:p>
            <a:pPr marL="0" indent="0">
              <a:buNone/>
            </a:pP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context</a:t>
            </a:r>
            <a:r>
              <a:rPr lang="en-US" sz="1200" dirty="0" err="1">
                <a:solidFill>
                  <a:srgbClr val="000000"/>
                </a:solidFill>
                <a:latin typeface="Consolas" panose="020B0609020204030204" pitchFamily="49" charset="0"/>
              </a:rPr>
              <a:t>.execute</a:t>
            </a:r>
            <a:r>
              <a:rPr lang="en-US" sz="1200" dirty="0">
                <a:solidFill>
                  <a:srgbClr val="000000"/>
                </a:solidFill>
                <a:latin typeface="Consolas" panose="020B0609020204030204" pitchFamily="49" charset="0"/>
              </a:rPr>
              <a:t>();</a:t>
            </a:r>
            <a:endParaRPr lang="en-US" sz="1200" b="1" dirty="0">
              <a:solidFill>
                <a:srgbClr val="00000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a:t>
            </a:r>
            <a:r>
              <a:rPr lang="en-US" sz="1200" b="1" i="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endParaRPr lang="en-US" altLang="en-US" sz="1200" dirty="0"/>
          </a:p>
        </p:txBody>
      </p:sp>
      <p:sp>
        <p:nvSpPr>
          <p:cNvPr id="8" name="Text Box 4"/>
          <p:cNvSpPr txBox="1">
            <a:spLocks noChangeArrowheads="1"/>
          </p:cNvSpPr>
          <p:nvPr/>
        </p:nvSpPr>
        <p:spPr bwMode="auto">
          <a:xfrm>
            <a:off x="5306818" y="2929323"/>
            <a:ext cx="3705951" cy="20621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dirty="0"/>
              <a:t>Output:</a:t>
            </a:r>
          </a:p>
          <a:p>
            <a:pPr eaLnBrk="1" hangingPunct="1"/>
            <a:endParaRPr lang="en-US" altLang="en-US" sz="1600" dirty="0"/>
          </a:p>
          <a:p>
            <a:pPr eaLnBrk="1" hangingPunct="1"/>
            <a:r>
              <a:rPr lang="en-US" altLang="en-US" sz="1600" b="1" dirty="0"/>
              <a:t>Simple Print: </a:t>
            </a:r>
            <a:r>
              <a:rPr lang="en-US" sz="1600" b="1" dirty="0">
                <a:solidFill>
                  <a:srgbClr val="000000"/>
                </a:solidFill>
                <a:cs typeface="Times New Roman" panose="02020603050405020304" pitchFamily="18" charset="0"/>
              </a:rPr>
              <a:t>{5, 4, 9, 1, 8, 3, 2, 7, 0, 6}</a:t>
            </a:r>
          </a:p>
          <a:p>
            <a:pPr eaLnBrk="1" hangingPunct="1"/>
            <a:r>
              <a:rPr lang="en-US" sz="1600" b="1" i="1" dirty="0">
                <a:cs typeface="Times New Roman" panose="02020603050405020304" pitchFamily="18" charset="0"/>
              </a:rPr>
              <a:t>*********************************</a:t>
            </a:r>
            <a:br>
              <a:rPr lang="en-US" altLang="en-US" sz="1600" b="1" dirty="0">
                <a:cs typeface="Times New Roman" panose="02020603050405020304" pitchFamily="18" charset="0"/>
              </a:rPr>
            </a:br>
            <a:r>
              <a:rPr lang="en-US" altLang="en-US" sz="1600" b="1" dirty="0"/>
              <a:t>Increase Print: </a:t>
            </a:r>
            <a:r>
              <a:rPr lang="en-US" sz="1600" b="1" dirty="0">
                <a:solidFill>
                  <a:srgbClr val="000000"/>
                </a:solidFill>
                <a:cs typeface="Times New Roman" panose="02020603050405020304" pitchFamily="18" charset="0"/>
              </a:rPr>
              <a:t>{0, 1, 2, 3, 4, 5, 6, 7, 8, 9}</a:t>
            </a:r>
          </a:p>
          <a:p>
            <a:pPr eaLnBrk="1" hangingPunct="1"/>
            <a:r>
              <a:rPr lang="en-US" sz="1600" b="1" i="1" dirty="0">
                <a:cs typeface="Times New Roman" panose="02020603050405020304" pitchFamily="18" charset="0"/>
              </a:rPr>
              <a:t>*********************************</a:t>
            </a:r>
            <a:br>
              <a:rPr lang="en-US" altLang="en-US" sz="1600" b="1" dirty="0">
                <a:cs typeface="Times New Roman" panose="02020603050405020304" pitchFamily="18" charset="0"/>
              </a:rPr>
            </a:br>
            <a:r>
              <a:rPr lang="en-US" altLang="en-US" sz="1600" b="1" dirty="0"/>
              <a:t>Decrease Print: </a:t>
            </a:r>
            <a:r>
              <a:rPr lang="en-US" sz="1600" b="1" dirty="0">
                <a:solidFill>
                  <a:srgbClr val="000000"/>
                </a:solidFill>
                <a:cs typeface="Times New Roman" panose="02020603050405020304" pitchFamily="18" charset="0"/>
              </a:rPr>
              <a:t>{9, 8, 7, 6, 5, 4, 3, 2, 1, 0}</a:t>
            </a:r>
          </a:p>
          <a:p>
            <a:pPr eaLnBrk="1" hangingPunct="1"/>
            <a:r>
              <a:rPr lang="en-US" sz="1600" b="1" i="1" dirty="0">
                <a:cs typeface="Times New Roman" panose="02020603050405020304" pitchFamily="18" charset="0"/>
              </a:rPr>
              <a:t>*********************************</a:t>
            </a:r>
            <a:endParaRPr lang="en-US" altLang="en-US" sz="1600" b="1" dirty="0"/>
          </a:p>
        </p:txBody>
      </p:sp>
    </p:spTree>
    <p:extLst>
      <p:ext uri="{BB962C8B-B14F-4D97-AF65-F5344CB8AC3E}">
        <p14:creationId xmlns:p14="http://schemas.microsoft.com/office/powerpoint/2010/main" val="1211622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416003A-61E1-4B97-BD42-538F59E365F1}" type="slidenum">
              <a:rPr lang="en-CA" altLang="en-US" sz="1400"/>
              <a:pPr eaLnBrk="1" hangingPunct="1"/>
              <a:t>29</a:t>
            </a:fld>
            <a:endParaRPr lang="en-CA" altLang="en-US" sz="1400"/>
          </a:p>
        </p:txBody>
      </p:sp>
      <p:sp>
        <p:nvSpPr>
          <p:cNvPr id="45059" name="Rectangle 2"/>
          <p:cNvSpPr>
            <a:spLocks noGrp="1" noChangeArrowheads="1"/>
          </p:cNvSpPr>
          <p:nvPr>
            <p:ph type="title"/>
          </p:nvPr>
        </p:nvSpPr>
        <p:spPr/>
        <p:txBody>
          <a:bodyPr/>
          <a:lstStyle/>
          <a:p>
            <a:pPr eaLnBrk="1" hangingPunct="1"/>
            <a:r>
              <a:rPr lang="en-CA" altLang="en-US" dirty="0"/>
              <a:t>Strategy </a:t>
            </a:r>
            <a:r>
              <a:rPr lang="el-GR" altLang="en-US" dirty="0"/>
              <a:t>- </a:t>
            </a:r>
            <a:r>
              <a:rPr lang="en-CA" altLang="en-US" dirty="0"/>
              <a:t>Comments</a:t>
            </a:r>
          </a:p>
        </p:txBody>
      </p:sp>
      <p:sp>
        <p:nvSpPr>
          <p:cNvPr id="45060" name="Rectangle 3"/>
          <p:cNvSpPr>
            <a:spLocks noGrp="1" noChangeArrowheads="1"/>
          </p:cNvSpPr>
          <p:nvPr>
            <p:ph type="body" idx="1"/>
          </p:nvPr>
        </p:nvSpPr>
        <p:spPr/>
        <p:txBody>
          <a:bodyPr/>
          <a:lstStyle/>
          <a:p>
            <a:pPr eaLnBrk="1" hangingPunct="1">
              <a:lnSpc>
                <a:spcPct val="90000"/>
              </a:lnSpc>
            </a:pPr>
            <a:r>
              <a:rPr lang="en-CA" altLang="en-US" sz="2000" b="1" dirty="0"/>
              <a:t>Consequences</a:t>
            </a:r>
          </a:p>
          <a:p>
            <a:pPr lvl="1" eaLnBrk="1" hangingPunct="1">
              <a:lnSpc>
                <a:spcPct val="90000"/>
              </a:lnSpc>
              <a:buFontTx/>
              <a:buChar char="+"/>
            </a:pPr>
            <a:r>
              <a:rPr lang="en-CA" altLang="en-US" sz="1800" dirty="0"/>
              <a:t>Flexibility, code reuse</a:t>
            </a:r>
          </a:p>
          <a:p>
            <a:pPr lvl="1" eaLnBrk="1" hangingPunct="1">
              <a:lnSpc>
                <a:spcPct val="90000"/>
              </a:lnSpc>
              <a:buFontTx/>
              <a:buChar char="+"/>
            </a:pPr>
            <a:r>
              <a:rPr lang="en-CA" altLang="en-US" sz="1800" dirty="0"/>
              <a:t>We can dynamically at run time change the algorithms that can be called from the client code</a:t>
            </a:r>
          </a:p>
          <a:p>
            <a:pPr lvl="1" eaLnBrk="1" hangingPunct="1">
              <a:lnSpc>
                <a:spcPct val="90000"/>
              </a:lnSpc>
            </a:pPr>
            <a:r>
              <a:rPr lang="en-CA" altLang="en-US" sz="1800" dirty="0"/>
              <a:t>Cost to associate algorithms to objects</a:t>
            </a:r>
            <a:r>
              <a:rPr lang="el-GR" altLang="en-US" sz="1800" dirty="0"/>
              <a:t> </a:t>
            </a:r>
            <a:endParaRPr lang="en-CA" altLang="en-US" sz="1800" dirty="0"/>
          </a:p>
          <a:p>
            <a:pPr lvl="1" eaLnBrk="1" hangingPunct="1">
              <a:lnSpc>
                <a:spcPct val="90000"/>
              </a:lnSpc>
            </a:pPr>
            <a:r>
              <a:rPr lang="en-CA" altLang="en-US" sz="1800" dirty="0"/>
              <a:t>Need for common interface for all algorithms used </a:t>
            </a:r>
            <a:r>
              <a:rPr lang="el-GR" altLang="en-US" sz="1800" dirty="0"/>
              <a:t>(</a:t>
            </a:r>
            <a:r>
              <a:rPr lang="en-CA" altLang="en-US" sz="1800" dirty="0"/>
              <a:t>Inflexible strategy interface</a:t>
            </a:r>
            <a:r>
              <a:rPr lang="el-GR" altLang="en-US" sz="1800" dirty="0"/>
              <a:t>)</a:t>
            </a:r>
            <a:endParaRPr lang="en-CA" altLang="en-US" sz="1800" dirty="0"/>
          </a:p>
          <a:p>
            <a:pPr eaLnBrk="1" hangingPunct="1">
              <a:lnSpc>
                <a:spcPct val="90000"/>
              </a:lnSpc>
            </a:pPr>
            <a:r>
              <a:rPr lang="en-CA" altLang="en-US" sz="2000" b="1" dirty="0"/>
              <a:t>Implementation</a:t>
            </a:r>
          </a:p>
          <a:p>
            <a:pPr lvl="1" eaLnBrk="1" hangingPunct="1">
              <a:lnSpc>
                <a:spcPct val="90000"/>
              </a:lnSpc>
            </a:pPr>
            <a:r>
              <a:rPr lang="en-CA" altLang="en-US" sz="1800" dirty="0"/>
              <a:t>Need to pass data between the algorithm (strategy</a:t>
            </a:r>
            <a:r>
              <a:rPr lang="el-GR" altLang="en-US" sz="1800" dirty="0"/>
              <a:t>) </a:t>
            </a:r>
            <a:r>
              <a:rPr lang="en-CA" altLang="en-US" sz="1800" dirty="0"/>
              <a:t>and the corresponding object </a:t>
            </a:r>
            <a:r>
              <a:rPr lang="el-GR" altLang="en-US" sz="1800" dirty="0"/>
              <a:t>(</a:t>
            </a:r>
            <a:r>
              <a:rPr lang="en-CA" altLang="en-US" sz="1800" dirty="0"/>
              <a:t>context</a:t>
            </a:r>
            <a:r>
              <a:rPr lang="el-GR" altLang="en-US" sz="1800" dirty="0"/>
              <a:t>)</a:t>
            </a:r>
            <a:endParaRPr lang="en-CA" altLang="en-US" sz="1800" dirty="0"/>
          </a:p>
        </p:txBody>
      </p:sp>
    </p:spTree>
    <p:extLst>
      <p:ext uri="{BB962C8B-B14F-4D97-AF65-F5344CB8AC3E}">
        <p14:creationId xmlns:p14="http://schemas.microsoft.com/office/powerpoint/2010/main" val="237945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41</a:t>
            </a:r>
          </a:p>
        </p:txBody>
      </p:sp>
      <p:sp>
        <p:nvSpPr>
          <p:cNvPr id="3" name="Text Placeholder 2"/>
          <p:cNvSpPr>
            <a:spLocks noGrp="1"/>
          </p:cNvSpPr>
          <p:nvPr>
            <p:ph type="body" idx="1"/>
          </p:nvPr>
        </p:nvSpPr>
        <p:spPr>
          <a:xfrm>
            <a:off x="685800" y="2819400"/>
            <a:ext cx="8153400" cy="1500187"/>
          </a:xfrm>
        </p:spPr>
        <p:txBody>
          <a:bodyPr/>
          <a:lstStyle/>
          <a:p>
            <a:r>
              <a:rPr lang="en-US" dirty="0"/>
              <a:t>Behavioral Design Patterns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The goal of Computer Science is to build something that will last at least until we've finished building it.</a:t>
            </a:r>
          </a:p>
          <a:p>
            <a:r>
              <a:rPr lang="en-US" sz="2000" i="1" dirty="0"/>
              <a:t>― </a:t>
            </a:r>
            <a:r>
              <a:rPr lang="en-US" sz="2000" dirty="0"/>
              <a:t>Anonymous. </a:t>
            </a:r>
          </a:p>
          <a:p>
            <a:endParaRPr lang="en-US" sz="2000" i="1" dirty="0"/>
          </a:p>
        </p:txBody>
      </p:sp>
    </p:spTree>
    <p:extLst>
      <p:ext uri="{BB962C8B-B14F-4D97-AF65-F5344CB8AC3E}">
        <p14:creationId xmlns:p14="http://schemas.microsoft.com/office/powerpoint/2010/main" val="178400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41-c</a:t>
            </a:r>
          </a:p>
        </p:txBody>
      </p:sp>
      <p:sp>
        <p:nvSpPr>
          <p:cNvPr id="3" name="Text Placeholder 2"/>
          <p:cNvSpPr>
            <a:spLocks noGrp="1"/>
          </p:cNvSpPr>
          <p:nvPr>
            <p:ph type="body" idx="1"/>
          </p:nvPr>
        </p:nvSpPr>
        <p:spPr>
          <a:xfrm>
            <a:off x="685800" y="2819400"/>
            <a:ext cx="8153400" cy="1500187"/>
          </a:xfrm>
        </p:spPr>
        <p:txBody>
          <a:bodyPr/>
          <a:lstStyle/>
          <a:p>
            <a:r>
              <a:rPr lang="en-US" dirty="0"/>
              <a:t>Behavioral Design Patterns - Observer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endParaRPr lang="en-US" sz="2000" i="1" dirty="0"/>
          </a:p>
        </p:txBody>
      </p:sp>
    </p:spTree>
    <p:extLst>
      <p:ext uri="{BB962C8B-B14F-4D97-AF65-F5344CB8AC3E}">
        <p14:creationId xmlns:p14="http://schemas.microsoft.com/office/powerpoint/2010/main" val="14913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95C6E99-179D-4C59-8519-7ECBB31025CC}" type="slidenum">
              <a:rPr lang="en-CA" altLang="en-US" sz="1400"/>
              <a:pPr eaLnBrk="1" hangingPunct="1"/>
              <a:t>31</a:t>
            </a:fld>
            <a:endParaRPr lang="en-CA" altLang="en-US" sz="1400"/>
          </a:p>
        </p:txBody>
      </p:sp>
      <p:sp>
        <p:nvSpPr>
          <p:cNvPr id="22531" name="Rectangle 2"/>
          <p:cNvSpPr>
            <a:spLocks noGrp="1" noChangeArrowheads="1"/>
          </p:cNvSpPr>
          <p:nvPr>
            <p:ph type="title"/>
          </p:nvPr>
        </p:nvSpPr>
        <p:spPr>
          <a:xfrm>
            <a:off x="685800" y="476250"/>
            <a:ext cx="7772400" cy="1143000"/>
          </a:xfrm>
        </p:spPr>
        <p:txBody>
          <a:bodyPr/>
          <a:lstStyle/>
          <a:p>
            <a:pPr eaLnBrk="1" hangingPunct="1"/>
            <a:r>
              <a:rPr lang="en-US" altLang="en-US" dirty="0"/>
              <a:t>Observer Design Pattern</a:t>
            </a:r>
          </a:p>
        </p:txBody>
      </p:sp>
      <p:sp>
        <p:nvSpPr>
          <p:cNvPr id="22532" name="Rectangle 3"/>
          <p:cNvSpPr>
            <a:spLocks noGrp="1" noChangeArrowheads="1"/>
          </p:cNvSpPr>
          <p:nvPr>
            <p:ph type="body" idx="1"/>
          </p:nvPr>
        </p:nvSpPr>
        <p:spPr>
          <a:xfrm>
            <a:off x="685800" y="1773238"/>
            <a:ext cx="7772400" cy="4760912"/>
          </a:xfrm>
        </p:spPr>
        <p:txBody>
          <a:bodyPr/>
          <a:lstStyle/>
          <a:p>
            <a:pPr eaLnBrk="1" hangingPunct="1">
              <a:lnSpc>
                <a:spcPct val="80000"/>
              </a:lnSpc>
            </a:pPr>
            <a:r>
              <a:rPr lang="en-CA" altLang="en-US" sz="2400" b="1" dirty="0"/>
              <a:t>Intent</a:t>
            </a:r>
            <a:endParaRPr lang="el-GR" altLang="en-US" sz="2400" b="1" dirty="0"/>
          </a:p>
          <a:p>
            <a:pPr lvl="1"/>
            <a:r>
              <a:rPr lang="en-CA" altLang="en-US" sz="2000" dirty="0"/>
              <a:t>Define a one-to-many dependency between objects so that when one object (i.e. the </a:t>
            </a:r>
            <a:r>
              <a:rPr lang="en-CA" altLang="en-US" sz="2000" i="1" dirty="0"/>
              <a:t>subject</a:t>
            </a:r>
            <a:r>
              <a:rPr lang="en-CA" altLang="en-US" sz="2000" dirty="0"/>
              <a:t>) changes state, all its dependents (i.e. </a:t>
            </a:r>
            <a:r>
              <a:rPr lang="en-CA" altLang="en-US" sz="2000" i="1" dirty="0"/>
              <a:t>observers</a:t>
            </a:r>
            <a:r>
              <a:rPr lang="en-CA" altLang="en-US" sz="2000" dirty="0"/>
              <a:t>) are notified and updated (or perform an operation) automatically.</a:t>
            </a:r>
            <a:endParaRPr lang="en-US" altLang="en-US" sz="2000" dirty="0"/>
          </a:p>
          <a:p>
            <a:pPr marL="457200" lvl="1" indent="0">
              <a:buNone/>
            </a:pPr>
            <a:endParaRPr lang="en-US" altLang="en-US" sz="2000" dirty="0"/>
          </a:p>
          <a:p>
            <a:pPr eaLnBrk="1" hangingPunct="1">
              <a:lnSpc>
                <a:spcPct val="80000"/>
              </a:lnSpc>
            </a:pPr>
            <a:r>
              <a:rPr lang="en-CA" altLang="en-US" sz="2400" b="1" dirty="0"/>
              <a:t>Applicability</a:t>
            </a:r>
            <a:endParaRPr lang="el-GR" altLang="en-US" sz="2400" b="1" dirty="0"/>
          </a:p>
          <a:p>
            <a:pPr lvl="1"/>
            <a:r>
              <a:rPr lang="en-CA" altLang="en-US" sz="2000" dirty="0"/>
              <a:t>When an abstraction has two aspects, one dependent on the other.</a:t>
            </a:r>
          </a:p>
          <a:p>
            <a:pPr lvl="1"/>
            <a:r>
              <a:rPr lang="en-CA" altLang="en-US" sz="2000" dirty="0"/>
              <a:t>When a change to one object requires changing others, and you don't know how many objects need to be changed.</a:t>
            </a:r>
          </a:p>
          <a:p>
            <a:pPr lvl="1"/>
            <a:r>
              <a:rPr lang="en-CA" altLang="en-US" sz="2000" dirty="0"/>
              <a:t>When an object should notify other objects without making assumptions about who these objects are.</a:t>
            </a:r>
          </a:p>
        </p:txBody>
      </p:sp>
    </p:spTree>
    <p:extLst>
      <p:ext uri="{BB962C8B-B14F-4D97-AF65-F5344CB8AC3E}">
        <p14:creationId xmlns:p14="http://schemas.microsoft.com/office/powerpoint/2010/main" val="1458148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F1D136-2FC1-4824-BC50-8E7D75EAC33B}" type="slidenum">
              <a:rPr lang="en-CA" altLang="en-US"/>
              <a:pPr/>
              <a:t>32</a:t>
            </a:fld>
            <a:endParaRPr lang="en-CA" altLang="en-US"/>
          </a:p>
        </p:txBody>
      </p:sp>
      <p:sp>
        <p:nvSpPr>
          <p:cNvPr id="11266" name="Rectangle 2"/>
          <p:cNvSpPr>
            <a:spLocks noGrp="1" noChangeArrowheads="1"/>
          </p:cNvSpPr>
          <p:nvPr>
            <p:ph type="title"/>
          </p:nvPr>
        </p:nvSpPr>
        <p:spPr/>
        <p:txBody>
          <a:bodyPr/>
          <a:lstStyle/>
          <a:p>
            <a:r>
              <a:rPr lang="en-CA" altLang="en-US" dirty="0"/>
              <a:t>Observer Design Pattern (Cont'd)</a:t>
            </a:r>
          </a:p>
        </p:txBody>
      </p:sp>
      <p:sp>
        <p:nvSpPr>
          <p:cNvPr id="11267" name="Rectangle 3"/>
          <p:cNvSpPr>
            <a:spLocks noGrp="1" noChangeArrowheads="1"/>
          </p:cNvSpPr>
          <p:nvPr>
            <p:ph type="body" idx="1"/>
          </p:nvPr>
        </p:nvSpPr>
        <p:spPr/>
        <p:txBody>
          <a:bodyPr/>
          <a:lstStyle/>
          <a:p>
            <a:pPr>
              <a:lnSpc>
                <a:spcPct val="90000"/>
              </a:lnSpc>
            </a:pPr>
            <a:r>
              <a:rPr lang="en-CA" altLang="en-US" sz="2400" b="1" dirty="0"/>
              <a:t>Consequences</a:t>
            </a:r>
          </a:p>
          <a:p>
            <a:pPr lvl="1">
              <a:lnSpc>
                <a:spcPct val="90000"/>
              </a:lnSpc>
              <a:buFontTx/>
              <a:buChar char="+"/>
            </a:pPr>
            <a:r>
              <a:rPr lang="en-CA" altLang="en-US" sz="2000" dirty="0"/>
              <a:t>Modularity: </a:t>
            </a:r>
            <a:r>
              <a:rPr lang="en-CA" altLang="en-US" sz="2000" i="1" dirty="0"/>
              <a:t>subject</a:t>
            </a:r>
            <a:r>
              <a:rPr lang="en-CA" altLang="en-US" sz="2000" dirty="0"/>
              <a:t> and </a:t>
            </a:r>
            <a:r>
              <a:rPr lang="en-CA" altLang="en-US" sz="2000" i="1" dirty="0"/>
              <a:t>observers</a:t>
            </a:r>
            <a:r>
              <a:rPr lang="en-CA" altLang="en-US" sz="2000" dirty="0"/>
              <a:t> may vary independently</a:t>
            </a:r>
          </a:p>
          <a:p>
            <a:pPr lvl="1">
              <a:lnSpc>
                <a:spcPct val="90000"/>
              </a:lnSpc>
              <a:buFontTx/>
              <a:buChar char="+"/>
            </a:pPr>
            <a:r>
              <a:rPr lang="en-CA" altLang="en-US" sz="2000" dirty="0"/>
              <a:t>Extensibility: can define and add any number of </a:t>
            </a:r>
            <a:r>
              <a:rPr lang="en-CA" altLang="en-US" sz="2000" i="1" dirty="0"/>
              <a:t>observers</a:t>
            </a:r>
          </a:p>
          <a:p>
            <a:pPr lvl="1">
              <a:lnSpc>
                <a:spcPct val="90000"/>
              </a:lnSpc>
              <a:buFontTx/>
              <a:buChar char="+"/>
            </a:pPr>
            <a:r>
              <a:rPr lang="en-CA" altLang="en-US" sz="2000" dirty="0"/>
              <a:t>Customizability: different </a:t>
            </a:r>
            <a:r>
              <a:rPr lang="en-CA" altLang="en-US" sz="2000" i="1" dirty="0"/>
              <a:t>observers</a:t>
            </a:r>
            <a:r>
              <a:rPr lang="en-CA" altLang="en-US" sz="2000" dirty="0"/>
              <a:t> provide different views of subject</a:t>
            </a:r>
          </a:p>
          <a:p>
            <a:pPr lvl="1">
              <a:lnSpc>
                <a:spcPct val="90000"/>
              </a:lnSpc>
            </a:pPr>
            <a:r>
              <a:rPr lang="en-CA" altLang="en-US" sz="2000" dirty="0"/>
              <a:t>Unexpected updates: </a:t>
            </a:r>
            <a:r>
              <a:rPr lang="en-CA" altLang="en-US" sz="2000" i="1" dirty="0"/>
              <a:t>observers</a:t>
            </a:r>
            <a:r>
              <a:rPr lang="en-CA" altLang="en-US" sz="2000" dirty="0"/>
              <a:t> don't know about each other</a:t>
            </a:r>
          </a:p>
          <a:p>
            <a:pPr lvl="1">
              <a:lnSpc>
                <a:spcPct val="90000"/>
              </a:lnSpc>
            </a:pPr>
            <a:r>
              <a:rPr lang="en-CA" altLang="en-US" sz="2000" dirty="0"/>
              <a:t>Update overhead: might need hints</a:t>
            </a:r>
          </a:p>
          <a:p>
            <a:pPr>
              <a:lnSpc>
                <a:spcPct val="90000"/>
              </a:lnSpc>
            </a:pPr>
            <a:r>
              <a:rPr lang="en-CA" altLang="en-US" sz="2400" b="1" dirty="0"/>
              <a:t>Implementation</a:t>
            </a:r>
          </a:p>
          <a:p>
            <a:pPr lvl="1">
              <a:lnSpc>
                <a:spcPct val="90000"/>
              </a:lnSpc>
            </a:pPr>
            <a:r>
              <a:rPr lang="en-CA" altLang="en-US" sz="2000" dirty="0"/>
              <a:t>Subject-observer mapping</a:t>
            </a:r>
          </a:p>
          <a:p>
            <a:pPr lvl="1">
              <a:lnSpc>
                <a:spcPct val="90000"/>
              </a:lnSpc>
            </a:pPr>
            <a:r>
              <a:rPr lang="en-CA" altLang="en-US" sz="2000" dirty="0"/>
              <a:t>Dangling references</a:t>
            </a:r>
          </a:p>
          <a:p>
            <a:pPr lvl="1">
              <a:lnSpc>
                <a:spcPct val="90000"/>
              </a:lnSpc>
            </a:pPr>
            <a:r>
              <a:rPr lang="en-CA" altLang="en-US" sz="2000" dirty="0"/>
              <a:t>Avoiding observer-specific update protocols: the push and pull models</a:t>
            </a:r>
          </a:p>
          <a:p>
            <a:pPr lvl="1">
              <a:lnSpc>
                <a:spcPct val="90000"/>
              </a:lnSpc>
            </a:pPr>
            <a:r>
              <a:rPr lang="en-CA" altLang="en-US" sz="2000" dirty="0"/>
              <a:t>Registering modifications of interest explicitly</a:t>
            </a:r>
          </a:p>
        </p:txBody>
      </p:sp>
      <p:sp>
        <p:nvSpPr>
          <p:cNvPr id="11268"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3248342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868F79F-104E-49C8-9D04-E55A2B910BF8}" type="slidenum">
              <a:rPr lang="en-CA" altLang="en-US"/>
              <a:pPr/>
              <a:t>33</a:t>
            </a:fld>
            <a:endParaRPr lang="en-CA" altLang="en-US"/>
          </a:p>
        </p:txBody>
      </p:sp>
      <p:sp>
        <p:nvSpPr>
          <p:cNvPr id="12290" name="Rectangle 2"/>
          <p:cNvSpPr>
            <a:spLocks noGrp="1" noChangeArrowheads="1"/>
          </p:cNvSpPr>
          <p:nvPr>
            <p:ph type="title"/>
          </p:nvPr>
        </p:nvSpPr>
        <p:spPr/>
        <p:txBody>
          <a:bodyPr/>
          <a:lstStyle/>
          <a:p>
            <a:r>
              <a:rPr lang="en-CA" altLang="en-US" dirty="0"/>
              <a:t>Observer Design Pattern (Cont'd)</a:t>
            </a:r>
          </a:p>
        </p:txBody>
      </p:sp>
      <p:sp>
        <p:nvSpPr>
          <p:cNvPr id="12291" name="Rectangle 3"/>
          <p:cNvSpPr>
            <a:spLocks noGrp="1" noChangeArrowheads="1"/>
          </p:cNvSpPr>
          <p:nvPr>
            <p:ph type="body" idx="1"/>
          </p:nvPr>
        </p:nvSpPr>
        <p:spPr/>
        <p:txBody>
          <a:bodyPr/>
          <a:lstStyle/>
          <a:p>
            <a:r>
              <a:rPr lang="en-CA" altLang="en-US" sz="2400" b="1" dirty="0"/>
              <a:t>Known uses</a:t>
            </a:r>
          </a:p>
          <a:p>
            <a:pPr lvl="1"/>
            <a:r>
              <a:rPr lang="en-CA" altLang="en-US" sz="2000" dirty="0"/>
              <a:t>Smalltalk model-view-controller (MVC)</a:t>
            </a:r>
          </a:p>
          <a:p>
            <a:pPr lvl="1"/>
            <a:r>
              <a:rPr lang="en-CA" altLang="en-US" sz="2000" dirty="0"/>
              <a:t>Interviews (subjects and views)</a:t>
            </a:r>
          </a:p>
          <a:p>
            <a:pPr lvl="1"/>
            <a:r>
              <a:rPr lang="en-CA" altLang="en-US" sz="2000" dirty="0"/>
              <a:t>Andrew (data objects and views)</a:t>
            </a:r>
          </a:p>
          <a:p>
            <a:r>
              <a:rPr lang="en-CA" altLang="en-US" sz="2400" b="1" dirty="0"/>
              <a:t>Benefits</a:t>
            </a:r>
          </a:p>
          <a:p>
            <a:pPr lvl="1"/>
            <a:r>
              <a:rPr lang="en-CA" altLang="en-US" sz="2000" dirty="0"/>
              <a:t>Design reuse</a:t>
            </a:r>
          </a:p>
          <a:p>
            <a:pPr lvl="1"/>
            <a:r>
              <a:rPr lang="en-CA" altLang="en-US" sz="2000" dirty="0"/>
              <a:t>Uniform design vocabulary</a:t>
            </a:r>
          </a:p>
          <a:p>
            <a:pPr lvl="1"/>
            <a:r>
              <a:rPr lang="en-CA" altLang="en-US" sz="2000" dirty="0"/>
              <a:t>Enhance understanding, restructuring</a:t>
            </a:r>
          </a:p>
          <a:p>
            <a:pPr lvl="1"/>
            <a:r>
              <a:rPr lang="en-CA" altLang="en-US" sz="2000" dirty="0"/>
              <a:t>Basis for automation</a:t>
            </a:r>
          </a:p>
          <a:p>
            <a:endParaRPr lang="en-CA" altLang="en-US" sz="2800" dirty="0"/>
          </a:p>
        </p:txBody>
      </p:sp>
      <p:sp>
        <p:nvSpPr>
          <p:cNvPr id="12292"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3177747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E10D6F4-043B-4614-BF67-6186A75F0DF3}" type="slidenum">
              <a:rPr lang="en-CA" altLang="en-US" sz="1400"/>
              <a:pPr eaLnBrk="1" hangingPunct="1"/>
              <a:t>34</a:t>
            </a:fld>
            <a:endParaRPr lang="en-CA" altLang="en-US" sz="1400"/>
          </a:p>
        </p:txBody>
      </p:sp>
      <p:sp>
        <p:nvSpPr>
          <p:cNvPr id="17411" name="Rectangle 2"/>
          <p:cNvSpPr>
            <a:spLocks noGrp="1" noChangeArrowheads="1"/>
          </p:cNvSpPr>
          <p:nvPr>
            <p:ph type="title"/>
          </p:nvPr>
        </p:nvSpPr>
        <p:spPr/>
        <p:txBody>
          <a:bodyPr/>
          <a:lstStyle/>
          <a:p>
            <a:pPr eaLnBrk="1" hangingPunct="1"/>
            <a:r>
              <a:rPr lang="en-CA" altLang="en-US" dirty="0"/>
              <a:t>Observer</a:t>
            </a:r>
            <a:r>
              <a:rPr lang="el-GR" altLang="en-US" dirty="0"/>
              <a:t> – </a:t>
            </a:r>
            <a:r>
              <a:rPr lang="en-CA" altLang="en-US" dirty="0"/>
              <a:t>Class Diagram</a:t>
            </a:r>
          </a:p>
        </p:txBody>
      </p:sp>
      <p:graphicFrame>
        <p:nvGraphicFramePr>
          <p:cNvPr id="17412" name="Object 7"/>
          <p:cNvGraphicFramePr>
            <a:graphicFrameLocks noChangeAspect="1"/>
          </p:cNvGraphicFramePr>
          <p:nvPr>
            <p:extLst>
              <p:ext uri="{D42A27DB-BD31-4B8C-83A1-F6EECF244321}">
                <p14:modId xmlns:p14="http://schemas.microsoft.com/office/powerpoint/2010/main" val="522927661"/>
              </p:ext>
            </p:extLst>
          </p:nvPr>
        </p:nvGraphicFramePr>
        <p:xfrm>
          <a:off x="1207331" y="2057400"/>
          <a:ext cx="7250869" cy="3768725"/>
        </p:xfrm>
        <a:graphic>
          <a:graphicData uri="http://schemas.openxmlformats.org/presentationml/2006/ole">
            <mc:AlternateContent xmlns:mc="http://schemas.openxmlformats.org/markup-compatibility/2006">
              <mc:Choice xmlns:v="urn:schemas-microsoft-com:vml" Requires="v">
                <p:oleObj spid="_x0000_s5144" name="Visio" r:id="rId4" imgW="6881368" imgH="3811490" progId="Visio.Drawing.6">
                  <p:embed/>
                </p:oleObj>
              </mc:Choice>
              <mc:Fallback>
                <p:oleObj name="Visio" r:id="rId4" imgW="6881368" imgH="3811490" progId="Visio.Drawing.6">
                  <p:embed/>
                  <p:pic>
                    <p:nvPicPr>
                      <p:cNvPr id="17412"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7331" y="2057400"/>
                        <a:ext cx="7250869" cy="37687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08575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4DA4CDA-3C26-4B6B-941D-42E77B122155}" type="slidenum">
              <a:rPr lang="en-CA" altLang="en-US" sz="1400"/>
              <a:pPr eaLnBrk="1" hangingPunct="1"/>
              <a:t>35</a:t>
            </a:fld>
            <a:endParaRPr lang="en-CA" altLang="en-US" sz="1400"/>
          </a:p>
        </p:txBody>
      </p:sp>
      <p:sp>
        <p:nvSpPr>
          <p:cNvPr id="20483" name="Rectangle 2"/>
          <p:cNvSpPr>
            <a:spLocks noGrp="1" noChangeArrowheads="1"/>
          </p:cNvSpPr>
          <p:nvPr>
            <p:ph type="title"/>
          </p:nvPr>
        </p:nvSpPr>
        <p:spPr>
          <a:xfrm>
            <a:off x="685800" y="333375"/>
            <a:ext cx="7772400" cy="1143000"/>
          </a:xfrm>
        </p:spPr>
        <p:txBody>
          <a:bodyPr/>
          <a:lstStyle/>
          <a:p>
            <a:pPr eaLnBrk="1" hangingPunct="1"/>
            <a:r>
              <a:rPr lang="en-US" altLang="en-US" dirty="0"/>
              <a:t>Observer -  </a:t>
            </a:r>
            <a:r>
              <a:rPr lang="en-CA" altLang="en-US" dirty="0"/>
              <a:t>Example</a:t>
            </a:r>
            <a:r>
              <a:rPr lang="el-GR" altLang="en-US" dirty="0"/>
              <a:t> (1)</a:t>
            </a:r>
            <a:endParaRPr lang="en-US" altLang="en-US" dirty="0"/>
          </a:p>
        </p:txBody>
      </p:sp>
      <p:sp>
        <p:nvSpPr>
          <p:cNvPr id="20484" name="Rectangle 3"/>
          <p:cNvSpPr>
            <a:spLocks noGrp="1" noChangeArrowheads="1"/>
          </p:cNvSpPr>
          <p:nvPr>
            <p:ph type="body" idx="1"/>
          </p:nvPr>
        </p:nvSpPr>
        <p:spPr>
          <a:xfrm>
            <a:off x="433388" y="1295400"/>
            <a:ext cx="4240212" cy="6172200"/>
          </a:xfrm>
        </p:spPr>
        <p:txBody>
          <a:bodyPr/>
          <a:lstStyle/>
          <a:p>
            <a:pPr marL="0" indent="0">
              <a:buNone/>
            </a:pPr>
            <a:r>
              <a:rPr lang="en-CA" sz="1200" dirty="0">
                <a:solidFill>
                  <a:srgbClr val="3F7F5F"/>
                </a:solidFill>
                <a:latin typeface="Consolas" panose="020B0609020204030204" pitchFamily="49" charset="0"/>
              </a:rPr>
              <a:t>// "Subject"</a:t>
            </a:r>
          </a:p>
          <a:p>
            <a:pPr marL="0" indent="0">
              <a:buNone/>
            </a:pPr>
            <a:r>
              <a:rPr lang="en-CA" sz="1200" b="1" dirty="0">
                <a:solidFill>
                  <a:srgbClr val="7F0055"/>
                </a:solidFill>
                <a:latin typeface="Consolas" panose="020B0609020204030204" pitchFamily="49" charset="0"/>
              </a:rPr>
              <a:t>public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abstract</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class</a:t>
            </a:r>
            <a:r>
              <a:rPr lang="en-CA" sz="1200" b="1" dirty="0">
                <a:solidFill>
                  <a:srgbClr val="000000"/>
                </a:solidFill>
                <a:latin typeface="Consolas" panose="020B0609020204030204" pitchFamily="49" charset="0"/>
              </a:rPr>
              <a:t> Subject {</a:t>
            </a:r>
          </a:p>
          <a:p>
            <a:pPr marL="0" indent="0">
              <a:buNone/>
            </a:pPr>
            <a:r>
              <a:rPr lang="en-CA" sz="1200" b="1" dirty="0">
                <a:solidFill>
                  <a:srgbClr val="7F0055"/>
                </a:solidFill>
                <a:latin typeface="Consolas" panose="020B0609020204030204" pitchFamily="49" charset="0"/>
              </a:rPr>
              <a:t>  private</a:t>
            </a:r>
            <a:r>
              <a:rPr lang="en-CA" sz="1200" b="1" dirty="0">
                <a:solidFill>
                  <a:srgbClr val="000000"/>
                </a:solidFill>
                <a:latin typeface="Consolas" panose="020B0609020204030204" pitchFamily="49" charset="0"/>
              </a:rPr>
              <a:t> List&lt;Observer&gt; </a:t>
            </a:r>
            <a:r>
              <a:rPr lang="en-CA" sz="1200" b="1" dirty="0">
                <a:solidFill>
                  <a:srgbClr val="0000C0"/>
                </a:solidFill>
                <a:latin typeface="Consolas" panose="020B0609020204030204" pitchFamily="49" charset="0"/>
              </a:rPr>
              <a:t>observers</a:t>
            </a:r>
            <a:r>
              <a:rPr lang="en-CA" sz="1200" b="1" dirty="0">
                <a:solidFill>
                  <a:srgbClr val="000000"/>
                </a:solidFill>
                <a:latin typeface="Consolas" panose="020B0609020204030204" pitchFamily="49" charset="0"/>
              </a:rPr>
              <a:t> = 			</a:t>
            </a:r>
            <a:r>
              <a:rPr lang="en-CA" sz="1200" b="1" dirty="0">
                <a:solidFill>
                  <a:srgbClr val="7F0055"/>
                </a:solidFill>
                <a:latin typeface="Consolas" panose="020B0609020204030204" pitchFamily="49" charset="0"/>
              </a:rPr>
              <a:t>new</a:t>
            </a:r>
            <a:r>
              <a:rPr lang="en-CA" sz="1200" b="1" dirty="0">
                <a:solidFill>
                  <a:srgbClr val="000000"/>
                </a:solidFill>
                <a:latin typeface="Consolas" panose="020B0609020204030204" pitchFamily="49" charset="0"/>
              </a:rPr>
              <a:t> </a:t>
            </a:r>
            <a:r>
              <a:rPr lang="en-CA" sz="1200" b="1" dirty="0" err="1">
                <a:solidFill>
                  <a:srgbClr val="000000"/>
                </a:solidFill>
                <a:latin typeface="Consolas" panose="020B0609020204030204" pitchFamily="49" charset="0"/>
              </a:rPr>
              <a:t>ArrayList</a:t>
            </a:r>
            <a:r>
              <a:rPr lang="en-CA" sz="1200" b="1" dirty="0">
                <a:solidFill>
                  <a:srgbClr val="000000"/>
                </a:solidFill>
                <a:latin typeface="Consolas" panose="020B0609020204030204" pitchFamily="49" charset="0"/>
              </a:rPr>
              <a:t>&lt;&gt;();</a:t>
            </a:r>
          </a:p>
          <a:p>
            <a:pPr marL="0" indent="0">
              <a:buNone/>
            </a:pPr>
            <a:endParaRPr lang="en-CA" sz="1200" dirty="0">
              <a:latin typeface="Consolas" panose="020B0609020204030204" pitchFamily="49" charset="0"/>
            </a:endParaRPr>
          </a:p>
          <a:p>
            <a:pPr marL="0" indent="0">
              <a:buNone/>
            </a:pPr>
            <a:r>
              <a:rPr lang="en-CA" sz="1200" b="1" dirty="0">
                <a:solidFill>
                  <a:srgbClr val="7F0055"/>
                </a:solidFill>
                <a:latin typeface="Consolas" panose="020B0609020204030204" pitchFamily="49" charset="0"/>
              </a:rPr>
              <a:t>  public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void</a:t>
            </a:r>
            <a:r>
              <a:rPr lang="en-CA" sz="1200" b="1" dirty="0">
                <a:solidFill>
                  <a:srgbClr val="000000"/>
                </a:solidFill>
                <a:latin typeface="Consolas" panose="020B0609020204030204" pitchFamily="49" charset="0"/>
              </a:rPr>
              <a:t> attach(Observer </a:t>
            </a:r>
            <a:r>
              <a:rPr lang="en-CA" sz="1200" b="1" dirty="0">
                <a:solidFill>
                  <a:srgbClr val="6A3E3E"/>
                </a:solidFill>
                <a:latin typeface="Consolas" panose="020B0609020204030204" pitchFamily="49" charset="0"/>
              </a:rPr>
              <a:t>observer</a:t>
            </a:r>
            <a:r>
              <a:rPr lang="en-CA" sz="1200" b="1" dirty="0">
                <a:solidFill>
                  <a:srgbClr val="000000"/>
                </a:solidFill>
                <a:latin typeface="Consolas" panose="020B0609020204030204" pitchFamily="49" charset="0"/>
              </a:rPr>
              <a:t>) {</a:t>
            </a:r>
          </a:p>
          <a:p>
            <a:pPr marL="0" indent="0">
              <a:buNone/>
            </a:pPr>
            <a:r>
              <a:rPr lang="en-CA" sz="1200" dirty="0">
                <a:solidFill>
                  <a:srgbClr val="0000C0"/>
                </a:solidFill>
                <a:latin typeface="Consolas" panose="020B0609020204030204" pitchFamily="49" charset="0"/>
              </a:rPr>
              <a:t>    </a:t>
            </a:r>
            <a:r>
              <a:rPr lang="en-CA" sz="1200" dirty="0" err="1">
                <a:solidFill>
                  <a:srgbClr val="0000C0"/>
                </a:solidFill>
                <a:latin typeface="Consolas" panose="020B0609020204030204" pitchFamily="49" charset="0"/>
              </a:rPr>
              <a:t>observers</a:t>
            </a:r>
            <a:r>
              <a:rPr lang="en-CA" sz="1200" dirty="0" err="1">
                <a:solidFill>
                  <a:srgbClr val="000000"/>
                </a:solidFill>
                <a:latin typeface="Consolas" panose="020B0609020204030204" pitchFamily="49" charset="0"/>
              </a:rPr>
              <a:t>.add</a:t>
            </a:r>
            <a:r>
              <a:rPr lang="en-CA" sz="1200" dirty="0">
                <a:solidFill>
                  <a:srgbClr val="000000"/>
                </a:solidFill>
                <a:latin typeface="Consolas" panose="020B0609020204030204" pitchFamily="49" charset="0"/>
              </a:rPr>
              <a:t>(</a:t>
            </a:r>
            <a:r>
              <a:rPr lang="en-CA" sz="1200" dirty="0">
                <a:solidFill>
                  <a:srgbClr val="6A3E3E"/>
                </a:solidFill>
                <a:latin typeface="Consolas" panose="020B0609020204030204" pitchFamily="49" charset="0"/>
              </a:rPr>
              <a:t>observer</a:t>
            </a:r>
            <a:r>
              <a:rPr lang="en-CA" sz="1200" dirty="0">
                <a:solidFill>
                  <a:srgbClr val="000000"/>
                </a:solidFill>
                <a:latin typeface="Consolas" panose="020B0609020204030204" pitchFamily="49" charset="0"/>
              </a:rPr>
              <a:t>);</a:t>
            </a:r>
          </a:p>
          <a:p>
            <a:pPr marL="0" indent="0">
              <a:buNone/>
            </a:pPr>
            <a:r>
              <a:rPr lang="en-CA" sz="1200" dirty="0">
                <a:solidFill>
                  <a:srgbClr val="000000"/>
                </a:solidFill>
                <a:latin typeface="Consolas" panose="020B0609020204030204" pitchFamily="49" charset="0"/>
              </a:rPr>
              <a:t>  }</a:t>
            </a:r>
          </a:p>
          <a:p>
            <a:pPr marL="0" indent="0">
              <a:buNone/>
            </a:pPr>
            <a:endParaRPr lang="en-CA" sz="1200" dirty="0">
              <a:latin typeface="Consolas" panose="020B0609020204030204" pitchFamily="49" charset="0"/>
            </a:endParaRPr>
          </a:p>
          <a:p>
            <a:pPr marL="0" indent="0">
              <a:buNone/>
            </a:pPr>
            <a:r>
              <a:rPr lang="en-CA" sz="1200" b="1" dirty="0">
                <a:solidFill>
                  <a:srgbClr val="7F0055"/>
                </a:solidFill>
                <a:latin typeface="Consolas" panose="020B0609020204030204" pitchFamily="49" charset="0"/>
              </a:rPr>
              <a:t>  public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void</a:t>
            </a:r>
            <a:r>
              <a:rPr lang="en-CA" sz="1200" b="1" dirty="0">
                <a:solidFill>
                  <a:srgbClr val="000000"/>
                </a:solidFill>
                <a:latin typeface="Consolas" panose="020B0609020204030204" pitchFamily="49" charset="0"/>
              </a:rPr>
              <a:t> detach(Observer </a:t>
            </a:r>
            <a:r>
              <a:rPr lang="en-CA" sz="1200" b="1" dirty="0">
                <a:solidFill>
                  <a:srgbClr val="6A3E3E"/>
                </a:solidFill>
                <a:latin typeface="Consolas" panose="020B0609020204030204" pitchFamily="49" charset="0"/>
              </a:rPr>
              <a:t>observer</a:t>
            </a:r>
            <a:r>
              <a:rPr lang="en-CA" sz="1200" b="1" dirty="0">
                <a:solidFill>
                  <a:srgbClr val="000000"/>
                </a:solidFill>
                <a:latin typeface="Consolas" panose="020B0609020204030204" pitchFamily="49" charset="0"/>
              </a:rPr>
              <a:t>) {</a:t>
            </a:r>
          </a:p>
          <a:p>
            <a:pPr marL="0" indent="0">
              <a:buNone/>
            </a:pPr>
            <a:r>
              <a:rPr lang="en-CA" sz="1200" dirty="0">
                <a:solidFill>
                  <a:srgbClr val="0000C0"/>
                </a:solidFill>
                <a:latin typeface="Consolas" panose="020B0609020204030204" pitchFamily="49" charset="0"/>
              </a:rPr>
              <a:t>    </a:t>
            </a:r>
            <a:r>
              <a:rPr lang="en-CA" sz="1200" dirty="0" err="1">
                <a:solidFill>
                  <a:srgbClr val="0000C0"/>
                </a:solidFill>
                <a:latin typeface="Consolas" panose="020B0609020204030204" pitchFamily="49" charset="0"/>
              </a:rPr>
              <a:t>observers</a:t>
            </a:r>
            <a:r>
              <a:rPr lang="en-CA" sz="1200" dirty="0" err="1">
                <a:solidFill>
                  <a:srgbClr val="000000"/>
                </a:solidFill>
                <a:latin typeface="Consolas" panose="020B0609020204030204" pitchFamily="49" charset="0"/>
              </a:rPr>
              <a:t>.remove</a:t>
            </a:r>
            <a:r>
              <a:rPr lang="en-CA" sz="1200" dirty="0">
                <a:solidFill>
                  <a:srgbClr val="000000"/>
                </a:solidFill>
                <a:latin typeface="Consolas" panose="020B0609020204030204" pitchFamily="49" charset="0"/>
              </a:rPr>
              <a:t>(</a:t>
            </a:r>
            <a:r>
              <a:rPr lang="en-CA" sz="1200" dirty="0">
                <a:solidFill>
                  <a:srgbClr val="6A3E3E"/>
                </a:solidFill>
                <a:latin typeface="Consolas" panose="020B0609020204030204" pitchFamily="49" charset="0"/>
              </a:rPr>
              <a:t>observer</a:t>
            </a:r>
            <a:r>
              <a:rPr lang="en-CA" sz="1200" dirty="0">
                <a:solidFill>
                  <a:srgbClr val="000000"/>
                </a:solidFill>
                <a:latin typeface="Consolas" panose="020B0609020204030204" pitchFamily="49" charset="0"/>
              </a:rPr>
              <a:t>);</a:t>
            </a:r>
          </a:p>
          <a:p>
            <a:pPr marL="0" indent="0">
              <a:buNone/>
            </a:pPr>
            <a:r>
              <a:rPr lang="en-CA" sz="1200" dirty="0">
                <a:solidFill>
                  <a:srgbClr val="000000"/>
                </a:solidFill>
                <a:latin typeface="Consolas" panose="020B0609020204030204" pitchFamily="49" charset="0"/>
              </a:rPr>
              <a:t>  }</a:t>
            </a:r>
          </a:p>
          <a:p>
            <a:pPr marL="0" indent="0">
              <a:buNone/>
            </a:pPr>
            <a:endParaRPr lang="en-CA" sz="1200" dirty="0">
              <a:latin typeface="Consolas" panose="020B0609020204030204" pitchFamily="49" charset="0"/>
            </a:endParaRPr>
          </a:p>
          <a:p>
            <a:pPr marL="0" indent="0">
              <a:buNone/>
            </a:pPr>
            <a:r>
              <a:rPr lang="en-CA" sz="1200" b="1" dirty="0">
                <a:solidFill>
                  <a:srgbClr val="7F0055"/>
                </a:solidFill>
                <a:latin typeface="Consolas" panose="020B0609020204030204" pitchFamily="49" charset="0"/>
              </a:rPr>
              <a:t>  public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void</a:t>
            </a:r>
            <a:r>
              <a:rPr lang="en-CA" sz="1200" b="1" dirty="0">
                <a:solidFill>
                  <a:srgbClr val="000000"/>
                </a:solidFill>
                <a:latin typeface="Consolas" panose="020B0609020204030204" pitchFamily="49" charset="0"/>
              </a:rPr>
              <a:t> </a:t>
            </a:r>
            <a:r>
              <a:rPr lang="en-CA" sz="1200" b="1" dirty="0" err="1">
                <a:solidFill>
                  <a:srgbClr val="000000"/>
                </a:solidFill>
                <a:latin typeface="Consolas" panose="020B0609020204030204" pitchFamily="49" charset="0"/>
              </a:rPr>
              <a:t>notifyObservers</a:t>
            </a:r>
            <a:r>
              <a:rPr lang="en-CA" sz="1200" b="1" dirty="0">
                <a:solidFill>
                  <a:srgbClr val="000000"/>
                </a:solidFill>
                <a:latin typeface="Consolas" panose="020B0609020204030204" pitchFamily="49" charset="0"/>
              </a:rPr>
              <a:t>() {</a:t>
            </a:r>
          </a:p>
          <a:p>
            <a:pPr marL="0" indent="0">
              <a:buNone/>
            </a:pPr>
            <a:r>
              <a:rPr lang="en-CA" sz="1200" b="1" dirty="0">
                <a:solidFill>
                  <a:srgbClr val="7F0055"/>
                </a:solidFill>
                <a:latin typeface="Consolas" panose="020B0609020204030204" pitchFamily="49" charset="0"/>
              </a:rPr>
              <a:t>    for</a:t>
            </a:r>
            <a:r>
              <a:rPr lang="en-CA" sz="1200" b="1" dirty="0">
                <a:solidFill>
                  <a:srgbClr val="000000"/>
                </a:solidFill>
                <a:latin typeface="Consolas" panose="020B0609020204030204" pitchFamily="49" charset="0"/>
              </a:rPr>
              <a:t> (Observer </a:t>
            </a:r>
            <a:r>
              <a:rPr lang="en-CA" sz="1200" b="1" dirty="0" err="1">
                <a:solidFill>
                  <a:srgbClr val="6A3E3E"/>
                </a:solidFill>
                <a:latin typeface="Consolas" panose="020B0609020204030204" pitchFamily="49" charset="0"/>
              </a:rPr>
              <a:t>observer</a:t>
            </a:r>
            <a:r>
              <a:rPr lang="en-CA" sz="1200" b="1" dirty="0">
                <a:solidFill>
                  <a:srgbClr val="000000"/>
                </a:solidFill>
                <a:latin typeface="Consolas" panose="020B0609020204030204" pitchFamily="49" charset="0"/>
              </a:rPr>
              <a:t> : </a:t>
            </a:r>
            <a:r>
              <a:rPr lang="en-CA" sz="1200" b="1" dirty="0">
                <a:solidFill>
                  <a:srgbClr val="0000C0"/>
                </a:solidFill>
                <a:latin typeface="Consolas" panose="020B0609020204030204" pitchFamily="49" charset="0"/>
              </a:rPr>
              <a:t>observers</a:t>
            </a:r>
            <a:r>
              <a:rPr lang="en-CA" sz="1200" b="1" dirty="0">
                <a:solidFill>
                  <a:srgbClr val="000000"/>
                </a:solidFill>
                <a:latin typeface="Consolas" panose="020B0609020204030204" pitchFamily="49" charset="0"/>
              </a:rPr>
              <a:t>)</a:t>
            </a:r>
          </a:p>
          <a:p>
            <a:pPr marL="0" indent="0">
              <a:buNone/>
            </a:pPr>
            <a:r>
              <a:rPr lang="en-CA" sz="1200" dirty="0">
                <a:solidFill>
                  <a:srgbClr val="6A3E3E"/>
                </a:solidFill>
                <a:latin typeface="Consolas" panose="020B0609020204030204" pitchFamily="49" charset="0"/>
              </a:rPr>
              <a:t>      </a:t>
            </a:r>
            <a:r>
              <a:rPr lang="en-CA" sz="1200" dirty="0" err="1">
                <a:solidFill>
                  <a:srgbClr val="6A3E3E"/>
                </a:solidFill>
                <a:latin typeface="Consolas" panose="020B0609020204030204" pitchFamily="49" charset="0"/>
              </a:rPr>
              <a:t>observer</a:t>
            </a:r>
            <a:r>
              <a:rPr lang="en-CA" sz="1200" dirty="0" err="1">
                <a:solidFill>
                  <a:srgbClr val="000000"/>
                </a:solidFill>
                <a:latin typeface="Consolas" panose="020B0609020204030204" pitchFamily="49" charset="0"/>
              </a:rPr>
              <a:t>.update</a:t>
            </a:r>
            <a:r>
              <a:rPr lang="en-CA" sz="1200" dirty="0">
                <a:solidFill>
                  <a:srgbClr val="000000"/>
                </a:solidFill>
                <a:latin typeface="Consolas" panose="020B0609020204030204" pitchFamily="49" charset="0"/>
              </a:rPr>
              <a:t>(</a:t>
            </a:r>
            <a:r>
              <a:rPr lang="en-CA" sz="1200" b="1" dirty="0">
                <a:solidFill>
                  <a:srgbClr val="7F0055"/>
                </a:solidFill>
                <a:latin typeface="Consolas" panose="020B0609020204030204" pitchFamily="49" charset="0"/>
              </a:rPr>
              <a:t>this</a:t>
            </a:r>
            <a:r>
              <a:rPr lang="en-CA" sz="1200" b="1" dirty="0">
                <a:solidFill>
                  <a:srgbClr val="000000"/>
                </a:solidFill>
                <a:latin typeface="Consolas" panose="020B0609020204030204" pitchFamily="49" charset="0"/>
              </a:rPr>
              <a:t>);</a:t>
            </a:r>
          </a:p>
          <a:p>
            <a:pPr marL="0" indent="0">
              <a:buNone/>
            </a:pPr>
            <a:r>
              <a:rPr lang="en-CA" sz="1200" dirty="0">
                <a:solidFill>
                  <a:srgbClr val="000000"/>
                </a:solidFill>
                <a:latin typeface="Consolas" panose="020B0609020204030204" pitchFamily="49" charset="0"/>
              </a:rPr>
              <a:t>  }</a:t>
            </a:r>
          </a:p>
          <a:p>
            <a:pPr marL="0" indent="0">
              <a:buNone/>
            </a:pPr>
            <a:r>
              <a:rPr lang="en-CA" sz="1200" dirty="0">
                <a:solidFill>
                  <a:srgbClr val="000000"/>
                </a:solidFill>
                <a:latin typeface="Consolas" panose="020B0609020204030204" pitchFamily="49" charset="0"/>
              </a:rPr>
              <a:t>}</a:t>
            </a:r>
          </a:p>
          <a:p>
            <a:pPr marL="0" indent="0">
              <a:buNone/>
            </a:pPr>
            <a:endParaRPr lang="en-CA" altLang="en-US" sz="1200" dirty="0">
              <a:solidFill>
                <a:srgbClr val="000000"/>
              </a:solidFill>
              <a:latin typeface="Consolas" panose="020B0609020204030204" pitchFamily="49" charset="0"/>
            </a:endParaRPr>
          </a:p>
          <a:p>
            <a:pPr marL="0" indent="0">
              <a:buNone/>
            </a:pPr>
            <a:r>
              <a:rPr lang="en-CA" sz="1200" dirty="0">
                <a:solidFill>
                  <a:srgbClr val="3F7F5F"/>
                </a:solidFill>
                <a:latin typeface="Consolas" panose="020B0609020204030204" pitchFamily="49" charset="0"/>
              </a:rPr>
              <a:t>// "Observer"</a:t>
            </a:r>
          </a:p>
          <a:p>
            <a:pPr marL="0" indent="0">
              <a:buNone/>
            </a:pPr>
            <a:r>
              <a:rPr lang="en-CA" sz="1200" b="1" dirty="0">
                <a:solidFill>
                  <a:srgbClr val="7F0055"/>
                </a:solidFill>
                <a:latin typeface="Consolas" panose="020B0609020204030204" pitchFamily="49" charset="0"/>
              </a:rPr>
              <a:t>interface</a:t>
            </a:r>
            <a:r>
              <a:rPr lang="en-CA" sz="1200" b="1" dirty="0">
                <a:solidFill>
                  <a:srgbClr val="000000"/>
                </a:solidFill>
                <a:latin typeface="Consolas" panose="020B0609020204030204" pitchFamily="49" charset="0"/>
              </a:rPr>
              <a:t> Observer {</a:t>
            </a:r>
          </a:p>
          <a:p>
            <a:pPr marL="0" indent="0">
              <a:buNone/>
            </a:pPr>
            <a:r>
              <a:rPr lang="en-CA" sz="1200" b="1" dirty="0">
                <a:solidFill>
                  <a:srgbClr val="7F0055"/>
                </a:solidFill>
                <a:latin typeface="Consolas" panose="020B0609020204030204" pitchFamily="49" charset="0"/>
              </a:rPr>
              <a:t>  public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void</a:t>
            </a:r>
            <a:r>
              <a:rPr lang="en-CA" sz="1200" b="1" dirty="0">
                <a:solidFill>
                  <a:srgbClr val="000000"/>
                </a:solidFill>
                <a:latin typeface="Consolas" panose="020B0609020204030204" pitchFamily="49" charset="0"/>
              </a:rPr>
              <a:t> update(Subject </a:t>
            </a:r>
            <a:r>
              <a:rPr lang="en-CA" sz="1200" b="1" dirty="0">
                <a:solidFill>
                  <a:srgbClr val="6A3E3E"/>
                </a:solidFill>
                <a:latin typeface="Consolas" panose="020B0609020204030204" pitchFamily="49" charset="0"/>
              </a:rPr>
              <a:t>subject</a:t>
            </a:r>
            <a:r>
              <a:rPr lang="en-CA" sz="1200" b="1" dirty="0">
                <a:solidFill>
                  <a:srgbClr val="000000"/>
                </a:solidFill>
                <a:latin typeface="Consolas" panose="020B0609020204030204" pitchFamily="49" charset="0"/>
              </a:rPr>
              <a:t>);</a:t>
            </a:r>
          </a:p>
          <a:p>
            <a:pPr marL="0" indent="0">
              <a:buNone/>
            </a:pPr>
            <a:r>
              <a:rPr lang="en-CA" sz="1200" dirty="0">
                <a:solidFill>
                  <a:srgbClr val="000000"/>
                </a:solidFill>
                <a:latin typeface="Consolas" panose="020B0609020204030204" pitchFamily="49" charset="0"/>
              </a:rPr>
              <a:t>}</a:t>
            </a:r>
          </a:p>
          <a:p>
            <a:pPr marL="0" indent="0">
              <a:buNone/>
            </a:pPr>
            <a:endParaRPr lang="en-US" altLang="en-US" sz="1400" dirty="0"/>
          </a:p>
        </p:txBody>
      </p:sp>
      <p:sp>
        <p:nvSpPr>
          <p:cNvPr id="20485" name="Text Box 4"/>
          <p:cNvSpPr txBox="1">
            <a:spLocks noChangeArrowheads="1"/>
          </p:cNvSpPr>
          <p:nvPr/>
        </p:nvSpPr>
        <p:spPr bwMode="auto">
          <a:xfrm>
            <a:off x="4673600" y="1284514"/>
            <a:ext cx="4240212"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400" dirty="0"/>
          </a:p>
          <a:p>
            <a:r>
              <a:rPr lang="en-CA" sz="1200" dirty="0">
                <a:solidFill>
                  <a:srgbClr val="3F7F5F"/>
                </a:solidFill>
                <a:latin typeface="Consolas" panose="020B0609020204030204" pitchFamily="49" charset="0"/>
              </a:rPr>
              <a:t>// " Clock Timer"</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ClockTimer</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Subject {</a:t>
            </a:r>
          </a:p>
          <a:p>
            <a:r>
              <a:rPr lang="en-US" sz="1200" b="1" dirty="0">
                <a:solidFill>
                  <a:srgbClr val="7F0055"/>
                </a:solidFill>
                <a:latin typeface="Consolas" panose="020B0609020204030204" pitchFamily="49" charset="0"/>
              </a:rPr>
              <a:t>  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hour</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minute</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second</a:t>
            </a:r>
            <a:r>
              <a:rPr lang="en-US" sz="1200" b="1" dirty="0">
                <a:solidFill>
                  <a:srgbClr val="000000"/>
                </a:solidFill>
                <a:latin typeface="Consolas" panose="020B0609020204030204" pitchFamily="49" charset="0"/>
              </a:rPr>
              <a:t>;</a:t>
            </a:r>
          </a:p>
          <a:p>
            <a:endParaRPr lang="en-CA" sz="1200" dirty="0">
              <a:latin typeface="Consolas" panose="020B0609020204030204" pitchFamily="49" charset="0"/>
            </a:endParaRPr>
          </a:p>
          <a:p>
            <a:r>
              <a:rPr lang="en-CA" sz="1200" b="1" dirty="0">
                <a:solidFill>
                  <a:srgbClr val="7F0055"/>
                </a:solidFill>
                <a:latin typeface="Consolas" panose="020B0609020204030204" pitchFamily="49" charset="0"/>
              </a:rPr>
              <a:t>  public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int</a:t>
            </a:r>
            <a:r>
              <a:rPr lang="en-CA" sz="1200" b="1" dirty="0">
                <a:solidFill>
                  <a:srgbClr val="000000"/>
                </a:solidFill>
                <a:latin typeface="Consolas" panose="020B0609020204030204" pitchFamily="49" charset="0"/>
              </a:rPr>
              <a:t> </a:t>
            </a:r>
            <a:r>
              <a:rPr lang="en-CA" sz="1200" b="1" dirty="0" err="1">
                <a:solidFill>
                  <a:srgbClr val="000000"/>
                </a:solidFill>
                <a:latin typeface="Consolas" panose="020B0609020204030204" pitchFamily="49" charset="0"/>
              </a:rPr>
              <a:t>getHour</a:t>
            </a:r>
            <a:r>
              <a:rPr lang="en-CA" sz="1200" b="1" dirty="0">
                <a:solidFill>
                  <a:srgbClr val="000000"/>
                </a:solidFill>
                <a:latin typeface="Consolas" panose="020B0609020204030204" pitchFamily="49" charset="0"/>
              </a:rPr>
              <a:t>() {</a:t>
            </a:r>
          </a:p>
          <a:p>
            <a:r>
              <a:rPr lang="en-CA" sz="1200" b="1" dirty="0">
                <a:solidFill>
                  <a:srgbClr val="7F0055"/>
                </a:solidFill>
                <a:latin typeface="Consolas" panose="020B0609020204030204" pitchFamily="49" charset="0"/>
              </a:rPr>
              <a:t>    return</a:t>
            </a:r>
            <a:r>
              <a:rPr lang="en-CA" sz="1200" b="1" dirty="0">
                <a:solidFill>
                  <a:srgbClr val="000000"/>
                </a:solidFill>
                <a:latin typeface="Consolas" panose="020B0609020204030204" pitchFamily="49" charset="0"/>
              </a:rPr>
              <a:t> </a:t>
            </a:r>
            <a:r>
              <a:rPr lang="en-CA" sz="1200" b="1" dirty="0">
                <a:solidFill>
                  <a:srgbClr val="0000C0"/>
                </a:solidFill>
                <a:latin typeface="Consolas" panose="020B0609020204030204" pitchFamily="49" charset="0"/>
              </a:rPr>
              <a:t>hour</a:t>
            </a:r>
            <a:r>
              <a:rPr lang="en-CA" sz="1200" b="1"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p>
          <a:p>
            <a:endParaRPr lang="en-CA" sz="1200" dirty="0">
              <a:latin typeface="Consolas" panose="020B0609020204030204" pitchFamily="49" charset="0"/>
            </a:endParaRPr>
          </a:p>
          <a:p>
            <a:endParaRPr lang="en-CA" sz="1200" dirty="0">
              <a:latin typeface="Consolas" panose="020B0609020204030204" pitchFamily="49" charset="0"/>
            </a:endParaRPr>
          </a:p>
          <a:p>
            <a:r>
              <a:rPr lang="en-CA" sz="1200" b="1" dirty="0">
                <a:solidFill>
                  <a:srgbClr val="7F0055"/>
                </a:solidFill>
                <a:latin typeface="Consolas" panose="020B0609020204030204" pitchFamily="49" charset="0"/>
              </a:rPr>
              <a:t>  public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int</a:t>
            </a:r>
            <a:r>
              <a:rPr lang="en-CA" sz="1200" b="1" dirty="0">
                <a:solidFill>
                  <a:srgbClr val="000000"/>
                </a:solidFill>
                <a:latin typeface="Consolas" panose="020B0609020204030204" pitchFamily="49" charset="0"/>
              </a:rPr>
              <a:t> </a:t>
            </a:r>
            <a:r>
              <a:rPr lang="en-CA" sz="1200" b="1" dirty="0" err="1">
                <a:solidFill>
                  <a:srgbClr val="000000"/>
                </a:solidFill>
                <a:latin typeface="Consolas" panose="020B0609020204030204" pitchFamily="49" charset="0"/>
              </a:rPr>
              <a:t>getMinute</a:t>
            </a:r>
            <a:r>
              <a:rPr lang="en-CA" sz="1200" b="1" dirty="0">
                <a:solidFill>
                  <a:srgbClr val="000000"/>
                </a:solidFill>
                <a:latin typeface="Consolas" panose="020B0609020204030204" pitchFamily="49" charset="0"/>
              </a:rPr>
              <a:t>() {</a:t>
            </a:r>
          </a:p>
          <a:p>
            <a:r>
              <a:rPr lang="en-CA" sz="1200" b="1" dirty="0">
                <a:solidFill>
                  <a:srgbClr val="7F0055"/>
                </a:solidFill>
                <a:latin typeface="Consolas" panose="020B0609020204030204" pitchFamily="49" charset="0"/>
              </a:rPr>
              <a:t>    return</a:t>
            </a:r>
            <a:r>
              <a:rPr lang="en-CA" sz="1200" b="1" dirty="0">
                <a:solidFill>
                  <a:srgbClr val="000000"/>
                </a:solidFill>
                <a:latin typeface="Consolas" panose="020B0609020204030204" pitchFamily="49" charset="0"/>
              </a:rPr>
              <a:t> </a:t>
            </a:r>
            <a:r>
              <a:rPr lang="en-CA" sz="1200" b="1" dirty="0">
                <a:solidFill>
                  <a:srgbClr val="0000C0"/>
                </a:solidFill>
                <a:latin typeface="Consolas" panose="020B0609020204030204" pitchFamily="49" charset="0"/>
              </a:rPr>
              <a:t>minute</a:t>
            </a:r>
            <a:r>
              <a:rPr lang="en-CA" sz="1200" b="1"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p>
          <a:p>
            <a:endParaRPr lang="en-CA" sz="1200" dirty="0">
              <a:latin typeface="Consolas" panose="020B0609020204030204" pitchFamily="49" charset="0"/>
            </a:endParaRPr>
          </a:p>
          <a:p>
            <a:endParaRPr lang="en-CA" sz="1200" dirty="0">
              <a:latin typeface="Consolas" panose="020B0609020204030204" pitchFamily="49" charset="0"/>
            </a:endParaRPr>
          </a:p>
          <a:p>
            <a:r>
              <a:rPr lang="en-CA" sz="1200" b="1" dirty="0">
                <a:solidFill>
                  <a:srgbClr val="7F0055"/>
                </a:solidFill>
                <a:latin typeface="Consolas" panose="020B0609020204030204" pitchFamily="49" charset="0"/>
              </a:rPr>
              <a:t>  public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int</a:t>
            </a:r>
            <a:r>
              <a:rPr lang="en-CA" sz="1200" b="1" dirty="0">
                <a:solidFill>
                  <a:srgbClr val="000000"/>
                </a:solidFill>
                <a:latin typeface="Consolas" panose="020B0609020204030204" pitchFamily="49" charset="0"/>
              </a:rPr>
              <a:t> </a:t>
            </a:r>
            <a:r>
              <a:rPr lang="en-CA" sz="1200" b="1" dirty="0" err="1">
                <a:solidFill>
                  <a:srgbClr val="000000"/>
                </a:solidFill>
                <a:latin typeface="Consolas" panose="020B0609020204030204" pitchFamily="49" charset="0"/>
              </a:rPr>
              <a:t>getSecond</a:t>
            </a:r>
            <a:r>
              <a:rPr lang="en-CA" sz="1200" b="1" dirty="0">
                <a:solidFill>
                  <a:srgbClr val="000000"/>
                </a:solidFill>
                <a:latin typeface="Consolas" panose="020B0609020204030204" pitchFamily="49" charset="0"/>
              </a:rPr>
              <a:t>() {</a:t>
            </a:r>
          </a:p>
          <a:p>
            <a:r>
              <a:rPr lang="en-CA" sz="1200" b="1" dirty="0">
                <a:solidFill>
                  <a:srgbClr val="7F0055"/>
                </a:solidFill>
                <a:latin typeface="Consolas" panose="020B0609020204030204" pitchFamily="49" charset="0"/>
              </a:rPr>
              <a:t>    return</a:t>
            </a:r>
            <a:r>
              <a:rPr lang="en-CA" sz="1200" b="1" dirty="0">
                <a:solidFill>
                  <a:srgbClr val="000000"/>
                </a:solidFill>
                <a:latin typeface="Consolas" panose="020B0609020204030204" pitchFamily="49" charset="0"/>
              </a:rPr>
              <a:t> </a:t>
            </a:r>
            <a:r>
              <a:rPr lang="en-CA" sz="1200" b="1" dirty="0">
                <a:solidFill>
                  <a:srgbClr val="0000C0"/>
                </a:solidFill>
                <a:latin typeface="Consolas" panose="020B0609020204030204" pitchFamily="49" charset="0"/>
              </a:rPr>
              <a:t>second</a:t>
            </a:r>
            <a:r>
              <a:rPr lang="en-CA" sz="1200" b="1"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p>
          <a:p>
            <a:endParaRPr lang="en-CA" sz="1200" dirty="0">
              <a:latin typeface="Consolas" panose="020B0609020204030204" pitchFamily="49" charset="0"/>
            </a:endParaRPr>
          </a:p>
          <a:p>
            <a:r>
              <a:rPr lang="en-CA" sz="1200" b="1" dirty="0">
                <a:solidFill>
                  <a:srgbClr val="7F0055"/>
                </a:solidFill>
                <a:latin typeface="Consolas" panose="020B0609020204030204" pitchFamily="49" charset="0"/>
              </a:rPr>
              <a:t>  public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void</a:t>
            </a:r>
            <a:r>
              <a:rPr lang="en-CA" sz="1200" b="1" dirty="0">
                <a:solidFill>
                  <a:srgbClr val="000000"/>
                </a:solidFill>
                <a:latin typeface="Consolas" panose="020B0609020204030204" pitchFamily="49" charset="0"/>
              </a:rPr>
              <a:t> tick() {</a:t>
            </a:r>
          </a:p>
          <a:p>
            <a:r>
              <a:rPr lang="en-CA" sz="1200" dirty="0">
                <a:solidFill>
                  <a:srgbClr val="3F7F5F"/>
                </a:solidFill>
                <a:latin typeface="Consolas" panose="020B0609020204030204" pitchFamily="49" charset="0"/>
              </a:rPr>
              <a:t>    // Update internal time-keeping state</a:t>
            </a:r>
          </a:p>
          <a:p>
            <a:r>
              <a:rPr lang="en-CA" sz="1200" dirty="0">
                <a:solidFill>
                  <a:srgbClr val="3F7F5F"/>
                </a:solidFill>
                <a:latin typeface="Consolas" panose="020B0609020204030204" pitchFamily="49" charset="0"/>
              </a:rPr>
              <a:t>    // ...</a:t>
            </a:r>
          </a:p>
          <a:p>
            <a:endParaRPr lang="en-CA" sz="1200" dirty="0">
              <a:latin typeface="Consolas" panose="020B0609020204030204" pitchFamily="49" charset="0"/>
            </a:endParaRPr>
          </a:p>
          <a:p>
            <a:r>
              <a:rPr lang="en-CA" sz="1200" dirty="0">
                <a:solidFill>
                  <a:srgbClr val="000000"/>
                </a:solidFill>
                <a:latin typeface="Consolas" panose="020B0609020204030204" pitchFamily="49" charset="0"/>
              </a:rPr>
              <a:t>    </a:t>
            </a:r>
            <a:r>
              <a:rPr lang="en-CA" sz="1200" dirty="0" err="1">
                <a:solidFill>
                  <a:srgbClr val="000000"/>
                </a:solidFill>
                <a:latin typeface="Consolas" panose="020B0609020204030204" pitchFamily="49" charset="0"/>
              </a:rPr>
              <a:t>notifyObservers</a:t>
            </a:r>
            <a:r>
              <a:rPr lang="en-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p>
          <a:p>
            <a:r>
              <a:rPr lang="en-CA" sz="1200" dirty="0">
                <a:solidFill>
                  <a:srgbClr val="000000"/>
                </a:solidFill>
                <a:latin typeface="Consolas" panose="020B0609020204030204" pitchFamily="49" charset="0"/>
              </a:rPr>
              <a:t>}</a:t>
            </a:r>
            <a:endParaRPr lang="en-US" altLang="en-US" sz="1200" dirty="0"/>
          </a:p>
        </p:txBody>
      </p:sp>
    </p:spTree>
    <p:extLst>
      <p:ext uri="{BB962C8B-B14F-4D97-AF65-F5344CB8AC3E}">
        <p14:creationId xmlns:p14="http://schemas.microsoft.com/office/powerpoint/2010/main" val="1236359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6AF5F86-1131-4F9C-A944-E89490829DB8}" type="slidenum">
              <a:rPr lang="en-CA" altLang="en-US" sz="1400"/>
              <a:pPr eaLnBrk="1" hangingPunct="1"/>
              <a:t>36</a:t>
            </a:fld>
            <a:endParaRPr lang="en-CA" altLang="en-US" sz="1400"/>
          </a:p>
        </p:txBody>
      </p:sp>
      <p:sp>
        <p:nvSpPr>
          <p:cNvPr id="21507" name="Rectangle 2"/>
          <p:cNvSpPr>
            <a:spLocks noGrp="1" noChangeArrowheads="1"/>
          </p:cNvSpPr>
          <p:nvPr>
            <p:ph type="title"/>
          </p:nvPr>
        </p:nvSpPr>
        <p:spPr>
          <a:xfrm>
            <a:off x="685800" y="380999"/>
            <a:ext cx="7772400" cy="1143001"/>
          </a:xfrm>
        </p:spPr>
        <p:txBody>
          <a:bodyPr/>
          <a:lstStyle/>
          <a:p>
            <a:pPr eaLnBrk="1" hangingPunct="1"/>
            <a:r>
              <a:rPr lang="en-US" altLang="en-US" dirty="0"/>
              <a:t>Observer – </a:t>
            </a:r>
            <a:r>
              <a:rPr lang="en-CA" altLang="en-US" dirty="0"/>
              <a:t>Example</a:t>
            </a:r>
            <a:r>
              <a:rPr lang="el-GR" altLang="en-US" dirty="0"/>
              <a:t> (2)</a:t>
            </a:r>
            <a:endParaRPr lang="en-US" altLang="en-US" dirty="0"/>
          </a:p>
        </p:txBody>
      </p:sp>
      <p:sp>
        <p:nvSpPr>
          <p:cNvPr id="21508" name="Rectangle 3"/>
          <p:cNvSpPr>
            <a:spLocks noGrp="1" noChangeArrowheads="1"/>
          </p:cNvSpPr>
          <p:nvPr>
            <p:ph type="body" idx="1"/>
          </p:nvPr>
        </p:nvSpPr>
        <p:spPr>
          <a:xfrm>
            <a:off x="457200" y="1268413"/>
            <a:ext cx="4464050" cy="5589587"/>
          </a:xfrm>
        </p:spPr>
        <p:txBody>
          <a:bodyPr/>
          <a:lstStyle/>
          <a:p>
            <a:pPr marL="0" indent="0">
              <a:buNone/>
            </a:pPr>
            <a:r>
              <a:rPr lang="en-CA" sz="1200" dirty="0">
                <a:solidFill>
                  <a:srgbClr val="3F7F5F"/>
                </a:solidFill>
                <a:latin typeface="Consolas" panose="020B0609020204030204" pitchFamily="49" charset="0"/>
              </a:rPr>
              <a:t>// "Digital Clock"</a:t>
            </a: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DigitalClock</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implements</a:t>
            </a:r>
            <a:r>
              <a:rPr lang="en-US" sz="1200" b="1" dirty="0">
                <a:solidFill>
                  <a:srgbClr val="000000"/>
                </a:solidFill>
                <a:latin typeface="Consolas" panose="020B0609020204030204" pitchFamily="49" charset="0"/>
              </a:rPr>
              <a:t> Observer {</a:t>
            </a:r>
          </a:p>
          <a:p>
            <a:pPr marL="0" indent="0">
              <a:buNone/>
            </a:pPr>
            <a:r>
              <a:rPr lang="en-CA" sz="1200" b="1" dirty="0">
                <a:solidFill>
                  <a:srgbClr val="7F0055"/>
                </a:solidFill>
                <a:latin typeface="Consolas" panose="020B0609020204030204" pitchFamily="49" charset="0"/>
              </a:rPr>
              <a:t>  private</a:t>
            </a:r>
            <a:r>
              <a:rPr lang="en-CA" sz="1200" b="1" dirty="0">
                <a:solidFill>
                  <a:srgbClr val="000000"/>
                </a:solidFill>
                <a:latin typeface="Consolas" panose="020B0609020204030204" pitchFamily="49" charset="0"/>
              </a:rPr>
              <a:t> </a:t>
            </a:r>
            <a:r>
              <a:rPr lang="en-CA" sz="1200" b="1" dirty="0" err="1">
                <a:solidFill>
                  <a:srgbClr val="000000"/>
                </a:solidFill>
                <a:latin typeface="Consolas" panose="020B0609020204030204" pitchFamily="49" charset="0"/>
              </a:rPr>
              <a:t>ClockTimer</a:t>
            </a:r>
            <a:r>
              <a:rPr lang="en-CA" sz="1200" b="1" dirty="0">
                <a:solidFill>
                  <a:srgbClr val="000000"/>
                </a:solidFill>
                <a:latin typeface="Consolas" panose="020B0609020204030204" pitchFamily="49" charset="0"/>
              </a:rPr>
              <a:t> </a:t>
            </a:r>
            <a:r>
              <a:rPr lang="en-CA" sz="1200" b="1" dirty="0">
                <a:solidFill>
                  <a:srgbClr val="0000C0"/>
                </a:solidFill>
                <a:latin typeface="Consolas" panose="020B0609020204030204" pitchFamily="49" charset="0"/>
              </a:rPr>
              <a:t>subject</a:t>
            </a:r>
            <a:r>
              <a:rPr lang="en-CA" sz="1200" b="1" dirty="0">
                <a:solidFill>
                  <a:srgbClr val="000000"/>
                </a:solidFill>
                <a:latin typeface="Consolas" panose="020B0609020204030204" pitchFamily="49" charset="0"/>
              </a:rPr>
              <a:t>;</a:t>
            </a:r>
          </a:p>
          <a:p>
            <a:pPr marL="0" indent="0">
              <a:buNone/>
            </a:pPr>
            <a:endParaRPr lang="en-CA" sz="1200" dirty="0">
              <a:latin typeface="Consolas" panose="020B0609020204030204" pitchFamily="49" charset="0"/>
            </a:endParaRPr>
          </a:p>
          <a:p>
            <a:pPr marL="0" indent="0">
              <a:buNone/>
            </a:pPr>
            <a:r>
              <a:rPr lang="en-CA" sz="1200" b="1" dirty="0">
                <a:solidFill>
                  <a:srgbClr val="7F0055"/>
                </a:solidFill>
                <a:latin typeface="Consolas" panose="020B0609020204030204" pitchFamily="49" charset="0"/>
              </a:rPr>
              <a:t>  public</a:t>
            </a:r>
            <a:r>
              <a:rPr lang="en-CA" sz="1200" b="1" dirty="0">
                <a:solidFill>
                  <a:srgbClr val="000000"/>
                </a:solidFill>
                <a:latin typeface="Consolas" panose="020B0609020204030204" pitchFamily="49" charset="0"/>
              </a:rPr>
              <a:t> </a:t>
            </a:r>
            <a:r>
              <a:rPr lang="en-CA" sz="1200" b="1" dirty="0" err="1">
                <a:solidFill>
                  <a:srgbClr val="000000"/>
                </a:solidFill>
                <a:latin typeface="Consolas" panose="020B0609020204030204" pitchFamily="49" charset="0"/>
              </a:rPr>
              <a:t>DigitalClock</a:t>
            </a:r>
            <a:r>
              <a:rPr lang="en-CA" sz="1200" b="1" dirty="0">
                <a:solidFill>
                  <a:srgbClr val="000000"/>
                </a:solidFill>
                <a:latin typeface="Consolas" panose="020B0609020204030204" pitchFamily="49" charset="0"/>
              </a:rPr>
              <a:t>(</a:t>
            </a:r>
            <a:r>
              <a:rPr lang="en-CA" sz="1200" b="1" dirty="0" err="1">
                <a:solidFill>
                  <a:srgbClr val="000000"/>
                </a:solidFill>
                <a:latin typeface="Consolas" panose="020B0609020204030204" pitchFamily="49" charset="0"/>
              </a:rPr>
              <a:t>ClockTimer</a:t>
            </a:r>
            <a:r>
              <a:rPr lang="en-CA" sz="1200" b="1" dirty="0">
                <a:solidFill>
                  <a:srgbClr val="000000"/>
                </a:solidFill>
                <a:latin typeface="Consolas" panose="020B0609020204030204" pitchFamily="49" charset="0"/>
              </a:rPr>
              <a:t> </a:t>
            </a:r>
            <a:r>
              <a:rPr lang="en-CA" sz="1200" b="1" dirty="0">
                <a:solidFill>
                  <a:srgbClr val="6A3E3E"/>
                </a:solidFill>
                <a:latin typeface="Consolas" panose="020B0609020204030204" pitchFamily="49" charset="0"/>
              </a:rPr>
              <a:t>subject</a:t>
            </a:r>
            <a:r>
              <a:rPr lang="en-CA" sz="1200" b="1" dirty="0">
                <a:solidFill>
                  <a:srgbClr val="000000"/>
                </a:solidFill>
                <a:latin typeface="Consolas" panose="020B0609020204030204" pitchFamily="49" charset="0"/>
              </a:rPr>
              <a:t>) {</a:t>
            </a:r>
          </a:p>
          <a:p>
            <a:pPr marL="0" indent="0">
              <a:buNone/>
            </a:pPr>
            <a:r>
              <a:rPr lang="en-CA" sz="1200" b="1" dirty="0">
                <a:solidFill>
                  <a:srgbClr val="7F0055"/>
                </a:solidFill>
                <a:latin typeface="Consolas" panose="020B0609020204030204" pitchFamily="49" charset="0"/>
              </a:rPr>
              <a:t>    </a:t>
            </a:r>
            <a:r>
              <a:rPr lang="en-CA" sz="1200" b="1" dirty="0" err="1">
                <a:solidFill>
                  <a:srgbClr val="7F0055"/>
                </a:solidFill>
                <a:latin typeface="Consolas" panose="020B0609020204030204" pitchFamily="49" charset="0"/>
              </a:rPr>
              <a:t>this</a:t>
            </a:r>
            <a:r>
              <a:rPr lang="en-CA" sz="1200" b="1" dirty="0" err="1">
                <a:solidFill>
                  <a:srgbClr val="000000"/>
                </a:solidFill>
                <a:latin typeface="Consolas" panose="020B0609020204030204" pitchFamily="49" charset="0"/>
              </a:rPr>
              <a:t>.</a:t>
            </a:r>
            <a:r>
              <a:rPr lang="en-CA" sz="1200" b="1" dirty="0" err="1">
                <a:solidFill>
                  <a:srgbClr val="0000C0"/>
                </a:solidFill>
                <a:latin typeface="Consolas" panose="020B0609020204030204" pitchFamily="49" charset="0"/>
              </a:rPr>
              <a:t>subject</a:t>
            </a:r>
            <a:r>
              <a:rPr lang="en-CA" sz="1200" b="1" dirty="0">
                <a:solidFill>
                  <a:srgbClr val="000000"/>
                </a:solidFill>
                <a:latin typeface="Consolas" panose="020B0609020204030204" pitchFamily="49" charset="0"/>
              </a:rPr>
              <a:t> = </a:t>
            </a:r>
            <a:r>
              <a:rPr lang="en-CA" sz="1200" b="1" dirty="0">
                <a:solidFill>
                  <a:srgbClr val="6A3E3E"/>
                </a:solidFill>
                <a:latin typeface="Consolas" panose="020B0609020204030204" pitchFamily="49" charset="0"/>
              </a:rPr>
              <a:t>subject</a:t>
            </a:r>
            <a:r>
              <a:rPr lang="en-CA" sz="1200" b="1" dirty="0">
                <a:solidFill>
                  <a:srgbClr val="000000"/>
                </a:solidFill>
                <a:latin typeface="Consolas" panose="020B0609020204030204" pitchFamily="49" charset="0"/>
              </a:rPr>
              <a:t>;</a:t>
            </a:r>
          </a:p>
          <a:p>
            <a:pPr marL="0" indent="0">
              <a:buNone/>
            </a:pPr>
            <a:r>
              <a:rPr lang="en-CA" sz="1200" dirty="0">
                <a:solidFill>
                  <a:srgbClr val="6A3E3E"/>
                </a:solidFill>
                <a:latin typeface="Consolas" panose="020B0609020204030204" pitchFamily="49" charset="0"/>
              </a:rPr>
              <a:t>    </a:t>
            </a:r>
            <a:r>
              <a:rPr lang="en-CA" sz="1200" dirty="0" err="1">
                <a:solidFill>
                  <a:srgbClr val="6A3E3E"/>
                </a:solidFill>
                <a:latin typeface="Consolas" panose="020B0609020204030204" pitchFamily="49" charset="0"/>
              </a:rPr>
              <a:t>subject</a:t>
            </a:r>
            <a:r>
              <a:rPr lang="en-CA" sz="1200" dirty="0" err="1">
                <a:solidFill>
                  <a:srgbClr val="000000"/>
                </a:solidFill>
                <a:latin typeface="Consolas" panose="020B0609020204030204" pitchFamily="49" charset="0"/>
              </a:rPr>
              <a:t>.attach</a:t>
            </a:r>
            <a:r>
              <a:rPr lang="en-CA" sz="1200" dirty="0">
                <a:solidFill>
                  <a:srgbClr val="000000"/>
                </a:solidFill>
                <a:latin typeface="Consolas" panose="020B0609020204030204" pitchFamily="49" charset="0"/>
              </a:rPr>
              <a:t>(</a:t>
            </a:r>
            <a:r>
              <a:rPr lang="en-CA" sz="1200" b="1" dirty="0">
                <a:solidFill>
                  <a:srgbClr val="7F0055"/>
                </a:solidFill>
                <a:latin typeface="Consolas" panose="020B0609020204030204" pitchFamily="49" charset="0"/>
              </a:rPr>
              <a:t>this</a:t>
            </a:r>
            <a:r>
              <a:rPr lang="en-CA" sz="1200" b="1" dirty="0">
                <a:solidFill>
                  <a:srgbClr val="000000"/>
                </a:solidFill>
                <a:latin typeface="Consolas" panose="020B0609020204030204" pitchFamily="49" charset="0"/>
              </a:rPr>
              <a:t>);</a:t>
            </a:r>
          </a:p>
          <a:p>
            <a:pPr marL="0" indent="0">
              <a:buNone/>
            </a:pPr>
            <a:r>
              <a:rPr lang="en-CA" sz="1200" dirty="0">
                <a:solidFill>
                  <a:srgbClr val="000000"/>
                </a:solidFill>
                <a:latin typeface="Consolas" panose="020B0609020204030204" pitchFamily="49" charset="0"/>
              </a:rPr>
              <a:t>  }</a:t>
            </a:r>
          </a:p>
          <a:p>
            <a:pPr marL="0" indent="0">
              <a:buNone/>
            </a:pPr>
            <a:endParaRPr lang="en-CA" sz="1200" dirty="0">
              <a:latin typeface="Consolas" panose="020B0609020204030204" pitchFamily="49" charset="0"/>
            </a:endParaRPr>
          </a:p>
          <a:p>
            <a:pPr marL="0" indent="0">
              <a:buNone/>
            </a:pPr>
            <a:r>
              <a:rPr lang="en-CA" sz="1200" dirty="0">
                <a:solidFill>
                  <a:srgbClr val="646464"/>
                </a:solidFill>
                <a:latin typeface="Consolas" panose="020B0609020204030204" pitchFamily="49" charset="0"/>
              </a:rPr>
              <a:t>  @Override</a:t>
            </a:r>
          </a:p>
          <a:p>
            <a:pPr marL="0" indent="0">
              <a:buNone/>
            </a:pPr>
            <a:r>
              <a:rPr lang="en-CA" sz="1200" b="1" dirty="0">
                <a:solidFill>
                  <a:srgbClr val="7F0055"/>
                </a:solidFill>
                <a:latin typeface="Consolas" panose="020B0609020204030204" pitchFamily="49" charset="0"/>
              </a:rPr>
              <a:t>  public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void</a:t>
            </a:r>
            <a:r>
              <a:rPr lang="en-CA" sz="1200" b="1" dirty="0">
                <a:solidFill>
                  <a:srgbClr val="000000"/>
                </a:solidFill>
                <a:latin typeface="Consolas" panose="020B0609020204030204" pitchFamily="49" charset="0"/>
              </a:rPr>
              <a:t> update(Subject </a:t>
            </a:r>
            <a:r>
              <a:rPr lang="en-CA" sz="1200" b="1" dirty="0" err="1">
                <a:solidFill>
                  <a:srgbClr val="6A3E3E"/>
                </a:solidFill>
                <a:latin typeface="Consolas" panose="020B0609020204030204" pitchFamily="49" charset="0"/>
              </a:rPr>
              <a:t>changedSubject</a:t>
            </a:r>
            <a:r>
              <a:rPr lang="en-CA" sz="1200" b="1" dirty="0">
                <a:solidFill>
                  <a:srgbClr val="000000"/>
                </a:solidFill>
                <a:latin typeface="Consolas" panose="020B0609020204030204" pitchFamily="49" charset="0"/>
              </a:rPr>
              <a:t>) {</a:t>
            </a:r>
          </a:p>
          <a:p>
            <a:pPr marL="0" indent="0">
              <a:buNone/>
            </a:pPr>
            <a:r>
              <a:rPr lang="en-CA" sz="1200" b="1" dirty="0">
                <a:solidFill>
                  <a:srgbClr val="7F0055"/>
                </a:solidFill>
                <a:latin typeface="Consolas" panose="020B0609020204030204" pitchFamily="49" charset="0"/>
              </a:rPr>
              <a:t>    if</a:t>
            </a:r>
            <a:r>
              <a:rPr lang="en-CA" sz="1200" b="1" dirty="0">
                <a:solidFill>
                  <a:srgbClr val="000000"/>
                </a:solidFill>
                <a:latin typeface="Consolas" panose="020B0609020204030204" pitchFamily="49" charset="0"/>
              </a:rPr>
              <a:t> (</a:t>
            </a:r>
            <a:r>
              <a:rPr lang="en-CA" sz="1200" b="1" dirty="0" err="1">
                <a:solidFill>
                  <a:srgbClr val="6A3E3E"/>
                </a:solidFill>
                <a:latin typeface="Consolas" panose="020B0609020204030204" pitchFamily="49" charset="0"/>
              </a:rPr>
              <a:t>changedSubject</a:t>
            </a:r>
            <a:r>
              <a:rPr lang="en-CA" sz="1200" b="1" dirty="0" err="1">
                <a:solidFill>
                  <a:srgbClr val="000000"/>
                </a:solidFill>
                <a:latin typeface="Consolas" panose="020B0609020204030204" pitchFamily="49" charset="0"/>
              </a:rPr>
              <a:t>.equals</a:t>
            </a:r>
            <a:r>
              <a:rPr lang="en-CA" sz="1200" b="1" dirty="0">
                <a:solidFill>
                  <a:srgbClr val="000000"/>
                </a:solidFill>
                <a:latin typeface="Consolas" panose="020B0609020204030204" pitchFamily="49" charset="0"/>
              </a:rPr>
              <a:t>(</a:t>
            </a:r>
            <a:r>
              <a:rPr lang="en-CA" sz="1200" b="1" dirty="0">
                <a:solidFill>
                  <a:srgbClr val="0000C0"/>
                </a:solidFill>
                <a:latin typeface="Consolas" panose="020B0609020204030204" pitchFamily="49" charset="0"/>
              </a:rPr>
              <a:t>subject</a:t>
            </a:r>
            <a:r>
              <a:rPr lang="en-CA" sz="1200" b="1" dirty="0">
                <a:solidFill>
                  <a:srgbClr val="000000"/>
                </a:solidFill>
                <a:latin typeface="Consolas" panose="020B0609020204030204" pitchFamily="49" charset="0"/>
              </a:rPr>
              <a:t>))</a:t>
            </a:r>
          </a:p>
          <a:p>
            <a:pPr marL="0" indent="0">
              <a:buNone/>
            </a:pPr>
            <a:r>
              <a:rPr lang="en-CA" sz="1200" dirty="0">
                <a:solidFill>
                  <a:srgbClr val="000000"/>
                </a:solidFill>
                <a:latin typeface="Consolas" panose="020B0609020204030204" pitchFamily="49" charset="0"/>
              </a:rPr>
              <a:t>      draw();</a:t>
            </a:r>
          </a:p>
          <a:p>
            <a:pPr marL="0" indent="0">
              <a:buNone/>
            </a:pPr>
            <a:r>
              <a:rPr lang="en-CA" sz="1200" dirty="0">
                <a:solidFill>
                  <a:srgbClr val="000000"/>
                </a:solidFill>
                <a:latin typeface="Consolas" panose="020B0609020204030204" pitchFamily="49" charset="0"/>
              </a:rPr>
              <a:t>  }</a:t>
            </a:r>
          </a:p>
          <a:p>
            <a:pPr marL="0" indent="0">
              <a:buNone/>
            </a:pPr>
            <a:endParaRPr lang="en-CA" sz="1200" dirty="0">
              <a:latin typeface="Consolas" panose="020B0609020204030204" pitchFamily="49" charset="0"/>
            </a:endParaRPr>
          </a:p>
          <a:p>
            <a:pPr marL="0" indent="0">
              <a:buNone/>
            </a:pPr>
            <a:r>
              <a:rPr lang="en-CA" sz="1200" b="1" dirty="0">
                <a:solidFill>
                  <a:srgbClr val="7F0055"/>
                </a:solidFill>
                <a:latin typeface="Consolas" panose="020B0609020204030204" pitchFamily="49" charset="0"/>
              </a:rPr>
              <a:t>  private</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void</a:t>
            </a:r>
            <a:r>
              <a:rPr lang="en-CA" sz="1200" b="1" dirty="0">
                <a:solidFill>
                  <a:srgbClr val="000000"/>
                </a:solidFill>
                <a:latin typeface="Consolas" panose="020B0609020204030204" pitchFamily="49" charset="0"/>
              </a:rPr>
              <a:t> draw() {</a:t>
            </a:r>
          </a:p>
          <a:p>
            <a:pPr marL="0" indent="0">
              <a:buNone/>
            </a:pPr>
            <a:r>
              <a:rPr lang="en-CA" sz="1200" b="1" dirty="0">
                <a:solidFill>
                  <a:srgbClr val="7F0055"/>
                </a:solidFill>
                <a:latin typeface="Consolas" panose="020B0609020204030204" pitchFamily="49" charset="0"/>
              </a:rPr>
              <a:t>    int</a:t>
            </a:r>
            <a:r>
              <a:rPr lang="en-CA" sz="1200" b="1" dirty="0">
                <a:solidFill>
                  <a:srgbClr val="000000"/>
                </a:solidFill>
                <a:latin typeface="Consolas" panose="020B0609020204030204" pitchFamily="49" charset="0"/>
              </a:rPr>
              <a:t> </a:t>
            </a:r>
            <a:r>
              <a:rPr lang="en-CA" sz="1200" b="1" dirty="0">
                <a:solidFill>
                  <a:srgbClr val="6A3E3E"/>
                </a:solidFill>
                <a:latin typeface="Consolas" panose="020B0609020204030204" pitchFamily="49" charset="0"/>
              </a:rPr>
              <a:t>hour</a:t>
            </a:r>
            <a:r>
              <a:rPr lang="en-CA" sz="1200" b="1" dirty="0">
                <a:solidFill>
                  <a:srgbClr val="000000"/>
                </a:solidFill>
                <a:latin typeface="Consolas" panose="020B0609020204030204" pitchFamily="49" charset="0"/>
              </a:rPr>
              <a:t> = </a:t>
            </a:r>
            <a:r>
              <a:rPr lang="en-CA" sz="1200" b="1" dirty="0" err="1">
                <a:solidFill>
                  <a:srgbClr val="0000C0"/>
                </a:solidFill>
                <a:latin typeface="Consolas" panose="020B0609020204030204" pitchFamily="49" charset="0"/>
              </a:rPr>
              <a:t>subject</a:t>
            </a:r>
            <a:r>
              <a:rPr lang="en-CA" sz="1200" b="1" dirty="0" err="1">
                <a:solidFill>
                  <a:srgbClr val="000000"/>
                </a:solidFill>
                <a:latin typeface="Consolas" panose="020B0609020204030204" pitchFamily="49" charset="0"/>
              </a:rPr>
              <a:t>.getHour</a:t>
            </a:r>
            <a:r>
              <a:rPr lang="en-CA" sz="1200" b="1" dirty="0">
                <a:solidFill>
                  <a:srgbClr val="000000"/>
                </a:solidFill>
                <a:latin typeface="Consolas" panose="020B0609020204030204" pitchFamily="49" charset="0"/>
              </a:rPr>
              <a:t>();</a:t>
            </a:r>
          </a:p>
          <a:p>
            <a:pPr marL="0" indent="0">
              <a:buNone/>
            </a:pPr>
            <a:r>
              <a:rPr lang="en-CA" sz="1200" b="1" dirty="0">
                <a:solidFill>
                  <a:srgbClr val="7F0055"/>
                </a:solidFill>
                <a:latin typeface="Consolas" panose="020B0609020204030204" pitchFamily="49" charset="0"/>
              </a:rPr>
              <a:t>    int</a:t>
            </a:r>
            <a:r>
              <a:rPr lang="en-CA" sz="1200" b="1" dirty="0">
                <a:solidFill>
                  <a:srgbClr val="000000"/>
                </a:solidFill>
                <a:latin typeface="Consolas" panose="020B0609020204030204" pitchFamily="49" charset="0"/>
              </a:rPr>
              <a:t> </a:t>
            </a:r>
            <a:r>
              <a:rPr lang="en-CA" sz="1200" b="1" dirty="0">
                <a:solidFill>
                  <a:srgbClr val="6A3E3E"/>
                </a:solidFill>
                <a:latin typeface="Consolas" panose="020B0609020204030204" pitchFamily="49" charset="0"/>
              </a:rPr>
              <a:t>minute</a:t>
            </a:r>
            <a:r>
              <a:rPr lang="en-CA" sz="1200" b="1" dirty="0">
                <a:solidFill>
                  <a:srgbClr val="000000"/>
                </a:solidFill>
                <a:latin typeface="Consolas" panose="020B0609020204030204" pitchFamily="49" charset="0"/>
              </a:rPr>
              <a:t> = </a:t>
            </a:r>
            <a:r>
              <a:rPr lang="en-CA" sz="1200" b="1" dirty="0" err="1">
                <a:solidFill>
                  <a:srgbClr val="0000C0"/>
                </a:solidFill>
                <a:latin typeface="Consolas" panose="020B0609020204030204" pitchFamily="49" charset="0"/>
              </a:rPr>
              <a:t>subject</a:t>
            </a:r>
            <a:r>
              <a:rPr lang="en-CA" sz="1200" b="1" dirty="0" err="1">
                <a:solidFill>
                  <a:srgbClr val="000000"/>
                </a:solidFill>
                <a:latin typeface="Consolas" panose="020B0609020204030204" pitchFamily="49" charset="0"/>
              </a:rPr>
              <a:t>.getMinute</a:t>
            </a:r>
            <a:r>
              <a:rPr lang="en-CA" sz="1200" b="1" dirty="0">
                <a:solidFill>
                  <a:srgbClr val="000000"/>
                </a:solidFill>
                <a:latin typeface="Consolas" panose="020B0609020204030204" pitchFamily="49" charset="0"/>
              </a:rPr>
              <a:t>();</a:t>
            </a:r>
          </a:p>
          <a:p>
            <a:pPr marL="0" indent="0">
              <a:buNone/>
            </a:pPr>
            <a:r>
              <a:rPr lang="en-CA" sz="1200" b="1" dirty="0">
                <a:solidFill>
                  <a:srgbClr val="7F0055"/>
                </a:solidFill>
                <a:latin typeface="Consolas" panose="020B0609020204030204" pitchFamily="49" charset="0"/>
              </a:rPr>
              <a:t>    int</a:t>
            </a:r>
            <a:r>
              <a:rPr lang="en-CA" sz="1200" b="1" dirty="0">
                <a:solidFill>
                  <a:srgbClr val="000000"/>
                </a:solidFill>
                <a:latin typeface="Consolas" panose="020B0609020204030204" pitchFamily="49" charset="0"/>
              </a:rPr>
              <a:t> </a:t>
            </a:r>
            <a:r>
              <a:rPr lang="en-CA" sz="1200" b="1" dirty="0">
                <a:solidFill>
                  <a:srgbClr val="6A3E3E"/>
                </a:solidFill>
                <a:latin typeface="Consolas" panose="020B0609020204030204" pitchFamily="49" charset="0"/>
              </a:rPr>
              <a:t>second</a:t>
            </a:r>
            <a:r>
              <a:rPr lang="en-CA" sz="1200" b="1" dirty="0">
                <a:solidFill>
                  <a:srgbClr val="000000"/>
                </a:solidFill>
                <a:latin typeface="Consolas" panose="020B0609020204030204" pitchFamily="49" charset="0"/>
              </a:rPr>
              <a:t> = </a:t>
            </a:r>
            <a:r>
              <a:rPr lang="en-CA" sz="1200" b="1" dirty="0" err="1">
                <a:solidFill>
                  <a:srgbClr val="0000C0"/>
                </a:solidFill>
                <a:latin typeface="Consolas" panose="020B0609020204030204" pitchFamily="49" charset="0"/>
              </a:rPr>
              <a:t>subject</a:t>
            </a:r>
            <a:r>
              <a:rPr lang="en-CA" sz="1200" b="1" dirty="0" err="1">
                <a:solidFill>
                  <a:srgbClr val="000000"/>
                </a:solidFill>
                <a:latin typeface="Consolas" panose="020B0609020204030204" pitchFamily="49" charset="0"/>
              </a:rPr>
              <a:t>.getSecond</a:t>
            </a:r>
            <a:r>
              <a:rPr lang="en-CA" sz="1200" b="1" dirty="0">
                <a:solidFill>
                  <a:srgbClr val="000000"/>
                </a:solidFill>
                <a:latin typeface="Consolas" panose="020B0609020204030204" pitchFamily="49" charset="0"/>
              </a:rPr>
              <a:t>();</a:t>
            </a:r>
          </a:p>
          <a:p>
            <a:pPr marL="0" indent="0">
              <a:buNone/>
            </a:pPr>
            <a:endParaRPr lang="en-CA" sz="1200" dirty="0">
              <a:latin typeface="Consolas" panose="020B0609020204030204" pitchFamily="49" charset="0"/>
            </a:endParaRPr>
          </a:p>
          <a:p>
            <a:pPr marL="0" indent="0">
              <a:buNone/>
            </a:pPr>
            <a:r>
              <a:rPr lang="en-CA" sz="1200" dirty="0">
                <a:solidFill>
                  <a:srgbClr val="3F7F5F"/>
                </a:solidFill>
                <a:latin typeface="Consolas" panose="020B0609020204030204" pitchFamily="49" charset="0"/>
              </a:rPr>
              <a:t>    // Digital draw operation</a:t>
            </a:r>
          </a:p>
          <a:p>
            <a:pPr marL="0" indent="0">
              <a:buNone/>
            </a:pPr>
            <a:r>
              <a:rPr lang="en-CA" sz="1200" dirty="0">
                <a:solidFill>
                  <a:srgbClr val="3F7F5F"/>
                </a:solidFill>
                <a:latin typeface="Consolas" panose="020B0609020204030204" pitchFamily="49" charset="0"/>
              </a:rPr>
              <a:t>    </a:t>
            </a:r>
            <a:r>
              <a:rPr lang="en-CA" sz="1200" dirty="0" err="1">
                <a:solidFill>
                  <a:srgbClr val="000000"/>
                </a:solidFill>
                <a:highlight>
                  <a:srgbClr val="E8F2FE"/>
                </a:highlight>
                <a:latin typeface="Consolas" panose="020B0609020204030204" pitchFamily="49" charset="0"/>
              </a:rPr>
              <a:t>System.</a:t>
            </a:r>
            <a:r>
              <a:rPr lang="en-CA" sz="1200" b="1" i="1" dirty="0" err="1">
                <a:solidFill>
                  <a:srgbClr val="0000C0"/>
                </a:solidFill>
                <a:highlight>
                  <a:srgbClr val="E8F2FE"/>
                </a:highlight>
                <a:latin typeface="Consolas" panose="020B0609020204030204" pitchFamily="49" charset="0"/>
              </a:rPr>
              <a:t>out</a:t>
            </a:r>
            <a:r>
              <a:rPr lang="en-CA" sz="1200" b="1" i="1" dirty="0" err="1">
                <a:solidFill>
                  <a:srgbClr val="000000"/>
                </a:solidFill>
                <a:highlight>
                  <a:srgbClr val="E8F2FE"/>
                </a:highlight>
                <a:latin typeface="Consolas" panose="020B0609020204030204" pitchFamily="49" charset="0"/>
              </a:rPr>
              <a:t>.println</a:t>
            </a:r>
            <a:r>
              <a:rPr lang="en-CA" sz="1200" b="1" i="1" dirty="0">
                <a:solidFill>
                  <a:srgbClr val="000000"/>
                </a:solidFill>
                <a:highlight>
                  <a:srgbClr val="E8F2FE"/>
                </a:highlight>
                <a:latin typeface="Consolas" panose="020B0609020204030204" pitchFamily="49" charset="0"/>
              </a:rPr>
              <a:t>(</a:t>
            </a:r>
            <a:r>
              <a:rPr lang="en-CA" sz="1200" b="1" i="1" dirty="0">
                <a:solidFill>
                  <a:srgbClr val="2A00FF"/>
                </a:solidFill>
                <a:highlight>
                  <a:srgbClr val="E8F2FE"/>
                </a:highlight>
                <a:latin typeface="Consolas" panose="020B0609020204030204" pitchFamily="49" charset="0"/>
              </a:rPr>
              <a:t>"Drawing digital clock!"</a:t>
            </a:r>
            <a:r>
              <a:rPr lang="en-CA" sz="1200" b="1" i="1" dirty="0">
                <a:solidFill>
                  <a:srgbClr val="000000"/>
                </a:solidFill>
                <a:highlight>
                  <a:srgbClr val="E8F2FE"/>
                </a:highlight>
                <a:latin typeface="Consolas" panose="020B0609020204030204" pitchFamily="49" charset="0"/>
              </a:rPr>
              <a:t>);</a:t>
            </a:r>
            <a:endParaRPr lang="en-CA" sz="1200" dirty="0">
              <a:solidFill>
                <a:srgbClr val="3F7F5F"/>
              </a:solidFill>
              <a:latin typeface="Consolas" panose="020B0609020204030204" pitchFamily="49" charset="0"/>
            </a:endParaRPr>
          </a:p>
          <a:p>
            <a:pPr marL="0" indent="0">
              <a:buNone/>
            </a:pPr>
            <a:r>
              <a:rPr lang="en-CA" sz="1200" dirty="0">
                <a:solidFill>
                  <a:srgbClr val="000000"/>
                </a:solidFill>
                <a:latin typeface="Consolas" panose="020B0609020204030204" pitchFamily="49" charset="0"/>
              </a:rPr>
              <a:t>  }</a:t>
            </a:r>
          </a:p>
          <a:p>
            <a:pPr marL="0" indent="0">
              <a:buNone/>
            </a:pPr>
            <a:r>
              <a:rPr lang="en-CA" sz="1200" dirty="0">
                <a:solidFill>
                  <a:srgbClr val="000000"/>
                </a:solidFill>
                <a:latin typeface="Consolas" panose="020B0609020204030204" pitchFamily="49" charset="0"/>
              </a:rPr>
              <a:t>}</a:t>
            </a:r>
            <a:endParaRPr lang="en-US" altLang="en-US" sz="1200" dirty="0"/>
          </a:p>
        </p:txBody>
      </p:sp>
      <p:sp>
        <p:nvSpPr>
          <p:cNvPr id="21509" name="Text Box 4"/>
          <p:cNvSpPr txBox="1">
            <a:spLocks noChangeArrowheads="1"/>
          </p:cNvSpPr>
          <p:nvPr/>
        </p:nvSpPr>
        <p:spPr bwMode="auto">
          <a:xfrm>
            <a:off x="4921250" y="1268413"/>
            <a:ext cx="4262705" cy="562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288"/>
              </a:spcBef>
            </a:pPr>
            <a:r>
              <a:rPr lang="en-CA" sz="1200" dirty="0">
                <a:solidFill>
                  <a:srgbClr val="3F7F5F"/>
                </a:solidFill>
                <a:latin typeface="Consolas" panose="020B0609020204030204" pitchFamily="49" charset="0"/>
              </a:rPr>
              <a:t>// "Analog Clock"</a:t>
            </a:r>
          </a:p>
          <a:p>
            <a:pPr>
              <a:spcBef>
                <a:spcPts val="288"/>
              </a:spcBef>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AnalogClock</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implements</a:t>
            </a:r>
            <a:r>
              <a:rPr lang="en-US" sz="1200" b="1" dirty="0">
                <a:solidFill>
                  <a:srgbClr val="000000"/>
                </a:solidFill>
                <a:latin typeface="Consolas" panose="020B0609020204030204" pitchFamily="49" charset="0"/>
              </a:rPr>
              <a:t> Observer {</a:t>
            </a:r>
          </a:p>
          <a:p>
            <a:pPr>
              <a:spcBef>
                <a:spcPts val="288"/>
              </a:spcBef>
            </a:pPr>
            <a:r>
              <a:rPr lang="en-CA" sz="1200" b="1" dirty="0">
                <a:solidFill>
                  <a:srgbClr val="7F0055"/>
                </a:solidFill>
                <a:latin typeface="Consolas" panose="020B0609020204030204" pitchFamily="49" charset="0"/>
              </a:rPr>
              <a:t>  private</a:t>
            </a:r>
            <a:r>
              <a:rPr lang="en-CA" sz="1200" b="1" dirty="0">
                <a:solidFill>
                  <a:srgbClr val="000000"/>
                </a:solidFill>
                <a:latin typeface="Consolas" panose="020B0609020204030204" pitchFamily="49" charset="0"/>
              </a:rPr>
              <a:t> </a:t>
            </a:r>
            <a:r>
              <a:rPr lang="en-CA" sz="1200" b="1" dirty="0" err="1">
                <a:solidFill>
                  <a:srgbClr val="000000"/>
                </a:solidFill>
                <a:latin typeface="Consolas" panose="020B0609020204030204" pitchFamily="49" charset="0"/>
              </a:rPr>
              <a:t>ClockTimer</a:t>
            </a:r>
            <a:r>
              <a:rPr lang="en-CA" sz="1200" b="1" dirty="0">
                <a:solidFill>
                  <a:srgbClr val="000000"/>
                </a:solidFill>
                <a:latin typeface="Consolas" panose="020B0609020204030204" pitchFamily="49" charset="0"/>
              </a:rPr>
              <a:t> </a:t>
            </a:r>
            <a:r>
              <a:rPr lang="en-CA" sz="1200" b="1" dirty="0">
                <a:solidFill>
                  <a:srgbClr val="0000C0"/>
                </a:solidFill>
                <a:latin typeface="Consolas" panose="020B0609020204030204" pitchFamily="49" charset="0"/>
              </a:rPr>
              <a:t>subject</a:t>
            </a:r>
            <a:r>
              <a:rPr lang="en-CA" sz="1200" b="1" dirty="0">
                <a:solidFill>
                  <a:srgbClr val="000000"/>
                </a:solidFill>
                <a:latin typeface="Consolas" panose="020B0609020204030204" pitchFamily="49" charset="0"/>
              </a:rPr>
              <a:t>;</a:t>
            </a:r>
          </a:p>
          <a:p>
            <a:pPr>
              <a:spcBef>
                <a:spcPts val="288"/>
              </a:spcBef>
            </a:pPr>
            <a:endParaRPr lang="en-CA" sz="1200" dirty="0">
              <a:latin typeface="Consolas" panose="020B0609020204030204" pitchFamily="49" charset="0"/>
            </a:endParaRPr>
          </a:p>
          <a:p>
            <a:pPr>
              <a:spcBef>
                <a:spcPts val="288"/>
              </a:spcBef>
            </a:pPr>
            <a:r>
              <a:rPr lang="en-CA" sz="1200" b="1" dirty="0">
                <a:solidFill>
                  <a:srgbClr val="7F0055"/>
                </a:solidFill>
                <a:latin typeface="Consolas" panose="020B0609020204030204" pitchFamily="49" charset="0"/>
              </a:rPr>
              <a:t>  public</a:t>
            </a:r>
            <a:r>
              <a:rPr lang="en-CA" sz="1200" b="1" dirty="0">
                <a:solidFill>
                  <a:srgbClr val="000000"/>
                </a:solidFill>
                <a:latin typeface="Consolas" panose="020B0609020204030204" pitchFamily="49" charset="0"/>
              </a:rPr>
              <a:t> </a:t>
            </a:r>
            <a:r>
              <a:rPr lang="en-CA" sz="1200" b="1" dirty="0" err="1">
                <a:solidFill>
                  <a:srgbClr val="000000"/>
                </a:solidFill>
                <a:latin typeface="Consolas" panose="020B0609020204030204" pitchFamily="49" charset="0"/>
              </a:rPr>
              <a:t>AnalogClock</a:t>
            </a:r>
            <a:r>
              <a:rPr lang="en-CA" sz="1200" b="1" dirty="0">
                <a:solidFill>
                  <a:srgbClr val="000000"/>
                </a:solidFill>
                <a:latin typeface="Consolas" panose="020B0609020204030204" pitchFamily="49" charset="0"/>
              </a:rPr>
              <a:t>(</a:t>
            </a:r>
            <a:r>
              <a:rPr lang="en-CA" sz="1200" b="1" dirty="0" err="1">
                <a:solidFill>
                  <a:srgbClr val="000000"/>
                </a:solidFill>
                <a:latin typeface="Consolas" panose="020B0609020204030204" pitchFamily="49" charset="0"/>
              </a:rPr>
              <a:t>ClockTimer</a:t>
            </a:r>
            <a:r>
              <a:rPr lang="en-CA" sz="1200" b="1" dirty="0">
                <a:solidFill>
                  <a:srgbClr val="000000"/>
                </a:solidFill>
                <a:latin typeface="Consolas" panose="020B0609020204030204" pitchFamily="49" charset="0"/>
              </a:rPr>
              <a:t> </a:t>
            </a:r>
            <a:r>
              <a:rPr lang="en-CA" sz="1200" b="1" dirty="0">
                <a:solidFill>
                  <a:srgbClr val="6A3E3E"/>
                </a:solidFill>
                <a:latin typeface="Consolas" panose="020B0609020204030204" pitchFamily="49" charset="0"/>
              </a:rPr>
              <a:t>subject</a:t>
            </a:r>
            <a:r>
              <a:rPr lang="en-CA" sz="1200" b="1" dirty="0">
                <a:solidFill>
                  <a:srgbClr val="000000"/>
                </a:solidFill>
                <a:latin typeface="Consolas" panose="020B0609020204030204" pitchFamily="49" charset="0"/>
              </a:rPr>
              <a:t>) {</a:t>
            </a:r>
          </a:p>
          <a:p>
            <a:pPr>
              <a:spcBef>
                <a:spcPts val="288"/>
              </a:spcBef>
            </a:pPr>
            <a:r>
              <a:rPr lang="en-CA" sz="1200" b="1" dirty="0">
                <a:solidFill>
                  <a:srgbClr val="7F0055"/>
                </a:solidFill>
                <a:latin typeface="Consolas" panose="020B0609020204030204" pitchFamily="49" charset="0"/>
              </a:rPr>
              <a:t>    </a:t>
            </a:r>
            <a:r>
              <a:rPr lang="en-CA" sz="1200" b="1" dirty="0" err="1">
                <a:solidFill>
                  <a:srgbClr val="7F0055"/>
                </a:solidFill>
                <a:latin typeface="Consolas" panose="020B0609020204030204" pitchFamily="49" charset="0"/>
              </a:rPr>
              <a:t>this</a:t>
            </a:r>
            <a:r>
              <a:rPr lang="en-CA" sz="1200" b="1" dirty="0" err="1">
                <a:solidFill>
                  <a:srgbClr val="000000"/>
                </a:solidFill>
                <a:latin typeface="Consolas" panose="020B0609020204030204" pitchFamily="49" charset="0"/>
              </a:rPr>
              <a:t>.</a:t>
            </a:r>
            <a:r>
              <a:rPr lang="en-CA" sz="1200" b="1" dirty="0" err="1">
                <a:solidFill>
                  <a:srgbClr val="0000C0"/>
                </a:solidFill>
                <a:latin typeface="Consolas" panose="020B0609020204030204" pitchFamily="49" charset="0"/>
              </a:rPr>
              <a:t>subject</a:t>
            </a:r>
            <a:r>
              <a:rPr lang="en-CA" sz="1200" b="1" dirty="0">
                <a:solidFill>
                  <a:srgbClr val="000000"/>
                </a:solidFill>
                <a:latin typeface="Consolas" panose="020B0609020204030204" pitchFamily="49" charset="0"/>
              </a:rPr>
              <a:t> = </a:t>
            </a:r>
            <a:r>
              <a:rPr lang="en-CA" sz="1200" b="1" dirty="0">
                <a:solidFill>
                  <a:srgbClr val="6A3E3E"/>
                </a:solidFill>
                <a:latin typeface="Consolas" panose="020B0609020204030204" pitchFamily="49" charset="0"/>
              </a:rPr>
              <a:t>subject</a:t>
            </a:r>
            <a:r>
              <a:rPr lang="en-CA" sz="1200" b="1" dirty="0">
                <a:solidFill>
                  <a:srgbClr val="000000"/>
                </a:solidFill>
                <a:latin typeface="Consolas" panose="020B0609020204030204" pitchFamily="49" charset="0"/>
              </a:rPr>
              <a:t>;</a:t>
            </a:r>
          </a:p>
          <a:p>
            <a:pPr>
              <a:spcBef>
                <a:spcPts val="288"/>
              </a:spcBef>
            </a:pPr>
            <a:r>
              <a:rPr lang="en-CA" sz="1200" dirty="0">
                <a:solidFill>
                  <a:srgbClr val="6A3E3E"/>
                </a:solidFill>
                <a:latin typeface="Consolas" panose="020B0609020204030204" pitchFamily="49" charset="0"/>
              </a:rPr>
              <a:t>    </a:t>
            </a:r>
            <a:r>
              <a:rPr lang="en-CA" sz="1200" dirty="0" err="1">
                <a:solidFill>
                  <a:srgbClr val="6A3E3E"/>
                </a:solidFill>
                <a:latin typeface="Consolas" panose="020B0609020204030204" pitchFamily="49" charset="0"/>
              </a:rPr>
              <a:t>subject</a:t>
            </a:r>
            <a:r>
              <a:rPr lang="en-CA" sz="1200" dirty="0" err="1">
                <a:solidFill>
                  <a:srgbClr val="000000"/>
                </a:solidFill>
                <a:latin typeface="Consolas" panose="020B0609020204030204" pitchFamily="49" charset="0"/>
              </a:rPr>
              <a:t>.attach</a:t>
            </a:r>
            <a:r>
              <a:rPr lang="en-CA" sz="1200" dirty="0">
                <a:solidFill>
                  <a:srgbClr val="000000"/>
                </a:solidFill>
                <a:latin typeface="Consolas" panose="020B0609020204030204" pitchFamily="49" charset="0"/>
              </a:rPr>
              <a:t>(</a:t>
            </a:r>
            <a:r>
              <a:rPr lang="en-CA" sz="1200" b="1" dirty="0">
                <a:solidFill>
                  <a:srgbClr val="7F0055"/>
                </a:solidFill>
                <a:latin typeface="Consolas" panose="020B0609020204030204" pitchFamily="49" charset="0"/>
              </a:rPr>
              <a:t>this</a:t>
            </a:r>
            <a:r>
              <a:rPr lang="en-CA" sz="1200" b="1" dirty="0">
                <a:solidFill>
                  <a:srgbClr val="000000"/>
                </a:solidFill>
                <a:latin typeface="Consolas" panose="020B0609020204030204" pitchFamily="49" charset="0"/>
              </a:rPr>
              <a:t>);</a:t>
            </a:r>
          </a:p>
          <a:p>
            <a:pPr>
              <a:spcBef>
                <a:spcPts val="288"/>
              </a:spcBef>
            </a:pPr>
            <a:r>
              <a:rPr lang="en-CA" sz="1200" dirty="0">
                <a:solidFill>
                  <a:srgbClr val="000000"/>
                </a:solidFill>
                <a:latin typeface="Consolas" panose="020B0609020204030204" pitchFamily="49" charset="0"/>
              </a:rPr>
              <a:t>  }</a:t>
            </a:r>
          </a:p>
          <a:p>
            <a:pPr>
              <a:spcBef>
                <a:spcPts val="288"/>
              </a:spcBef>
            </a:pPr>
            <a:endParaRPr lang="en-CA" sz="1200" dirty="0">
              <a:latin typeface="Consolas" panose="020B0609020204030204" pitchFamily="49" charset="0"/>
            </a:endParaRPr>
          </a:p>
          <a:p>
            <a:pPr>
              <a:spcBef>
                <a:spcPts val="288"/>
              </a:spcBef>
            </a:pPr>
            <a:r>
              <a:rPr lang="en-CA" sz="1200" dirty="0">
                <a:solidFill>
                  <a:srgbClr val="646464"/>
                </a:solidFill>
                <a:latin typeface="Consolas" panose="020B0609020204030204" pitchFamily="49" charset="0"/>
              </a:rPr>
              <a:t>  @Override</a:t>
            </a:r>
          </a:p>
          <a:p>
            <a:pPr>
              <a:spcBef>
                <a:spcPts val="288"/>
              </a:spcBef>
            </a:pPr>
            <a:r>
              <a:rPr lang="en-CA" sz="1200" b="1" dirty="0">
                <a:solidFill>
                  <a:srgbClr val="7F0055"/>
                </a:solidFill>
                <a:latin typeface="Consolas" panose="020B0609020204030204" pitchFamily="49" charset="0"/>
              </a:rPr>
              <a:t>  public</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void</a:t>
            </a:r>
            <a:r>
              <a:rPr lang="en-CA" sz="1200" b="1" dirty="0">
                <a:solidFill>
                  <a:srgbClr val="000000"/>
                </a:solidFill>
                <a:latin typeface="Consolas" panose="020B0609020204030204" pitchFamily="49" charset="0"/>
              </a:rPr>
              <a:t> update(Subject </a:t>
            </a:r>
            <a:r>
              <a:rPr lang="en-CA" sz="1200" b="1" dirty="0" err="1">
                <a:solidFill>
                  <a:srgbClr val="6A3E3E"/>
                </a:solidFill>
                <a:latin typeface="Consolas" panose="020B0609020204030204" pitchFamily="49" charset="0"/>
              </a:rPr>
              <a:t>changedSubject</a:t>
            </a:r>
            <a:r>
              <a:rPr lang="en-CA" sz="1200" b="1" dirty="0">
                <a:solidFill>
                  <a:srgbClr val="000000"/>
                </a:solidFill>
                <a:latin typeface="Consolas" panose="020B0609020204030204" pitchFamily="49" charset="0"/>
              </a:rPr>
              <a:t>) {</a:t>
            </a:r>
          </a:p>
          <a:p>
            <a:pPr>
              <a:spcBef>
                <a:spcPts val="288"/>
              </a:spcBef>
            </a:pPr>
            <a:r>
              <a:rPr lang="en-CA" sz="1200" b="1" dirty="0">
                <a:solidFill>
                  <a:srgbClr val="7F0055"/>
                </a:solidFill>
                <a:latin typeface="Consolas" panose="020B0609020204030204" pitchFamily="49" charset="0"/>
              </a:rPr>
              <a:t>    if</a:t>
            </a:r>
            <a:r>
              <a:rPr lang="en-CA" sz="1200" b="1" dirty="0">
                <a:solidFill>
                  <a:srgbClr val="000000"/>
                </a:solidFill>
                <a:latin typeface="Consolas" panose="020B0609020204030204" pitchFamily="49" charset="0"/>
              </a:rPr>
              <a:t> (</a:t>
            </a:r>
            <a:r>
              <a:rPr lang="en-CA" sz="1200" b="1" dirty="0" err="1">
                <a:solidFill>
                  <a:srgbClr val="6A3E3E"/>
                </a:solidFill>
                <a:latin typeface="Consolas" panose="020B0609020204030204" pitchFamily="49" charset="0"/>
              </a:rPr>
              <a:t>changedSubject</a:t>
            </a:r>
            <a:r>
              <a:rPr lang="en-CA" sz="1200" b="1" dirty="0" err="1">
                <a:solidFill>
                  <a:srgbClr val="000000"/>
                </a:solidFill>
                <a:latin typeface="Consolas" panose="020B0609020204030204" pitchFamily="49" charset="0"/>
              </a:rPr>
              <a:t>.equals</a:t>
            </a:r>
            <a:r>
              <a:rPr lang="en-CA" sz="1200" b="1" dirty="0">
                <a:solidFill>
                  <a:srgbClr val="000000"/>
                </a:solidFill>
                <a:latin typeface="Consolas" panose="020B0609020204030204" pitchFamily="49" charset="0"/>
              </a:rPr>
              <a:t>(</a:t>
            </a:r>
            <a:r>
              <a:rPr lang="en-CA" sz="1200" b="1" dirty="0">
                <a:solidFill>
                  <a:srgbClr val="0000C0"/>
                </a:solidFill>
                <a:latin typeface="Consolas" panose="020B0609020204030204" pitchFamily="49" charset="0"/>
              </a:rPr>
              <a:t>subject</a:t>
            </a:r>
            <a:r>
              <a:rPr lang="en-CA" sz="1200" b="1" dirty="0">
                <a:solidFill>
                  <a:srgbClr val="000000"/>
                </a:solidFill>
                <a:latin typeface="Consolas" panose="020B0609020204030204" pitchFamily="49" charset="0"/>
              </a:rPr>
              <a:t>))</a:t>
            </a:r>
          </a:p>
          <a:p>
            <a:pPr>
              <a:spcBef>
                <a:spcPts val="288"/>
              </a:spcBef>
            </a:pPr>
            <a:r>
              <a:rPr lang="en-CA" sz="1200" dirty="0">
                <a:solidFill>
                  <a:srgbClr val="000000"/>
                </a:solidFill>
                <a:latin typeface="Consolas" panose="020B0609020204030204" pitchFamily="49" charset="0"/>
              </a:rPr>
              <a:t>      draw();</a:t>
            </a:r>
          </a:p>
          <a:p>
            <a:pPr>
              <a:spcBef>
                <a:spcPts val="288"/>
              </a:spcBef>
            </a:pPr>
            <a:r>
              <a:rPr lang="en-CA" sz="1200" dirty="0">
                <a:solidFill>
                  <a:srgbClr val="000000"/>
                </a:solidFill>
                <a:latin typeface="Consolas" panose="020B0609020204030204" pitchFamily="49" charset="0"/>
              </a:rPr>
              <a:t>  }</a:t>
            </a:r>
          </a:p>
          <a:p>
            <a:pPr>
              <a:spcBef>
                <a:spcPts val="288"/>
              </a:spcBef>
            </a:pPr>
            <a:endParaRPr lang="en-CA" sz="1200" dirty="0">
              <a:latin typeface="Consolas" panose="020B0609020204030204" pitchFamily="49" charset="0"/>
            </a:endParaRPr>
          </a:p>
          <a:p>
            <a:pPr>
              <a:spcBef>
                <a:spcPts val="288"/>
              </a:spcBef>
            </a:pPr>
            <a:r>
              <a:rPr lang="en-CA" sz="1200" b="1" dirty="0">
                <a:solidFill>
                  <a:srgbClr val="7F0055"/>
                </a:solidFill>
                <a:latin typeface="Consolas" panose="020B0609020204030204" pitchFamily="49" charset="0"/>
              </a:rPr>
              <a:t>  private</a:t>
            </a:r>
            <a:r>
              <a:rPr lang="en-CA" sz="1200" b="1" dirty="0">
                <a:solidFill>
                  <a:srgbClr val="000000"/>
                </a:solidFill>
                <a:latin typeface="Consolas" panose="020B0609020204030204" pitchFamily="49" charset="0"/>
              </a:rPr>
              <a:t> </a:t>
            </a:r>
            <a:r>
              <a:rPr lang="en-CA" sz="1200" b="1" dirty="0">
                <a:solidFill>
                  <a:srgbClr val="7F0055"/>
                </a:solidFill>
                <a:latin typeface="Consolas" panose="020B0609020204030204" pitchFamily="49" charset="0"/>
              </a:rPr>
              <a:t>void</a:t>
            </a:r>
            <a:r>
              <a:rPr lang="en-CA" sz="1200" b="1" dirty="0">
                <a:solidFill>
                  <a:srgbClr val="000000"/>
                </a:solidFill>
                <a:latin typeface="Consolas" panose="020B0609020204030204" pitchFamily="49" charset="0"/>
              </a:rPr>
              <a:t> draw() {</a:t>
            </a:r>
          </a:p>
          <a:p>
            <a:pPr>
              <a:spcBef>
                <a:spcPts val="288"/>
              </a:spcBef>
            </a:pPr>
            <a:r>
              <a:rPr lang="en-CA" sz="1200" b="1" dirty="0">
                <a:solidFill>
                  <a:srgbClr val="7F0055"/>
                </a:solidFill>
                <a:latin typeface="Consolas" panose="020B0609020204030204" pitchFamily="49" charset="0"/>
              </a:rPr>
              <a:t>    int</a:t>
            </a:r>
            <a:r>
              <a:rPr lang="en-CA" sz="1200" b="1" dirty="0">
                <a:solidFill>
                  <a:srgbClr val="000000"/>
                </a:solidFill>
                <a:latin typeface="Consolas" panose="020B0609020204030204" pitchFamily="49" charset="0"/>
              </a:rPr>
              <a:t> </a:t>
            </a:r>
            <a:r>
              <a:rPr lang="en-CA" sz="1200" b="1" u="sng" dirty="0">
                <a:solidFill>
                  <a:srgbClr val="6A3E3E"/>
                </a:solidFill>
                <a:latin typeface="Consolas" panose="020B0609020204030204" pitchFamily="49" charset="0"/>
              </a:rPr>
              <a:t>hour</a:t>
            </a:r>
            <a:r>
              <a:rPr lang="en-CA" sz="1200" b="1" u="sng" dirty="0">
                <a:solidFill>
                  <a:srgbClr val="000000"/>
                </a:solidFill>
                <a:latin typeface="Consolas" panose="020B0609020204030204" pitchFamily="49" charset="0"/>
              </a:rPr>
              <a:t> = </a:t>
            </a:r>
            <a:r>
              <a:rPr lang="en-CA" sz="1200" b="1" u="sng" dirty="0" err="1">
                <a:solidFill>
                  <a:srgbClr val="0000C0"/>
                </a:solidFill>
                <a:latin typeface="Consolas" panose="020B0609020204030204" pitchFamily="49" charset="0"/>
              </a:rPr>
              <a:t>subject</a:t>
            </a:r>
            <a:r>
              <a:rPr lang="en-CA" sz="1200" b="1" u="sng" dirty="0" err="1">
                <a:solidFill>
                  <a:srgbClr val="000000"/>
                </a:solidFill>
                <a:latin typeface="Consolas" panose="020B0609020204030204" pitchFamily="49" charset="0"/>
              </a:rPr>
              <a:t>.getHour</a:t>
            </a:r>
            <a:r>
              <a:rPr lang="en-CA" sz="1200" b="1" u="sng" dirty="0">
                <a:solidFill>
                  <a:srgbClr val="000000"/>
                </a:solidFill>
                <a:latin typeface="Consolas" panose="020B0609020204030204" pitchFamily="49" charset="0"/>
              </a:rPr>
              <a:t>();</a:t>
            </a:r>
          </a:p>
          <a:p>
            <a:pPr>
              <a:spcBef>
                <a:spcPts val="288"/>
              </a:spcBef>
            </a:pPr>
            <a:r>
              <a:rPr lang="en-CA" sz="1200" b="1" dirty="0">
                <a:solidFill>
                  <a:srgbClr val="7F0055"/>
                </a:solidFill>
                <a:latin typeface="Consolas" panose="020B0609020204030204" pitchFamily="49" charset="0"/>
              </a:rPr>
              <a:t>    int</a:t>
            </a:r>
            <a:r>
              <a:rPr lang="en-CA" sz="1200" b="1" dirty="0">
                <a:solidFill>
                  <a:srgbClr val="000000"/>
                </a:solidFill>
                <a:latin typeface="Consolas" panose="020B0609020204030204" pitchFamily="49" charset="0"/>
              </a:rPr>
              <a:t> </a:t>
            </a:r>
            <a:r>
              <a:rPr lang="en-CA" sz="1200" b="1" u="sng" dirty="0">
                <a:solidFill>
                  <a:srgbClr val="6A3E3E"/>
                </a:solidFill>
                <a:latin typeface="Consolas" panose="020B0609020204030204" pitchFamily="49" charset="0"/>
              </a:rPr>
              <a:t>minute</a:t>
            </a:r>
            <a:r>
              <a:rPr lang="en-CA" sz="1200" b="1" u="sng" dirty="0">
                <a:solidFill>
                  <a:srgbClr val="000000"/>
                </a:solidFill>
                <a:latin typeface="Consolas" panose="020B0609020204030204" pitchFamily="49" charset="0"/>
              </a:rPr>
              <a:t> = </a:t>
            </a:r>
            <a:r>
              <a:rPr lang="en-CA" sz="1200" b="1" u="sng" dirty="0" err="1">
                <a:solidFill>
                  <a:srgbClr val="0000C0"/>
                </a:solidFill>
                <a:latin typeface="Consolas" panose="020B0609020204030204" pitchFamily="49" charset="0"/>
              </a:rPr>
              <a:t>subject</a:t>
            </a:r>
            <a:r>
              <a:rPr lang="en-CA" sz="1200" b="1" u="sng" dirty="0" err="1">
                <a:solidFill>
                  <a:srgbClr val="000000"/>
                </a:solidFill>
                <a:latin typeface="Consolas" panose="020B0609020204030204" pitchFamily="49" charset="0"/>
              </a:rPr>
              <a:t>.getMinute</a:t>
            </a:r>
            <a:r>
              <a:rPr lang="en-CA" sz="1200" b="1" u="sng" dirty="0">
                <a:solidFill>
                  <a:srgbClr val="000000"/>
                </a:solidFill>
                <a:latin typeface="Consolas" panose="020B0609020204030204" pitchFamily="49" charset="0"/>
              </a:rPr>
              <a:t>();</a:t>
            </a:r>
          </a:p>
          <a:p>
            <a:pPr>
              <a:spcBef>
                <a:spcPts val="288"/>
              </a:spcBef>
            </a:pPr>
            <a:r>
              <a:rPr lang="en-CA" sz="1200" b="1" dirty="0">
                <a:solidFill>
                  <a:srgbClr val="7F0055"/>
                </a:solidFill>
                <a:latin typeface="Consolas" panose="020B0609020204030204" pitchFamily="49" charset="0"/>
              </a:rPr>
              <a:t>    int</a:t>
            </a:r>
            <a:r>
              <a:rPr lang="en-CA" sz="1200" b="1" dirty="0">
                <a:solidFill>
                  <a:srgbClr val="000000"/>
                </a:solidFill>
                <a:latin typeface="Consolas" panose="020B0609020204030204" pitchFamily="49" charset="0"/>
              </a:rPr>
              <a:t> </a:t>
            </a:r>
            <a:r>
              <a:rPr lang="en-CA" sz="1200" b="1" u="sng" dirty="0">
                <a:solidFill>
                  <a:srgbClr val="6A3E3E"/>
                </a:solidFill>
                <a:latin typeface="Consolas" panose="020B0609020204030204" pitchFamily="49" charset="0"/>
              </a:rPr>
              <a:t>second</a:t>
            </a:r>
            <a:r>
              <a:rPr lang="en-CA" sz="1200" b="1" u="sng" dirty="0">
                <a:solidFill>
                  <a:srgbClr val="000000"/>
                </a:solidFill>
                <a:latin typeface="Consolas" panose="020B0609020204030204" pitchFamily="49" charset="0"/>
              </a:rPr>
              <a:t> = </a:t>
            </a:r>
            <a:r>
              <a:rPr lang="en-CA" sz="1200" b="1" u="sng" dirty="0" err="1">
                <a:solidFill>
                  <a:srgbClr val="0000C0"/>
                </a:solidFill>
                <a:latin typeface="Consolas" panose="020B0609020204030204" pitchFamily="49" charset="0"/>
              </a:rPr>
              <a:t>subject</a:t>
            </a:r>
            <a:r>
              <a:rPr lang="en-CA" sz="1200" b="1" u="sng" dirty="0" err="1">
                <a:solidFill>
                  <a:srgbClr val="000000"/>
                </a:solidFill>
                <a:latin typeface="Consolas" panose="020B0609020204030204" pitchFamily="49" charset="0"/>
              </a:rPr>
              <a:t>.getSecond</a:t>
            </a:r>
            <a:r>
              <a:rPr lang="en-CA" sz="1200" b="1" u="sng" dirty="0">
                <a:solidFill>
                  <a:srgbClr val="000000"/>
                </a:solidFill>
                <a:latin typeface="Consolas" panose="020B0609020204030204" pitchFamily="49" charset="0"/>
              </a:rPr>
              <a:t>();</a:t>
            </a:r>
          </a:p>
          <a:p>
            <a:pPr>
              <a:spcBef>
                <a:spcPts val="288"/>
              </a:spcBef>
            </a:pPr>
            <a:endParaRPr lang="en-CA" sz="1200" dirty="0">
              <a:latin typeface="Consolas" panose="020B0609020204030204" pitchFamily="49" charset="0"/>
            </a:endParaRPr>
          </a:p>
          <a:p>
            <a:pPr>
              <a:spcBef>
                <a:spcPts val="288"/>
              </a:spcBef>
            </a:pPr>
            <a:r>
              <a:rPr lang="en-CA" sz="1200" dirty="0">
                <a:solidFill>
                  <a:srgbClr val="3F7F5F"/>
                </a:solidFill>
                <a:latin typeface="Consolas" panose="020B0609020204030204" pitchFamily="49" charset="0"/>
              </a:rPr>
              <a:t>    // Analog draw operation</a:t>
            </a:r>
          </a:p>
          <a:p>
            <a:pPr>
              <a:spcBef>
                <a:spcPts val="288"/>
              </a:spcBef>
            </a:pPr>
            <a:r>
              <a:rPr lang="en-CA" sz="1200" dirty="0">
                <a:solidFill>
                  <a:srgbClr val="3F7F5F"/>
                </a:solidFill>
                <a:latin typeface="Consolas" panose="020B0609020204030204" pitchFamily="49" charset="0"/>
              </a:rPr>
              <a:t>    </a:t>
            </a:r>
            <a:r>
              <a:rPr lang="en-CA" sz="1200" dirty="0" err="1">
                <a:solidFill>
                  <a:srgbClr val="000000"/>
                </a:solidFill>
                <a:highlight>
                  <a:srgbClr val="E8F2FE"/>
                </a:highlight>
                <a:latin typeface="Consolas" panose="020B0609020204030204" pitchFamily="49" charset="0"/>
              </a:rPr>
              <a:t>System.</a:t>
            </a:r>
            <a:r>
              <a:rPr lang="en-CA" sz="1200" b="1" i="1" dirty="0" err="1">
                <a:solidFill>
                  <a:srgbClr val="0000C0"/>
                </a:solidFill>
                <a:highlight>
                  <a:srgbClr val="E8F2FE"/>
                </a:highlight>
                <a:latin typeface="Consolas" panose="020B0609020204030204" pitchFamily="49" charset="0"/>
              </a:rPr>
              <a:t>out</a:t>
            </a:r>
            <a:r>
              <a:rPr lang="en-CA" sz="1200" b="1" i="1" dirty="0" err="1">
                <a:solidFill>
                  <a:srgbClr val="000000"/>
                </a:solidFill>
                <a:highlight>
                  <a:srgbClr val="E8F2FE"/>
                </a:highlight>
                <a:latin typeface="Consolas" panose="020B0609020204030204" pitchFamily="49" charset="0"/>
              </a:rPr>
              <a:t>.println</a:t>
            </a:r>
            <a:r>
              <a:rPr lang="en-CA" sz="1200" b="1" i="1" dirty="0">
                <a:solidFill>
                  <a:srgbClr val="000000"/>
                </a:solidFill>
                <a:highlight>
                  <a:srgbClr val="E8F2FE"/>
                </a:highlight>
                <a:latin typeface="Consolas" panose="020B0609020204030204" pitchFamily="49" charset="0"/>
              </a:rPr>
              <a:t>(</a:t>
            </a:r>
            <a:r>
              <a:rPr lang="en-CA" sz="1200" b="1" i="1" dirty="0">
                <a:solidFill>
                  <a:srgbClr val="2A00FF"/>
                </a:solidFill>
                <a:highlight>
                  <a:srgbClr val="E8F2FE"/>
                </a:highlight>
                <a:latin typeface="Consolas" panose="020B0609020204030204" pitchFamily="49" charset="0"/>
              </a:rPr>
              <a:t>"Drawing analog clock!"</a:t>
            </a:r>
            <a:r>
              <a:rPr lang="en-CA" sz="1200" b="1" i="1" dirty="0">
                <a:solidFill>
                  <a:srgbClr val="000000"/>
                </a:solidFill>
                <a:highlight>
                  <a:srgbClr val="E8F2FE"/>
                </a:highlight>
                <a:latin typeface="Consolas" panose="020B0609020204030204" pitchFamily="49" charset="0"/>
              </a:rPr>
              <a:t>);</a:t>
            </a:r>
            <a:endParaRPr lang="en-CA" sz="1200" dirty="0">
              <a:solidFill>
                <a:srgbClr val="3F7F5F"/>
              </a:solidFill>
              <a:latin typeface="Consolas" panose="020B0609020204030204" pitchFamily="49" charset="0"/>
            </a:endParaRPr>
          </a:p>
          <a:p>
            <a:pPr>
              <a:spcBef>
                <a:spcPts val="288"/>
              </a:spcBef>
            </a:pPr>
            <a:r>
              <a:rPr lang="en-CA" sz="1200" dirty="0">
                <a:solidFill>
                  <a:srgbClr val="000000"/>
                </a:solidFill>
                <a:latin typeface="Consolas" panose="020B0609020204030204" pitchFamily="49" charset="0"/>
              </a:rPr>
              <a:t>  }</a:t>
            </a:r>
          </a:p>
          <a:p>
            <a:pPr>
              <a:spcBef>
                <a:spcPts val="288"/>
              </a:spcBef>
            </a:pPr>
            <a:r>
              <a:rPr lang="en-CA" sz="1200" dirty="0">
                <a:solidFill>
                  <a:srgbClr val="000000"/>
                </a:solidFill>
                <a:latin typeface="Consolas" panose="020B0609020204030204" pitchFamily="49" charset="0"/>
              </a:rPr>
              <a:t>}</a:t>
            </a:r>
            <a:endParaRPr lang="en-US" altLang="en-US" sz="1200" dirty="0"/>
          </a:p>
          <a:p>
            <a:pPr eaLnBrk="1" hangingPunct="1"/>
            <a:endParaRPr lang="en-US" altLang="en-US" sz="1400" dirty="0"/>
          </a:p>
        </p:txBody>
      </p:sp>
    </p:spTree>
    <p:extLst>
      <p:ext uri="{BB962C8B-B14F-4D97-AF65-F5344CB8AC3E}">
        <p14:creationId xmlns:p14="http://schemas.microsoft.com/office/powerpoint/2010/main" val="2099004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6AF5F86-1131-4F9C-A944-E89490829DB8}" type="slidenum">
              <a:rPr lang="en-CA" altLang="en-US" sz="1400"/>
              <a:pPr eaLnBrk="1" hangingPunct="1"/>
              <a:t>37</a:t>
            </a:fld>
            <a:endParaRPr lang="en-CA" altLang="en-US" sz="1400"/>
          </a:p>
        </p:txBody>
      </p:sp>
      <p:sp>
        <p:nvSpPr>
          <p:cNvPr id="21507" name="Rectangle 2"/>
          <p:cNvSpPr>
            <a:spLocks noGrp="1" noChangeArrowheads="1"/>
          </p:cNvSpPr>
          <p:nvPr>
            <p:ph type="title"/>
          </p:nvPr>
        </p:nvSpPr>
        <p:spPr>
          <a:xfrm>
            <a:off x="685800" y="380999"/>
            <a:ext cx="7772400" cy="1143001"/>
          </a:xfrm>
        </p:spPr>
        <p:txBody>
          <a:bodyPr/>
          <a:lstStyle/>
          <a:p>
            <a:pPr eaLnBrk="1" hangingPunct="1"/>
            <a:r>
              <a:rPr lang="en-US" altLang="en-US" dirty="0"/>
              <a:t>Observer – </a:t>
            </a:r>
            <a:r>
              <a:rPr lang="en-CA" altLang="en-US" dirty="0"/>
              <a:t>Client Code</a:t>
            </a:r>
            <a:endParaRPr lang="en-US" altLang="en-US" dirty="0"/>
          </a:p>
        </p:txBody>
      </p:sp>
      <p:sp>
        <p:nvSpPr>
          <p:cNvPr id="21508" name="Rectangle 3"/>
          <p:cNvSpPr>
            <a:spLocks noGrp="1" noChangeArrowheads="1"/>
          </p:cNvSpPr>
          <p:nvPr>
            <p:ph type="body" idx="1"/>
          </p:nvPr>
        </p:nvSpPr>
        <p:spPr>
          <a:xfrm>
            <a:off x="457200" y="1268413"/>
            <a:ext cx="5715000" cy="5589587"/>
          </a:xfrm>
        </p:spPr>
        <p:txBody>
          <a:bodyPr/>
          <a:lstStyle/>
          <a:p>
            <a:pPr marL="0" indent="0">
              <a:buNone/>
            </a:pPr>
            <a:r>
              <a:rPr lang="en-CA" sz="1400" dirty="0">
                <a:solidFill>
                  <a:srgbClr val="3F7F5F"/>
                </a:solidFill>
                <a:latin typeface="Consolas" panose="020B0609020204030204" pitchFamily="49" charset="0"/>
              </a:rPr>
              <a:t>// Client code</a:t>
            </a:r>
          </a:p>
          <a:p>
            <a:pPr marL="0" indent="0">
              <a:buNone/>
            </a:pPr>
            <a:r>
              <a:rPr lang="en-CA" sz="1400" b="1" dirty="0">
                <a:solidFill>
                  <a:srgbClr val="7F0055"/>
                </a:solidFill>
                <a:latin typeface="Consolas" panose="020B0609020204030204" pitchFamily="49" charset="0"/>
              </a:rPr>
              <a:t>public</a:t>
            </a:r>
            <a:r>
              <a:rPr lang="en-CA" sz="1400" b="1" dirty="0">
                <a:solidFill>
                  <a:srgbClr val="000000"/>
                </a:solidFill>
                <a:latin typeface="Consolas" panose="020B0609020204030204" pitchFamily="49" charset="0"/>
              </a:rPr>
              <a:t> </a:t>
            </a:r>
            <a:r>
              <a:rPr lang="en-CA" sz="1400" b="1" dirty="0">
                <a:solidFill>
                  <a:srgbClr val="7F0055"/>
                </a:solidFill>
                <a:latin typeface="Consolas" panose="020B0609020204030204" pitchFamily="49" charset="0"/>
              </a:rPr>
              <a:t>class</a:t>
            </a:r>
            <a:r>
              <a:rPr lang="en-CA" sz="1400" b="1" dirty="0">
                <a:solidFill>
                  <a:srgbClr val="000000"/>
                </a:solidFill>
                <a:latin typeface="Consolas" panose="020B0609020204030204" pitchFamily="49" charset="0"/>
              </a:rPr>
              <a:t> </a:t>
            </a:r>
            <a:r>
              <a:rPr lang="en-CA" sz="1400" b="1" dirty="0" err="1">
                <a:solidFill>
                  <a:srgbClr val="000000"/>
                </a:solidFill>
                <a:latin typeface="Consolas" panose="020B0609020204030204" pitchFamily="49" charset="0"/>
              </a:rPr>
              <a:t>MainApp</a:t>
            </a:r>
            <a:r>
              <a:rPr lang="en-CA" sz="1400" b="1" dirty="0">
                <a:solidFill>
                  <a:srgbClr val="000000"/>
                </a:solidFill>
                <a:latin typeface="Consolas" panose="020B0609020204030204" pitchFamily="49" charset="0"/>
              </a:rPr>
              <a:t> {</a:t>
            </a:r>
          </a:p>
          <a:p>
            <a:pPr marL="0" indent="0">
              <a:buNone/>
            </a:pPr>
            <a:r>
              <a:rPr lang="en-US" sz="1400" b="1" dirty="0">
                <a:solidFill>
                  <a:srgbClr val="7F0055"/>
                </a:solidFill>
                <a:latin typeface="Consolas" panose="020B0609020204030204" pitchFamily="49" charset="0"/>
              </a:rPr>
              <a:t>  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pPr marL="0" indent="0">
              <a:buNone/>
            </a:pPr>
            <a:r>
              <a:rPr lang="en-CA" sz="1400" dirty="0">
                <a:solidFill>
                  <a:srgbClr val="3F7F5F"/>
                </a:solidFill>
                <a:latin typeface="Consolas" panose="020B0609020204030204" pitchFamily="49" charset="0"/>
              </a:rPr>
              <a:t>    // Creating timer</a:t>
            </a:r>
          </a:p>
          <a:p>
            <a:pPr marL="0" indent="0">
              <a:buNone/>
            </a:pPr>
            <a:r>
              <a:rPr lang="en-CA" sz="1400" dirty="0">
                <a:solidFill>
                  <a:srgbClr val="000000"/>
                </a:solidFill>
                <a:latin typeface="Consolas" panose="020B0609020204030204" pitchFamily="49" charset="0"/>
              </a:rPr>
              <a:t>    </a:t>
            </a:r>
            <a:r>
              <a:rPr lang="en-CA" sz="1400" dirty="0" err="1">
                <a:solidFill>
                  <a:srgbClr val="000000"/>
                </a:solidFill>
                <a:latin typeface="Consolas" panose="020B0609020204030204" pitchFamily="49" charset="0"/>
              </a:rPr>
              <a:t>ClockTimer</a:t>
            </a:r>
            <a:r>
              <a:rPr lang="en-CA" sz="1400" dirty="0">
                <a:solidFill>
                  <a:srgbClr val="000000"/>
                </a:solidFill>
                <a:latin typeface="Consolas" panose="020B0609020204030204" pitchFamily="49" charset="0"/>
              </a:rPr>
              <a:t> </a:t>
            </a:r>
            <a:r>
              <a:rPr lang="en-CA" sz="1400" dirty="0">
                <a:solidFill>
                  <a:srgbClr val="6A3E3E"/>
                </a:solidFill>
                <a:latin typeface="Consolas" panose="020B0609020204030204" pitchFamily="49" charset="0"/>
              </a:rPr>
              <a:t>timer</a:t>
            </a:r>
            <a:r>
              <a:rPr lang="en-CA" sz="1400" dirty="0">
                <a:solidFill>
                  <a:srgbClr val="000000"/>
                </a:solidFill>
                <a:latin typeface="Consolas" panose="020B0609020204030204" pitchFamily="49" charset="0"/>
              </a:rPr>
              <a:t> = </a:t>
            </a:r>
            <a:r>
              <a:rPr lang="en-CA" sz="1400" b="1" dirty="0">
                <a:solidFill>
                  <a:srgbClr val="7F0055"/>
                </a:solidFill>
                <a:latin typeface="Consolas" panose="020B0609020204030204" pitchFamily="49" charset="0"/>
              </a:rPr>
              <a:t>new</a:t>
            </a:r>
            <a:r>
              <a:rPr lang="en-CA" sz="1400" b="1" dirty="0">
                <a:solidFill>
                  <a:srgbClr val="000000"/>
                </a:solidFill>
                <a:latin typeface="Consolas" panose="020B0609020204030204" pitchFamily="49" charset="0"/>
              </a:rPr>
              <a:t> </a:t>
            </a:r>
            <a:r>
              <a:rPr lang="en-CA" sz="1400" b="1" dirty="0" err="1">
                <a:solidFill>
                  <a:srgbClr val="000000"/>
                </a:solidFill>
                <a:latin typeface="Consolas" panose="020B0609020204030204" pitchFamily="49" charset="0"/>
              </a:rPr>
              <a:t>ClockTimer</a:t>
            </a:r>
            <a:r>
              <a:rPr lang="en-CA" sz="1400" b="1" dirty="0">
                <a:solidFill>
                  <a:srgbClr val="000000"/>
                </a:solidFill>
                <a:latin typeface="Consolas" panose="020B0609020204030204" pitchFamily="49" charset="0"/>
              </a:rPr>
              <a:t>();</a:t>
            </a:r>
          </a:p>
          <a:p>
            <a:pPr marL="0" indent="0">
              <a:buNone/>
            </a:pPr>
            <a:endParaRPr lang="en-CA" sz="1400" dirty="0">
              <a:latin typeface="Consolas" panose="020B0609020204030204" pitchFamily="49" charset="0"/>
            </a:endParaRPr>
          </a:p>
          <a:p>
            <a:pPr marL="0" indent="0">
              <a:buNone/>
            </a:pPr>
            <a:r>
              <a:rPr lang="en-CA" sz="1400" dirty="0">
                <a:solidFill>
                  <a:srgbClr val="3F7F5F"/>
                </a:solidFill>
                <a:latin typeface="Consolas" panose="020B0609020204030204" pitchFamily="49" charset="0"/>
              </a:rPr>
              <a:t>    // Initializing timer's observers</a:t>
            </a:r>
          </a:p>
          <a:p>
            <a:pPr marL="0" indent="0">
              <a:buNone/>
            </a:pPr>
            <a:r>
              <a:rPr lang="en-CA" sz="1400" dirty="0">
                <a:solidFill>
                  <a:srgbClr val="000000"/>
                </a:solidFill>
                <a:latin typeface="Consolas" panose="020B0609020204030204" pitchFamily="49" charset="0"/>
              </a:rPr>
              <a:t>    </a:t>
            </a:r>
            <a:r>
              <a:rPr lang="en-CA" sz="1400" dirty="0" err="1">
                <a:solidFill>
                  <a:srgbClr val="000000"/>
                </a:solidFill>
                <a:latin typeface="Consolas" panose="020B0609020204030204" pitchFamily="49" charset="0"/>
              </a:rPr>
              <a:t>AnalogClock</a:t>
            </a:r>
            <a:r>
              <a:rPr lang="en-CA" sz="1400" dirty="0">
                <a:solidFill>
                  <a:srgbClr val="000000"/>
                </a:solidFill>
                <a:latin typeface="Consolas" panose="020B0609020204030204" pitchFamily="49" charset="0"/>
              </a:rPr>
              <a:t> </a:t>
            </a:r>
            <a:r>
              <a:rPr lang="en-CA" sz="1400" dirty="0" err="1">
                <a:solidFill>
                  <a:srgbClr val="6A3E3E"/>
                </a:solidFill>
                <a:latin typeface="Consolas" panose="020B0609020204030204" pitchFamily="49" charset="0"/>
              </a:rPr>
              <a:t>analogClock</a:t>
            </a:r>
            <a:r>
              <a:rPr lang="en-CA" sz="1400" dirty="0">
                <a:solidFill>
                  <a:srgbClr val="000000"/>
                </a:solidFill>
                <a:latin typeface="Consolas" panose="020B0609020204030204" pitchFamily="49" charset="0"/>
              </a:rPr>
              <a:t> = </a:t>
            </a:r>
            <a:r>
              <a:rPr lang="en-CA" sz="1400" b="1" dirty="0">
                <a:solidFill>
                  <a:srgbClr val="7F0055"/>
                </a:solidFill>
                <a:latin typeface="Consolas" panose="020B0609020204030204" pitchFamily="49" charset="0"/>
              </a:rPr>
              <a:t>new</a:t>
            </a:r>
            <a:r>
              <a:rPr lang="en-CA" sz="1400" b="1" dirty="0">
                <a:solidFill>
                  <a:srgbClr val="000000"/>
                </a:solidFill>
                <a:latin typeface="Consolas" panose="020B0609020204030204" pitchFamily="49" charset="0"/>
              </a:rPr>
              <a:t> </a:t>
            </a:r>
            <a:r>
              <a:rPr lang="en-CA" sz="1400" b="1" dirty="0" err="1">
                <a:solidFill>
                  <a:srgbClr val="000000"/>
                </a:solidFill>
                <a:latin typeface="Consolas" panose="020B0609020204030204" pitchFamily="49" charset="0"/>
              </a:rPr>
              <a:t>AnalogClock</a:t>
            </a:r>
            <a:r>
              <a:rPr lang="en-CA" sz="1400" b="1" dirty="0">
                <a:solidFill>
                  <a:srgbClr val="000000"/>
                </a:solidFill>
                <a:latin typeface="Consolas" panose="020B0609020204030204" pitchFamily="49" charset="0"/>
              </a:rPr>
              <a:t>(</a:t>
            </a:r>
            <a:r>
              <a:rPr lang="en-CA" sz="1400" b="1" dirty="0">
                <a:solidFill>
                  <a:srgbClr val="6A3E3E"/>
                </a:solidFill>
                <a:latin typeface="Consolas" panose="020B0609020204030204" pitchFamily="49" charset="0"/>
              </a:rPr>
              <a:t>timer</a:t>
            </a:r>
            <a:r>
              <a:rPr lang="en-CA" sz="1400" b="1" dirty="0">
                <a:solidFill>
                  <a:srgbClr val="000000"/>
                </a:solidFill>
                <a:latin typeface="Consolas" panose="020B0609020204030204" pitchFamily="49" charset="0"/>
              </a:rPr>
              <a:t>);</a:t>
            </a:r>
          </a:p>
          <a:p>
            <a:pPr marL="0" indent="0">
              <a:buNone/>
            </a:pPr>
            <a:r>
              <a:rPr lang="en-CA" sz="1400" dirty="0">
                <a:solidFill>
                  <a:srgbClr val="000000"/>
                </a:solidFill>
                <a:latin typeface="Consolas" panose="020B0609020204030204" pitchFamily="49" charset="0"/>
              </a:rPr>
              <a:t>    </a:t>
            </a:r>
            <a:r>
              <a:rPr lang="en-CA" sz="1400" dirty="0" err="1">
                <a:solidFill>
                  <a:srgbClr val="000000"/>
                </a:solidFill>
                <a:latin typeface="Consolas" panose="020B0609020204030204" pitchFamily="49" charset="0"/>
              </a:rPr>
              <a:t>DigitalClock</a:t>
            </a:r>
            <a:r>
              <a:rPr lang="en-CA" sz="1400" dirty="0">
                <a:solidFill>
                  <a:srgbClr val="000000"/>
                </a:solidFill>
                <a:latin typeface="Consolas" panose="020B0609020204030204" pitchFamily="49" charset="0"/>
              </a:rPr>
              <a:t> </a:t>
            </a:r>
            <a:r>
              <a:rPr lang="en-CA" sz="1400" dirty="0" err="1">
                <a:solidFill>
                  <a:srgbClr val="6A3E3E"/>
                </a:solidFill>
                <a:latin typeface="Consolas" panose="020B0609020204030204" pitchFamily="49" charset="0"/>
              </a:rPr>
              <a:t>digitalClock</a:t>
            </a:r>
            <a:r>
              <a:rPr lang="en-CA" sz="1400" dirty="0">
                <a:solidFill>
                  <a:srgbClr val="000000"/>
                </a:solidFill>
                <a:latin typeface="Consolas" panose="020B0609020204030204" pitchFamily="49" charset="0"/>
              </a:rPr>
              <a:t> = </a:t>
            </a:r>
            <a:r>
              <a:rPr lang="en-CA" sz="1400" b="1" dirty="0">
                <a:solidFill>
                  <a:srgbClr val="7F0055"/>
                </a:solidFill>
                <a:latin typeface="Consolas" panose="020B0609020204030204" pitchFamily="49" charset="0"/>
              </a:rPr>
              <a:t>new</a:t>
            </a:r>
            <a:r>
              <a:rPr lang="en-CA" sz="1400" b="1" dirty="0">
                <a:solidFill>
                  <a:srgbClr val="000000"/>
                </a:solidFill>
                <a:latin typeface="Consolas" panose="020B0609020204030204" pitchFamily="49" charset="0"/>
              </a:rPr>
              <a:t> </a:t>
            </a:r>
            <a:r>
              <a:rPr lang="en-CA" sz="1400" b="1" dirty="0" err="1">
                <a:solidFill>
                  <a:srgbClr val="000000"/>
                </a:solidFill>
                <a:latin typeface="Consolas" panose="020B0609020204030204" pitchFamily="49" charset="0"/>
              </a:rPr>
              <a:t>DigitalClock</a:t>
            </a:r>
            <a:r>
              <a:rPr lang="en-CA" sz="1400" b="1" dirty="0">
                <a:solidFill>
                  <a:srgbClr val="000000"/>
                </a:solidFill>
                <a:latin typeface="Consolas" panose="020B0609020204030204" pitchFamily="49" charset="0"/>
              </a:rPr>
              <a:t>(</a:t>
            </a:r>
            <a:r>
              <a:rPr lang="en-CA" sz="1400" b="1" dirty="0">
                <a:solidFill>
                  <a:srgbClr val="6A3E3E"/>
                </a:solidFill>
                <a:latin typeface="Consolas" panose="020B0609020204030204" pitchFamily="49" charset="0"/>
              </a:rPr>
              <a:t>timer</a:t>
            </a:r>
            <a:r>
              <a:rPr lang="en-CA" sz="1400" b="1" dirty="0">
                <a:solidFill>
                  <a:srgbClr val="000000"/>
                </a:solidFill>
                <a:latin typeface="Consolas" panose="020B0609020204030204" pitchFamily="49" charset="0"/>
              </a:rPr>
              <a:t>);</a:t>
            </a:r>
          </a:p>
          <a:p>
            <a:pPr marL="0" indent="0">
              <a:buNone/>
            </a:pPr>
            <a:endParaRPr lang="en-CA" sz="1400" dirty="0">
              <a:latin typeface="Consolas" panose="020B0609020204030204" pitchFamily="49" charset="0"/>
            </a:endParaRPr>
          </a:p>
          <a:p>
            <a:pPr marL="0" indent="0">
              <a:buNone/>
            </a:pPr>
            <a:r>
              <a:rPr lang="en-US" sz="1400" dirty="0">
                <a:solidFill>
                  <a:srgbClr val="3F7F5F"/>
                </a:solidFill>
                <a:latin typeface="Consolas" panose="020B0609020204030204" pitchFamily="49" charset="0"/>
              </a:rPr>
              <a:t>    // Changing the time in timer</a:t>
            </a:r>
          </a:p>
          <a:p>
            <a:pPr marL="0" indent="0">
              <a:buNone/>
            </a:pPr>
            <a:r>
              <a:rPr lang="en-CA" sz="1400" dirty="0">
                <a:solidFill>
                  <a:srgbClr val="6A3E3E"/>
                </a:solidFill>
                <a:latin typeface="Consolas" panose="020B0609020204030204" pitchFamily="49" charset="0"/>
              </a:rPr>
              <a:t>    </a:t>
            </a:r>
            <a:r>
              <a:rPr lang="en-CA" sz="1400" dirty="0" err="1">
                <a:solidFill>
                  <a:srgbClr val="6A3E3E"/>
                </a:solidFill>
                <a:latin typeface="Consolas" panose="020B0609020204030204" pitchFamily="49" charset="0"/>
              </a:rPr>
              <a:t>timer</a:t>
            </a:r>
            <a:r>
              <a:rPr lang="en-CA" sz="1400" dirty="0" err="1">
                <a:solidFill>
                  <a:srgbClr val="000000"/>
                </a:solidFill>
                <a:latin typeface="Consolas" panose="020B0609020204030204" pitchFamily="49" charset="0"/>
              </a:rPr>
              <a:t>.tick</a:t>
            </a:r>
            <a:r>
              <a:rPr lang="en-CA" sz="1400" dirty="0">
                <a:solidFill>
                  <a:srgbClr val="000000"/>
                </a:solidFill>
                <a:latin typeface="Consolas" panose="020B0609020204030204" pitchFamily="49" charset="0"/>
              </a:rPr>
              <a:t>();</a:t>
            </a:r>
          </a:p>
          <a:p>
            <a:pPr marL="0" indent="0">
              <a:buNone/>
            </a:pPr>
            <a:r>
              <a:rPr lang="en-CA" sz="1400" dirty="0">
                <a:solidFill>
                  <a:srgbClr val="000000"/>
                </a:solidFill>
                <a:latin typeface="Consolas" panose="020B0609020204030204" pitchFamily="49" charset="0"/>
              </a:rPr>
              <a:t>  }</a:t>
            </a:r>
          </a:p>
          <a:p>
            <a:pPr marL="0" indent="0">
              <a:buNone/>
            </a:pPr>
            <a:r>
              <a:rPr lang="en-CA" sz="1400" dirty="0">
                <a:solidFill>
                  <a:srgbClr val="000000"/>
                </a:solidFill>
                <a:latin typeface="Consolas" panose="020B0609020204030204" pitchFamily="49" charset="0"/>
              </a:rPr>
              <a:t>}</a:t>
            </a:r>
            <a:endParaRPr lang="en-US" altLang="en-US" sz="1400" dirty="0"/>
          </a:p>
        </p:txBody>
      </p:sp>
      <p:sp>
        <p:nvSpPr>
          <p:cNvPr id="8" name="Text Box 4">
            <a:extLst>
              <a:ext uri="{FF2B5EF4-FFF2-40B4-BE49-F238E27FC236}">
                <a16:creationId xmlns:a16="http://schemas.microsoft.com/office/drawing/2014/main" id="{39FB3682-8AD6-4E79-83B0-6ADE05822FFB}"/>
              </a:ext>
            </a:extLst>
          </p:cNvPr>
          <p:cNvSpPr txBox="1">
            <a:spLocks noChangeArrowheads="1"/>
          </p:cNvSpPr>
          <p:nvPr/>
        </p:nvSpPr>
        <p:spPr bwMode="auto">
          <a:xfrm>
            <a:off x="5486400" y="4589204"/>
            <a:ext cx="2648482"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000" dirty="0"/>
              <a:t>Output:</a:t>
            </a:r>
          </a:p>
          <a:p>
            <a:pPr eaLnBrk="1" hangingPunct="1"/>
            <a:endParaRPr lang="en-US" altLang="en-US" sz="2000" dirty="0"/>
          </a:p>
          <a:p>
            <a:pPr eaLnBrk="1" hangingPunct="1"/>
            <a:r>
              <a:rPr lang="en-US" altLang="en-US" sz="2000" b="1" dirty="0"/>
              <a:t>Drawing digital clock!</a:t>
            </a:r>
          </a:p>
          <a:p>
            <a:pPr eaLnBrk="1" hangingPunct="1"/>
            <a:r>
              <a:rPr lang="en-US" altLang="en-US" sz="2000" b="1" dirty="0"/>
              <a:t>Drawing analog clock!</a:t>
            </a:r>
          </a:p>
        </p:txBody>
      </p:sp>
    </p:spTree>
    <p:extLst>
      <p:ext uri="{BB962C8B-B14F-4D97-AF65-F5344CB8AC3E}">
        <p14:creationId xmlns:p14="http://schemas.microsoft.com/office/powerpoint/2010/main" val="1015518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533400" y="1066800"/>
            <a:ext cx="7772400" cy="4114800"/>
          </a:xfrm>
        </p:spPr>
        <p:txBody>
          <a:bodyPr/>
          <a:lstStyle/>
          <a:p>
            <a:endParaRPr lang="en-US" altLang="en-US" sz="1800" dirty="0"/>
          </a:p>
          <a:p>
            <a:r>
              <a:rPr lang="en-US" altLang="en-US" sz="1800" dirty="0"/>
              <a:t>What is the difference between the State pattern and the Strategy pattern? In which situations each one is best to be used for?</a:t>
            </a:r>
          </a:p>
          <a:p>
            <a:r>
              <a:rPr lang="en-US" altLang="en-US" sz="1800" dirty="0"/>
              <a:t>What is the difference between the State pattern and the Adapter pattern? In which situations each one is best to be used for?</a:t>
            </a:r>
          </a:p>
          <a:p>
            <a:r>
              <a:rPr lang="en-US" altLang="en-US" sz="1800" dirty="0"/>
              <a:t>What is the difference between the Adapter pattern and the Strategy pattern? In which situations each one is best to be used for?</a:t>
            </a:r>
          </a:p>
          <a:p>
            <a:r>
              <a:rPr lang="en-US" altLang="en-US" sz="1800" dirty="0"/>
              <a:t>Give two examples for using the Chain of Responsibility design pattern. Explain the use of the pattern in your examples.</a:t>
            </a:r>
          </a:p>
          <a:p>
            <a:r>
              <a:rPr lang="en-US" altLang="en-US" sz="1800" dirty="0"/>
              <a:t>Give two examples for using the Visitor design pattern. Explain the use of the pattern in your examples.</a:t>
            </a:r>
          </a:p>
          <a:p>
            <a:endParaRPr lang="en-US" altLang="en-US" sz="1800" dirty="0"/>
          </a:p>
          <a:p>
            <a:r>
              <a:rPr lang="en-US" altLang="en-US" sz="1800" dirty="0"/>
              <a:t>Check-out the content of the following sites:</a:t>
            </a:r>
          </a:p>
          <a:p>
            <a:pPr lvl="1"/>
            <a:r>
              <a:rPr lang="en-CA" sz="1400" dirty="0">
                <a:hlinkClick r:id="rId3"/>
              </a:rPr>
              <a:t>https://howtodoinjava.com/design-patterns/</a:t>
            </a:r>
            <a:endParaRPr lang="en-CA" sz="1400" dirty="0"/>
          </a:p>
          <a:p>
            <a:pPr lvl="1"/>
            <a:r>
              <a:rPr lang="en-CA" sz="1400" dirty="0">
                <a:hlinkClick r:id="rId4"/>
              </a:rPr>
              <a:t>https://en.wikipedia.org/wiki/Adapter_pattern</a:t>
            </a:r>
            <a:endParaRPr lang="en-CA" sz="1400" dirty="0"/>
          </a:p>
          <a:p>
            <a:pPr lvl="1"/>
            <a:r>
              <a:rPr lang="en-CA" sz="1400" dirty="0">
                <a:hlinkClick r:id="rId5"/>
              </a:rPr>
              <a:t>https://en.wikipedia.org/wiki/State_pattern</a:t>
            </a:r>
            <a:endParaRPr lang="en-CA" sz="1400" dirty="0"/>
          </a:p>
          <a:p>
            <a:pPr lvl="1"/>
            <a:r>
              <a:rPr lang="en-CA" sz="1400" dirty="0">
                <a:hlinkClick r:id="rId6"/>
              </a:rPr>
              <a:t>https://en.wikipedia.org/wiki/Strategy_pattern</a:t>
            </a:r>
            <a:endParaRPr lang="en-CA" sz="1400" dirty="0"/>
          </a:p>
          <a:p>
            <a:pPr lvl="1"/>
            <a:r>
              <a:rPr lang="en-CA" sz="1400" dirty="0">
                <a:hlinkClick r:id="rId7"/>
              </a:rPr>
              <a:t>https://en.wikipedia.org/wiki/Visitor_pattern</a:t>
            </a:r>
            <a:endParaRPr lang="en-CA" sz="1400" dirty="0"/>
          </a:p>
          <a:p>
            <a:pPr lvl="1"/>
            <a:r>
              <a:rPr lang="en-CA" sz="1400" dirty="0">
                <a:hlinkClick r:id="rId8"/>
              </a:rPr>
              <a:t>https://en.wikipedia.org/wiki/Chain-of-responsibility_pattern</a:t>
            </a:r>
            <a:endParaRPr lang="en-US" altLang="en-US" sz="1400" dirty="0"/>
          </a:p>
          <a:p>
            <a:pPr lvl="1"/>
            <a:endParaRPr lang="en-CA" sz="2000" dirty="0"/>
          </a:p>
          <a:p>
            <a:pPr marL="457200" lvl="1" indent="0">
              <a:buNone/>
            </a:pPr>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38</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marL="0" indent="0">
              <a:lnSpc>
                <a:spcPct val="80000"/>
              </a:lnSpc>
              <a:buNone/>
            </a:pPr>
            <a:r>
              <a:rPr lang="en-CA" altLang="en-US" sz="1800" dirty="0"/>
              <a:t>To understand some of the most important Behavioral Design Patterns</a:t>
            </a:r>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24214A83-0529-4C4D-83BB-1ED438105184}" type="slidenum">
              <a:rPr lang="en-CA" altLang="en-US"/>
              <a:pPr/>
              <a:t>5</a:t>
            </a:fld>
            <a:endParaRPr lang="en-CA" altLang="en-US"/>
          </a:p>
        </p:txBody>
      </p:sp>
      <p:sp>
        <p:nvSpPr>
          <p:cNvPr id="44034" name="Rectangle 2"/>
          <p:cNvSpPr>
            <a:spLocks noGrp="1" noChangeArrowheads="1"/>
          </p:cNvSpPr>
          <p:nvPr>
            <p:ph type="title"/>
          </p:nvPr>
        </p:nvSpPr>
        <p:spPr/>
        <p:txBody>
          <a:bodyPr/>
          <a:lstStyle/>
          <a:p>
            <a:r>
              <a:rPr lang="en-CA" altLang="en-US" sz="4000"/>
              <a:t>Classification of GoF Design Pattern</a:t>
            </a:r>
          </a:p>
        </p:txBody>
      </p:sp>
      <p:graphicFrame>
        <p:nvGraphicFramePr>
          <p:cNvPr id="44059" name="Group 27"/>
          <p:cNvGraphicFramePr>
            <a:graphicFrameLocks noGrp="1"/>
          </p:cNvGraphicFramePr>
          <p:nvPr>
            <p:extLst>
              <p:ext uri="{D42A27DB-BD31-4B8C-83A1-F6EECF244321}">
                <p14:modId xmlns:p14="http://schemas.microsoft.com/office/powerpoint/2010/main" val="3684391959"/>
              </p:ext>
            </p:extLst>
          </p:nvPr>
        </p:nvGraphicFramePr>
        <p:xfrm>
          <a:off x="1524000" y="1722438"/>
          <a:ext cx="6096000" cy="479044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3180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a:ln>
                            <a:noFill/>
                          </a:ln>
                          <a:solidFill>
                            <a:schemeClr val="tx1"/>
                          </a:solidFill>
                          <a:effectLst/>
                          <a:latin typeface="Times New Roman" pitchFamily="18" charset="0"/>
                        </a:rPr>
                        <a:t>Creational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a:ln>
                            <a:noFill/>
                          </a:ln>
                          <a:solidFill>
                            <a:schemeClr val="tx1"/>
                          </a:solidFill>
                          <a:effectLst/>
                          <a:latin typeface="Times New Roman" pitchFamily="18" charset="0"/>
                        </a:rPr>
                        <a:t>Structural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a:ln>
                            <a:noFill/>
                          </a:ln>
                          <a:solidFill>
                            <a:schemeClr val="tx1"/>
                          </a:solidFill>
                          <a:effectLst/>
                          <a:latin typeface="Times New Roman" pitchFamily="18" charset="0"/>
                        </a:rPr>
                        <a:t>Behavioral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200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Factory Method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Abstract Factory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Builder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Prototype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Singleton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Adapter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Bridge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Composite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Decorator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Flyweight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Facade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Proxy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Interpreter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Template Method</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CA" altLang="en-US" sz="2000" b="1" i="0" u="none" strike="noStrike" cap="none" normalizeH="0" baseline="0" dirty="0">
                          <a:ln>
                            <a:noFill/>
                          </a:ln>
                          <a:solidFill>
                            <a:srgbClr val="FF0000"/>
                          </a:solidFill>
                          <a:effectLst/>
                          <a:latin typeface="Times New Roman" pitchFamily="18" charset="0"/>
                        </a:rPr>
                        <a:t>Visitor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rgbClr val="FF0000"/>
                          </a:solidFill>
                          <a:effectLst/>
                          <a:latin typeface="Times New Roman" pitchFamily="18" charset="0"/>
                        </a:rPr>
                        <a:t>Chain of Responsibility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Command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Iterator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Mediator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Memento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rgbClr val="FF0000"/>
                          </a:solidFill>
                          <a:effectLst/>
                          <a:latin typeface="Times New Roman" pitchFamily="18" charset="0"/>
                        </a:rPr>
                        <a:t>State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rgbClr val="FF0000"/>
                          </a:solidFill>
                          <a:effectLst/>
                          <a:latin typeface="Times New Roman" pitchFamily="18" charset="0"/>
                        </a:rPr>
                        <a:t>Strategy</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CA" altLang="en-US" sz="2000" b="1" i="0" u="none" strike="noStrike" cap="none" normalizeH="0" baseline="0" dirty="0">
                          <a:ln>
                            <a:noFill/>
                          </a:ln>
                          <a:solidFill>
                            <a:srgbClr val="FF0000"/>
                          </a:solidFill>
                          <a:effectLst/>
                          <a:latin typeface="Times New Roman" pitchFamily="18" charset="0"/>
                        </a:rPr>
                        <a:t>Observer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4060" name="Text Box 28"/>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179208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41-a</a:t>
            </a:r>
          </a:p>
        </p:txBody>
      </p:sp>
      <p:sp>
        <p:nvSpPr>
          <p:cNvPr id="3" name="Text Placeholder 2"/>
          <p:cNvSpPr>
            <a:spLocks noGrp="1"/>
          </p:cNvSpPr>
          <p:nvPr>
            <p:ph type="body" idx="1"/>
          </p:nvPr>
        </p:nvSpPr>
        <p:spPr>
          <a:xfrm>
            <a:off x="685800" y="2819400"/>
            <a:ext cx="8153400" cy="1500187"/>
          </a:xfrm>
        </p:spPr>
        <p:txBody>
          <a:bodyPr/>
          <a:lstStyle/>
          <a:p>
            <a:r>
              <a:rPr lang="en-US" dirty="0"/>
              <a:t>Behavioral Design Patterns – Visitor, Chain of Responsibility, State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endParaRPr lang="en-US" sz="2000" i="1" dirty="0"/>
          </a:p>
        </p:txBody>
      </p:sp>
    </p:spTree>
    <p:extLst>
      <p:ext uri="{BB962C8B-B14F-4D97-AF65-F5344CB8AC3E}">
        <p14:creationId xmlns:p14="http://schemas.microsoft.com/office/powerpoint/2010/main" val="292778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10AB496-75C1-4D1B-AF7E-8802054056EF}" type="slidenum">
              <a:rPr lang="en-CA" altLang="en-US"/>
              <a:pPr/>
              <a:t>7</a:t>
            </a:fld>
            <a:endParaRPr lang="en-CA" altLang="en-US"/>
          </a:p>
        </p:txBody>
      </p:sp>
      <p:sp>
        <p:nvSpPr>
          <p:cNvPr id="65538" name="Rectangle 2"/>
          <p:cNvSpPr>
            <a:spLocks noGrp="1" noChangeArrowheads="1"/>
          </p:cNvSpPr>
          <p:nvPr>
            <p:ph type="title"/>
          </p:nvPr>
        </p:nvSpPr>
        <p:spPr/>
        <p:txBody>
          <a:bodyPr/>
          <a:lstStyle/>
          <a:p>
            <a:r>
              <a:rPr lang="en-CA" altLang="en-US" dirty="0"/>
              <a:t>Visitor Design Pattern</a:t>
            </a:r>
          </a:p>
        </p:txBody>
      </p:sp>
      <p:sp>
        <p:nvSpPr>
          <p:cNvPr id="65539" name="Rectangle 3"/>
          <p:cNvSpPr>
            <a:spLocks noGrp="1" noChangeArrowheads="1"/>
          </p:cNvSpPr>
          <p:nvPr>
            <p:ph type="body" idx="1"/>
          </p:nvPr>
        </p:nvSpPr>
        <p:spPr/>
        <p:txBody>
          <a:bodyPr/>
          <a:lstStyle/>
          <a:p>
            <a:pPr>
              <a:lnSpc>
                <a:spcPct val="90000"/>
              </a:lnSpc>
            </a:pPr>
            <a:r>
              <a:rPr lang="en-CA" altLang="en-US" sz="2400" dirty="0"/>
              <a:t>Intent</a:t>
            </a:r>
          </a:p>
          <a:p>
            <a:pPr lvl="1">
              <a:lnSpc>
                <a:spcPct val="90000"/>
              </a:lnSpc>
            </a:pPr>
            <a:r>
              <a:rPr lang="en-CA" altLang="en-US" sz="2000" dirty="0"/>
              <a:t>Centralize operations on an object structure so that they can vary independently but still behave polymorphically</a:t>
            </a:r>
          </a:p>
          <a:p>
            <a:pPr lvl="1">
              <a:lnSpc>
                <a:spcPct val="90000"/>
              </a:lnSpc>
            </a:pPr>
            <a:endParaRPr lang="en-CA" altLang="en-US" sz="2000" dirty="0"/>
          </a:p>
          <a:p>
            <a:pPr>
              <a:lnSpc>
                <a:spcPct val="90000"/>
              </a:lnSpc>
            </a:pPr>
            <a:r>
              <a:rPr lang="en-CA" altLang="en-US" sz="2400" dirty="0"/>
              <a:t>Applicability</a:t>
            </a:r>
          </a:p>
          <a:p>
            <a:pPr lvl="1">
              <a:lnSpc>
                <a:spcPct val="90000"/>
              </a:lnSpc>
            </a:pPr>
            <a:r>
              <a:rPr lang="en-CA" altLang="en-US" sz="2000" dirty="0"/>
              <a:t>When classes in a collection define many unrelated operations</a:t>
            </a:r>
          </a:p>
          <a:p>
            <a:pPr lvl="1">
              <a:lnSpc>
                <a:spcPct val="90000"/>
              </a:lnSpc>
            </a:pPr>
            <a:r>
              <a:rPr lang="en-CA" altLang="en-US" sz="2000" dirty="0"/>
              <a:t>Class relationships of objects in the structure rarely change, but the operations on them change often</a:t>
            </a:r>
          </a:p>
          <a:p>
            <a:pPr lvl="1">
              <a:lnSpc>
                <a:spcPct val="90000"/>
              </a:lnSpc>
            </a:pPr>
            <a:r>
              <a:rPr lang="en-CA" altLang="en-US" sz="2000" dirty="0"/>
              <a:t>Apply different operations depending the type of object we visit in a collection</a:t>
            </a:r>
          </a:p>
        </p:txBody>
      </p:sp>
    </p:spTree>
    <p:extLst>
      <p:ext uri="{BB962C8B-B14F-4D97-AF65-F5344CB8AC3E}">
        <p14:creationId xmlns:p14="http://schemas.microsoft.com/office/powerpoint/2010/main" val="63835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7155959-96AC-462E-A9E0-53673454169A}" type="slidenum">
              <a:rPr lang="en-CA" altLang="en-US" sz="1400"/>
              <a:pPr eaLnBrk="1" hangingPunct="1"/>
              <a:t>8</a:t>
            </a:fld>
            <a:endParaRPr lang="en-CA" altLang="en-US" sz="1400"/>
          </a:p>
        </p:txBody>
      </p:sp>
      <p:sp>
        <p:nvSpPr>
          <p:cNvPr id="9219" name="Rectangle 2"/>
          <p:cNvSpPr>
            <a:spLocks noGrp="1" noChangeArrowheads="1"/>
          </p:cNvSpPr>
          <p:nvPr>
            <p:ph type="title"/>
          </p:nvPr>
        </p:nvSpPr>
        <p:spPr>
          <a:xfrm>
            <a:off x="685800" y="188913"/>
            <a:ext cx="7772400" cy="1143000"/>
          </a:xfrm>
        </p:spPr>
        <p:txBody>
          <a:bodyPr/>
          <a:lstStyle/>
          <a:p>
            <a:pPr eaLnBrk="1" hangingPunct="1"/>
            <a:r>
              <a:rPr lang="en-CA" altLang="en-US" dirty="0"/>
              <a:t>Visitor </a:t>
            </a:r>
            <a:r>
              <a:rPr lang="el-GR" altLang="en-US" dirty="0"/>
              <a:t>– </a:t>
            </a:r>
            <a:r>
              <a:rPr lang="en-CA" altLang="en-US" dirty="0"/>
              <a:t>Class Diagram</a:t>
            </a:r>
          </a:p>
        </p:txBody>
      </p:sp>
      <p:sp>
        <p:nvSpPr>
          <p:cNvPr id="9221" name="Text Box 6"/>
          <p:cNvSpPr txBox="1">
            <a:spLocks noChangeArrowheads="1"/>
          </p:cNvSpPr>
          <p:nvPr/>
        </p:nvSpPr>
        <p:spPr bwMode="auto">
          <a:xfrm>
            <a:off x="0" y="4267200"/>
            <a:ext cx="1120820"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1800" i="1" dirty="0"/>
              <a:t>Container</a:t>
            </a:r>
            <a:endParaRPr lang="en-US" altLang="en-US" sz="18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331913"/>
            <a:ext cx="5629275" cy="4886325"/>
          </a:xfrm>
          <a:prstGeom prst="rect">
            <a:avLst/>
          </a:prstGeom>
        </p:spPr>
      </p:pic>
      <p:sp>
        <p:nvSpPr>
          <p:cNvPr id="9222" name="Line 7"/>
          <p:cNvSpPr>
            <a:spLocks noChangeShapeType="1"/>
          </p:cNvSpPr>
          <p:nvPr/>
        </p:nvSpPr>
        <p:spPr bwMode="auto">
          <a:xfrm flipV="1">
            <a:off x="1031052" y="4419600"/>
            <a:ext cx="6453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24" name="Line 9"/>
          <p:cNvSpPr>
            <a:spLocks noChangeShapeType="1"/>
          </p:cNvSpPr>
          <p:nvPr/>
        </p:nvSpPr>
        <p:spPr bwMode="auto">
          <a:xfrm flipH="1">
            <a:off x="6019799" y="4724401"/>
            <a:ext cx="97647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23" name="Text Box 8"/>
          <p:cNvSpPr txBox="1">
            <a:spLocks noChangeArrowheads="1"/>
          </p:cNvSpPr>
          <p:nvPr/>
        </p:nvSpPr>
        <p:spPr bwMode="auto">
          <a:xfrm>
            <a:off x="6996274" y="4539735"/>
            <a:ext cx="1999265"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1800" i="1" dirty="0"/>
              <a:t>Individual elements</a:t>
            </a:r>
            <a:endParaRPr lang="el-GR" altLang="en-US" sz="1800" i="1" dirty="0"/>
          </a:p>
        </p:txBody>
      </p:sp>
    </p:spTree>
    <p:extLst>
      <p:ext uri="{BB962C8B-B14F-4D97-AF65-F5344CB8AC3E}">
        <p14:creationId xmlns:p14="http://schemas.microsoft.com/office/powerpoint/2010/main" val="405360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A66EA32-D718-4507-A275-3CDC5A567D7C}" type="slidenum">
              <a:rPr lang="en-CA" altLang="en-US" sz="1400"/>
              <a:pPr eaLnBrk="1" hangingPunct="1"/>
              <a:t>9</a:t>
            </a:fld>
            <a:endParaRPr lang="en-CA" altLang="en-US" sz="1400"/>
          </a:p>
        </p:txBody>
      </p:sp>
      <p:sp>
        <p:nvSpPr>
          <p:cNvPr id="10243" name="Rectangle 2"/>
          <p:cNvSpPr>
            <a:spLocks noGrp="1" noChangeArrowheads="1"/>
          </p:cNvSpPr>
          <p:nvPr>
            <p:ph type="title"/>
          </p:nvPr>
        </p:nvSpPr>
        <p:spPr>
          <a:xfrm>
            <a:off x="685800" y="457200"/>
            <a:ext cx="7772400" cy="1143000"/>
          </a:xfrm>
        </p:spPr>
        <p:txBody>
          <a:bodyPr/>
          <a:lstStyle/>
          <a:p>
            <a:pPr eaLnBrk="1" hangingPunct="1">
              <a:tabLst>
                <a:tab pos="7542213" algn="r"/>
              </a:tabLst>
            </a:pPr>
            <a:r>
              <a:rPr lang="en-CA" altLang="en-US" sz="3600" dirty="0"/>
              <a:t>Visitor Design Pattern </a:t>
            </a:r>
            <a:r>
              <a:rPr lang="el-GR" altLang="en-US" sz="3600" dirty="0"/>
              <a:t>- </a:t>
            </a:r>
            <a:r>
              <a:rPr lang="en-CA" altLang="en-US" sz="3600" dirty="0"/>
              <a:t>Example</a:t>
            </a:r>
            <a:endParaRPr lang="en-US" altLang="en-US" sz="3600" dirty="0"/>
          </a:p>
        </p:txBody>
      </p:sp>
      <p:sp>
        <p:nvSpPr>
          <p:cNvPr id="10244" name="Rectangle 3"/>
          <p:cNvSpPr>
            <a:spLocks noGrp="1" noChangeArrowheads="1"/>
          </p:cNvSpPr>
          <p:nvPr>
            <p:ph type="body" idx="1"/>
          </p:nvPr>
        </p:nvSpPr>
        <p:spPr>
          <a:xfrm>
            <a:off x="76200" y="1447800"/>
            <a:ext cx="4724400" cy="5673546"/>
          </a:xfrm>
        </p:spPr>
        <p:txBody>
          <a:bodyPr/>
          <a:lstStyle/>
          <a:p>
            <a:pPr marL="0" indent="0">
              <a:buNone/>
            </a:pPr>
            <a:r>
              <a:rPr lang="en-US" sz="1200" dirty="0">
                <a:solidFill>
                  <a:srgbClr val="3F7F5F"/>
                </a:solidFill>
                <a:latin typeface="Consolas" panose="020B0609020204030204" pitchFamily="49" charset="0"/>
              </a:rPr>
              <a:t>// "Visitor"</a:t>
            </a: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abstract</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Visitor {</a:t>
            </a: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abstract</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visit(</a:t>
            </a:r>
            <a:r>
              <a:rPr lang="en-US" sz="1200" b="1" dirty="0" err="1">
                <a:solidFill>
                  <a:srgbClr val="000000"/>
                </a:solidFill>
                <a:latin typeface="Consolas" panose="020B0609020204030204" pitchFamily="49" charset="0"/>
              </a:rPr>
              <a:t>JSONElement</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json</a:t>
            </a:r>
            <a:r>
              <a:rPr lang="en-US" sz="1200" b="1" dirty="0">
                <a:solidFill>
                  <a:srgbClr val="000000"/>
                </a:solidFill>
                <a:latin typeface="Consolas" panose="020B0609020204030204" pitchFamily="49" charset="0"/>
              </a:rPr>
              <a:t>);</a:t>
            </a: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abstract</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visit(</a:t>
            </a:r>
            <a:r>
              <a:rPr lang="en-US" sz="1200" b="1" dirty="0" err="1">
                <a:solidFill>
                  <a:srgbClr val="000000"/>
                </a:solidFill>
                <a:latin typeface="Consolas" panose="020B0609020204030204" pitchFamily="49" charset="0"/>
              </a:rPr>
              <a:t>XMLElement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xml</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a:t>
            </a:r>
            <a:endParaRPr lang="en-US" altLang="en-US" sz="1200" dirty="0">
              <a:solidFill>
                <a:srgbClr val="000000"/>
              </a:solidFill>
              <a:latin typeface="Consolas" panose="020B0609020204030204" pitchFamily="49" charset="0"/>
            </a:endParaRPr>
          </a:p>
          <a:p>
            <a:pPr marL="0" indent="0">
              <a:buNone/>
            </a:pPr>
            <a:r>
              <a:rPr lang="en-US" sz="1200" dirty="0">
                <a:solidFill>
                  <a:srgbClr val="3F7F5F"/>
                </a:solidFill>
                <a:latin typeface="Consolas" panose="020B0609020204030204" pitchFamily="49" charset="0"/>
              </a:rPr>
              <a:t>// "Element Visitor 1"</a:t>
            </a: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ElementVisitor1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Visitor {</a:t>
            </a:r>
          </a:p>
          <a:p>
            <a:pPr marL="0" indent="0">
              <a:buNone/>
            </a:pPr>
            <a:r>
              <a:rPr lang="en-US" sz="1200" dirty="0">
                <a:solidFill>
                  <a:srgbClr val="646464"/>
                </a:solidFill>
                <a:latin typeface="Consolas" panose="020B0609020204030204" pitchFamily="49" charset="0"/>
              </a:rPr>
              <a:t>   @Override</a:t>
            </a: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visit(</a:t>
            </a:r>
            <a:r>
              <a:rPr lang="en-US" sz="1200" b="1" dirty="0" err="1">
                <a:solidFill>
                  <a:srgbClr val="000000"/>
                </a:solidFill>
                <a:latin typeface="Consolas" panose="020B0609020204030204" pitchFamily="49" charset="0"/>
              </a:rPr>
              <a:t>JSONElement</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json</a:t>
            </a:r>
            <a:r>
              <a:rPr lang="en-US" sz="1200" b="1"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"Processing JSON element” </a:t>
            </a:r>
            <a:r>
              <a:rPr lang="en-US" sz="1200" b="1" i="1" dirty="0">
                <a:latin typeface="Consolas" panose="020B0609020204030204" pitchFamily="49" charset="0"/>
              </a:rPr>
              <a:t>+</a:t>
            </a:r>
            <a:r>
              <a:rPr lang="en-US" sz="1200" b="1" i="1" dirty="0">
                <a:solidFill>
                  <a:srgbClr val="2A00FF"/>
                </a:solidFill>
                <a:latin typeface="Consolas" panose="020B0609020204030204" pitchFamily="49" charset="0"/>
              </a:rPr>
              <a:t>  </a:t>
            </a:r>
          </a:p>
          <a:p>
            <a:pPr marL="0" indent="0">
              <a:buNone/>
            </a:pPr>
            <a:r>
              <a:rPr lang="en-US" sz="1200" b="1" i="1" dirty="0">
                <a:solidFill>
                  <a:srgbClr val="2A00FF"/>
                </a:solidFill>
                <a:latin typeface="Consolas" panose="020B0609020204030204" pitchFamily="49" charset="0"/>
              </a:rPr>
              <a:t>       ” with “</a:t>
            </a:r>
            <a:r>
              <a:rPr lang="en-US" sz="1200" b="1" i="1" dirty="0">
                <a:solidFill>
                  <a:srgbClr val="000000"/>
                </a:solidFill>
                <a:latin typeface="Consolas" panose="020B0609020204030204" pitchFamily="49" charset="0"/>
              </a:rPr>
              <a:t> + </a:t>
            </a:r>
            <a:r>
              <a:rPr lang="en-US" sz="1200" b="1" i="1" dirty="0" err="1">
                <a:solidFill>
                  <a:srgbClr val="7F0055"/>
                </a:solidFill>
                <a:latin typeface="Consolas" panose="020B0609020204030204" pitchFamily="49" charset="0"/>
              </a:rPr>
              <a:t>this</a:t>
            </a:r>
            <a:r>
              <a:rPr lang="en-US" sz="1200" b="1" i="1" dirty="0" err="1">
                <a:solidFill>
                  <a:srgbClr val="000000"/>
                </a:solidFill>
                <a:latin typeface="Consolas" panose="020B0609020204030204" pitchFamily="49" charset="0"/>
              </a:rPr>
              <a:t>.getClass</a:t>
            </a:r>
            <a:r>
              <a:rPr lang="en-US" sz="1200" b="1" i="1" dirty="0">
                <a:solidFill>
                  <a:srgbClr val="000000"/>
                </a:solidFill>
                <a:latin typeface="Consolas" panose="020B0609020204030204" pitchFamily="49" charset="0"/>
              </a:rPr>
              <a:t>().</a:t>
            </a:r>
            <a:r>
              <a:rPr lang="en-US" sz="1200" b="1" i="1" dirty="0" err="1">
                <a:solidFill>
                  <a:srgbClr val="000000"/>
                </a:solidFill>
                <a:latin typeface="Consolas" panose="020B0609020204030204" pitchFamily="49" charset="0"/>
              </a:rPr>
              <a:t>getSimpleName</a:t>
            </a:r>
            <a:r>
              <a:rPr lang="en-US" sz="1200" b="1" i="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endParaRPr lang="en-US" sz="1200" dirty="0">
              <a:latin typeface="Consolas" panose="020B0609020204030204" pitchFamily="49" charset="0"/>
            </a:endParaRPr>
          </a:p>
          <a:p>
            <a:pPr marL="0" indent="0">
              <a:buNone/>
            </a:pPr>
            <a:r>
              <a:rPr lang="en-US" sz="1200" dirty="0">
                <a:solidFill>
                  <a:srgbClr val="646464"/>
                </a:solidFill>
                <a:latin typeface="Consolas" panose="020B0609020204030204" pitchFamily="49" charset="0"/>
              </a:rPr>
              <a:t>   @Override</a:t>
            </a: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visit(</a:t>
            </a:r>
            <a:r>
              <a:rPr lang="en-US" sz="1200" b="1" dirty="0" err="1">
                <a:solidFill>
                  <a:srgbClr val="000000"/>
                </a:solidFill>
                <a:latin typeface="Consolas" panose="020B0609020204030204" pitchFamily="49" charset="0"/>
              </a:rPr>
              <a:t>XMLElement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xml</a:t>
            </a:r>
            <a:r>
              <a:rPr lang="en-US" sz="1200" b="1"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"Processing XML element” +</a:t>
            </a:r>
          </a:p>
          <a:p>
            <a:pPr marL="0" indent="0">
              <a:buNone/>
            </a:pPr>
            <a:r>
              <a:rPr lang="en-US" sz="1200" b="1" i="1" dirty="0">
                <a:solidFill>
                  <a:srgbClr val="2A00FF"/>
                </a:solidFill>
                <a:latin typeface="Consolas" panose="020B0609020204030204" pitchFamily="49" charset="0"/>
              </a:rPr>
              <a:t>       “ with “</a:t>
            </a:r>
            <a:r>
              <a:rPr lang="en-US" sz="1200" b="1" i="1" dirty="0">
                <a:solidFill>
                  <a:srgbClr val="000000"/>
                </a:solidFill>
                <a:latin typeface="Consolas" panose="020B0609020204030204" pitchFamily="49" charset="0"/>
              </a:rPr>
              <a:t>+ </a:t>
            </a:r>
            <a:r>
              <a:rPr lang="en-US" sz="1200" b="1" i="1" dirty="0" err="1">
                <a:solidFill>
                  <a:srgbClr val="7F0055"/>
                </a:solidFill>
                <a:latin typeface="Consolas" panose="020B0609020204030204" pitchFamily="49" charset="0"/>
              </a:rPr>
              <a:t>this</a:t>
            </a:r>
            <a:r>
              <a:rPr lang="en-US" sz="1200" b="1" i="1" dirty="0" err="1">
                <a:solidFill>
                  <a:srgbClr val="000000"/>
                </a:solidFill>
                <a:latin typeface="Consolas" panose="020B0609020204030204" pitchFamily="49" charset="0"/>
              </a:rPr>
              <a:t>.getClass</a:t>
            </a:r>
            <a:r>
              <a:rPr lang="en-US" sz="1200" b="1" i="1" dirty="0">
                <a:solidFill>
                  <a:srgbClr val="000000"/>
                </a:solidFill>
                <a:latin typeface="Consolas" panose="020B0609020204030204" pitchFamily="49" charset="0"/>
              </a:rPr>
              <a:t>().</a:t>
            </a:r>
            <a:r>
              <a:rPr lang="en-US" sz="1200" b="1" i="1" dirty="0" err="1">
                <a:solidFill>
                  <a:srgbClr val="000000"/>
                </a:solidFill>
                <a:latin typeface="Consolas" panose="020B0609020204030204" pitchFamily="49" charset="0"/>
              </a:rPr>
              <a:t>getSimpleName</a:t>
            </a:r>
            <a:r>
              <a:rPr lang="en-US" sz="1200" b="1" i="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endParaRPr lang="en-US" altLang="en-US" sz="1200" dirty="0">
              <a:solidFill>
                <a:srgbClr val="000000"/>
              </a:solidFill>
              <a:latin typeface="Consolas" panose="020B0609020204030204" pitchFamily="49" charset="0"/>
            </a:endParaRPr>
          </a:p>
        </p:txBody>
      </p:sp>
      <p:sp>
        <p:nvSpPr>
          <p:cNvPr id="2" name="TextBox 1"/>
          <p:cNvSpPr txBox="1"/>
          <p:nvPr/>
        </p:nvSpPr>
        <p:spPr>
          <a:xfrm>
            <a:off x="4800600" y="1449572"/>
            <a:ext cx="4428460" cy="2492990"/>
          </a:xfrm>
          <a:prstGeom prst="rect">
            <a:avLst/>
          </a:prstGeom>
          <a:noFill/>
        </p:spPr>
        <p:txBody>
          <a:bodyPr wrap="square" rtlCol="0">
            <a:spAutoFit/>
          </a:bodyPr>
          <a:lstStyle/>
          <a:p>
            <a:pPr marL="0" indent="0">
              <a:buNone/>
            </a:pPr>
            <a:r>
              <a:rPr lang="en-US" sz="1200" dirty="0">
                <a:solidFill>
                  <a:srgbClr val="3F7F5F"/>
                </a:solidFill>
                <a:latin typeface="Consolas" panose="020B0609020204030204" pitchFamily="49" charset="0"/>
              </a:rPr>
              <a:t>//"Element Visitor 2"</a:t>
            </a: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ElementVisitor2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Visitor {</a:t>
            </a:r>
          </a:p>
          <a:p>
            <a:pPr marL="0" indent="0">
              <a:buNone/>
            </a:pPr>
            <a:r>
              <a:rPr lang="en-US" sz="1200" dirty="0">
                <a:solidFill>
                  <a:srgbClr val="646464"/>
                </a:solidFill>
                <a:latin typeface="Consolas" panose="020B0609020204030204" pitchFamily="49" charset="0"/>
              </a:rPr>
              <a:t>   @Override</a:t>
            </a: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visit(</a:t>
            </a:r>
            <a:r>
              <a:rPr lang="en-US" sz="1200" b="1" dirty="0" err="1">
                <a:solidFill>
                  <a:srgbClr val="000000"/>
                </a:solidFill>
                <a:latin typeface="Consolas" panose="020B0609020204030204" pitchFamily="49" charset="0"/>
              </a:rPr>
              <a:t>JSONElement</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json</a:t>
            </a:r>
            <a:r>
              <a:rPr lang="en-US" sz="1200" b="1"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"Processing JSON element” </a:t>
            </a:r>
          </a:p>
          <a:p>
            <a:pPr marL="0" indent="0">
              <a:buNone/>
            </a:pPr>
            <a:r>
              <a:rPr lang="en-US" sz="1200" b="1" i="1" dirty="0">
                <a:latin typeface="Consolas" panose="020B0609020204030204" pitchFamily="49" charset="0"/>
              </a:rPr>
              <a:t>    +</a:t>
            </a:r>
            <a:r>
              <a:rPr lang="en-US" sz="1200" b="1" i="1" dirty="0">
                <a:solidFill>
                  <a:srgbClr val="2A00FF"/>
                </a:solidFill>
                <a:latin typeface="Consolas" panose="020B0609020204030204" pitchFamily="49" charset="0"/>
              </a:rPr>
              <a:t> “ with "</a:t>
            </a:r>
            <a:r>
              <a:rPr lang="en-US" sz="1200" b="1" i="1" dirty="0">
                <a:solidFill>
                  <a:srgbClr val="000000"/>
                </a:solidFill>
                <a:latin typeface="Consolas" panose="020B0609020204030204" pitchFamily="49" charset="0"/>
              </a:rPr>
              <a:t> + </a:t>
            </a:r>
            <a:r>
              <a:rPr lang="en-US" sz="1200" b="1" i="1" dirty="0" err="1">
                <a:solidFill>
                  <a:srgbClr val="7F0055"/>
                </a:solidFill>
                <a:latin typeface="Consolas" panose="020B0609020204030204" pitchFamily="49" charset="0"/>
              </a:rPr>
              <a:t>this</a:t>
            </a:r>
            <a:r>
              <a:rPr lang="en-US" sz="1200" b="1" i="1" dirty="0" err="1">
                <a:solidFill>
                  <a:srgbClr val="000000"/>
                </a:solidFill>
                <a:latin typeface="Consolas" panose="020B0609020204030204" pitchFamily="49" charset="0"/>
              </a:rPr>
              <a:t>.getClass</a:t>
            </a:r>
            <a:r>
              <a:rPr lang="en-US" sz="1200" b="1" i="1" dirty="0">
                <a:solidFill>
                  <a:srgbClr val="000000"/>
                </a:solidFill>
                <a:latin typeface="Consolas" panose="020B0609020204030204" pitchFamily="49" charset="0"/>
              </a:rPr>
              <a:t>().</a:t>
            </a:r>
            <a:r>
              <a:rPr lang="en-US" sz="1200" b="1" i="1" dirty="0" err="1">
                <a:solidFill>
                  <a:srgbClr val="000000"/>
                </a:solidFill>
                <a:latin typeface="Consolas" panose="020B0609020204030204" pitchFamily="49" charset="0"/>
              </a:rPr>
              <a:t>getSimpleName</a:t>
            </a:r>
            <a:r>
              <a:rPr lang="en-US" sz="1200" b="1" i="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endParaRPr lang="en-US" sz="1200" dirty="0">
              <a:latin typeface="Consolas" panose="020B0609020204030204" pitchFamily="49" charset="0"/>
            </a:endParaRPr>
          </a:p>
          <a:p>
            <a:pPr marL="0" indent="0">
              <a:buNone/>
            </a:pPr>
            <a:r>
              <a:rPr lang="en-US" sz="1200" dirty="0">
                <a:solidFill>
                  <a:srgbClr val="646464"/>
                </a:solidFill>
                <a:latin typeface="Consolas" panose="020B0609020204030204" pitchFamily="49" charset="0"/>
              </a:rPr>
              <a:t>   @Override</a:t>
            </a: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visit(</a:t>
            </a:r>
            <a:r>
              <a:rPr lang="en-US" sz="1200" b="1" dirty="0" err="1">
                <a:solidFill>
                  <a:srgbClr val="000000"/>
                </a:solidFill>
                <a:latin typeface="Consolas" panose="020B0609020204030204" pitchFamily="49" charset="0"/>
              </a:rPr>
              <a:t>XMLElement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xml</a:t>
            </a:r>
            <a:r>
              <a:rPr lang="en-US" sz="1200" b="1"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"Processing XML element”</a:t>
            </a:r>
          </a:p>
          <a:p>
            <a:pPr marL="0" indent="0">
              <a:buNone/>
            </a:pPr>
            <a:r>
              <a:rPr lang="en-US" sz="1200" b="1" i="1" dirty="0">
                <a:latin typeface="Consolas" panose="020B0609020204030204" pitchFamily="49" charset="0"/>
              </a:rPr>
              <a:t>     +</a:t>
            </a:r>
            <a:r>
              <a:rPr lang="en-US" sz="1200" b="1" i="1" dirty="0">
                <a:solidFill>
                  <a:srgbClr val="2A00FF"/>
                </a:solidFill>
                <a:latin typeface="Consolas" panose="020B0609020204030204" pitchFamily="49" charset="0"/>
              </a:rPr>
              <a:t> “with "</a:t>
            </a:r>
            <a:r>
              <a:rPr lang="en-US" sz="1200" b="1" i="1" dirty="0">
                <a:solidFill>
                  <a:srgbClr val="000000"/>
                </a:solidFill>
                <a:latin typeface="Consolas" panose="020B0609020204030204" pitchFamily="49" charset="0"/>
              </a:rPr>
              <a:t> + </a:t>
            </a:r>
            <a:r>
              <a:rPr lang="en-US" sz="1200" b="1" i="1" dirty="0" err="1">
                <a:solidFill>
                  <a:srgbClr val="7F0055"/>
                </a:solidFill>
                <a:latin typeface="Consolas" panose="020B0609020204030204" pitchFamily="49" charset="0"/>
              </a:rPr>
              <a:t>this</a:t>
            </a:r>
            <a:r>
              <a:rPr lang="en-US" sz="1200" b="1" i="1" dirty="0" err="1">
                <a:solidFill>
                  <a:srgbClr val="000000"/>
                </a:solidFill>
                <a:latin typeface="Consolas" panose="020B0609020204030204" pitchFamily="49" charset="0"/>
              </a:rPr>
              <a:t>.getClass</a:t>
            </a:r>
            <a:r>
              <a:rPr lang="en-US" sz="1200" b="1" i="1" dirty="0">
                <a:solidFill>
                  <a:srgbClr val="000000"/>
                </a:solidFill>
                <a:latin typeface="Consolas" panose="020B0609020204030204" pitchFamily="49" charset="0"/>
              </a:rPr>
              <a:t>().</a:t>
            </a:r>
            <a:r>
              <a:rPr lang="en-US" sz="1200" b="1" i="1" dirty="0" err="1">
                <a:solidFill>
                  <a:srgbClr val="000000"/>
                </a:solidFill>
                <a:latin typeface="Consolas" panose="020B0609020204030204" pitchFamily="49" charset="0"/>
              </a:rPr>
              <a:t>getSimpleName</a:t>
            </a:r>
            <a:r>
              <a:rPr lang="en-US" sz="1200" b="1" i="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endParaRPr lang="en-US" altLang="en-US" sz="1200" dirty="0">
              <a:latin typeface="Courier New" pitchFamily="49" charset="0"/>
            </a:endParaRPr>
          </a:p>
        </p:txBody>
      </p:sp>
      <p:cxnSp>
        <p:nvCxnSpPr>
          <p:cNvPr id="4" name="Straight Connector 3"/>
          <p:cNvCxnSpPr/>
          <p:nvPr/>
        </p:nvCxnSpPr>
        <p:spPr>
          <a:xfrm>
            <a:off x="4648200" y="1219200"/>
            <a:ext cx="0" cy="48006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8641262"/>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1650</TotalTime>
  <Words>3770</Words>
  <Application>Microsoft Office PowerPoint</Application>
  <PresentationFormat>On-screen Show (4:3)</PresentationFormat>
  <Paragraphs>674</Paragraphs>
  <Slides>38</Slides>
  <Notes>32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Arial</vt:lpstr>
      <vt:lpstr>Calibri</vt:lpstr>
      <vt:lpstr>Consolas</vt:lpstr>
      <vt:lpstr>Courier New</vt:lpstr>
      <vt:lpstr>Helvetica</vt:lpstr>
      <vt:lpstr>Segoe UI</vt:lpstr>
      <vt:lpstr>Times New Roman</vt:lpstr>
      <vt:lpstr>Wrox 24-Hour Trainer</vt:lpstr>
      <vt:lpstr>Visio</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41</vt:lpstr>
      <vt:lpstr>Learning Objectives in this Part</vt:lpstr>
      <vt:lpstr>Classification of GoF Design Pattern</vt:lpstr>
      <vt:lpstr>Part 41-a</vt:lpstr>
      <vt:lpstr>Visitor Design Pattern</vt:lpstr>
      <vt:lpstr>Visitor – Class Diagram</vt:lpstr>
      <vt:lpstr>Visitor Design Pattern - Example</vt:lpstr>
      <vt:lpstr>Visitor Design Pattern – Example (2)</vt:lpstr>
      <vt:lpstr>Visitor Design Pattern – Example (3)</vt:lpstr>
      <vt:lpstr>Visitor Design Pattern – Alternative Example</vt:lpstr>
      <vt:lpstr>Design Pattern Chain of Responsibility</vt:lpstr>
      <vt:lpstr>Chain of Responsibility – Class Diagram</vt:lpstr>
      <vt:lpstr>Chain of Responsibility – Example</vt:lpstr>
      <vt:lpstr>Chain of Responsibility – Client Code</vt:lpstr>
      <vt:lpstr>State design Pattern</vt:lpstr>
      <vt:lpstr>State Design Pattern – Structural Elements</vt:lpstr>
      <vt:lpstr>State Design Pattern – Class Diagram</vt:lpstr>
      <vt:lpstr>State Design Pattern - Example</vt:lpstr>
      <vt:lpstr>State Design Pattern – Client Code Example</vt:lpstr>
      <vt:lpstr>Part 41-b</vt:lpstr>
      <vt:lpstr>Strategy Design Pattern</vt:lpstr>
      <vt:lpstr>Strategy Design Pattern – Class Diagram</vt:lpstr>
      <vt:lpstr>Strategy Design Pattern – Class Diagram</vt:lpstr>
      <vt:lpstr>Strategy – Example (1)</vt:lpstr>
      <vt:lpstr>Strategy – Example (2)</vt:lpstr>
      <vt:lpstr>Strategy – Client Code Example (3)</vt:lpstr>
      <vt:lpstr>Strategy - Comments</vt:lpstr>
      <vt:lpstr>Part 41-c</vt:lpstr>
      <vt:lpstr>Observer Design Pattern</vt:lpstr>
      <vt:lpstr>Observer Design Pattern (Cont'd)</vt:lpstr>
      <vt:lpstr>Observer Design Pattern (Cont'd)</vt:lpstr>
      <vt:lpstr>Observer – Class Diagram</vt:lpstr>
      <vt:lpstr>Observer -  Example (1)</vt:lpstr>
      <vt:lpstr>Observer – Example (2)</vt:lpstr>
      <vt:lpstr>Observer – Client Code</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246</cp:revision>
  <dcterms:created xsi:type="dcterms:W3CDTF">2015-03-16T16:55:38Z</dcterms:created>
  <dcterms:modified xsi:type="dcterms:W3CDTF">2020-09-07T22:38:42Z</dcterms:modified>
</cp:coreProperties>
</file>