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43" r:id="rId2"/>
    <p:sldId id="507" r:id="rId3"/>
    <p:sldId id="545" r:id="rId4"/>
    <p:sldId id="544" r:id="rId5"/>
    <p:sldId id="511" r:id="rId6"/>
    <p:sldId id="512" r:id="rId7"/>
    <p:sldId id="513" r:id="rId8"/>
    <p:sldId id="514" r:id="rId9"/>
    <p:sldId id="515" r:id="rId10"/>
    <p:sldId id="516" r:id="rId11"/>
    <p:sldId id="517" r:id="rId12"/>
    <p:sldId id="546" r:id="rId13"/>
    <p:sldId id="548" r:id="rId14"/>
    <p:sldId id="518" r:id="rId15"/>
    <p:sldId id="519" r:id="rId16"/>
    <p:sldId id="520" r:id="rId17"/>
    <p:sldId id="521" r:id="rId18"/>
    <p:sldId id="522" r:id="rId19"/>
    <p:sldId id="528" r:id="rId20"/>
    <p:sldId id="529" r:id="rId21"/>
    <p:sldId id="538" r:id="rId22"/>
    <p:sldId id="523" r:id="rId23"/>
    <p:sldId id="524" r:id="rId24"/>
    <p:sldId id="525" r:id="rId25"/>
    <p:sldId id="526" r:id="rId26"/>
    <p:sldId id="527" r:id="rId27"/>
    <p:sldId id="530" r:id="rId28"/>
    <p:sldId id="537" r:id="rId29"/>
    <p:sldId id="539" r:id="rId30"/>
    <p:sldId id="531" r:id="rId31"/>
    <p:sldId id="540" r:id="rId32"/>
    <p:sldId id="542" r:id="rId33"/>
    <p:sldId id="532" r:id="rId34"/>
    <p:sldId id="533" r:id="rId35"/>
    <p:sldId id="547" r:id="rId36"/>
    <p:sldId id="549" r:id="rId37"/>
    <p:sldId id="534" r:id="rId38"/>
    <p:sldId id="535" r:id="rId39"/>
    <p:sldId id="536" r:id="rId40"/>
    <p:sldId id="50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20.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FDF7E9F-AC05-4129-807A-1A1FF8B5CD4C}" type="slidenum">
              <a:rPr lang="en-CA" altLang="en-US" sz="1200"/>
              <a:pPr eaLnBrk="1" hangingPunct="1"/>
              <a:t>15</a:t>
            </a:fld>
            <a:endParaRPr lang="en-CA" altLang="en-US" sz="1200"/>
          </a:p>
        </p:txBody>
      </p:sp>
      <p:sp>
        <p:nvSpPr>
          <p:cNvPr id="52227" name="Rectangle 2"/>
          <p:cNvSpPr>
            <a:spLocks noGrp="1" noRot="1" noChangeAspect="1" noChangeArrowheads="1" noTextEdit="1"/>
          </p:cNvSpPr>
          <p:nvPr>
            <p:ph type="sldImg"/>
          </p:nvPr>
        </p:nvSpPr>
        <p:spPr>
          <a:xfrm>
            <a:off x="1143000" y="687388"/>
            <a:ext cx="4572000" cy="3429000"/>
          </a:xfrm>
          <a:ln/>
        </p:spPr>
      </p:sp>
      <p:sp>
        <p:nvSpPr>
          <p:cNvPr id="52228" name="Rectangle 3"/>
          <p:cNvSpPr>
            <a:spLocks noGrp="1" noChangeArrowheads="1"/>
          </p:cNvSpPr>
          <p:nvPr>
            <p:ph type="body" idx="1"/>
          </p:nvPr>
        </p:nvSpPr>
        <p:spPr>
          <a:xfrm>
            <a:off x="914400" y="4343400"/>
            <a:ext cx="5029200" cy="4113213"/>
          </a:xfrm>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B30743-450D-431D-B21C-C735F1468346}" type="slidenum">
              <a:rPr lang="en-CA" altLang="en-US" sz="1200"/>
              <a:pPr eaLnBrk="1" hangingPunct="1"/>
              <a:t>21</a:t>
            </a:fld>
            <a:endParaRPr lang="en-CA" altLang="en-US" sz="1200"/>
          </a:p>
        </p:txBody>
      </p:sp>
      <p:sp>
        <p:nvSpPr>
          <p:cNvPr id="70659" name="Rectangle 2"/>
          <p:cNvSpPr>
            <a:spLocks noGrp="1" noRot="1" noChangeAspect="1" noChangeArrowheads="1" noTextEdit="1"/>
          </p:cNvSpPr>
          <p:nvPr>
            <p:ph type="sldImg"/>
          </p:nvPr>
        </p:nvSpPr>
        <p:spPr>
          <a:xfrm>
            <a:off x="1143000" y="687388"/>
            <a:ext cx="4572000" cy="3429000"/>
          </a:xfrm>
          <a:ln/>
        </p:spPr>
      </p:sp>
      <p:sp>
        <p:nvSpPr>
          <p:cNvPr id="70660" name="Rectangle 3"/>
          <p:cNvSpPr>
            <a:spLocks noGrp="1" noChangeArrowheads="1"/>
          </p:cNvSpPr>
          <p:nvPr>
            <p:ph type="body" idx="1"/>
          </p:nvPr>
        </p:nvSpPr>
        <p:spPr>
          <a:xfrm>
            <a:off x="914400" y="4343400"/>
            <a:ext cx="5029200" cy="4113213"/>
          </a:xfrm>
          <a:noFill/>
        </p:spPr>
        <p:txBody>
          <a:bodyPr/>
          <a:lstStyle/>
          <a:p>
            <a:pPr eaLnBrk="1" hangingPunct="1"/>
            <a:endParaRPr lang="en-US" altLang="en-US"/>
          </a:p>
        </p:txBody>
      </p:sp>
    </p:spTree>
    <p:extLst>
      <p:ext uri="{BB962C8B-B14F-4D97-AF65-F5344CB8AC3E}">
        <p14:creationId xmlns:p14="http://schemas.microsoft.com/office/powerpoint/2010/main" val="180750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3DCB03-6F49-4450-ACC6-25EC1A31E321}" type="slidenum">
              <a:rPr lang="en-CA" altLang="en-US" sz="1200" smtClean="0"/>
              <a:pPr eaLnBrk="1" hangingPunct="1"/>
              <a:t>26</a:t>
            </a:fld>
            <a:endParaRPr lang="en-CA" altLang="en-US" sz="1200"/>
          </a:p>
        </p:txBody>
      </p:sp>
      <p:sp>
        <p:nvSpPr>
          <p:cNvPr id="60419" name="Rectangle 2"/>
          <p:cNvSpPr>
            <a:spLocks noGrp="1" noRot="1" noChangeAspect="1" noChangeArrowheads="1" noTextEdit="1"/>
          </p:cNvSpPr>
          <p:nvPr>
            <p:ph type="sldImg"/>
          </p:nvPr>
        </p:nvSpPr>
        <p:spPr>
          <a:xfrm>
            <a:off x="1143000" y="687388"/>
            <a:ext cx="4572000" cy="3429000"/>
          </a:xfrm>
          <a:ln/>
        </p:spPr>
      </p:sp>
      <p:sp>
        <p:nvSpPr>
          <p:cNvPr id="6042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51C70-AB0A-4C6A-9F1A-FF4DE1066E85}" type="slidenum">
              <a:rPr lang="en-CA" altLang="en-US"/>
              <a:pPr/>
              <a:t>28</a:t>
            </a:fld>
            <a:endParaRPr lang="en-CA" altLang="en-US"/>
          </a:p>
        </p:txBody>
      </p:sp>
      <p:sp>
        <p:nvSpPr>
          <p:cNvPr id="121858" name="Rectangle 2"/>
          <p:cNvSpPr>
            <a:spLocks noGrp="1" noRot="1" noChangeAspect="1" noChangeArrowheads="1" noTextEdit="1"/>
          </p:cNvSpPr>
          <p:nvPr>
            <p:ph type="sldImg"/>
          </p:nvPr>
        </p:nvSpPr>
        <p:spPr>
          <a:xfrm>
            <a:off x="1143000" y="687388"/>
            <a:ext cx="4572000" cy="3429000"/>
          </a:xfrm>
          <a:ln/>
        </p:spPr>
      </p:sp>
      <p:sp>
        <p:nvSpPr>
          <p:cNvPr id="121859" name="Rectangle 3"/>
          <p:cNvSpPr>
            <a:spLocks noGrp="1" noChangeArrowheads="1"/>
          </p:cNvSpPr>
          <p:nvPr>
            <p:ph type="body" idx="1"/>
          </p:nvPr>
        </p:nvSpPr>
        <p:spPr>
          <a:xfrm>
            <a:off x="914400" y="4343400"/>
            <a:ext cx="5029200" cy="4113213"/>
          </a:xfrm>
        </p:spPr>
        <p:txBody>
          <a:bodyPr/>
          <a:lstStyle/>
          <a:p>
            <a:endParaRPr lang="en-US" altLang="en-US"/>
          </a:p>
        </p:txBody>
      </p:sp>
    </p:spTree>
    <p:extLst>
      <p:ext uri="{BB962C8B-B14F-4D97-AF65-F5344CB8AC3E}">
        <p14:creationId xmlns:p14="http://schemas.microsoft.com/office/powerpoint/2010/main" val="285275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FE952-2273-4CC1-9F10-6AC981F6BFBC}" type="slidenum">
              <a:rPr lang="en-CA" altLang="en-US"/>
              <a:pPr/>
              <a:t>29</a:t>
            </a:fld>
            <a:endParaRPr lang="en-CA" altLang="en-US"/>
          </a:p>
        </p:txBody>
      </p:sp>
      <p:sp>
        <p:nvSpPr>
          <p:cNvPr id="130050" name="Rectangle 2"/>
          <p:cNvSpPr>
            <a:spLocks noGrp="1" noRot="1" noChangeAspect="1" noChangeArrowheads="1" noTextEdit="1"/>
          </p:cNvSpPr>
          <p:nvPr>
            <p:ph type="sldImg"/>
          </p:nvPr>
        </p:nvSpPr>
        <p:spPr>
          <a:xfrm>
            <a:off x="1143000" y="687388"/>
            <a:ext cx="4572000" cy="3429000"/>
          </a:xfrm>
          <a:ln/>
        </p:spPr>
      </p:sp>
      <p:sp>
        <p:nvSpPr>
          <p:cNvPr id="130051" name="Rectangle 3"/>
          <p:cNvSpPr>
            <a:spLocks noGrp="1" noChangeArrowheads="1"/>
          </p:cNvSpPr>
          <p:nvPr>
            <p:ph type="body" idx="1"/>
          </p:nvPr>
        </p:nvSpPr>
        <p:spPr>
          <a:xfrm>
            <a:off x="914400" y="4343400"/>
            <a:ext cx="5029200" cy="4113213"/>
          </a:xfrm>
        </p:spPr>
        <p:txBody>
          <a:bodyPr/>
          <a:lstStyle/>
          <a:p>
            <a:endParaRPr lang="en-US" altLang="en-US"/>
          </a:p>
        </p:txBody>
      </p:sp>
    </p:spTree>
    <p:extLst>
      <p:ext uri="{BB962C8B-B14F-4D97-AF65-F5344CB8AC3E}">
        <p14:creationId xmlns:p14="http://schemas.microsoft.com/office/powerpoint/2010/main" val="1099202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67F5B-BD2E-4E01-A571-C001D69AF297}" type="slidenum">
              <a:rPr lang="en-CA" altLang="en-US"/>
              <a:pPr/>
              <a:t>30</a:t>
            </a:fld>
            <a:endParaRPr lang="en-CA" altLang="en-US"/>
          </a:p>
        </p:txBody>
      </p:sp>
      <p:sp>
        <p:nvSpPr>
          <p:cNvPr id="107522" name="Rectangle 2"/>
          <p:cNvSpPr>
            <a:spLocks noGrp="1" noRot="1" noChangeAspect="1" noChangeArrowheads="1" noTextEdit="1"/>
          </p:cNvSpPr>
          <p:nvPr>
            <p:ph type="sldImg"/>
          </p:nvPr>
        </p:nvSpPr>
        <p:spPr>
          <a:xfrm>
            <a:off x="1143000" y="687388"/>
            <a:ext cx="4572000" cy="3429000"/>
          </a:xfrm>
          <a:ln/>
        </p:spPr>
      </p:sp>
      <p:sp>
        <p:nvSpPr>
          <p:cNvPr id="107523" name="Rectangle 3"/>
          <p:cNvSpPr>
            <a:spLocks noGrp="1" noChangeArrowheads="1"/>
          </p:cNvSpPr>
          <p:nvPr>
            <p:ph type="body" idx="1"/>
          </p:nvPr>
        </p:nvSpPr>
        <p:spPr>
          <a:xfrm>
            <a:off x="914400" y="4343400"/>
            <a:ext cx="5029200" cy="4113213"/>
          </a:xfrm>
        </p:spPr>
        <p:txBody>
          <a:bodyPr/>
          <a:lstStyle/>
          <a:p>
            <a:endParaRPr lang="en-US" altLang="en-US"/>
          </a:p>
        </p:txBody>
      </p:sp>
    </p:spTree>
    <p:extLst>
      <p:ext uri="{BB962C8B-B14F-4D97-AF65-F5344CB8AC3E}">
        <p14:creationId xmlns:p14="http://schemas.microsoft.com/office/powerpoint/2010/main" val="2125634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7E3C7-5B3A-42C6-ADAF-46738C4BAE66}" type="slidenum">
              <a:rPr lang="en-CA" altLang="en-US"/>
              <a:pPr/>
              <a:t>31</a:t>
            </a:fld>
            <a:endParaRPr lang="en-CA" alt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4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E4C47-FD1B-4FC3-8E9A-967732D5B894}" type="slidenum">
              <a:rPr lang="en-CA" altLang="en-US"/>
              <a:pPr/>
              <a:t>32</a:t>
            </a:fld>
            <a:endParaRPr lang="en-CA" altLang="en-US"/>
          </a:p>
        </p:txBody>
      </p:sp>
      <p:sp>
        <p:nvSpPr>
          <p:cNvPr id="138242" name="Rectangle 2"/>
          <p:cNvSpPr>
            <a:spLocks noGrp="1" noRot="1" noChangeAspect="1" noChangeArrowheads="1" noTextEdit="1"/>
          </p:cNvSpPr>
          <p:nvPr>
            <p:ph type="sldImg"/>
          </p:nvPr>
        </p:nvSpPr>
        <p:spPr>
          <a:xfrm>
            <a:off x="1143000" y="687388"/>
            <a:ext cx="4572000" cy="3429000"/>
          </a:xfrm>
          <a:ln/>
        </p:spPr>
      </p:sp>
      <p:sp>
        <p:nvSpPr>
          <p:cNvPr id="138243" name="Rectangle 3"/>
          <p:cNvSpPr>
            <a:spLocks noGrp="1" noChangeArrowheads="1"/>
          </p:cNvSpPr>
          <p:nvPr>
            <p:ph type="body" idx="1"/>
          </p:nvPr>
        </p:nvSpPr>
        <p:spPr>
          <a:xfrm>
            <a:off x="914400" y="4343400"/>
            <a:ext cx="5029200" cy="4113213"/>
          </a:xfrm>
        </p:spPr>
        <p:txBody>
          <a:bodyPr/>
          <a:lstStyle/>
          <a:p>
            <a:endParaRPr lang="en-US" altLang="en-US"/>
          </a:p>
        </p:txBody>
      </p:sp>
    </p:spTree>
    <p:extLst>
      <p:ext uri="{BB962C8B-B14F-4D97-AF65-F5344CB8AC3E}">
        <p14:creationId xmlns:p14="http://schemas.microsoft.com/office/powerpoint/2010/main" val="4033729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546C9-FF0C-425C-9677-00EABA5083CA}" type="slidenum">
              <a:rPr lang="en-CA" altLang="en-US"/>
              <a:pPr/>
              <a:t>33</a:t>
            </a:fld>
            <a:endParaRPr lang="en-CA" altLang="en-US"/>
          </a:p>
        </p:txBody>
      </p:sp>
      <p:sp>
        <p:nvSpPr>
          <p:cNvPr id="109570" name="Rectangle 2"/>
          <p:cNvSpPr>
            <a:spLocks noGrp="1" noRot="1" noChangeAspect="1" noChangeArrowheads="1" noTextEdit="1"/>
          </p:cNvSpPr>
          <p:nvPr>
            <p:ph type="sldImg"/>
          </p:nvPr>
        </p:nvSpPr>
        <p:spPr>
          <a:xfrm>
            <a:off x="1143000" y="687388"/>
            <a:ext cx="4572000" cy="3429000"/>
          </a:xfrm>
          <a:ln/>
        </p:spPr>
      </p:sp>
      <p:sp>
        <p:nvSpPr>
          <p:cNvPr id="109571" name="Rectangle 3"/>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5A149-4155-4C78-8E45-CD8B0430953C}" type="slidenum">
              <a:rPr lang="en-CA" altLang="en-US"/>
              <a:pPr/>
              <a:t>34</a:t>
            </a:fld>
            <a:endParaRPr lang="en-CA" altLang="en-US"/>
          </a:p>
        </p:txBody>
      </p:sp>
      <p:sp>
        <p:nvSpPr>
          <p:cNvPr id="111618" name="Rectangle 2"/>
          <p:cNvSpPr>
            <a:spLocks noGrp="1" noRot="1" noChangeAspect="1" noChangeArrowheads="1" noTextEdit="1"/>
          </p:cNvSpPr>
          <p:nvPr>
            <p:ph type="sldImg"/>
          </p:nvPr>
        </p:nvSpPr>
        <p:spPr>
          <a:xfrm>
            <a:off x="1143000" y="687388"/>
            <a:ext cx="4572000" cy="3429000"/>
          </a:xfrm>
          <a:ln/>
        </p:spPr>
      </p:sp>
      <p:sp>
        <p:nvSpPr>
          <p:cNvPr id="111619" name="Rectangle 3"/>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35</a:t>
            </a:fld>
            <a:endParaRPr lang="en-US"/>
          </a:p>
        </p:txBody>
      </p:sp>
    </p:spTree>
    <p:extLst>
      <p:ext uri="{BB962C8B-B14F-4D97-AF65-F5344CB8AC3E}">
        <p14:creationId xmlns:p14="http://schemas.microsoft.com/office/powerpoint/2010/main" val="107613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36</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79913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648E4-AF8F-4428-B5CB-2FC007403D6D}" type="slidenum">
              <a:rPr lang="en-CA" altLang="en-US"/>
              <a:pPr/>
              <a:t>37</a:t>
            </a:fld>
            <a:endParaRPr lang="en-CA" altLang="en-US"/>
          </a:p>
        </p:txBody>
      </p:sp>
      <p:sp>
        <p:nvSpPr>
          <p:cNvPr id="113666" name="Rectangle 2"/>
          <p:cNvSpPr>
            <a:spLocks noGrp="1" noRot="1" noChangeAspect="1" noChangeArrowheads="1" noTextEdit="1"/>
          </p:cNvSpPr>
          <p:nvPr>
            <p:ph type="sldImg"/>
          </p:nvPr>
        </p:nvSpPr>
        <p:spPr>
          <a:xfrm>
            <a:off x="1143000" y="687388"/>
            <a:ext cx="4572000" cy="3429000"/>
          </a:xfrm>
          <a:ln/>
        </p:spPr>
      </p:sp>
      <p:sp>
        <p:nvSpPr>
          <p:cNvPr id="113667" name="Rectangle 3"/>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B7F47-6EF8-4991-AB22-73FFF3DCCF7F}" type="slidenum">
              <a:rPr lang="en-CA" altLang="en-US"/>
              <a:pPr/>
              <a:t>38</a:t>
            </a:fld>
            <a:endParaRPr lang="en-CA" altLang="en-US"/>
          </a:p>
        </p:txBody>
      </p:sp>
      <p:sp>
        <p:nvSpPr>
          <p:cNvPr id="115714" name="Rectangle 2"/>
          <p:cNvSpPr>
            <a:spLocks noGrp="1" noRot="1" noChangeAspect="1" noChangeArrowheads="1" noTextEdit="1"/>
          </p:cNvSpPr>
          <p:nvPr>
            <p:ph type="sldImg"/>
          </p:nvPr>
        </p:nvSpPr>
        <p:spPr>
          <a:xfrm>
            <a:off x="1143000" y="687388"/>
            <a:ext cx="4572000" cy="3429000"/>
          </a:xfrm>
          <a:ln/>
        </p:spPr>
      </p:sp>
      <p:sp>
        <p:nvSpPr>
          <p:cNvPr id="115715" name="Rectangle 3"/>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A83F0-2B97-4B88-95AA-A349B78116F9}" type="slidenum">
              <a:rPr lang="en-CA" altLang="en-US"/>
              <a:pPr/>
              <a:t>39</a:t>
            </a:fld>
            <a:endParaRPr lang="en-CA" altLang="en-US"/>
          </a:p>
        </p:txBody>
      </p:sp>
      <p:sp>
        <p:nvSpPr>
          <p:cNvPr id="117762" name="Rectangle 2"/>
          <p:cNvSpPr>
            <a:spLocks noGrp="1" noRot="1" noChangeAspect="1" noChangeArrowheads="1" noTextEdit="1"/>
          </p:cNvSpPr>
          <p:nvPr>
            <p:ph type="sldImg"/>
          </p:nvPr>
        </p:nvSpPr>
        <p:spPr>
          <a:xfrm>
            <a:off x="1143000" y="687388"/>
            <a:ext cx="4572000" cy="3429000"/>
          </a:xfrm>
          <a:ln/>
        </p:spPr>
      </p:sp>
      <p:sp>
        <p:nvSpPr>
          <p:cNvPr id="117763" name="Rectangle 3"/>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40</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F9C26A-537B-4D7B-8527-813D8D843700}" type="slidenum">
              <a:rPr lang="en-CA" altLang="en-US" sz="1200"/>
              <a:pPr eaLnBrk="1" hangingPunct="1"/>
              <a:t>7</a:t>
            </a:fld>
            <a:endParaRPr lang="en-CA" altLang="en-US" sz="1200"/>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6EAA9DB-B603-4C32-A7F5-86243D4DAD1F}" type="slidenum">
              <a:rPr lang="en-CA" altLang="en-US" sz="1200"/>
              <a:pPr eaLnBrk="1" hangingPunct="1"/>
              <a:t>8</a:t>
            </a:fld>
            <a:endParaRPr lang="en-CA" altLang="en-US" sz="1200"/>
          </a:p>
        </p:txBody>
      </p:sp>
      <p:sp>
        <p:nvSpPr>
          <p:cNvPr id="47107" name="Rectangle 2"/>
          <p:cNvSpPr>
            <a:spLocks noGrp="1" noRot="1" noChangeAspect="1" noChangeArrowheads="1" noTextEdit="1"/>
          </p:cNvSpPr>
          <p:nvPr>
            <p:ph type="sldImg"/>
          </p:nvPr>
        </p:nvSpPr>
        <p:spPr>
          <a:xfrm>
            <a:off x="1143000" y="687388"/>
            <a:ext cx="4572000" cy="3429000"/>
          </a:xfrm>
          <a:ln/>
        </p:spPr>
      </p:sp>
      <p:sp>
        <p:nvSpPr>
          <p:cNvPr id="47108" name="Rectangle 3"/>
          <p:cNvSpPr>
            <a:spLocks noGrp="1" noChangeArrowheads="1"/>
          </p:cNvSpPr>
          <p:nvPr>
            <p:ph type="body" idx="1"/>
          </p:nvPr>
        </p:nvSpPr>
        <p:spPr>
          <a:xfrm>
            <a:off x="914400" y="4343400"/>
            <a:ext cx="5029200" cy="4113213"/>
          </a:xfrm>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6A11D4A-003F-487F-9686-DF4989D51103}" type="slidenum">
              <a:rPr lang="en-CA" altLang="en-US" sz="1200"/>
              <a:pPr eaLnBrk="1" hangingPunct="1"/>
              <a:t>9</a:t>
            </a:fld>
            <a:endParaRPr lang="en-CA" altLang="en-US" sz="1200"/>
          </a:p>
        </p:txBody>
      </p:sp>
      <p:sp>
        <p:nvSpPr>
          <p:cNvPr id="48131" name="Rectangle 2"/>
          <p:cNvSpPr>
            <a:spLocks noGrp="1" noRot="1" noChangeAspect="1" noChangeArrowheads="1" noTextEdit="1"/>
          </p:cNvSpPr>
          <p:nvPr>
            <p:ph type="sldImg"/>
          </p:nvPr>
        </p:nvSpPr>
        <p:spPr>
          <a:xfrm>
            <a:off x="1143000" y="687388"/>
            <a:ext cx="4572000" cy="3429000"/>
          </a:xfrm>
          <a:ln/>
        </p:spPr>
      </p:sp>
      <p:sp>
        <p:nvSpPr>
          <p:cNvPr id="48132" name="Rectangle 3"/>
          <p:cNvSpPr>
            <a:spLocks noGrp="1" noChangeArrowheads="1"/>
          </p:cNvSpPr>
          <p:nvPr>
            <p:ph type="body" idx="1"/>
          </p:nvPr>
        </p:nvSpPr>
        <p:spPr>
          <a:xfrm>
            <a:off x="914400" y="4343400"/>
            <a:ext cx="5029200" cy="4113213"/>
          </a:xfrm>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6874423-DCAE-4A6C-B534-4C78FC0EBB1A}" type="slidenum">
              <a:rPr lang="en-CA" altLang="en-US" sz="1200" smtClean="0"/>
              <a:pPr eaLnBrk="1" hangingPunct="1"/>
              <a:t>10</a:t>
            </a:fld>
            <a:endParaRPr lang="en-CA"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01AB19-94AD-4565-8580-DE2DEC5D816F}" type="slidenum">
              <a:rPr lang="en-CA" altLang="en-US" sz="1200" smtClean="0"/>
              <a:pPr eaLnBrk="1" hangingPunct="1"/>
              <a:t>11</a:t>
            </a:fld>
            <a:endParaRPr lang="en-CA"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12</a:t>
            </a:fld>
            <a:endParaRPr lang="en-US"/>
          </a:p>
        </p:txBody>
      </p:sp>
    </p:spTree>
    <p:extLst>
      <p:ext uri="{BB962C8B-B14F-4D97-AF65-F5344CB8AC3E}">
        <p14:creationId xmlns:p14="http://schemas.microsoft.com/office/powerpoint/2010/main" val="235587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13</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8185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8200" y="1981200"/>
            <a:ext cx="38100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8200" y="4114800"/>
            <a:ext cx="38100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CA"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CA" alt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DDC3E511-6351-498B-BA79-C3136F47E3E7}" type="slidenum">
              <a:rPr lang="en-CA" altLang="en-US"/>
              <a:pPr/>
              <a:t>‹#›</a:t>
            </a:fld>
            <a:endParaRPr lang="en-CA" altLang="en-US"/>
          </a:p>
        </p:txBody>
      </p:sp>
    </p:spTree>
    <p:extLst>
      <p:ext uri="{BB962C8B-B14F-4D97-AF65-F5344CB8AC3E}">
        <p14:creationId xmlns:p14="http://schemas.microsoft.com/office/powerpoint/2010/main" val="80316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www.ece.cmu.edu/~koopman/des_s99/sw_reliabil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www.ece.cmu.edu/~koopman/des_s99/sw_reliabilit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image" Target="../media/image13.wmf"/><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oleObject" Target="../embeddings/oleObject15.bin"/><Relationship Id="rId5" Type="http://schemas.openxmlformats.org/officeDocument/2006/relationships/image" Target="../media/image2.wmf"/><Relationship Id="rId10"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w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7.png"/><Relationship Id="rId5" Type="http://schemas.openxmlformats.org/officeDocument/2006/relationships/image" Target="../media/image2.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17.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wmf"/><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2.wmf"/><Relationship Id="rId4"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5.wmf"/><Relationship Id="rId18" Type="http://schemas.openxmlformats.org/officeDocument/2006/relationships/oleObject" Target="../embeddings/oleObject33.bin"/><Relationship Id="rId26" Type="http://schemas.openxmlformats.org/officeDocument/2006/relationships/oleObject" Target="../embeddings/oleObject37.bin"/><Relationship Id="rId3" Type="http://schemas.openxmlformats.org/officeDocument/2006/relationships/notesSlide" Target="../notesSlides/notesSlide23.xml"/><Relationship Id="rId21" Type="http://schemas.openxmlformats.org/officeDocument/2006/relationships/image" Target="../media/image29.wmf"/><Relationship Id="rId7" Type="http://schemas.openxmlformats.org/officeDocument/2006/relationships/image" Target="../media/image22.wmf"/><Relationship Id="rId12" Type="http://schemas.openxmlformats.org/officeDocument/2006/relationships/oleObject" Target="../embeddings/oleObject30.bin"/><Relationship Id="rId17" Type="http://schemas.openxmlformats.org/officeDocument/2006/relationships/image" Target="../media/image27.wmf"/><Relationship Id="rId25"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vmlDrawing" Target="../drawings/vmlDrawing12.vml"/><Relationship Id="rId6" Type="http://schemas.openxmlformats.org/officeDocument/2006/relationships/oleObject" Target="../embeddings/oleObject27.bin"/><Relationship Id="rId11" Type="http://schemas.openxmlformats.org/officeDocument/2006/relationships/image" Target="../media/image24.wmf"/><Relationship Id="rId24" Type="http://schemas.openxmlformats.org/officeDocument/2006/relationships/oleObject" Target="../embeddings/oleObject36.bin"/><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image" Target="../media/image30.wmf"/><Relationship Id="rId10" Type="http://schemas.openxmlformats.org/officeDocument/2006/relationships/oleObject" Target="../embeddings/oleObject29.bin"/><Relationship Id="rId19"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23.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3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image" Target="../media/image2.wmf"/><Relationship Id="rId10" Type="http://schemas.openxmlformats.org/officeDocument/2006/relationships/image" Target="../media/image33.wmf"/><Relationship Id="rId4" Type="http://schemas.openxmlformats.org/officeDocument/2006/relationships/oleObject" Target="../embeddings/oleObject38.bin"/><Relationship Id="rId9" Type="http://schemas.openxmlformats.org/officeDocument/2006/relationships/oleObject" Target="../embeddings/oleObject4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users.ece.cmu.edu/~koopman/des_s99/sw_reliability/"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hyperlink" Target="https://sma.nasa.gov/sma-disciplines/reliability-and-maintainability" TargetMode="External"/><Relationship Id="rId4" Type="http://schemas.openxmlformats.org/officeDocument/2006/relationships/hyperlink" Target="https://ntrs.nasa.gov/citations/1982006886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15</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Quality Concepts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000" dirty="0"/>
              <a:t>Failure Intensity in “Physical” systems and structures</a:t>
            </a:r>
          </a:p>
        </p:txBody>
      </p:sp>
      <p:pic>
        <p:nvPicPr>
          <p:cNvPr id="25603" name="Picture 3" descr="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0025"/>
            <a:ext cx="5943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p:cNvSpPr txBox="1">
            <a:spLocks noChangeArrowheads="1"/>
          </p:cNvSpPr>
          <p:nvPr/>
        </p:nvSpPr>
        <p:spPr bwMode="auto">
          <a:xfrm>
            <a:off x="231775" y="6405563"/>
            <a:ext cx="3836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200">
                <a:hlinkClick r:id="rId4"/>
              </a:rPr>
              <a:t>http://www.ece.cmu.edu/~koopman/des_s99/sw_reliability/</a:t>
            </a:r>
            <a:endParaRPr lang="el-GR" altLang="en-US" sz="1200"/>
          </a:p>
        </p:txBody>
      </p:sp>
    </p:spTree>
    <p:extLst>
      <p:ext uri="{BB962C8B-B14F-4D97-AF65-F5344CB8AC3E}">
        <p14:creationId xmlns:p14="http://schemas.microsoft.com/office/powerpoint/2010/main" val="147802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4000" dirty="0"/>
              <a:t>Failure Intensity in Software Systems</a:t>
            </a:r>
          </a:p>
        </p:txBody>
      </p:sp>
      <p:pic>
        <p:nvPicPr>
          <p:cNvPr id="26627" name="Picture 3"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35263"/>
            <a:ext cx="59436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4"/>
          <p:cNvSpPr txBox="1">
            <a:spLocks noChangeArrowheads="1"/>
          </p:cNvSpPr>
          <p:nvPr/>
        </p:nvSpPr>
        <p:spPr bwMode="auto">
          <a:xfrm>
            <a:off x="231775" y="6405563"/>
            <a:ext cx="3836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200">
                <a:hlinkClick r:id="rId4"/>
              </a:rPr>
              <a:t>http://www.ece.cmu.edu/~koopman/des_s99/sw_reliability/</a:t>
            </a:r>
            <a:endParaRPr lang="el-GR" altLang="en-US" sz="1200"/>
          </a:p>
        </p:txBody>
      </p:sp>
    </p:spTree>
    <p:extLst>
      <p:ext uri="{BB962C8B-B14F-4D97-AF65-F5344CB8AC3E}">
        <p14:creationId xmlns:p14="http://schemas.microsoft.com/office/powerpoint/2010/main" val="289232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45</a:t>
            </a:r>
          </a:p>
        </p:txBody>
      </p:sp>
      <p:sp>
        <p:nvSpPr>
          <p:cNvPr id="3" name="Text Placeholder 2"/>
          <p:cNvSpPr>
            <a:spLocks noGrp="1"/>
          </p:cNvSpPr>
          <p:nvPr>
            <p:ph type="body" idx="1"/>
          </p:nvPr>
        </p:nvSpPr>
        <p:spPr>
          <a:xfrm>
            <a:off x="685800" y="2819400"/>
            <a:ext cx="8153400" cy="1500187"/>
          </a:xfrm>
        </p:spPr>
        <p:txBody>
          <a:bodyPr/>
          <a:lstStyle/>
          <a:p>
            <a:r>
              <a:rPr lang="en-US" dirty="0"/>
              <a:t>Software Reliability Growth Models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 program that produces incorrect results twice as fast is infinitely slower. </a:t>
            </a:r>
          </a:p>
          <a:p>
            <a:r>
              <a:rPr lang="en-US" sz="2000" i="1" dirty="0"/>
              <a:t>― John </a:t>
            </a:r>
            <a:r>
              <a:rPr lang="en-US" sz="2000" i="1" dirty="0" err="1"/>
              <a:t>Osterhouthen</a:t>
            </a:r>
            <a:r>
              <a:rPr lang="en-US" sz="2000" i="1" dirty="0"/>
              <a:t>.</a:t>
            </a:r>
            <a:endParaRPr lang="en-US" sz="2000" dirty="0"/>
          </a:p>
          <a:p>
            <a:endParaRPr lang="en-US" sz="2000" i="1" dirty="0"/>
          </a:p>
        </p:txBody>
      </p:sp>
    </p:spTree>
    <p:extLst>
      <p:ext uri="{BB962C8B-B14F-4D97-AF65-F5344CB8AC3E}">
        <p14:creationId xmlns:p14="http://schemas.microsoft.com/office/powerpoint/2010/main" val="49812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13</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learn how to estimate software reliability using reliability Growth Models</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86014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Methodologies for Calculating Software Reliability</a:t>
            </a:r>
            <a:endParaRPr lang="en-CA" dirty="0"/>
          </a:p>
        </p:txBody>
      </p:sp>
      <p:sp>
        <p:nvSpPr>
          <p:cNvPr id="3" name="Content Placeholder 2"/>
          <p:cNvSpPr>
            <a:spLocks noGrp="1"/>
          </p:cNvSpPr>
          <p:nvPr>
            <p:ph idx="1"/>
          </p:nvPr>
        </p:nvSpPr>
        <p:spPr>
          <a:xfrm>
            <a:off x="685800" y="2286000"/>
            <a:ext cx="8077200" cy="4114800"/>
          </a:xfrm>
        </p:spPr>
        <p:txBody>
          <a:bodyPr/>
          <a:lstStyle/>
          <a:p>
            <a:r>
              <a:rPr lang="en-CA" sz="2000" dirty="0"/>
              <a:t>The most well-known models / methodologies for calculating reliability of software systems fall into two main groups:</a:t>
            </a:r>
          </a:p>
          <a:p>
            <a:pPr lvl="1"/>
            <a:r>
              <a:rPr lang="en-CA" sz="1800" dirty="0"/>
              <a:t>Error Seeding Models</a:t>
            </a:r>
          </a:p>
          <a:p>
            <a:pPr lvl="1"/>
            <a:r>
              <a:rPr lang="en-CA" sz="1800" dirty="0"/>
              <a:t>Growth reliability models</a:t>
            </a:r>
          </a:p>
          <a:p>
            <a:pPr lvl="1"/>
            <a:endParaRPr lang="en-CA" sz="1800" dirty="0"/>
          </a:p>
          <a:p>
            <a:r>
              <a:rPr lang="en-CA" sz="2000" b="1" dirty="0"/>
              <a:t>Error seeding </a:t>
            </a:r>
            <a:r>
              <a:rPr lang="en-CA" sz="2000" dirty="0"/>
              <a:t>- It is a method of calculating the number of defects found in the code. In this methodology defects fall into two categories - those in the code and those we deliberately put (and of course we know how many are). The number of defects found in the code is calculated by the (assumed stable) ratio of the number of the two types of defects as they are discovered during the system test.</a:t>
            </a:r>
          </a:p>
        </p:txBody>
      </p:sp>
    </p:spTree>
    <p:extLst>
      <p:ext uri="{BB962C8B-B14F-4D97-AF65-F5344CB8AC3E}">
        <p14:creationId xmlns:p14="http://schemas.microsoft.com/office/powerpoint/2010/main" val="209893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5800" y="1828800"/>
            <a:ext cx="73914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altLang="en-US" i="1" u="sng" dirty="0">
                <a:latin typeface="Times" pitchFamily="18" charset="0"/>
                <a:cs typeface="Times New Roman" pitchFamily="18" charset="0"/>
              </a:rPr>
              <a:t> </a:t>
            </a:r>
            <a:r>
              <a:rPr lang="en-CA" altLang="en-US" i="1" u="sng" dirty="0">
                <a:latin typeface="Arial" charset="0"/>
                <a:cs typeface="Times New Roman" pitchFamily="18" charset="0"/>
              </a:rPr>
              <a:t>Reliability Growth Models</a:t>
            </a:r>
            <a:r>
              <a:rPr lang="en-US" altLang="en-US" dirty="0">
                <a:latin typeface="Times" pitchFamily="18" charset="0"/>
                <a:cs typeface="Times New Roman" pitchFamily="18" charset="0"/>
              </a:rPr>
              <a:t> </a:t>
            </a:r>
          </a:p>
          <a:p>
            <a:pPr eaLnBrk="1" hangingPunct="1">
              <a:spcBef>
                <a:spcPct val="50000"/>
              </a:spcBef>
              <a:buFontTx/>
              <a:buChar char="•"/>
            </a:pPr>
            <a:endParaRPr lang="en-US" altLang="en-US" sz="2000" dirty="0">
              <a:latin typeface="Times" pitchFamily="18" charset="0"/>
              <a:cs typeface="Times New Roman" pitchFamily="18" charset="0"/>
            </a:endParaRPr>
          </a:p>
          <a:p>
            <a:pPr lvl="1" eaLnBrk="1" hangingPunct="1">
              <a:spcBef>
                <a:spcPct val="50000"/>
              </a:spcBef>
            </a:pPr>
            <a:r>
              <a:rPr lang="en-CA" altLang="en-US" sz="2000" dirty="0">
                <a:latin typeface="+mn-lt"/>
                <a:cs typeface="Times New Roman" pitchFamily="18" charset="0"/>
              </a:rPr>
              <a:t>These models calculate the improvement of a system's reliability, as defects are discovered and corrected as a result of the testing process, using a growth function.</a:t>
            </a:r>
            <a:endParaRPr lang="el-GR" altLang="en-US" sz="2000" dirty="0">
              <a:latin typeface="+mn-lt"/>
              <a:cs typeface="Times New Roman" pitchFamily="18" charset="0"/>
            </a:endParaRPr>
          </a:p>
          <a:p>
            <a:pPr lvl="1" eaLnBrk="1" hangingPunct="1">
              <a:spcBef>
                <a:spcPct val="50000"/>
              </a:spcBef>
              <a:buFontTx/>
              <a:buChar char="•"/>
            </a:pPr>
            <a:endParaRPr lang="en-US" altLang="en-US" sz="2000" dirty="0">
              <a:latin typeface="Times" pitchFamily="18" charset="0"/>
              <a:cs typeface="Times New Roman" pitchFamily="18" charset="0"/>
            </a:endParaRPr>
          </a:p>
          <a:p>
            <a:pPr lvl="1" eaLnBrk="1" hangingPunct="1">
              <a:spcBef>
                <a:spcPct val="50000"/>
              </a:spcBef>
            </a:pPr>
            <a:r>
              <a:rPr lang="en-CA" altLang="en-US" sz="2000" dirty="0">
                <a:latin typeface="+mn-lt"/>
                <a:cs typeface="Times New Roman" pitchFamily="18" charset="0"/>
              </a:rPr>
              <a:t>The free variable (input variables) is time and the bound variables (result) are reliability, the system failure rate, or the cumulative number of defects that have been detected up to a point in time</a:t>
            </a:r>
            <a:r>
              <a:rPr lang="en-US" altLang="en-US" sz="2000" dirty="0">
                <a:latin typeface="+mn-lt"/>
                <a:cs typeface="Times New Roman" pitchFamily="18" charset="0"/>
              </a:rPr>
              <a:t> </a:t>
            </a:r>
          </a:p>
        </p:txBody>
      </p:sp>
      <p:sp>
        <p:nvSpPr>
          <p:cNvPr id="14339" name="Rectangle 3"/>
          <p:cNvSpPr>
            <a:spLocks noChangeArrowheads="1"/>
          </p:cNvSpPr>
          <p:nvPr/>
        </p:nvSpPr>
        <p:spPr bwMode="auto">
          <a:xfrm>
            <a:off x="6858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CA" altLang="en-US" sz="4000" dirty="0"/>
              <a:t>Reliability Growth Models</a:t>
            </a:r>
            <a:r>
              <a:rPr lang="en-CA" altLang="en-US" sz="3600" dirty="0">
                <a:solidFill>
                  <a:schemeClr val="tx2"/>
                </a:solidFill>
                <a:latin typeface="Times" pitchFamily="18" charset="0"/>
              </a:rPr>
              <a:t> </a:t>
            </a:r>
          </a:p>
        </p:txBody>
      </p:sp>
    </p:spTree>
    <p:extLst>
      <p:ext uri="{BB962C8B-B14F-4D97-AF65-F5344CB8AC3E}">
        <p14:creationId xmlns:p14="http://schemas.microsoft.com/office/powerpoint/2010/main" val="126338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CA" altLang="en-US" sz="4000" dirty="0"/>
              <a:t>Reliability Measurements in </a:t>
            </a:r>
            <a:r>
              <a:rPr lang="en-US" altLang="en-US" sz="4000" dirty="0"/>
              <a:t>Reliability </a:t>
            </a:r>
            <a:r>
              <a:rPr lang="en-CA" altLang="en-US" sz="4000" dirty="0"/>
              <a:t>Growth Models</a:t>
            </a:r>
          </a:p>
        </p:txBody>
      </p:sp>
      <p:sp>
        <p:nvSpPr>
          <p:cNvPr id="17411" name="Rectangle 3"/>
          <p:cNvSpPr>
            <a:spLocks noGrp="1" noChangeArrowheads="1"/>
          </p:cNvSpPr>
          <p:nvPr>
            <p:ph type="body" idx="1"/>
          </p:nvPr>
        </p:nvSpPr>
        <p:spPr>
          <a:xfrm>
            <a:off x="685800" y="2209800"/>
            <a:ext cx="8153400" cy="4114800"/>
          </a:xfrm>
        </p:spPr>
        <p:txBody>
          <a:bodyPr/>
          <a:lstStyle/>
          <a:p>
            <a:pPr marL="0" indent="0">
              <a:lnSpc>
                <a:spcPct val="90000"/>
              </a:lnSpc>
              <a:spcBef>
                <a:spcPct val="50000"/>
              </a:spcBef>
              <a:buNone/>
            </a:pPr>
            <a:r>
              <a:rPr lang="en-CA" altLang="en-US" sz="2000" dirty="0"/>
              <a:t>A typical measurement to calculate the reliability of a system (number of failures in the time unit) is the rate of failure defined by: </a:t>
            </a:r>
            <a:endParaRPr lang="en-US" altLang="en-US" dirty="0"/>
          </a:p>
          <a:p>
            <a:pPr marL="0" indent="0">
              <a:lnSpc>
                <a:spcPct val="90000"/>
              </a:lnSpc>
              <a:spcBef>
                <a:spcPct val="50000"/>
              </a:spcBef>
              <a:buNone/>
            </a:pPr>
            <a:endParaRPr lang="en-US" altLang="en-US" dirty="0"/>
          </a:p>
          <a:p>
            <a:pPr marL="0" indent="0">
              <a:lnSpc>
                <a:spcPct val="90000"/>
              </a:lnSpc>
              <a:spcBef>
                <a:spcPct val="50000"/>
              </a:spcBef>
              <a:buNone/>
            </a:pPr>
            <a:endParaRPr lang="en-CA" altLang="en-US" sz="2000" dirty="0"/>
          </a:p>
          <a:p>
            <a:pPr marL="0" indent="0">
              <a:lnSpc>
                <a:spcPct val="90000"/>
              </a:lnSpc>
              <a:spcBef>
                <a:spcPct val="50000"/>
              </a:spcBef>
              <a:buNone/>
            </a:pPr>
            <a:endParaRPr lang="en-CA" altLang="en-US" sz="2000" dirty="0"/>
          </a:p>
          <a:p>
            <a:pPr marL="0" indent="0">
              <a:lnSpc>
                <a:spcPct val="90000"/>
              </a:lnSpc>
              <a:spcBef>
                <a:spcPct val="50000"/>
              </a:spcBef>
              <a:buNone/>
            </a:pPr>
            <a:r>
              <a:rPr lang="en-CA" altLang="en-US" sz="2000" dirty="0"/>
              <a:t>where </a:t>
            </a:r>
            <a:r>
              <a:rPr lang="el-GR" altLang="en-US" sz="2000" i="1" dirty="0"/>
              <a:t>τ</a:t>
            </a:r>
            <a:r>
              <a:rPr lang="en-CA" altLang="en-US" sz="2000" dirty="0"/>
              <a:t> = CPU time (in a multitasking machine)</a:t>
            </a:r>
            <a:r>
              <a:rPr lang="el-GR" altLang="en-US" sz="2000" dirty="0"/>
              <a:t>,</a:t>
            </a:r>
            <a:r>
              <a:rPr lang="en-CA" altLang="en-US" sz="2000" dirty="0"/>
              <a:t> or real time in an embedded system).</a:t>
            </a:r>
          </a:p>
        </p:txBody>
      </p:sp>
      <p:graphicFrame>
        <p:nvGraphicFramePr>
          <p:cNvPr id="2" name="Object 1"/>
          <p:cNvGraphicFramePr>
            <a:graphicFrameLocks noChangeAspect="1"/>
          </p:cNvGraphicFramePr>
          <p:nvPr>
            <p:extLst>
              <p:ext uri="{D42A27DB-BD31-4B8C-83A1-F6EECF244321}">
                <p14:modId xmlns:p14="http://schemas.microsoft.com/office/powerpoint/2010/main" val="3494129412"/>
              </p:ext>
            </p:extLst>
          </p:nvPr>
        </p:nvGraphicFramePr>
        <p:xfrm>
          <a:off x="2681288" y="3249612"/>
          <a:ext cx="3924300" cy="788988"/>
        </p:xfrm>
        <a:graphic>
          <a:graphicData uri="http://schemas.openxmlformats.org/presentationml/2006/ole">
            <mc:AlternateContent xmlns:mc="http://schemas.openxmlformats.org/markup-compatibility/2006">
              <mc:Choice xmlns:v="urn:schemas-microsoft-com:vml" Requires="v">
                <p:oleObj spid="_x0000_s2078" name="Equation" r:id="rId3" imgW="1942920" imgH="393480" progId="Equation.3">
                  <p:embed/>
                </p:oleObj>
              </mc:Choice>
              <mc:Fallback>
                <p:oleObj name="Equation" r:id="rId3" imgW="1942920" imgH="393480" progId="Equation.3">
                  <p:embed/>
                  <p:pic>
                    <p:nvPicPr>
                      <p:cNvPr id="2" name="Object 1"/>
                      <p:cNvPicPr>
                        <a:picLocks noChangeAspect="1" noChangeArrowheads="1"/>
                      </p:cNvPicPr>
                      <p:nvPr/>
                    </p:nvPicPr>
                    <p:blipFill>
                      <a:blip r:embed="rId4"/>
                      <a:srcRect/>
                      <a:stretch>
                        <a:fillRect/>
                      </a:stretch>
                    </p:blipFill>
                    <p:spPr bwMode="auto">
                      <a:xfrm>
                        <a:off x="2681288" y="3249612"/>
                        <a:ext cx="39243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4508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4000"/>
              <a:t>Reliability Models</a:t>
            </a:r>
            <a:br>
              <a:rPr lang="en-US" altLang="en-US" sz="4000"/>
            </a:br>
            <a:r>
              <a:rPr lang="en-US" altLang="en-US" sz="4000"/>
              <a:t>(of Musa)</a:t>
            </a:r>
          </a:p>
        </p:txBody>
      </p:sp>
      <p:sp>
        <p:nvSpPr>
          <p:cNvPr id="6147" name="Rectangle 3"/>
          <p:cNvSpPr>
            <a:spLocks noGrp="1" noChangeArrowheads="1"/>
          </p:cNvSpPr>
          <p:nvPr>
            <p:ph type="body" idx="1"/>
          </p:nvPr>
        </p:nvSpPr>
        <p:spPr/>
        <p:txBody>
          <a:bodyPr/>
          <a:lstStyle/>
          <a:p>
            <a:pPr>
              <a:lnSpc>
                <a:spcPct val="90000"/>
              </a:lnSpc>
            </a:pPr>
            <a:r>
              <a:rPr lang="en-US" altLang="en-US" sz="2400" dirty="0"/>
              <a:t>Assumptions</a:t>
            </a:r>
          </a:p>
          <a:p>
            <a:pPr>
              <a:lnSpc>
                <a:spcPct val="90000"/>
              </a:lnSpc>
            </a:pPr>
            <a:endParaRPr lang="en-US" altLang="en-US" sz="2400" dirty="0"/>
          </a:p>
          <a:p>
            <a:pPr>
              <a:lnSpc>
                <a:spcPct val="90000"/>
              </a:lnSpc>
            </a:pPr>
            <a:r>
              <a:rPr lang="en-US" altLang="en-US" sz="2400" dirty="0"/>
              <a:t>Two models</a:t>
            </a:r>
          </a:p>
          <a:p>
            <a:pPr lvl="1">
              <a:lnSpc>
                <a:spcPct val="90000"/>
              </a:lnSpc>
            </a:pPr>
            <a:r>
              <a:rPr lang="en-US" altLang="en-US" sz="2000" dirty="0"/>
              <a:t>Basic</a:t>
            </a:r>
          </a:p>
          <a:p>
            <a:pPr lvl="1">
              <a:lnSpc>
                <a:spcPct val="90000"/>
              </a:lnSpc>
            </a:pPr>
            <a:r>
              <a:rPr lang="en-US" altLang="en-US" sz="2000" dirty="0"/>
              <a:t>Logarithmic</a:t>
            </a:r>
          </a:p>
          <a:p>
            <a:pPr lvl="1">
              <a:lnSpc>
                <a:spcPct val="90000"/>
              </a:lnSpc>
            </a:pPr>
            <a:endParaRPr lang="en-US" altLang="en-US" sz="2000" dirty="0"/>
          </a:p>
          <a:p>
            <a:pPr>
              <a:lnSpc>
                <a:spcPct val="90000"/>
              </a:lnSpc>
            </a:pPr>
            <a:r>
              <a:rPr lang="en-US" altLang="en-US" sz="2400" dirty="0"/>
              <a:t>Diff: Change in failure intensity per failure seen</a:t>
            </a:r>
          </a:p>
          <a:p>
            <a:pPr lvl="1">
              <a:lnSpc>
                <a:spcPct val="90000"/>
              </a:lnSpc>
            </a:pPr>
            <a:r>
              <a:rPr lang="en-US" altLang="en-US" sz="2000" dirty="0"/>
              <a:t>Basic: decrement is </a:t>
            </a:r>
            <a:r>
              <a:rPr lang="en-US" altLang="en-US" sz="2000" u="sng" dirty="0"/>
              <a:t>constant</a:t>
            </a:r>
          </a:p>
          <a:p>
            <a:pPr lvl="1">
              <a:lnSpc>
                <a:spcPct val="90000"/>
              </a:lnSpc>
            </a:pPr>
            <a:r>
              <a:rPr lang="en-US" altLang="en-US" sz="2000" dirty="0"/>
              <a:t>Logarithmic: decrement </a:t>
            </a:r>
            <a:r>
              <a:rPr lang="en-US" altLang="en-US" sz="2000" u="sng" dirty="0"/>
              <a:t>reduces</a:t>
            </a:r>
          </a:p>
        </p:txBody>
      </p:sp>
    </p:spTree>
    <p:extLst>
      <p:ext uri="{BB962C8B-B14F-4D97-AF65-F5344CB8AC3E}">
        <p14:creationId xmlns:p14="http://schemas.microsoft.com/office/powerpoint/2010/main" val="354525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Basic Assumptions</a:t>
            </a:r>
            <a:endParaRPr lang="en-CA" altLang="en-US"/>
          </a:p>
        </p:txBody>
      </p:sp>
      <p:sp>
        <p:nvSpPr>
          <p:cNvPr id="17411" name="Rectangle 3"/>
          <p:cNvSpPr>
            <a:spLocks noGrp="1" noChangeArrowheads="1"/>
          </p:cNvSpPr>
          <p:nvPr>
            <p:ph type="body" idx="1"/>
          </p:nvPr>
        </p:nvSpPr>
        <p:spPr/>
        <p:txBody>
          <a:bodyPr/>
          <a:lstStyle/>
          <a:p>
            <a:pPr marL="609600" indent="-609600">
              <a:lnSpc>
                <a:spcPct val="90000"/>
              </a:lnSpc>
              <a:spcBef>
                <a:spcPct val="50000"/>
              </a:spcBef>
              <a:buFontTx/>
              <a:buAutoNum type="arabicPeriod"/>
            </a:pPr>
            <a:r>
              <a:rPr lang="en-US" altLang="en-US" sz="1800" dirty="0">
                <a:cs typeface="Times New Roman" pitchFamily="18" charset="0"/>
              </a:rPr>
              <a:t>Faults are independent. </a:t>
            </a:r>
          </a:p>
          <a:p>
            <a:pPr marL="609600" indent="-609600">
              <a:lnSpc>
                <a:spcPct val="90000"/>
              </a:lnSpc>
              <a:spcBef>
                <a:spcPct val="50000"/>
              </a:spcBef>
              <a:buFontTx/>
              <a:buAutoNum type="arabicPeriod"/>
            </a:pPr>
            <a:endParaRPr lang="en-US" altLang="en-US" sz="1800" dirty="0">
              <a:cs typeface="Times New Roman" pitchFamily="18" charset="0"/>
            </a:endParaRPr>
          </a:p>
          <a:p>
            <a:pPr marL="609600" indent="-609600">
              <a:lnSpc>
                <a:spcPct val="90000"/>
              </a:lnSpc>
              <a:spcBef>
                <a:spcPct val="50000"/>
              </a:spcBef>
              <a:buFontTx/>
              <a:buAutoNum type="arabicPeriod"/>
            </a:pPr>
            <a:r>
              <a:rPr lang="en-US" altLang="en-US" sz="1800" dirty="0">
                <a:cs typeface="Times New Roman" pitchFamily="18" charset="0"/>
              </a:rPr>
              <a:t>Execution time between failures is large with respect to instruction execution time.</a:t>
            </a:r>
            <a:r>
              <a:rPr lang="en-CA" altLang="en-US" sz="1800" dirty="0"/>
              <a:t> </a:t>
            </a:r>
          </a:p>
          <a:p>
            <a:pPr marL="609600" indent="-609600">
              <a:lnSpc>
                <a:spcPct val="90000"/>
              </a:lnSpc>
              <a:spcBef>
                <a:spcPct val="50000"/>
              </a:spcBef>
              <a:buFontTx/>
              <a:buAutoNum type="arabicPeriod"/>
            </a:pPr>
            <a:endParaRPr lang="en-US" altLang="en-US" sz="1800" dirty="0"/>
          </a:p>
          <a:p>
            <a:pPr marL="609600" indent="-609600">
              <a:lnSpc>
                <a:spcPct val="90000"/>
              </a:lnSpc>
              <a:spcBef>
                <a:spcPct val="50000"/>
              </a:spcBef>
              <a:buFontTx/>
              <a:buAutoNum type="arabicPeriod"/>
            </a:pPr>
            <a:r>
              <a:rPr lang="en-US" altLang="en-US" sz="1800" dirty="0">
                <a:cs typeface="Times New Roman" pitchFamily="18" charset="0"/>
              </a:rPr>
              <a:t>Potential ‘test space’ covers its ‘use space’.</a:t>
            </a:r>
            <a:r>
              <a:rPr lang="en-CA" altLang="en-US" sz="1800" dirty="0"/>
              <a:t> </a:t>
            </a:r>
          </a:p>
          <a:p>
            <a:pPr marL="609600" indent="-609600">
              <a:lnSpc>
                <a:spcPct val="90000"/>
              </a:lnSpc>
              <a:spcBef>
                <a:spcPct val="50000"/>
              </a:spcBef>
              <a:buFontTx/>
              <a:buAutoNum type="arabicPeriod"/>
            </a:pPr>
            <a:endParaRPr lang="en-US" altLang="en-US" sz="1800" dirty="0"/>
          </a:p>
          <a:p>
            <a:pPr marL="609600" indent="-609600">
              <a:lnSpc>
                <a:spcPct val="90000"/>
              </a:lnSpc>
              <a:spcBef>
                <a:spcPct val="50000"/>
              </a:spcBef>
              <a:buFontTx/>
              <a:buAutoNum type="arabicPeriod"/>
            </a:pPr>
            <a:r>
              <a:rPr lang="en-US" altLang="en-US" sz="1800" dirty="0">
                <a:cs typeface="Times New Roman" pitchFamily="18" charset="0"/>
              </a:rPr>
              <a:t>Inputs per test run (test or operational) are randomly selected.</a:t>
            </a:r>
            <a:r>
              <a:rPr lang="en-CA" altLang="en-US" sz="1800" dirty="0"/>
              <a:t> </a:t>
            </a:r>
          </a:p>
          <a:p>
            <a:pPr marL="609600" indent="-609600">
              <a:lnSpc>
                <a:spcPct val="90000"/>
              </a:lnSpc>
              <a:spcBef>
                <a:spcPct val="50000"/>
              </a:spcBef>
              <a:buFontTx/>
              <a:buAutoNum type="arabicPeriod"/>
            </a:pPr>
            <a:endParaRPr lang="en-US" altLang="en-US" sz="1800" dirty="0"/>
          </a:p>
          <a:p>
            <a:pPr marL="609600" indent="-609600">
              <a:lnSpc>
                <a:spcPct val="90000"/>
              </a:lnSpc>
              <a:spcBef>
                <a:spcPct val="50000"/>
              </a:spcBef>
              <a:buFontTx/>
              <a:buAutoNum type="arabicPeriod"/>
            </a:pPr>
            <a:r>
              <a:rPr lang="en-US" altLang="en-US" sz="1800" dirty="0">
                <a:cs typeface="Times New Roman" pitchFamily="18" charset="0"/>
              </a:rPr>
              <a:t>All failures are observed.</a:t>
            </a:r>
            <a:r>
              <a:rPr lang="en-CA" altLang="en-US" sz="1800" dirty="0"/>
              <a:t> </a:t>
            </a:r>
          </a:p>
          <a:p>
            <a:pPr marL="609600" indent="-609600">
              <a:lnSpc>
                <a:spcPct val="90000"/>
              </a:lnSpc>
              <a:spcBef>
                <a:spcPct val="50000"/>
              </a:spcBef>
              <a:buFontTx/>
              <a:buAutoNum type="arabicPeriod"/>
            </a:pPr>
            <a:endParaRPr lang="en-US" altLang="en-US" sz="1800" dirty="0"/>
          </a:p>
          <a:p>
            <a:pPr marL="609600" indent="-609600">
              <a:lnSpc>
                <a:spcPct val="90000"/>
              </a:lnSpc>
              <a:spcBef>
                <a:spcPct val="50000"/>
              </a:spcBef>
              <a:buFontTx/>
              <a:buAutoNum type="arabicPeriod"/>
            </a:pPr>
            <a:r>
              <a:rPr lang="en-US" altLang="en-US" sz="1800" dirty="0">
                <a:cs typeface="Times New Roman" pitchFamily="18" charset="0"/>
              </a:rPr>
              <a:t>The error causing the failure is immediately fixed or else its re-occurrence is not counted again.</a:t>
            </a:r>
            <a:endParaRPr lang="en-CA" altLang="en-US" sz="2400" dirty="0"/>
          </a:p>
        </p:txBody>
      </p:sp>
    </p:spTree>
    <p:extLst>
      <p:ext uri="{BB962C8B-B14F-4D97-AF65-F5344CB8AC3E}">
        <p14:creationId xmlns:p14="http://schemas.microsoft.com/office/powerpoint/2010/main" val="7612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Reliability Models</a:t>
            </a:r>
            <a:endParaRPr lang="en-CA" altLang="en-US"/>
          </a:p>
        </p:txBody>
      </p:sp>
      <p:sp>
        <p:nvSpPr>
          <p:cNvPr id="18436" name="Text Box 4"/>
          <p:cNvSpPr txBox="1">
            <a:spLocks noChangeArrowheads="1"/>
          </p:cNvSpPr>
          <p:nvPr/>
        </p:nvSpPr>
        <p:spPr bwMode="auto">
          <a:xfrm>
            <a:off x="914400" y="1828800"/>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Basic model</a:t>
            </a:r>
          </a:p>
        </p:txBody>
      </p:sp>
      <p:sp>
        <p:nvSpPr>
          <p:cNvPr id="18437" name="Text Box 5"/>
          <p:cNvSpPr txBox="1">
            <a:spLocks noChangeArrowheads="1"/>
          </p:cNvSpPr>
          <p:nvPr/>
        </p:nvSpPr>
        <p:spPr bwMode="auto">
          <a:xfrm>
            <a:off x="1295400" y="2279650"/>
            <a:ext cx="2058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l(m) = l</a:t>
            </a:r>
            <a:r>
              <a:rPr lang="en-US" altLang="en-US" sz="2000" baseline="-25000">
                <a:latin typeface="Symbol" pitchFamily="18" charset="2"/>
              </a:rPr>
              <a:t>0</a:t>
            </a:r>
            <a:r>
              <a:rPr lang="en-US" altLang="en-US" sz="2000">
                <a:latin typeface="Symbol" pitchFamily="18" charset="2"/>
              </a:rPr>
              <a:t>[</a:t>
            </a:r>
            <a:r>
              <a:rPr lang="en-US" altLang="en-US" sz="2000"/>
              <a:t>1 - </a:t>
            </a:r>
            <a:r>
              <a:rPr lang="en-US" altLang="en-US" sz="2000">
                <a:latin typeface="Symbol" pitchFamily="18" charset="2"/>
              </a:rPr>
              <a:t>m/</a:t>
            </a:r>
            <a:r>
              <a:rPr lang="en-US" altLang="en-US" sz="2000"/>
              <a:t>v</a:t>
            </a:r>
            <a:r>
              <a:rPr lang="en-US" altLang="en-US" sz="2000" baseline="-25000"/>
              <a:t>0</a:t>
            </a:r>
            <a:r>
              <a:rPr lang="en-US" altLang="en-US" sz="2000"/>
              <a:t>]</a:t>
            </a:r>
            <a:endParaRPr lang="en-US" altLang="en-US" sz="2000">
              <a:latin typeface="Symbol" pitchFamily="18" charset="2"/>
            </a:endParaRPr>
          </a:p>
        </p:txBody>
      </p:sp>
      <p:sp>
        <p:nvSpPr>
          <p:cNvPr id="18438" name="Text Box 6"/>
          <p:cNvSpPr txBox="1">
            <a:spLocks noChangeArrowheads="1"/>
          </p:cNvSpPr>
          <p:nvPr/>
        </p:nvSpPr>
        <p:spPr bwMode="auto">
          <a:xfrm>
            <a:off x="4876800" y="1828800"/>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Logarithmic model</a:t>
            </a:r>
          </a:p>
          <a:p>
            <a:r>
              <a:rPr lang="en-US" altLang="en-US" sz="2000"/>
              <a:t>	</a:t>
            </a:r>
          </a:p>
          <a:p>
            <a:endParaRPr lang="en-US" altLang="en-US" sz="2000"/>
          </a:p>
        </p:txBody>
      </p:sp>
      <p:sp>
        <p:nvSpPr>
          <p:cNvPr id="18439" name="Text Box 7"/>
          <p:cNvSpPr txBox="1">
            <a:spLocks noChangeArrowheads="1"/>
          </p:cNvSpPr>
          <p:nvPr/>
        </p:nvSpPr>
        <p:spPr bwMode="auto">
          <a:xfrm>
            <a:off x="5029200" y="2279650"/>
            <a:ext cx="2079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l(m) = l</a:t>
            </a:r>
            <a:r>
              <a:rPr lang="en-US" altLang="en-US" sz="2000" baseline="-25000">
                <a:latin typeface="Symbol" pitchFamily="18" charset="2"/>
              </a:rPr>
              <a:t>0</a:t>
            </a:r>
            <a:r>
              <a:rPr lang="en-US" altLang="en-US" sz="2000"/>
              <a:t>exp</a:t>
            </a:r>
            <a:r>
              <a:rPr lang="en-US" altLang="en-US" sz="2000">
                <a:latin typeface="Symbol" pitchFamily="18" charset="2"/>
              </a:rPr>
              <a:t>(-qm)</a:t>
            </a:r>
          </a:p>
          <a:p>
            <a:endParaRPr lang="en-US" altLang="en-US" sz="2000">
              <a:latin typeface="Symbol" pitchFamily="18" charset="2"/>
            </a:endParaRPr>
          </a:p>
        </p:txBody>
      </p:sp>
      <p:sp>
        <p:nvSpPr>
          <p:cNvPr id="18440" name="Line 8"/>
          <p:cNvSpPr>
            <a:spLocks noChangeShapeType="1"/>
          </p:cNvSpPr>
          <p:nvPr/>
        </p:nvSpPr>
        <p:spPr bwMode="auto">
          <a:xfrm>
            <a:off x="3048000" y="5632450"/>
            <a:ext cx="396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1" name="Line 9"/>
          <p:cNvSpPr>
            <a:spLocks noChangeShapeType="1"/>
          </p:cNvSpPr>
          <p:nvPr/>
        </p:nvSpPr>
        <p:spPr bwMode="auto">
          <a:xfrm flipV="1">
            <a:off x="3048000" y="2965450"/>
            <a:ext cx="0" cy="2667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2" name="Line 10"/>
          <p:cNvSpPr>
            <a:spLocks noChangeShapeType="1"/>
          </p:cNvSpPr>
          <p:nvPr/>
        </p:nvSpPr>
        <p:spPr bwMode="auto">
          <a:xfrm>
            <a:off x="3048000" y="4260850"/>
            <a:ext cx="2514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3" name="Text Box 11"/>
          <p:cNvSpPr txBox="1">
            <a:spLocks noChangeArrowheads="1"/>
          </p:cNvSpPr>
          <p:nvPr/>
        </p:nvSpPr>
        <p:spPr bwMode="auto">
          <a:xfrm>
            <a:off x="5394325" y="55705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a:t>
            </a:r>
            <a:r>
              <a:rPr lang="en-US" altLang="en-US" sz="2000" baseline="-25000"/>
              <a:t>0</a:t>
            </a:r>
          </a:p>
        </p:txBody>
      </p:sp>
      <p:sp>
        <p:nvSpPr>
          <p:cNvPr id="18444" name="Freeform 12"/>
          <p:cNvSpPr>
            <a:spLocks/>
          </p:cNvSpPr>
          <p:nvPr/>
        </p:nvSpPr>
        <p:spPr bwMode="auto">
          <a:xfrm>
            <a:off x="3057525" y="3713163"/>
            <a:ext cx="3357563" cy="1828800"/>
          </a:xfrm>
          <a:custGeom>
            <a:avLst/>
            <a:gdLst>
              <a:gd name="T0" fmla="*/ 0 w 2115"/>
              <a:gd name="T1" fmla="*/ 0 h 1152"/>
              <a:gd name="T2" fmla="*/ 45 w 2115"/>
              <a:gd name="T3" fmla="*/ 198 h 1152"/>
              <a:gd name="T4" fmla="*/ 81 w 2115"/>
              <a:gd name="T5" fmla="*/ 378 h 1152"/>
              <a:gd name="T6" fmla="*/ 306 w 2115"/>
              <a:gd name="T7" fmla="*/ 765 h 1152"/>
              <a:gd name="T8" fmla="*/ 513 w 2115"/>
              <a:gd name="T9" fmla="*/ 891 h 1152"/>
              <a:gd name="T10" fmla="*/ 621 w 2115"/>
              <a:gd name="T11" fmla="*/ 927 h 1152"/>
              <a:gd name="T12" fmla="*/ 999 w 2115"/>
              <a:gd name="T13" fmla="*/ 1053 h 1152"/>
              <a:gd name="T14" fmla="*/ 2115 w 2115"/>
              <a:gd name="T15" fmla="*/ 1152 h 1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5" h="1152">
                <a:moveTo>
                  <a:pt x="0" y="0"/>
                </a:moveTo>
                <a:cubicBezTo>
                  <a:pt x="9" y="69"/>
                  <a:pt x="28" y="131"/>
                  <a:pt x="45" y="198"/>
                </a:cubicBezTo>
                <a:cubicBezTo>
                  <a:pt x="60" y="257"/>
                  <a:pt x="63" y="319"/>
                  <a:pt x="81" y="378"/>
                </a:cubicBezTo>
                <a:cubicBezTo>
                  <a:pt x="123" y="518"/>
                  <a:pt x="199" y="664"/>
                  <a:pt x="306" y="765"/>
                </a:cubicBezTo>
                <a:cubicBezTo>
                  <a:pt x="345" y="802"/>
                  <a:pt x="459" y="867"/>
                  <a:pt x="513" y="891"/>
                </a:cubicBezTo>
                <a:cubicBezTo>
                  <a:pt x="541" y="904"/>
                  <a:pt x="594" y="909"/>
                  <a:pt x="621" y="927"/>
                </a:cubicBezTo>
                <a:cubicBezTo>
                  <a:pt x="736" y="1004"/>
                  <a:pt x="865" y="1026"/>
                  <a:pt x="999" y="1053"/>
                </a:cubicBezTo>
                <a:cubicBezTo>
                  <a:pt x="1368" y="1127"/>
                  <a:pt x="1737" y="1152"/>
                  <a:pt x="2115" y="1152"/>
                </a:cubicBezTo>
              </a:path>
            </a:pathLst>
          </a:custGeom>
          <a:noFill/>
          <a:ln w="2857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45" name="Text Box 13"/>
          <p:cNvSpPr txBox="1">
            <a:spLocks noChangeArrowheads="1"/>
          </p:cNvSpPr>
          <p:nvPr/>
        </p:nvSpPr>
        <p:spPr bwMode="auto">
          <a:xfrm>
            <a:off x="4098925" y="4503738"/>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Basic</a:t>
            </a:r>
          </a:p>
        </p:txBody>
      </p:sp>
      <p:sp>
        <p:nvSpPr>
          <p:cNvPr id="18446" name="Text Box 14"/>
          <p:cNvSpPr txBox="1">
            <a:spLocks noChangeArrowheads="1"/>
          </p:cNvSpPr>
          <p:nvPr/>
        </p:nvSpPr>
        <p:spPr bwMode="auto">
          <a:xfrm>
            <a:off x="5715000" y="5175250"/>
            <a:ext cx="65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Log.</a:t>
            </a:r>
          </a:p>
        </p:txBody>
      </p:sp>
      <p:sp>
        <p:nvSpPr>
          <p:cNvPr id="18447" name="Text Box 15"/>
          <p:cNvSpPr txBox="1">
            <a:spLocks noChangeArrowheads="1"/>
          </p:cNvSpPr>
          <p:nvPr/>
        </p:nvSpPr>
        <p:spPr bwMode="auto">
          <a:xfrm>
            <a:off x="4251325" y="5945188"/>
            <a:ext cx="2357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m:</a:t>
            </a:r>
            <a:r>
              <a:rPr lang="en-US" altLang="en-US" sz="2000"/>
              <a:t> Mean failures exp.</a:t>
            </a:r>
          </a:p>
        </p:txBody>
      </p:sp>
      <p:sp>
        <p:nvSpPr>
          <p:cNvPr id="18448" name="Text Box 16"/>
          <p:cNvSpPr txBox="1">
            <a:spLocks noChangeArrowheads="1"/>
          </p:cNvSpPr>
          <p:nvPr/>
        </p:nvSpPr>
        <p:spPr bwMode="auto">
          <a:xfrm rot="-5400000">
            <a:off x="1381919" y="4174331"/>
            <a:ext cx="2052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 </a:t>
            </a:r>
            <a:r>
              <a:rPr lang="en-US" altLang="en-US" sz="2000"/>
              <a:t>failure intensity</a:t>
            </a:r>
            <a:endParaRPr lang="en-US" altLang="en-US" sz="2000">
              <a:latin typeface="Symbol" pitchFamily="18" charset="2"/>
            </a:endParaRPr>
          </a:p>
        </p:txBody>
      </p:sp>
      <p:sp>
        <p:nvSpPr>
          <p:cNvPr id="18449" name="Line 17"/>
          <p:cNvSpPr>
            <a:spLocks noChangeShapeType="1"/>
          </p:cNvSpPr>
          <p:nvPr/>
        </p:nvSpPr>
        <p:spPr bwMode="auto">
          <a:xfrm flipV="1">
            <a:off x="3048000" y="3270250"/>
            <a:ext cx="8382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50" name="Line 18"/>
          <p:cNvSpPr>
            <a:spLocks noChangeShapeType="1"/>
          </p:cNvSpPr>
          <p:nvPr/>
        </p:nvSpPr>
        <p:spPr bwMode="auto">
          <a:xfrm flipV="1">
            <a:off x="3048000" y="3346450"/>
            <a:ext cx="83820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451" name="Text Box 19"/>
          <p:cNvSpPr txBox="1">
            <a:spLocks noChangeArrowheads="1"/>
          </p:cNvSpPr>
          <p:nvPr/>
        </p:nvSpPr>
        <p:spPr bwMode="auto">
          <a:xfrm>
            <a:off x="3870325" y="3049588"/>
            <a:ext cx="279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Initial failure intensity, </a:t>
            </a:r>
            <a:r>
              <a:rPr lang="en-US" altLang="en-US" sz="2000" dirty="0">
                <a:latin typeface="Symbol" pitchFamily="18" charset="2"/>
              </a:rPr>
              <a:t>l</a:t>
            </a:r>
            <a:r>
              <a:rPr lang="en-US" altLang="en-US" sz="2000" baseline="-25000" dirty="0"/>
              <a:t>0</a:t>
            </a:r>
          </a:p>
        </p:txBody>
      </p:sp>
      <p:sp>
        <p:nvSpPr>
          <p:cNvPr id="18452" name="Text Box 20"/>
          <p:cNvSpPr txBox="1">
            <a:spLocks noChangeArrowheads="1"/>
          </p:cNvSpPr>
          <p:nvPr/>
        </p:nvSpPr>
        <p:spPr bwMode="auto">
          <a:xfrm>
            <a:off x="5013325" y="2592388"/>
            <a:ext cx="29177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Symbol" pitchFamily="18" charset="2"/>
              </a:rPr>
              <a:t>q: </a:t>
            </a:r>
            <a:r>
              <a:rPr lang="en-US" altLang="en-US" sz="2000" dirty="0"/>
              <a:t>failure intensity decay</a:t>
            </a:r>
            <a:endParaRPr lang="en-US" altLang="en-US" sz="2000" dirty="0">
              <a:latin typeface="Symbol" pitchFamily="18" charset="2"/>
            </a:endParaRPr>
          </a:p>
        </p:txBody>
      </p:sp>
      <p:sp>
        <p:nvSpPr>
          <p:cNvPr id="2" name="TextBox 1"/>
          <p:cNvSpPr txBox="1"/>
          <p:nvPr/>
        </p:nvSpPr>
        <p:spPr>
          <a:xfrm>
            <a:off x="380999" y="6068109"/>
            <a:ext cx="2337499" cy="954107"/>
          </a:xfrm>
          <a:prstGeom prst="rect">
            <a:avLst/>
          </a:prstGeom>
          <a:noFill/>
        </p:spPr>
        <p:txBody>
          <a:bodyPr wrap="none" rtlCol="0">
            <a:spAutoFit/>
          </a:bodyPr>
          <a:lstStyle/>
          <a:p>
            <a:r>
              <a:rPr lang="el-GR" i="1" dirty="0"/>
              <a:t>λ</a:t>
            </a:r>
            <a:r>
              <a:rPr lang="el-GR" dirty="0"/>
              <a:t>: </a:t>
            </a:r>
            <a:r>
              <a:rPr lang="en-CA" dirty="0"/>
              <a:t>pronounced </a:t>
            </a:r>
            <a:r>
              <a:rPr lang="en-CA" i="1" dirty="0" err="1"/>
              <a:t>lamda</a:t>
            </a:r>
            <a:endParaRPr lang="en-CA" i="1" dirty="0"/>
          </a:p>
          <a:p>
            <a:r>
              <a:rPr lang="en-US" altLang="en-US" dirty="0">
                <a:latin typeface="Symbol" pitchFamily="18" charset="2"/>
              </a:rPr>
              <a:t>q</a:t>
            </a:r>
            <a:r>
              <a:rPr lang="en-US" dirty="0"/>
              <a:t>:</a:t>
            </a:r>
            <a:r>
              <a:rPr lang="el-GR" dirty="0"/>
              <a:t> </a:t>
            </a:r>
            <a:r>
              <a:rPr lang="en-US" dirty="0"/>
              <a:t>pronounced </a:t>
            </a:r>
            <a:r>
              <a:rPr lang="en-US" i="1" dirty="0"/>
              <a:t>theta</a:t>
            </a:r>
            <a:endParaRPr lang="en-CA" i="1" dirty="0"/>
          </a:p>
          <a:p>
            <a:endParaRPr lang="en-CA" i="1" dirty="0"/>
          </a:p>
        </p:txBody>
      </p:sp>
    </p:spTree>
    <p:extLst>
      <p:ext uri="{BB962C8B-B14F-4D97-AF65-F5344CB8AC3E}">
        <p14:creationId xmlns:p14="http://schemas.microsoft.com/office/powerpoint/2010/main" val="357363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Reliability Models</a:t>
            </a:r>
            <a:endParaRPr lang="en-CA" altLang="en-US" dirty="0"/>
          </a:p>
        </p:txBody>
      </p:sp>
      <p:sp>
        <p:nvSpPr>
          <p:cNvPr id="19459" name="Text Box 3"/>
          <p:cNvSpPr txBox="1">
            <a:spLocks noChangeArrowheads="1"/>
          </p:cNvSpPr>
          <p:nvPr/>
        </p:nvSpPr>
        <p:spPr bwMode="auto">
          <a:xfrm>
            <a:off x="1066800" y="1957388"/>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Basic model</a:t>
            </a:r>
          </a:p>
        </p:txBody>
      </p:sp>
      <p:sp>
        <p:nvSpPr>
          <p:cNvPr id="19460" name="Text Box 4"/>
          <p:cNvSpPr txBox="1">
            <a:spLocks noChangeArrowheads="1"/>
          </p:cNvSpPr>
          <p:nvPr/>
        </p:nvSpPr>
        <p:spPr bwMode="auto">
          <a:xfrm>
            <a:off x="1050925" y="2422525"/>
            <a:ext cx="292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m(t) = </a:t>
            </a:r>
            <a:r>
              <a:rPr lang="en-US" altLang="en-US" sz="2000"/>
              <a:t>v</a:t>
            </a:r>
            <a:r>
              <a:rPr lang="en-US" altLang="en-US" sz="2000" baseline="-25000"/>
              <a:t>0</a:t>
            </a:r>
            <a:r>
              <a:rPr lang="en-US" altLang="en-US" sz="2000"/>
              <a:t>[1 – exp</a:t>
            </a:r>
            <a:r>
              <a:rPr lang="en-US" altLang="en-US" sz="2000">
                <a:latin typeface="Symbol" pitchFamily="18" charset="2"/>
              </a:rPr>
              <a:t>(-l</a:t>
            </a:r>
            <a:r>
              <a:rPr lang="en-US" altLang="en-US" sz="2000" baseline="-25000">
                <a:latin typeface="Symbol" pitchFamily="18" charset="2"/>
              </a:rPr>
              <a:t>0</a:t>
            </a:r>
            <a:r>
              <a:rPr lang="en-US" altLang="en-US" sz="2000">
                <a:latin typeface="Symbol" pitchFamily="18" charset="2"/>
              </a:rPr>
              <a:t>t</a:t>
            </a:r>
            <a:r>
              <a:rPr lang="en-US" altLang="en-US" sz="2000"/>
              <a:t>/v</a:t>
            </a:r>
            <a:r>
              <a:rPr lang="en-US" altLang="en-US" sz="2000" baseline="-25000"/>
              <a:t>0</a:t>
            </a:r>
            <a:r>
              <a:rPr lang="en-US" altLang="en-US" sz="2000">
                <a:latin typeface="Symbol" pitchFamily="18" charset="2"/>
              </a:rPr>
              <a:t>)]</a:t>
            </a:r>
          </a:p>
        </p:txBody>
      </p:sp>
      <p:sp>
        <p:nvSpPr>
          <p:cNvPr id="19461" name="Text Box 5"/>
          <p:cNvSpPr txBox="1">
            <a:spLocks noChangeArrowheads="1"/>
          </p:cNvSpPr>
          <p:nvPr/>
        </p:nvSpPr>
        <p:spPr bwMode="auto">
          <a:xfrm>
            <a:off x="974725" y="29622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a:p>
        </p:txBody>
      </p:sp>
      <p:sp>
        <p:nvSpPr>
          <p:cNvPr id="19462" name="Text Box 6"/>
          <p:cNvSpPr txBox="1">
            <a:spLocks noChangeArrowheads="1"/>
          </p:cNvSpPr>
          <p:nvPr/>
        </p:nvSpPr>
        <p:spPr bwMode="auto">
          <a:xfrm>
            <a:off x="1066800" y="2871788"/>
            <a:ext cx="2379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l(t) = l</a:t>
            </a:r>
            <a:r>
              <a:rPr lang="en-US" altLang="en-US" sz="2000" baseline="-25000"/>
              <a:t>0</a:t>
            </a:r>
            <a:r>
              <a:rPr lang="en-US" altLang="en-US" sz="2000"/>
              <a:t>exp</a:t>
            </a:r>
            <a:r>
              <a:rPr lang="en-US" altLang="en-US" sz="2000">
                <a:latin typeface="Symbol" pitchFamily="18" charset="2"/>
              </a:rPr>
              <a:t>(-l</a:t>
            </a:r>
            <a:r>
              <a:rPr lang="en-US" altLang="en-US" sz="2000" baseline="-25000">
                <a:latin typeface="Symbol" pitchFamily="18" charset="2"/>
              </a:rPr>
              <a:t>0</a:t>
            </a:r>
            <a:r>
              <a:rPr lang="en-US" altLang="en-US" sz="2000">
                <a:latin typeface="Symbol" pitchFamily="18" charset="2"/>
              </a:rPr>
              <a:t>t</a:t>
            </a:r>
            <a:r>
              <a:rPr lang="en-US" altLang="en-US" sz="2000"/>
              <a:t>/v</a:t>
            </a:r>
            <a:r>
              <a:rPr lang="en-US" altLang="en-US" sz="2000" baseline="-25000"/>
              <a:t>0</a:t>
            </a:r>
            <a:r>
              <a:rPr lang="en-US" altLang="en-US" sz="2000">
                <a:latin typeface="Symbol" pitchFamily="18" charset="2"/>
              </a:rPr>
              <a:t>)</a:t>
            </a:r>
          </a:p>
        </p:txBody>
      </p:sp>
      <p:sp>
        <p:nvSpPr>
          <p:cNvPr id="19463" name="Text Box 7"/>
          <p:cNvSpPr txBox="1">
            <a:spLocks noChangeArrowheads="1"/>
          </p:cNvSpPr>
          <p:nvPr/>
        </p:nvSpPr>
        <p:spPr bwMode="auto">
          <a:xfrm>
            <a:off x="4648200" y="1957388"/>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t>Logarithmic model</a:t>
            </a:r>
          </a:p>
        </p:txBody>
      </p:sp>
      <p:sp>
        <p:nvSpPr>
          <p:cNvPr id="19464" name="Text Box 8"/>
          <p:cNvSpPr txBox="1">
            <a:spLocks noChangeArrowheads="1"/>
          </p:cNvSpPr>
          <p:nvPr/>
        </p:nvSpPr>
        <p:spPr bwMode="auto">
          <a:xfrm>
            <a:off x="4648200" y="2414588"/>
            <a:ext cx="2660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m(t) = (1/q).</a:t>
            </a:r>
            <a:r>
              <a:rPr lang="en-US" altLang="en-US" sz="2000"/>
              <a:t>ln</a:t>
            </a:r>
            <a:r>
              <a:rPr lang="en-US" altLang="en-US" sz="2000">
                <a:latin typeface="Symbol" pitchFamily="18" charset="2"/>
              </a:rPr>
              <a:t>(l</a:t>
            </a:r>
            <a:r>
              <a:rPr lang="en-US" altLang="en-US" sz="2000" baseline="-25000"/>
              <a:t>0</a:t>
            </a:r>
            <a:r>
              <a:rPr lang="en-US" altLang="en-US" sz="2000">
                <a:latin typeface="Symbol" pitchFamily="18" charset="2"/>
              </a:rPr>
              <a:t>qt + 1)</a:t>
            </a:r>
          </a:p>
        </p:txBody>
      </p:sp>
      <p:sp>
        <p:nvSpPr>
          <p:cNvPr id="19465" name="Text Box 9"/>
          <p:cNvSpPr txBox="1">
            <a:spLocks noChangeArrowheads="1"/>
          </p:cNvSpPr>
          <p:nvPr/>
        </p:nvSpPr>
        <p:spPr bwMode="auto">
          <a:xfrm>
            <a:off x="4648200" y="2795588"/>
            <a:ext cx="2189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l(t) = l</a:t>
            </a:r>
            <a:r>
              <a:rPr lang="en-US" altLang="en-US" sz="2000" baseline="-25000">
                <a:latin typeface="Symbol" pitchFamily="18" charset="2"/>
              </a:rPr>
              <a:t>0</a:t>
            </a:r>
            <a:r>
              <a:rPr lang="en-US" altLang="en-US" sz="2000">
                <a:latin typeface="Symbol" pitchFamily="18" charset="2"/>
              </a:rPr>
              <a:t>/(l</a:t>
            </a:r>
            <a:r>
              <a:rPr lang="en-US" altLang="en-US" sz="2000" baseline="-25000"/>
              <a:t>0</a:t>
            </a:r>
            <a:r>
              <a:rPr lang="en-US" altLang="en-US" sz="2000">
                <a:latin typeface="Symbol" pitchFamily="18" charset="2"/>
              </a:rPr>
              <a:t>qt + 1)</a:t>
            </a:r>
          </a:p>
        </p:txBody>
      </p:sp>
      <p:sp>
        <p:nvSpPr>
          <p:cNvPr id="19466" name="Line 10"/>
          <p:cNvSpPr>
            <a:spLocks noChangeShapeType="1"/>
          </p:cNvSpPr>
          <p:nvPr/>
        </p:nvSpPr>
        <p:spPr bwMode="auto">
          <a:xfrm>
            <a:off x="1219200" y="5995988"/>
            <a:ext cx="297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7" name="Line 11"/>
          <p:cNvSpPr>
            <a:spLocks noChangeShapeType="1"/>
          </p:cNvSpPr>
          <p:nvPr/>
        </p:nvSpPr>
        <p:spPr bwMode="auto">
          <a:xfrm flipV="1">
            <a:off x="1219200" y="3557588"/>
            <a:ext cx="0" cy="2438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8" name="Line 12"/>
          <p:cNvSpPr>
            <a:spLocks noChangeShapeType="1"/>
          </p:cNvSpPr>
          <p:nvPr/>
        </p:nvSpPr>
        <p:spPr bwMode="auto">
          <a:xfrm>
            <a:off x="1219200" y="4776788"/>
            <a:ext cx="2971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9" name="Freeform 13"/>
          <p:cNvSpPr>
            <a:spLocks/>
          </p:cNvSpPr>
          <p:nvPr/>
        </p:nvSpPr>
        <p:spPr bwMode="auto">
          <a:xfrm>
            <a:off x="1214438" y="4779963"/>
            <a:ext cx="2800350" cy="1211262"/>
          </a:xfrm>
          <a:custGeom>
            <a:avLst/>
            <a:gdLst>
              <a:gd name="T0" fmla="*/ 0 w 1764"/>
              <a:gd name="T1" fmla="*/ 763 h 763"/>
              <a:gd name="T2" fmla="*/ 72 w 1764"/>
              <a:gd name="T3" fmla="*/ 565 h 763"/>
              <a:gd name="T4" fmla="*/ 126 w 1764"/>
              <a:gd name="T5" fmla="*/ 484 h 763"/>
              <a:gd name="T6" fmla="*/ 180 w 1764"/>
              <a:gd name="T7" fmla="*/ 430 h 763"/>
              <a:gd name="T8" fmla="*/ 270 w 1764"/>
              <a:gd name="T9" fmla="*/ 331 h 763"/>
              <a:gd name="T10" fmla="*/ 540 w 1764"/>
              <a:gd name="T11" fmla="*/ 178 h 763"/>
              <a:gd name="T12" fmla="*/ 810 w 1764"/>
              <a:gd name="T13" fmla="*/ 70 h 763"/>
              <a:gd name="T14" fmla="*/ 1386 w 1764"/>
              <a:gd name="T15" fmla="*/ 16 h 763"/>
              <a:gd name="T16" fmla="*/ 1764 w 1764"/>
              <a:gd name="T17" fmla="*/ 7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4" h="763">
                <a:moveTo>
                  <a:pt x="0" y="763"/>
                </a:moveTo>
                <a:cubicBezTo>
                  <a:pt x="38" y="706"/>
                  <a:pt x="38" y="617"/>
                  <a:pt x="72" y="565"/>
                </a:cubicBezTo>
                <a:cubicBezTo>
                  <a:pt x="72" y="564"/>
                  <a:pt x="117" y="498"/>
                  <a:pt x="126" y="484"/>
                </a:cubicBezTo>
                <a:cubicBezTo>
                  <a:pt x="140" y="463"/>
                  <a:pt x="166" y="451"/>
                  <a:pt x="180" y="430"/>
                </a:cubicBezTo>
                <a:cubicBezTo>
                  <a:pt x="204" y="393"/>
                  <a:pt x="234" y="355"/>
                  <a:pt x="270" y="331"/>
                </a:cubicBezTo>
                <a:cubicBezTo>
                  <a:pt x="328" y="243"/>
                  <a:pt x="444" y="210"/>
                  <a:pt x="540" y="178"/>
                </a:cubicBezTo>
                <a:cubicBezTo>
                  <a:pt x="629" y="148"/>
                  <a:pt x="713" y="84"/>
                  <a:pt x="810" y="70"/>
                </a:cubicBezTo>
                <a:cubicBezTo>
                  <a:pt x="1002" y="43"/>
                  <a:pt x="1193" y="33"/>
                  <a:pt x="1386" y="16"/>
                </a:cubicBezTo>
                <a:cubicBezTo>
                  <a:pt x="1566" y="0"/>
                  <a:pt x="1516" y="7"/>
                  <a:pt x="1764" y="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0" name="Freeform 14"/>
          <p:cNvSpPr>
            <a:spLocks/>
          </p:cNvSpPr>
          <p:nvPr/>
        </p:nvSpPr>
        <p:spPr bwMode="auto">
          <a:xfrm>
            <a:off x="1228725" y="4219575"/>
            <a:ext cx="2571750" cy="1785938"/>
          </a:xfrm>
          <a:custGeom>
            <a:avLst/>
            <a:gdLst>
              <a:gd name="T0" fmla="*/ 0 w 1620"/>
              <a:gd name="T1" fmla="*/ 1125 h 1125"/>
              <a:gd name="T2" fmla="*/ 54 w 1620"/>
              <a:gd name="T3" fmla="*/ 1017 h 1125"/>
              <a:gd name="T4" fmla="*/ 63 w 1620"/>
              <a:gd name="T5" fmla="*/ 990 h 1125"/>
              <a:gd name="T6" fmla="*/ 126 w 1620"/>
              <a:gd name="T7" fmla="*/ 918 h 1125"/>
              <a:gd name="T8" fmla="*/ 234 w 1620"/>
              <a:gd name="T9" fmla="*/ 783 h 1125"/>
              <a:gd name="T10" fmla="*/ 324 w 1620"/>
              <a:gd name="T11" fmla="*/ 684 h 1125"/>
              <a:gd name="T12" fmla="*/ 396 w 1620"/>
              <a:gd name="T13" fmla="*/ 612 h 1125"/>
              <a:gd name="T14" fmla="*/ 450 w 1620"/>
              <a:gd name="T15" fmla="*/ 576 h 1125"/>
              <a:gd name="T16" fmla="*/ 522 w 1620"/>
              <a:gd name="T17" fmla="*/ 504 h 1125"/>
              <a:gd name="T18" fmla="*/ 567 w 1620"/>
              <a:gd name="T19" fmla="*/ 459 h 1125"/>
              <a:gd name="T20" fmla="*/ 612 w 1620"/>
              <a:gd name="T21" fmla="*/ 423 h 1125"/>
              <a:gd name="T22" fmla="*/ 909 w 1620"/>
              <a:gd name="T23" fmla="*/ 243 h 1125"/>
              <a:gd name="T24" fmla="*/ 1305 w 1620"/>
              <a:gd name="T25" fmla="*/ 72 h 1125"/>
              <a:gd name="T26" fmla="*/ 1404 w 1620"/>
              <a:gd name="T27" fmla="*/ 54 h 1125"/>
              <a:gd name="T28" fmla="*/ 1620 w 1620"/>
              <a:gd name="T29"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0" h="1125">
                <a:moveTo>
                  <a:pt x="0" y="1125"/>
                </a:moveTo>
                <a:cubicBezTo>
                  <a:pt x="25" y="1050"/>
                  <a:pt x="7" y="1087"/>
                  <a:pt x="54" y="1017"/>
                </a:cubicBezTo>
                <a:cubicBezTo>
                  <a:pt x="59" y="1009"/>
                  <a:pt x="58" y="998"/>
                  <a:pt x="63" y="990"/>
                </a:cubicBezTo>
                <a:cubicBezTo>
                  <a:pt x="94" y="934"/>
                  <a:pt x="87" y="944"/>
                  <a:pt x="126" y="918"/>
                </a:cubicBezTo>
                <a:cubicBezTo>
                  <a:pt x="159" y="868"/>
                  <a:pt x="198" y="830"/>
                  <a:pt x="234" y="783"/>
                </a:cubicBezTo>
                <a:cubicBezTo>
                  <a:pt x="268" y="739"/>
                  <a:pt x="277" y="715"/>
                  <a:pt x="324" y="684"/>
                </a:cubicBezTo>
                <a:cubicBezTo>
                  <a:pt x="343" y="656"/>
                  <a:pt x="369" y="633"/>
                  <a:pt x="396" y="612"/>
                </a:cubicBezTo>
                <a:cubicBezTo>
                  <a:pt x="413" y="599"/>
                  <a:pt x="450" y="576"/>
                  <a:pt x="450" y="576"/>
                </a:cubicBezTo>
                <a:cubicBezTo>
                  <a:pt x="471" y="545"/>
                  <a:pt x="491" y="525"/>
                  <a:pt x="522" y="504"/>
                </a:cubicBezTo>
                <a:cubicBezTo>
                  <a:pt x="570" y="432"/>
                  <a:pt x="507" y="519"/>
                  <a:pt x="567" y="459"/>
                </a:cubicBezTo>
                <a:cubicBezTo>
                  <a:pt x="608" y="418"/>
                  <a:pt x="559" y="441"/>
                  <a:pt x="612" y="423"/>
                </a:cubicBezTo>
                <a:cubicBezTo>
                  <a:pt x="697" y="338"/>
                  <a:pt x="806" y="295"/>
                  <a:pt x="909" y="243"/>
                </a:cubicBezTo>
                <a:cubicBezTo>
                  <a:pt x="1037" y="179"/>
                  <a:pt x="1168" y="118"/>
                  <a:pt x="1305" y="72"/>
                </a:cubicBezTo>
                <a:cubicBezTo>
                  <a:pt x="1337" y="61"/>
                  <a:pt x="1371" y="61"/>
                  <a:pt x="1404" y="54"/>
                </a:cubicBezTo>
                <a:cubicBezTo>
                  <a:pt x="1476" y="38"/>
                  <a:pt x="1546" y="0"/>
                  <a:pt x="1620"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1" name="Text Box 15"/>
          <p:cNvSpPr txBox="1">
            <a:spLocks noChangeArrowheads="1"/>
          </p:cNvSpPr>
          <p:nvPr/>
        </p:nvSpPr>
        <p:spPr bwMode="auto">
          <a:xfrm>
            <a:off x="2422525" y="6003925"/>
            <a:ext cx="29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t</a:t>
            </a:r>
          </a:p>
        </p:txBody>
      </p:sp>
      <p:sp>
        <p:nvSpPr>
          <p:cNvPr id="19472" name="Text Box 16"/>
          <p:cNvSpPr txBox="1">
            <a:spLocks noChangeArrowheads="1"/>
          </p:cNvSpPr>
          <p:nvPr/>
        </p:nvSpPr>
        <p:spPr bwMode="auto">
          <a:xfrm>
            <a:off x="898525" y="4022725"/>
            <a:ext cx="33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m</a:t>
            </a:r>
          </a:p>
        </p:txBody>
      </p:sp>
      <p:sp>
        <p:nvSpPr>
          <p:cNvPr id="19473" name="Text Box 17"/>
          <p:cNvSpPr txBox="1">
            <a:spLocks noChangeArrowheads="1"/>
          </p:cNvSpPr>
          <p:nvPr/>
        </p:nvSpPr>
        <p:spPr bwMode="auto">
          <a:xfrm>
            <a:off x="838200" y="454818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a:t>
            </a:r>
            <a:r>
              <a:rPr lang="en-US" altLang="en-US" sz="2000" baseline="-25000"/>
              <a:t>0</a:t>
            </a:r>
          </a:p>
        </p:txBody>
      </p:sp>
      <p:sp>
        <p:nvSpPr>
          <p:cNvPr id="19474" name="Text Box 18"/>
          <p:cNvSpPr txBox="1">
            <a:spLocks noChangeArrowheads="1"/>
          </p:cNvSpPr>
          <p:nvPr/>
        </p:nvSpPr>
        <p:spPr bwMode="auto">
          <a:xfrm>
            <a:off x="2727325" y="4791075"/>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Basic</a:t>
            </a:r>
          </a:p>
        </p:txBody>
      </p:sp>
      <p:sp>
        <p:nvSpPr>
          <p:cNvPr id="19475" name="Text Box 19"/>
          <p:cNvSpPr txBox="1">
            <a:spLocks noChangeArrowheads="1"/>
          </p:cNvSpPr>
          <p:nvPr/>
        </p:nvSpPr>
        <p:spPr bwMode="auto">
          <a:xfrm>
            <a:off x="2651125" y="4029075"/>
            <a:ext cx="65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Log.</a:t>
            </a:r>
          </a:p>
        </p:txBody>
      </p:sp>
      <p:sp>
        <p:nvSpPr>
          <p:cNvPr id="19476" name="Line 20"/>
          <p:cNvSpPr>
            <a:spLocks noChangeShapeType="1"/>
          </p:cNvSpPr>
          <p:nvPr/>
        </p:nvSpPr>
        <p:spPr bwMode="auto">
          <a:xfrm>
            <a:off x="4876800" y="5995988"/>
            <a:ext cx="297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7" name="Line 21"/>
          <p:cNvSpPr>
            <a:spLocks noChangeShapeType="1"/>
          </p:cNvSpPr>
          <p:nvPr/>
        </p:nvSpPr>
        <p:spPr bwMode="auto">
          <a:xfrm flipV="1">
            <a:off x="4876800" y="3557588"/>
            <a:ext cx="0" cy="2438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8" name="Text Box 22"/>
          <p:cNvSpPr txBox="1">
            <a:spLocks noChangeArrowheads="1"/>
          </p:cNvSpPr>
          <p:nvPr/>
        </p:nvSpPr>
        <p:spPr bwMode="auto">
          <a:xfrm>
            <a:off x="6080125" y="6003925"/>
            <a:ext cx="29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t</a:t>
            </a:r>
          </a:p>
        </p:txBody>
      </p:sp>
      <p:sp>
        <p:nvSpPr>
          <p:cNvPr id="19479" name="Text Box 23"/>
          <p:cNvSpPr txBox="1">
            <a:spLocks noChangeArrowheads="1"/>
          </p:cNvSpPr>
          <p:nvPr/>
        </p:nvSpPr>
        <p:spPr bwMode="auto">
          <a:xfrm>
            <a:off x="4572000" y="3633788"/>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Symbol" pitchFamily="18" charset="2"/>
              </a:rPr>
              <a:t>l</a:t>
            </a:r>
          </a:p>
        </p:txBody>
      </p:sp>
      <p:sp>
        <p:nvSpPr>
          <p:cNvPr id="19480" name="Text Box 24"/>
          <p:cNvSpPr txBox="1">
            <a:spLocks noChangeArrowheads="1"/>
          </p:cNvSpPr>
          <p:nvPr/>
        </p:nvSpPr>
        <p:spPr bwMode="auto">
          <a:xfrm>
            <a:off x="5715000" y="5233988"/>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Basic</a:t>
            </a:r>
          </a:p>
        </p:txBody>
      </p:sp>
      <p:sp>
        <p:nvSpPr>
          <p:cNvPr id="19481" name="Text Box 25"/>
          <p:cNvSpPr txBox="1">
            <a:spLocks noChangeArrowheads="1"/>
          </p:cNvSpPr>
          <p:nvPr/>
        </p:nvSpPr>
        <p:spPr bwMode="auto">
          <a:xfrm>
            <a:off x="5029200" y="4243388"/>
            <a:ext cx="65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Log.</a:t>
            </a:r>
          </a:p>
        </p:txBody>
      </p:sp>
      <p:sp>
        <p:nvSpPr>
          <p:cNvPr id="19482" name="Freeform 26"/>
          <p:cNvSpPr>
            <a:spLocks/>
          </p:cNvSpPr>
          <p:nvPr/>
        </p:nvSpPr>
        <p:spPr bwMode="auto">
          <a:xfrm>
            <a:off x="4857750" y="4848225"/>
            <a:ext cx="2557463" cy="1000125"/>
          </a:xfrm>
          <a:custGeom>
            <a:avLst/>
            <a:gdLst>
              <a:gd name="T0" fmla="*/ 0 w 1611"/>
              <a:gd name="T1" fmla="*/ 0 h 630"/>
              <a:gd name="T2" fmla="*/ 18 w 1611"/>
              <a:gd name="T3" fmla="*/ 54 h 630"/>
              <a:gd name="T4" fmla="*/ 72 w 1611"/>
              <a:gd name="T5" fmla="*/ 135 h 630"/>
              <a:gd name="T6" fmla="*/ 225 w 1611"/>
              <a:gd name="T7" fmla="*/ 297 h 630"/>
              <a:gd name="T8" fmla="*/ 576 w 1611"/>
              <a:gd name="T9" fmla="*/ 468 h 630"/>
              <a:gd name="T10" fmla="*/ 711 w 1611"/>
              <a:gd name="T11" fmla="*/ 504 h 630"/>
              <a:gd name="T12" fmla="*/ 1152 w 1611"/>
              <a:gd name="T13" fmla="*/ 585 h 630"/>
              <a:gd name="T14" fmla="*/ 1611 w 1611"/>
              <a:gd name="T15" fmla="*/ 630 h 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1" h="630">
                <a:moveTo>
                  <a:pt x="0" y="0"/>
                </a:moveTo>
                <a:cubicBezTo>
                  <a:pt x="6" y="18"/>
                  <a:pt x="12" y="36"/>
                  <a:pt x="18" y="54"/>
                </a:cubicBezTo>
                <a:cubicBezTo>
                  <a:pt x="31" y="94"/>
                  <a:pt x="64" y="111"/>
                  <a:pt x="72" y="135"/>
                </a:cubicBezTo>
                <a:cubicBezTo>
                  <a:pt x="92" y="195"/>
                  <a:pt x="166" y="277"/>
                  <a:pt x="225" y="297"/>
                </a:cubicBezTo>
                <a:cubicBezTo>
                  <a:pt x="320" y="392"/>
                  <a:pt x="455" y="420"/>
                  <a:pt x="576" y="468"/>
                </a:cubicBezTo>
                <a:cubicBezTo>
                  <a:pt x="623" y="487"/>
                  <a:pt x="662" y="493"/>
                  <a:pt x="711" y="504"/>
                </a:cubicBezTo>
                <a:cubicBezTo>
                  <a:pt x="861" y="537"/>
                  <a:pt x="998" y="568"/>
                  <a:pt x="1152" y="585"/>
                </a:cubicBezTo>
                <a:cubicBezTo>
                  <a:pt x="1306" y="602"/>
                  <a:pt x="1455" y="630"/>
                  <a:pt x="1611" y="63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83" name="Freeform 27"/>
          <p:cNvSpPr>
            <a:spLocks/>
          </p:cNvSpPr>
          <p:nvPr/>
        </p:nvSpPr>
        <p:spPr bwMode="auto">
          <a:xfrm>
            <a:off x="4876800" y="4090988"/>
            <a:ext cx="2800350" cy="1704975"/>
          </a:xfrm>
          <a:custGeom>
            <a:avLst/>
            <a:gdLst>
              <a:gd name="T0" fmla="*/ 0 w 1764"/>
              <a:gd name="T1" fmla="*/ 0 h 1074"/>
              <a:gd name="T2" fmla="*/ 27 w 1764"/>
              <a:gd name="T3" fmla="*/ 126 h 1074"/>
              <a:gd name="T4" fmla="*/ 72 w 1764"/>
              <a:gd name="T5" fmla="*/ 261 h 1074"/>
              <a:gd name="T6" fmla="*/ 108 w 1764"/>
              <a:gd name="T7" fmla="*/ 441 h 1074"/>
              <a:gd name="T8" fmla="*/ 153 w 1764"/>
              <a:gd name="T9" fmla="*/ 567 h 1074"/>
              <a:gd name="T10" fmla="*/ 180 w 1764"/>
              <a:gd name="T11" fmla="*/ 621 h 1074"/>
              <a:gd name="T12" fmla="*/ 216 w 1764"/>
              <a:gd name="T13" fmla="*/ 738 h 1074"/>
              <a:gd name="T14" fmla="*/ 252 w 1764"/>
              <a:gd name="T15" fmla="*/ 792 h 1074"/>
              <a:gd name="T16" fmla="*/ 459 w 1764"/>
              <a:gd name="T17" fmla="*/ 972 h 1074"/>
              <a:gd name="T18" fmla="*/ 981 w 1764"/>
              <a:gd name="T19" fmla="*/ 1044 h 1074"/>
              <a:gd name="T20" fmla="*/ 1440 w 1764"/>
              <a:gd name="T21" fmla="*/ 1071 h 1074"/>
              <a:gd name="T22" fmla="*/ 1764 w 1764"/>
              <a:gd name="T23" fmla="*/ 104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4" h="1074">
                <a:moveTo>
                  <a:pt x="0" y="0"/>
                </a:moveTo>
                <a:cubicBezTo>
                  <a:pt x="14" y="41"/>
                  <a:pt x="15" y="85"/>
                  <a:pt x="27" y="126"/>
                </a:cubicBezTo>
                <a:cubicBezTo>
                  <a:pt x="41" y="174"/>
                  <a:pt x="59" y="210"/>
                  <a:pt x="72" y="261"/>
                </a:cubicBezTo>
                <a:cubicBezTo>
                  <a:pt x="87" y="320"/>
                  <a:pt x="90" y="383"/>
                  <a:pt x="108" y="441"/>
                </a:cubicBezTo>
                <a:cubicBezTo>
                  <a:pt x="119" y="477"/>
                  <a:pt x="132" y="536"/>
                  <a:pt x="153" y="567"/>
                </a:cubicBezTo>
                <a:cubicBezTo>
                  <a:pt x="173" y="597"/>
                  <a:pt x="171" y="588"/>
                  <a:pt x="180" y="621"/>
                </a:cubicBezTo>
                <a:cubicBezTo>
                  <a:pt x="191" y="660"/>
                  <a:pt x="203" y="699"/>
                  <a:pt x="216" y="738"/>
                </a:cubicBezTo>
                <a:cubicBezTo>
                  <a:pt x="223" y="759"/>
                  <a:pt x="240" y="774"/>
                  <a:pt x="252" y="792"/>
                </a:cubicBezTo>
                <a:cubicBezTo>
                  <a:pt x="303" y="868"/>
                  <a:pt x="366" y="949"/>
                  <a:pt x="459" y="972"/>
                </a:cubicBezTo>
                <a:cubicBezTo>
                  <a:pt x="604" y="1069"/>
                  <a:pt x="819" y="1034"/>
                  <a:pt x="981" y="1044"/>
                </a:cubicBezTo>
                <a:cubicBezTo>
                  <a:pt x="1190" y="1074"/>
                  <a:pt x="1136" y="1071"/>
                  <a:pt x="1440" y="1071"/>
                </a:cubicBezTo>
                <a:cubicBezTo>
                  <a:pt x="1547" y="1071"/>
                  <a:pt x="1655" y="1044"/>
                  <a:pt x="1764" y="1044"/>
                </a:cubicBezTo>
              </a:path>
            </a:pathLst>
          </a:custGeom>
          <a:noFill/>
          <a:ln w="2857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03768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09600" y="2057400"/>
            <a:ext cx="7848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l-GR" altLang="en-US" dirty="0">
                <a:latin typeface="Times" pitchFamily="18" charset="0"/>
                <a:cs typeface="Times New Roman" pitchFamily="18" charset="0"/>
              </a:rPr>
              <a:t> </a:t>
            </a:r>
            <a:r>
              <a:rPr lang="en-CA" altLang="en-US" dirty="0">
                <a:latin typeface="+mn-lt"/>
                <a:cs typeface="Times New Roman" pitchFamily="18" charset="0"/>
              </a:rPr>
              <a:t>Reliability</a:t>
            </a:r>
            <a:r>
              <a:rPr lang="en-US" altLang="en-US" dirty="0">
                <a:latin typeface="+mn-lt"/>
                <a:cs typeface="Times New Roman" pitchFamily="18" charset="0"/>
              </a:rPr>
              <a:t> </a:t>
            </a:r>
            <a:r>
              <a:rPr lang="en-US" altLang="en-US" b="1" dirty="0">
                <a:latin typeface="+mn-lt"/>
                <a:cs typeface="Times New Roman" pitchFamily="18" charset="0"/>
              </a:rPr>
              <a:t>R</a:t>
            </a:r>
            <a:r>
              <a:rPr lang="en-US" altLang="en-US" dirty="0">
                <a:latin typeface="+mn-lt"/>
                <a:cs typeface="Times New Roman" pitchFamily="18" charset="0"/>
              </a:rPr>
              <a:t> </a:t>
            </a:r>
            <a:r>
              <a:rPr lang="en-CA" altLang="en-US" dirty="0">
                <a:latin typeface="+mn-lt"/>
                <a:cs typeface="Times New Roman" pitchFamily="18" charset="0"/>
              </a:rPr>
              <a:t>and Failure Intensity </a:t>
            </a:r>
            <a:r>
              <a:rPr lang="el-GR" altLang="en-US" dirty="0">
                <a:latin typeface="+mn-lt"/>
                <a:cs typeface="Times New Roman" pitchFamily="18" charset="0"/>
              </a:rPr>
              <a:t>λ </a:t>
            </a:r>
            <a:r>
              <a:rPr lang="en-CA" altLang="en-US" dirty="0">
                <a:latin typeface="+mn-lt"/>
                <a:cs typeface="Times New Roman" pitchFamily="18" charset="0"/>
              </a:rPr>
              <a:t>are related by the equation</a:t>
            </a:r>
            <a:r>
              <a:rPr lang="en-US" altLang="en-US" dirty="0">
                <a:latin typeface="+mn-lt"/>
                <a:cs typeface="Times New Roman" pitchFamily="18" charset="0"/>
              </a:rPr>
              <a:t>:</a:t>
            </a:r>
            <a:r>
              <a:rPr lang="en-CA" altLang="en-US" dirty="0">
                <a:latin typeface="+mn-lt"/>
                <a:cs typeface="Times New Roman" pitchFamily="18" charset="0"/>
              </a:rPr>
              <a:t> </a:t>
            </a:r>
            <a:endParaRPr lang="en-US" altLang="en-US" dirty="0">
              <a:latin typeface="+mn-lt"/>
              <a:cs typeface="Times New Roman" pitchFamily="18" charset="0"/>
            </a:endParaRPr>
          </a:p>
          <a:p>
            <a:pPr lvl="3" eaLnBrk="1" hangingPunct="1">
              <a:spcBef>
                <a:spcPct val="50000"/>
              </a:spcBef>
            </a:pPr>
            <a:r>
              <a:rPr lang="en-US" altLang="en-US" b="1" dirty="0">
                <a:latin typeface="Times" pitchFamily="18" charset="0"/>
                <a:cs typeface="Times New Roman" pitchFamily="18" charset="0"/>
              </a:rPr>
              <a:t>R(</a:t>
            </a:r>
            <a:r>
              <a:rPr lang="en-US" altLang="en-US" b="1" dirty="0">
                <a:latin typeface="Times" pitchFamily="18" charset="0"/>
                <a:cs typeface="Times New Roman" pitchFamily="18" charset="0"/>
                <a:sym typeface="Symbol" pitchFamily="18" charset="2"/>
              </a:rPr>
              <a:t></a:t>
            </a:r>
            <a:r>
              <a:rPr lang="en-US" altLang="en-US" b="1" dirty="0">
                <a:latin typeface="Times" pitchFamily="18" charset="0"/>
                <a:cs typeface="Times New Roman" pitchFamily="18" charset="0"/>
              </a:rPr>
              <a:t>) = </a:t>
            </a:r>
            <a:r>
              <a:rPr lang="en-US" altLang="en-US" b="1" dirty="0" err="1">
                <a:latin typeface="Times" pitchFamily="18" charset="0"/>
                <a:cs typeface="Times New Roman" pitchFamily="18" charset="0"/>
              </a:rPr>
              <a:t>exp</a:t>
            </a:r>
            <a:r>
              <a:rPr lang="en-US" altLang="en-US" b="1" dirty="0">
                <a:latin typeface="Times" pitchFamily="18" charset="0"/>
                <a:cs typeface="Times New Roman" pitchFamily="18" charset="0"/>
              </a:rPr>
              <a:t>( </a:t>
            </a:r>
            <a:r>
              <a:rPr lang="en-US" altLang="en-US" b="1" dirty="0">
                <a:latin typeface="Times" pitchFamily="18" charset="0"/>
                <a:cs typeface="Times New Roman" pitchFamily="18" charset="0"/>
                <a:sym typeface="Symbol" pitchFamily="18" charset="2"/>
              </a:rPr>
              <a:t></a:t>
            </a:r>
            <a:r>
              <a:rPr lang="en-US" altLang="en-US" b="1" dirty="0">
                <a:latin typeface="Times" pitchFamily="18" charset="0"/>
                <a:cs typeface="Times New Roman" pitchFamily="18" charset="0"/>
              </a:rPr>
              <a:t>)</a:t>
            </a:r>
          </a:p>
          <a:p>
            <a:pPr lvl="3" eaLnBrk="1" hangingPunct="1">
              <a:spcBef>
                <a:spcPct val="50000"/>
              </a:spcBef>
            </a:pPr>
            <a:endParaRPr lang="en-US" altLang="en-US" dirty="0">
              <a:latin typeface="Times" pitchFamily="18" charset="0"/>
              <a:cs typeface="Times New Roman" pitchFamily="18" charset="0"/>
            </a:endParaRPr>
          </a:p>
          <a:p>
            <a:pPr eaLnBrk="1" hangingPunct="1">
              <a:spcBef>
                <a:spcPct val="50000"/>
              </a:spcBef>
              <a:buFontTx/>
              <a:buChar char="•"/>
            </a:pPr>
            <a:r>
              <a:rPr lang="el-GR" altLang="en-US" dirty="0">
                <a:latin typeface="Times" pitchFamily="18" charset="0"/>
                <a:cs typeface="Times New Roman" pitchFamily="18" charset="0"/>
              </a:rPr>
              <a:t> </a:t>
            </a:r>
            <a:r>
              <a:rPr lang="en-CA" altLang="en-US" dirty="0">
                <a:latin typeface="+mn-lt"/>
                <a:cs typeface="Times New Roman" pitchFamily="18" charset="0"/>
              </a:rPr>
              <a:t>As expected, the probability that we will not observe a failure on a given time (reliability), is lower for larger system operation time intervals</a:t>
            </a:r>
            <a:endParaRPr lang="en-US" altLang="en-US" dirty="0">
              <a:latin typeface="+mn-lt"/>
            </a:endParaRPr>
          </a:p>
          <a:p>
            <a:pPr eaLnBrk="1" hangingPunct="1">
              <a:spcBef>
                <a:spcPct val="50000"/>
              </a:spcBef>
            </a:pPr>
            <a:endParaRPr lang="en-US" altLang="en-US" dirty="0">
              <a:latin typeface="Times" pitchFamily="18" charset="0"/>
            </a:endParaRPr>
          </a:p>
        </p:txBody>
      </p:sp>
      <p:sp>
        <p:nvSpPr>
          <p:cNvPr id="32771" name="Rectangle 3"/>
          <p:cNvSpPr>
            <a:spLocks noChangeArrowheads="1"/>
          </p:cNvSpPr>
          <p:nvPr/>
        </p:nvSpPr>
        <p:spPr bwMode="auto">
          <a:xfrm>
            <a:off x="6096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CA" altLang="en-US" sz="3600" dirty="0">
                <a:latin typeface="+mn-lt"/>
              </a:rPr>
              <a:t>Reliability and Failure Intensity</a:t>
            </a:r>
          </a:p>
        </p:txBody>
      </p:sp>
    </p:spTree>
    <p:extLst>
      <p:ext uri="{BB962C8B-B14F-4D97-AF65-F5344CB8AC3E}">
        <p14:creationId xmlns:p14="http://schemas.microsoft.com/office/powerpoint/2010/main" val="96998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Musa’s Basic Model</a:t>
            </a:r>
            <a:endParaRPr lang="en-CA" dirty="0"/>
          </a:p>
        </p:txBody>
      </p:sp>
      <p:sp>
        <p:nvSpPr>
          <p:cNvPr id="3" name="Content Placeholder 2"/>
          <p:cNvSpPr>
            <a:spLocks noGrp="1"/>
          </p:cNvSpPr>
          <p:nvPr>
            <p:ph idx="1"/>
          </p:nvPr>
        </p:nvSpPr>
        <p:spPr/>
        <p:txBody>
          <a:bodyPr/>
          <a:lstStyle/>
          <a:p>
            <a:r>
              <a:rPr lang="en-CA" sz="1800" dirty="0"/>
              <a:t>Failure Intensity - (FI) is defined as the number of failures in the unit of time.</a:t>
            </a:r>
          </a:p>
          <a:p>
            <a:endParaRPr lang="en-CA" sz="1800" dirty="0"/>
          </a:p>
          <a:p>
            <a:r>
              <a:rPr lang="en-CA" sz="1800" dirty="0"/>
              <a:t> The Musa’s Basic Model considers that the rate of reduction of the Fault Intensity (derivative in relation to the total number of faults μ), is constant.</a:t>
            </a:r>
          </a:p>
          <a:p>
            <a:endParaRPr lang="en-CA" sz="1800" dirty="0"/>
          </a:p>
          <a:p>
            <a:r>
              <a:rPr lang="en-CA" sz="1800" dirty="0"/>
              <a:t> This means that Fault Intensity is a linear function of the average total number of failures we have observed up to a certain time (CPU time or calendar time).</a:t>
            </a:r>
          </a:p>
        </p:txBody>
      </p:sp>
      <p:sp>
        <p:nvSpPr>
          <p:cNvPr id="4" name="Text Box 6"/>
          <p:cNvSpPr txBox="1">
            <a:spLocks noChangeArrowheads="1"/>
          </p:cNvSpPr>
          <p:nvPr/>
        </p:nvSpPr>
        <p:spPr bwMode="auto">
          <a:xfrm>
            <a:off x="457200" y="6135861"/>
            <a:ext cx="762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1200" i="1" dirty="0">
                <a:latin typeface="Times" pitchFamily="18" charset="0"/>
                <a:cs typeface="Times New Roman" pitchFamily="18" charset="0"/>
              </a:rPr>
              <a:t>Referenc</a:t>
            </a:r>
            <a:r>
              <a:rPr lang="en-US" altLang="en-US" sz="1200" dirty="0">
                <a:latin typeface="Times" pitchFamily="18" charset="0"/>
                <a:cs typeface="Times New Roman" pitchFamily="18" charset="0"/>
              </a:rPr>
              <a:t>e: Musa, </a:t>
            </a:r>
            <a:r>
              <a:rPr lang="en-US" altLang="en-US" sz="1200" dirty="0" err="1">
                <a:latin typeface="Times" pitchFamily="18" charset="0"/>
                <a:cs typeface="Times New Roman" pitchFamily="18" charset="0"/>
              </a:rPr>
              <a:t>Iannino</a:t>
            </a:r>
            <a:r>
              <a:rPr lang="en-US" altLang="en-US" sz="1200" dirty="0">
                <a:latin typeface="Times" pitchFamily="18" charset="0"/>
                <a:cs typeface="Times New Roman" pitchFamily="18" charset="0"/>
              </a:rPr>
              <a:t>, </a:t>
            </a:r>
            <a:r>
              <a:rPr lang="en-US" altLang="en-US" sz="1200" dirty="0" err="1">
                <a:latin typeface="Times" pitchFamily="18" charset="0"/>
                <a:cs typeface="Times New Roman" pitchFamily="18" charset="0"/>
              </a:rPr>
              <a:t>Okumoto</a:t>
            </a:r>
            <a:r>
              <a:rPr lang="en-US" altLang="en-US" sz="1200" dirty="0">
                <a:latin typeface="Times" pitchFamily="18" charset="0"/>
                <a:cs typeface="Times New Roman" pitchFamily="18" charset="0"/>
              </a:rPr>
              <a:t>, “Software Reliability: Measurement, Prediction, Application”, McGraw-Hill, 1987.</a:t>
            </a:r>
            <a:r>
              <a:rPr lang="en-CA" altLang="en-US" sz="1800" dirty="0">
                <a:latin typeface="Times" pitchFamily="18" charset="0"/>
              </a:rPr>
              <a:t> </a:t>
            </a:r>
          </a:p>
        </p:txBody>
      </p:sp>
    </p:spTree>
    <p:extLst>
      <p:ext uri="{BB962C8B-B14F-4D97-AF65-F5344CB8AC3E}">
        <p14:creationId xmlns:p14="http://schemas.microsoft.com/office/powerpoint/2010/main" val="404403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Musa’s Basic Model</a:t>
            </a:r>
          </a:p>
        </p:txBody>
      </p:sp>
      <p:sp>
        <p:nvSpPr>
          <p:cNvPr id="3" name="Content Placeholder 2"/>
          <p:cNvSpPr>
            <a:spLocks noGrp="1"/>
          </p:cNvSpPr>
          <p:nvPr>
            <p:ph idx="1"/>
          </p:nvPr>
        </p:nvSpPr>
        <p:spPr>
          <a:xfrm>
            <a:off x="685800" y="1828800"/>
            <a:ext cx="7772400" cy="4114800"/>
          </a:xfrm>
        </p:spPr>
        <p:txBody>
          <a:bodyPr/>
          <a:lstStyle/>
          <a:p>
            <a:r>
              <a:rPr lang="en-US" sz="2000" dirty="0"/>
              <a:t>In the Basic model failure intensity is defined as:</a:t>
            </a:r>
          </a:p>
          <a:p>
            <a:pPr marL="0" indent="0">
              <a:buNone/>
            </a:pPr>
            <a:endParaRPr lang="en-US" dirty="0"/>
          </a:p>
          <a:p>
            <a:pPr marL="0" indent="0">
              <a:buNone/>
            </a:pPr>
            <a:endParaRPr lang="en-CA" sz="1800" dirty="0"/>
          </a:p>
          <a:p>
            <a:r>
              <a:rPr lang="en-CA" sz="1800" dirty="0"/>
              <a:t>Where </a:t>
            </a:r>
            <a:r>
              <a:rPr lang="el-GR" sz="1800" i="1" dirty="0"/>
              <a:t>λ</a:t>
            </a:r>
            <a:r>
              <a:rPr lang="el-GR" sz="1800" i="1" baseline="-25000" dirty="0"/>
              <a:t>0</a:t>
            </a:r>
            <a:r>
              <a:rPr lang="en-CA" sz="1800" i="1" baseline="-25000" dirty="0"/>
              <a:t> </a:t>
            </a:r>
            <a:r>
              <a:rPr lang="en-CA" sz="1800" dirty="0"/>
              <a:t>is the Failure intensity at the initial at the start of the system (before any defect correction is made)</a:t>
            </a:r>
          </a:p>
          <a:p>
            <a:endParaRPr lang="en-CA" sz="1800" dirty="0"/>
          </a:p>
          <a:p>
            <a:r>
              <a:rPr lang="el-GR" sz="1800" i="1" dirty="0"/>
              <a:t>μ</a:t>
            </a:r>
            <a:r>
              <a:rPr lang="el-GR" sz="1800" dirty="0"/>
              <a:t> </a:t>
            </a:r>
            <a:r>
              <a:rPr lang="en-CA" sz="1800" dirty="0"/>
              <a:t>is the (average) total number of failures up to a certain time</a:t>
            </a:r>
          </a:p>
          <a:p>
            <a:endParaRPr lang="en-CA" sz="1800" dirty="0"/>
          </a:p>
          <a:p>
            <a:r>
              <a:rPr lang="en-CA" sz="1800" i="1" dirty="0"/>
              <a:t>v</a:t>
            </a:r>
            <a:r>
              <a:rPr lang="en-CA" sz="1800" i="1" baseline="-25000" dirty="0"/>
              <a:t>0</a:t>
            </a:r>
            <a:r>
              <a:rPr lang="en-CA" sz="1800" dirty="0"/>
              <a:t> is the total number of failures we expect to have in the unlimited run time of the program. Also:</a:t>
            </a:r>
          </a:p>
          <a:p>
            <a:pPr marL="0" indent="0">
              <a:buNone/>
            </a:pPr>
            <a:endParaRPr lang="en-CA"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618801580"/>
              </p:ext>
            </p:extLst>
          </p:nvPr>
        </p:nvGraphicFramePr>
        <p:xfrm>
          <a:off x="3352800" y="2209800"/>
          <a:ext cx="2087562" cy="917575"/>
        </p:xfrm>
        <a:graphic>
          <a:graphicData uri="http://schemas.openxmlformats.org/presentationml/2006/ole">
            <mc:AlternateContent xmlns:mc="http://schemas.openxmlformats.org/markup-compatibility/2006">
              <mc:Choice xmlns:v="urn:schemas-microsoft-com:vml" Requires="v">
                <p:oleObj spid="_x0000_s3130" name="Equation" r:id="rId3" imgW="1104900" imgH="482600" progId="Equation.3">
                  <p:embed/>
                </p:oleObj>
              </mc:Choice>
              <mc:Fallback>
                <p:oleObj name="Equation" r:id="rId3" imgW="1104900" imgH="482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09800"/>
                        <a:ext cx="208756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06992053"/>
              </p:ext>
            </p:extLst>
          </p:nvPr>
        </p:nvGraphicFramePr>
        <p:xfrm>
          <a:off x="3048000" y="5562600"/>
          <a:ext cx="2713038" cy="757237"/>
        </p:xfrm>
        <a:graphic>
          <a:graphicData uri="http://schemas.openxmlformats.org/presentationml/2006/ole">
            <mc:AlternateContent xmlns:mc="http://schemas.openxmlformats.org/markup-compatibility/2006">
              <mc:Choice xmlns:v="urn:schemas-microsoft-com:vml" Requires="v">
                <p:oleObj spid="_x0000_s3131" name="Equation" r:id="rId5" imgW="2717800" imgH="762000" progId="Equation.3">
                  <p:embed/>
                </p:oleObj>
              </mc:Choice>
              <mc:Fallback>
                <p:oleObj name="Equation" r:id="rId5" imgW="2717800" imgH="7620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562600"/>
                        <a:ext cx="2713038"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683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a:t>
            </a:r>
          </a:p>
        </p:txBody>
      </p:sp>
      <p:sp>
        <p:nvSpPr>
          <p:cNvPr id="3" name="Content Placeholder 2"/>
          <p:cNvSpPr>
            <a:spLocks noGrp="1"/>
          </p:cNvSpPr>
          <p:nvPr>
            <p:ph idx="1"/>
          </p:nvPr>
        </p:nvSpPr>
        <p:spPr>
          <a:xfrm>
            <a:off x="685800" y="1371600"/>
            <a:ext cx="7772400" cy="4114800"/>
          </a:xfrm>
        </p:spPr>
        <p:txBody>
          <a:bodyPr/>
          <a:lstStyle/>
          <a:p>
            <a:r>
              <a:rPr lang="en-CA" sz="1800" dirty="0"/>
              <a:t>Let's assume that a program will have 100 failures throughout its lifetime (</a:t>
            </a:r>
            <a:r>
              <a:rPr lang="en-US" sz="1800" dirty="0"/>
              <a:t>v</a:t>
            </a:r>
            <a:r>
              <a:rPr lang="en-CA" sz="1800" baseline="-25000" dirty="0"/>
              <a:t>0</a:t>
            </a:r>
            <a:r>
              <a:rPr lang="en-CA" sz="1800" dirty="0"/>
              <a:t>), and that so far we have noticed 50 failures (</a:t>
            </a:r>
            <a:r>
              <a:rPr lang="el-GR" sz="1800" dirty="0"/>
              <a:t>μ</a:t>
            </a:r>
            <a:r>
              <a:rPr lang="en-CA" sz="1800" dirty="0"/>
              <a:t>), and that the initial failure rate is 10 failures per CPU hour (</a:t>
            </a:r>
            <a:r>
              <a:rPr lang="el-GR" sz="1800" dirty="0"/>
              <a:t>λ</a:t>
            </a:r>
            <a:r>
              <a:rPr lang="en-CA" sz="1800" baseline="-25000" dirty="0"/>
              <a:t>0</a:t>
            </a:r>
            <a:r>
              <a:rPr lang="en-CA" sz="1800" dirty="0"/>
              <a:t>).</a:t>
            </a:r>
            <a:endParaRPr lang="el-GR" sz="1800" dirty="0"/>
          </a:p>
          <a:p>
            <a:endParaRPr lang="en-CA" sz="2000" dirty="0"/>
          </a:p>
          <a:p>
            <a:r>
              <a:rPr lang="en-CA" sz="1800" dirty="0"/>
              <a:t>Then the estimated present failure intensity using the basic model  is:</a:t>
            </a:r>
            <a:endParaRPr lang="el-GR" sz="1800" dirty="0"/>
          </a:p>
          <a:p>
            <a:endParaRPr lang="el-GR" sz="2000" dirty="0"/>
          </a:p>
          <a:p>
            <a:endParaRPr lang="el-GR" sz="2000" dirty="0"/>
          </a:p>
          <a:p>
            <a:endParaRPr lang="en-CA" sz="2000" dirty="0"/>
          </a:p>
          <a:p>
            <a:r>
              <a:rPr lang="en-CA" sz="1800" dirty="0"/>
              <a:t>The (</a:t>
            </a:r>
            <a:r>
              <a:rPr lang="en-US" sz="1800" dirty="0"/>
              <a:t>average</a:t>
            </a:r>
            <a:r>
              <a:rPr lang="en-CA" sz="1800" dirty="0"/>
              <a:t>) total number of failures after 10 </a:t>
            </a:r>
            <a:r>
              <a:rPr lang="en-CA" sz="1800" dirty="0" err="1"/>
              <a:t>cpu</a:t>
            </a:r>
            <a:r>
              <a:rPr lang="en-CA" sz="1800" dirty="0"/>
              <a:t> hours will be:</a:t>
            </a:r>
          </a:p>
          <a:p>
            <a:endParaRPr lang="en-US" sz="2000" dirty="0"/>
          </a:p>
          <a:p>
            <a:endParaRPr lang="en-US" sz="2000" dirty="0"/>
          </a:p>
          <a:p>
            <a:endParaRPr lang="en-US" sz="1800" dirty="0"/>
          </a:p>
          <a:p>
            <a:r>
              <a:rPr lang="en-US" sz="1800" dirty="0"/>
              <a:t>And for 100 CPU hours of operation</a:t>
            </a:r>
          </a:p>
          <a:p>
            <a:endParaRPr lang="en-CA"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3704329523"/>
              </p:ext>
            </p:extLst>
          </p:nvPr>
        </p:nvGraphicFramePr>
        <p:xfrm>
          <a:off x="1828800" y="2971800"/>
          <a:ext cx="5337175" cy="736600"/>
        </p:xfrm>
        <a:graphic>
          <a:graphicData uri="http://schemas.openxmlformats.org/presentationml/2006/ole">
            <mc:AlternateContent xmlns:mc="http://schemas.openxmlformats.org/markup-compatibility/2006">
              <mc:Choice xmlns:v="urn:schemas-microsoft-com:vml" Requires="v">
                <p:oleObj spid="_x0000_s4182" name="Equation" r:id="rId3" imgW="5346700" imgH="736600" progId="Equation.3">
                  <p:embed/>
                </p:oleObj>
              </mc:Choice>
              <mc:Fallback>
                <p:oleObj name="Equation" r:id="rId3" imgW="5346700" imgH="736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971800"/>
                        <a:ext cx="5337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14381080"/>
              </p:ext>
            </p:extLst>
          </p:nvPr>
        </p:nvGraphicFramePr>
        <p:xfrm>
          <a:off x="1447800" y="4419600"/>
          <a:ext cx="6399213" cy="685800"/>
        </p:xfrm>
        <a:graphic>
          <a:graphicData uri="http://schemas.openxmlformats.org/presentationml/2006/ole">
            <mc:AlternateContent xmlns:mc="http://schemas.openxmlformats.org/markup-compatibility/2006">
              <mc:Choice xmlns:v="urn:schemas-microsoft-com:vml" Requires="v">
                <p:oleObj spid="_x0000_s4183" name="Equation" r:id="rId5" imgW="6388100" imgH="685800" progId="Equation.3">
                  <p:embed/>
                </p:oleObj>
              </mc:Choice>
              <mc:Fallback>
                <p:oleObj name="Equation" r:id="rId5" imgW="6388100" imgH="6858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419600"/>
                        <a:ext cx="6399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1447800" y="5867400"/>
          <a:ext cx="6781800" cy="685800"/>
        </p:xfrm>
        <a:graphic>
          <a:graphicData uri="http://schemas.openxmlformats.org/presentationml/2006/ole">
            <mc:AlternateContent xmlns:mc="http://schemas.openxmlformats.org/markup-compatibility/2006">
              <mc:Choice xmlns:v="urn:schemas-microsoft-com:vml" Requires="v">
                <p:oleObj spid="_x0000_s4184" name="Equation" r:id="rId7" imgW="6781800" imgH="685800" progId="Equation.3">
                  <p:embed/>
                </p:oleObj>
              </mc:Choice>
              <mc:Fallback>
                <p:oleObj name="Equation" r:id="rId7" imgW="6781800" imgH="685800" progId="Equation.3">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867400"/>
                        <a:ext cx="678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517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Musa’s Logarithmic Model</a:t>
            </a:r>
            <a:endParaRPr lang="en-CA" dirty="0"/>
          </a:p>
        </p:txBody>
      </p:sp>
      <p:sp>
        <p:nvSpPr>
          <p:cNvPr id="3" name="Content Placeholder 2"/>
          <p:cNvSpPr>
            <a:spLocks noGrp="1"/>
          </p:cNvSpPr>
          <p:nvPr>
            <p:ph idx="1"/>
          </p:nvPr>
        </p:nvSpPr>
        <p:spPr/>
        <p:txBody>
          <a:bodyPr/>
          <a:lstStyle/>
          <a:p>
            <a:r>
              <a:rPr lang="en-US" sz="2000" dirty="0"/>
              <a:t>The rate by which the failure intensity drops is getting lower, as defects in the code are discovered and corrected</a:t>
            </a:r>
          </a:p>
          <a:p>
            <a:endParaRPr lang="en-US" sz="2000" dirty="0"/>
          </a:p>
          <a:p>
            <a:r>
              <a:rPr lang="en-US" sz="2000" dirty="0"/>
              <a:t>In this model </a:t>
            </a:r>
          </a:p>
          <a:p>
            <a:pPr marL="0" indent="0">
              <a:buNone/>
            </a:pPr>
            <a:r>
              <a:rPr lang="en-US" altLang="en-US" sz="2000" dirty="0">
                <a:cs typeface="Times New Roman" pitchFamily="18" charset="0"/>
                <a:sym typeface="Symbol" pitchFamily="18" charset="2"/>
              </a:rPr>
              <a:t>                                      </a:t>
            </a:r>
            <a:r>
              <a:rPr lang="en-US" altLang="en-US" sz="2000" dirty="0">
                <a:cs typeface="Times New Roman" pitchFamily="18" charset="0"/>
              </a:rPr>
              <a:t>(</a:t>
            </a:r>
            <a:r>
              <a:rPr lang="en-US" altLang="en-US" sz="2000" dirty="0">
                <a:cs typeface="Times New Roman" pitchFamily="18" charset="0"/>
                <a:sym typeface="Symbol" pitchFamily="18" charset="2"/>
              </a:rPr>
              <a:t></a:t>
            </a:r>
            <a:r>
              <a:rPr lang="en-US" altLang="en-US" sz="2000" dirty="0">
                <a:cs typeface="Times New Roman" pitchFamily="18" charset="0"/>
              </a:rPr>
              <a:t>) = </a:t>
            </a:r>
            <a:r>
              <a:rPr lang="en-US" altLang="en-US" sz="2000" dirty="0">
                <a:cs typeface="Times New Roman" pitchFamily="18" charset="0"/>
                <a:sym typeface="Symbol" pitchFamily="18" charset="2"/>
              </a:rPr>
              <a:t></a:t>
            </a:r>
            <a:r>
              <a:rPr lang="en-US" altLang="en-US" sz="2000" baseline="-30000" dirty="0">
                <a:cs typeface="Times New Roman" pitchFamily="18" charset="0"/>
              </a:rPr>
              <a:t>0</a:t>
            </a:r>
            <a:r>
              <a:rPr lang="en-US" altLang="en-US" sz="2000" dirty="0">
                <a:cs typeface="Times New Roman" pitchFamily="18" charset="0"/>
              </a:rPr>
              <a:t> e</a:t>
            </a:r>
            <a:r>
              <a:rPr lang="en-US" altLang="en-US" sz="2000" baseline="30000" dirty="0">
                <a:cs typeface="Times New Roman" pitchFamily="18" charset="0"/>
              </a:rPr>
              <a:t>(-</a:t>
            </a:r>
            <a:r>
              <a:rPr lang="en-US" altLang="en-US" sz="2000" baseline="30000" dirty="0">
                <a:cs typeface="Times New Roman" pitchFamily="18" charset="0"/>
                <a:sym typeface="Symbol" pitchFamily="18" charset="2"/>
              </a:rPr>
              <a:t></a:t>
            </a:r>
            <a:r>
              <a:rPr lang="en-US" altLang="en-US" sz="2000" baseline="30000" dirty="0">
                <a:cs typeface="Times New Roman" pitchFamily="18" charset="0"/>
              </a:rPr>
              <a:t>)</a:t>
            </a:r>
            <a:r>
              <a:rPr lang="en-CA" altLang="en-US" sz="2000" baseline="30000" dirty="0"/>
              <a:t> </a:t>
            </a:r>
          </a:p>
          <a:p>
            <a:pPr marL="0" indent="0">
              <a:buNone/>
            </a:pPr>
            <a:endParaRPr lang="en-CA" altLang="en-US" sz="2000" dirty="0"/>
          </a:p>
          <a:p>
            <a:pPr marL="0" indent="0">
              <a:buNone/>
            </a:pPr>
            <a:r>
              <a:rPr lang="en-CA" altLang="en-US" sz="2000" dirty="0"/>
              <a:t>      where </a:t>
            </a:r>
            <a:r>
              <a:rPr lang="el-GR" altLang="en-US" sz="2000" dirty="0"/>
              <a:t>θ </a:t>
            </a:r>
            <a:r>
              <a:rPr lang="en-CA" altLang="en-US" sz="2000" dirty="0"/>
              <a:t>is a  Fa</a:t>
            </a:r>
            <a:r>
              <a:rPr lang="el-GR" altLang="en-US" sz="2000" dirty="0"/>
              <a:t>ι</a:t>
            </a:r>
            <a:r>
              <a:rPr lang="en-CA" altLang="en-US" sz="2000" dirty="0"/>
              <a:t>lure Intensity reduction parameters </a:t>
            </a:r>
          </a:p>
          <a:p>
            <a:pPr marL="0" indent="0">
              <a:buNone/>
            </a:pPr>
            <a:endParaRPr lang="en-CA" altLang="en-US" sz="2000" dirty="0"/>
          </a:p>
          <a:p>
            <a:r>
              <a:rPr lang="en-CA" altLang="en-US" sz="2000" dirty="0"/>
              <a:t>Accordingly, the (average) total number of failures at a time t is:</a:t>
            </a:r>
            <a:endParaRPr lang="en-US" altLang="en-US" sz="2000" dirty="0"/>
          </a:p>
          <a:p>
            <a:pPr marL="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560541358"/>
              </p:ext>
            </p:extLst>
          </p:nvPr>
        </p:nvGraphicFramePr>
        <p:xfrm>
          <a:off x="3124200" y="5491163"/>
          <a:ext cx="2124075" cy="604837"/>
        </p:xfrm>
        <a:graphic>
          <a:graphicData uri="http://schemas.openxmlformats.org/presentationml/2006/ole">
            <mc:AlternateContent xmlns:mc="http://schemas.openxmlformats.org/markup-compatibility/2006">
              <mc:Choice xmlns:v="urn:schemas-microsoft-com:vml" Requires="v">
                <p:oleObj spid="_x0000_s5150" name="Equation" r:id="rId3" imgW="2120900" imgH="609600" progId="Equation.3">
                  <p:embed/>
                </p:oleObj>
              </mc:Choice>
              <mc:Fallback>
                <p:oleObj name="Equation" r:id="rId3" imgW="2120900" imgH="6096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491163"/>
                        <a:ext cx="2124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314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 Box 2"/>
          <p:cNvSpPr txBox="1">
            <a:spLocks noChangeArrowheads="1"/>
          </p:cNvSpPr>
          <p:nvPr/>
        </p:nvSpPr>
        <p:spPr bwMode="auto">
          <a:xfrm>
            <a:off x="381000" y="1192649"/>
            <a:ext cx="8382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CA" altLang="en-US" sz="2000" b="1" dirty="0">
                <a:latin typeface="+mn-lt"/>
              </a:rPr>
              <a:t>Example</a:t>
            </a:r>
            <a:r>
              <a:rPr lang="en-US" altLang="en-US" sz="2000" b="1" dirty="0">
                <a:latin typeface="+mn-lt"/>
              </a:rPr>
              <a:t>: </a:t>
            </a:r>
            <a:r>
              <a:rPr lang="en-CA" altLang="en-US" sz="2000" dirty="0">
                <a:latin typeface="+mn-lt"/>
                <a:cs typeface="Times New Roman" pitchFamily="18" charset="0"/>
              </a:rPr>
              <a:t>Let us assume</a:t>
            </a:r>
            <a:r>
              <a:rPr lang="en-US" altLang="en-US" sz="2000" dirty="0">
                <a:latin typeface="+mn-lt"/>
                <a:cs typeface="Times New Roman" pitchFamily="18" charset="0"/>
              </a:rPr>
              <a:t> </a:t>
            </a:r>
            <a:r>
              <a:rPr lang="en-US" altLang="en-US" sz="2000" dirty="0">
                <a:latin typeface="+mn-lt"/>
                <a:cs typeface="Times New Roman" pitchFamily="18" charset="0"/>
                <a:sym typeface="Symbol" pitchFamily="18" charset="2"/>
              </a:rPr>
              <a:t></a:t>
            </a:r>
            <a:r>
              <a:rPr lang="en-US" altLang="en-US" sz="2000" baseline="-30000" dirty="0">
                <a:latin typeface="+mn-lt"/>
                <a:cs typeface="Times New Roman" pitchFamily="18" charset="0"/>
              </a:rPr>
              <a:t>0</a:t>
            </a:r>
            <a:r>
              <a:rPr lang="en-US" altLang="en-US" sz="2000" dirty="0">
                <a:latin typeface="+mn-lt"/>
                <a:cs typeface="Times New Roman" pitchFamily="18" charset="0"/>
              </a:rPr>
              <a:t> = 10 failures/</a:t>
            </a:r>
            <a:r>
              <a:rPr lang="en-US" altLang="en-US" sz="2000" dirty="0" err="1">
                <a:latin typeface="+mn-lt"/>
                <a:cs typeface="Times New Roman" pitchFamily="18" charset="0"/>
              </a:rPr>
              <a:t>cpu</a:t>
            </a:r>
            <a:r>
              <a:rPr lang="en-US" altLang="en-US" sz="2000" dirty="0">
                <a:latin typeface="+mn-lt"/>
                <a:cs typeface="Times New Roman" pitchFamily="18" charset="0"/>
              </a:rPr>
              <a:t> hour, </a:t>
            </a:r>
            <a:r>
              <a:rPr lang="en-US" altLang="en-US" sz="2000" dirty="0">
                <a:latin typeface="+mn-lt"/>
                <a:cs typeface="Times New Roman" pitchFamily="18" charset="0"/>
                <a:sym typeface="Symbol" pitchFamily="18" charset="2"/>
              </a:rPr>
              <a:t></a:t>
            </a:r>
            <a:r>
              <a:rPr lang="en-US" altLang="en-US" sz="2000" dirty="0">
                <a:latin typeface="+mn-lt"/>
                <a:cs typeface="Times New Roman" pitchFamily="18" charset="0"/>
              </a:rPr>
              <a:t> = 0.02/failure, and that up until now we have observed 50 </a:t>
            </a:r>
            <a:r>
              <a:rPr lang="en-CA" altLang="en-US" sz="2000" dirty="0">
                <a:latin typeface="+mn-lt"/>
                <a:cs typeface="Times New Roman" pitchFamily="18" charset="0"/>
              </a:rPr>
              <a:t>failures</a:t>
            </a:r>
            <a:r>
              <a:rPr lang="en-US" altLang="en-US" sz="2000" dirty="0">
                <a:latin typeface="+mn-lt"/>
                <a:cs typeface="Times New Roman" pitchFamily="18" charset="0"/>
              </a:rPr>
              <a:t>. </a:t>
            </a:r>
          </a:p>
          <a:p>
            <a:pPr eaLnBrk="1" hangingPunct="1">
              <a:spcBef>
                <a:spcPct val="50000"/>
              </a:spcBef>
              <a:buFontTx/>
              <a:buChar char="•"/>
            </a:pPr>
            <a:r>
              <a:rPr lang="en-CA" altLang="en-US" sz="2000" dirty="0">
                <a:latin typeface="+mn-lt"/>
                <a:cs typeface="Times New Roman" pitchFamily="18" charset="0"/>
              </a:rPr>
              <a:t> Then</a:t>
            </a:r>
            <a:r>
              <a:rPr lang="en-US" altLang="en-US" sz="2000" dirty="0">
                <a:latin typeface="+mn-lt"/>
                <a:cs typeface="Times New Roman" pitchFamily="18" charset="0"/>
              </a:rPr>
              <a:t>:</a:t>
            </a:r>
            <a:r>
              <a:rPr lang="en-CA" altLang="en-US" sz="2000" b="1" dirty="0">
                <a:latin typeface="+mn-lt"/>
              </a:rPr>
              <a:t> </a:t>
            </a:r>
          </a:p>
        </p:txBody>
      </p:sp>
      <p:graphicFrame>
        <p:nvGraphicFramePr>
          <p:cNvPr id="7170" name="Object 3"/>
          <p:cNvGraphicFramePr>
            <a:graphicFrameLocks noChangeAspect="1"/>
          </p:cNvGraphicFramePr>
          <p:nvPr/>
        </p:nvGraphicFramePr>
        <p:xfrm>
          <a:off x="4495800" y="3859351"/>
          <a:ext cx="152400" cy="317500"/>
        </p:xfrm>
        <a:graphic>
          <a:graphicData uri="http://schemas.openxmlformats.org/presentationml/2006/ole">
            <mc:AlternateContent xmlns:mc="http://schemas.openxmlformats.org/markup-compatibility/2006">
              <mc:Choice xmlns:v="urn:schemas-microsoft-com:vml" Requires="v">
                <p:oleObj spid="_x0000_s6314" name="Equation" r:id="rId4" imgW="152280" imgH="317160" progId="Equation.3">
                  <p:embed/>
                </p:oleObj>
              </mc:Choice>
              <mc:Fallback>
                <p:oleObj name="Equation" r:id="rId4" imgW="152280" imgH="317160" progId="Equation.3">
                  <p:embed/>
                  <p:pic>
                    <p:nvPicPr>
                      <p:cNvPr id="717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59351"/>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Rectangle 4"/>
          <p:cNvSpPr>
            <a:spLocks noChangeArrowheads="1"/>
          </p:cNvSpPr>
          <p:nvPr/>
        </p:nvSpPr>
        <p:spPr bwMode="auto">
          <a:xfrm>
            <a:off x="3614738"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l-GR" altLang="en-US"/>
          </a:p>
        </p:txBody>
      </p:sp>
      <p:graphicFrame>
        <p:nvGraphicFramePr>
          <p:cNvPr id="7171" name="Object 5"/>
          <p:cNvGraphicFramePr>
            <a:graphicFrameLocks noChangeAspect="1"/>
          </p:cNvGraphicFramePr>
          <p:nvPr/>
        </p:nvGraphicFramePr>
        <p:xfrm>
          <a:off x="1555750" y="2362200"/>
          <a:ext cx="6554788" cy="328613"/>
        </p:xfrm>
        <a:graphic>
          <a:graphicData uri="http://schemas.openxmlformats.org/presentationml/2006/ole">
            <mc:AlternateContent xmlns:mc="http://schemas.openxmlformats.org/markup-compatibility/2006">
              <mc:Choice xmlns:v="urn:schemas-microsoft-com:vml" Requires="v">
                <p:oleObj spid="_x0000_s6315" name="Equation" r:id="rId6" imgW="6565680" imgH="330120" progId="Equation.3">
                  <p:embed/>
                </p:oleObj>
              </mc:Choice>
              <mc:Fallback>
                <p:oleObj name="Equation" r:id="rId6" imgW="6565680" imgH="330120" progId="Equation.3">
                  <p:embed/>
                  <p:pic>
                    <p:nvPicPr>
                      <p:cNvPr id="717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0" y="2362200"/>
                        <a:ext cx="6554788"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Text Box 6"/>
          <p:cNvSpPr txBox="1">
            <a:spLocks noChangeArrowheads="1"/>
          </p:cNvSpPr>
          <p:nvPr/>
        </p:nvSpPr>
        <p:spPr bwMode="auto">
          <a:xfrm>
            <a:off x="490538" y="2951301"/>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CA" altLang="en-US" dirty="0">
                <a:latin typeface="Arial" charset="0"/>
                <a:cs typeface="Times New Roman" pitchFamily="18" charset="0"/>
              </a:rPr>
              <a:t> </a:t>
            </a:r>
            <a:r>
              <a:rPr lang="en-CA" altLang="en-US" sz="2000" dirty="0">
                <a:latin typeface="+mn-lt"/>
                <a:cs typeface="Times New Roman" pitchFamily="18" charset="0"/>
              </a:rPr>
              <a:t>In</a:t>
            </a:r>
            <a:r>
              <a:rPr lang="en-US" altLang="en-US" sz="2000" dirty="0">
                <a:latin typeface="+mn-lt"/>
                <a:cs typeface="Times New Roman" pitchFamily="18" charset="0"/>
              </a:rPr>
              <a:t> 10 </a:t>
            </a:r>
            <a:r>
              <a:rPr lang="en-US" altLang="en-US" sz="2000" dirty="0" err="1">
                <a:latin typeface="+mn-lt"/>
                <a:cs typeface="Times New Roman" pitchFamily="18" charset="0"/>
              </a:rPr>
              <a:t>cpu</a:t>
            </a:r>
            <a:r>
              <a:rPr lang="en-US" altLang="en-US" sz="2000" dirty="0">
                <a:latin typeface="+mn-lt"/>
                <a:cs typeface="Times New Roman" pitchFamily="18" charset="0"/>
              </a:rPr>
              <a:t> hours:</a:t>
            </a:r>
            <a:r>
              <a:rPr lang="en-CA" altLang="en-US" sz="2000" dirty="0">
                <a:latin typeface="+mn-lt"/>
              </a:rPr>
              <a:t> </a:t>
            </a:r>
          </a:p>
        </p:txBody>
      </p:sp>
      <p:graphicFrame>
        <p:nvGraphicFramePr>
          <p:cNvPr id="7172" name="Object 7"/>
          <p:cNvGraphicFramePr>
            <a:graphicFrameLocks noChangeAspect="1"/>
          </p:cNvGraphicFramePr>
          <p:nvPr/>
        </p:nvGraphicFramePr>
        <p:xfrm>
          <a:off x="4495800" y="3859351"/>
          <a:ext cx="152400" cy="317500"/>
        </p:xfrm>
        <a:graphic>
          <a:graphicData uri="http://schemas.openxmlformats.org/presentationml/2006/ole">
            <mc:AlternateContent xmlns:mc="http://schemas.openxmlformats.org/markup-compatibility/2006">
              <mc:Choice xmlns:v="urn:schemas-microsoft-com:vml" Requires="v">
                <p:oleObj spid="_x0000_s6316" name="Equation" r:id="rId8" imgW="152280" imgH="317160" progId="Equation.3">
                  <p:embed/>
                </p:oleObj>
              </mc:Choice>
              <mc:Fallback>
                <p:oleObj name="Equation" r:id="rId8" imgW="152280" imgH="317160" progId="Equation.3">
                  <p:embed/>
                  <p:pic>
                    <p:nvPicPr>
                      <p:cNvPr id="717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59351"/>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Rectangle 8"/>
          <p:cNvSpPr>
            <a:spLocks noChangeArrowheads="1"/>
          </p:cNvSpPr>
          <p:nvPr/>
        </p:nvSpPr>
        <p:spPr bwMode="auto">
          <a:xfrm>
            <a:off x="3548063"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l-GR" altLang="en-US"/>
          </a:p>
        </p:txBody>
      </p:sp>
      <p:sp>
        <p:nvSpPr>
          <p:cNvPr id="7180" name="Rectangle 9"/>
          <p:cNvSpPr>
            <a:spLocks noChangeArrowheads="1"/>
          </p:cNvSpPr>
          <p:nvPr/>
        </p:nvSpPr>
        <p:spPr bwMode="auto">
          <a:xfrm>
            <a:off x="3576638"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l-GR" altLang="en-US"/>
          </a:p>
        </p:txBody>
      </p:sp>
      <p:graphicFrame>
        <p:nvGraphicFramePr>
          <p:cNvPr id="7173" name="Object 10"/>
          <p:cNvGraphicFramePr>
            <a:graphicFrameLocks noChangeAspect="1"/>
          </p:cNvGraphicFramePr>
          <p:nvPr/>
        </p:nvGraphicFramePr>
        <p:xfrm>
          <a:off x="1600200" y="3256101"/>
          <a:ext cx="4475163" cy="606425"/>
        </p:xfrm>
        <a:graphic>
          <a:graphicData uri="http://schemas.openxmlformats.org/presentationml/2006/ole">
            <mc:AlternateContent xmlns:mc="http://schemas.openxmlformats.org/markup-compatibility/2006">
              <mc:Choice xmlns:v="urn:schemas-microsoft-com:vml" Requires="v">
                <p:oleObj spid="_x0000_s6317" name="Equation" r:id="rId9" imgW="4483080" imgH="609480" progId="Equation.3">
                  <p:embed/>
                </p:oleObj>
              </mc:Choice>
              <mc:Fallback>
                <p:oleObj name="Equation" r:id="rId9" imgW="4483080" imgH="609480" progId="Equation.3">
                  <p:embed/>
                  <p:pic>
                    <p:nvPicPr>
                      <p:cNvPr id="717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256101"/>
                        <a:ext cx="447516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Text Box 11"/>
          <p:cNvSpPr txBox="1">
            <a:spLocks noChangeArrowheads="1"/>
          </p:cNvSpPr>
          <p:nvPr/>
        </p:nvSpPr>
        <p:spPr bwMode="auto">
          <a:xfrm>
            <a:off x="4953000" y="3769479"/>
            <a:ext cx="6096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000" dirty="0">
                <a:latin typeface="+mn-lt"/>
              </a:rPr>
              <a:t>(less total number of </a:t>
            </a:r>
          </a:p>
          <a:p>
            <a:pPr eaLnBrk="1" hangingPunct="1">
              <a:spcBef>
                <a:spcPct val="50000"/>
              </a:spcBef>
            </a:pPr>
            <a:r>
              <a:rPr lang="en-US" altLang="en-US" sz="2000" dirty="0">
                <a:latin typeface="+mn-lt"/>
              </a:rPr>
              <a:t>failures than the basic model)</a:t>
            </a:r>
            <a:endParaRPr lang="en-CA" altLang="en-US" sz="2000" dirty="0">
              <a:latin typeface="+mn-lt"/>
            </a:endParaRPr>
          </a:p>
        </p:txBody>
      </p:sp>
      <p:sp>
        <p:nvSpPr>
          <p:cNvPr id="7182" name="Text Box 12"/>
          <p:cNvSpPr txBox="1">
            <a:spLocks noChangeArrowheads="1"/>
          </p:cNvSpPr>
          <p:nvPr/>
        </p:nvSpPr>
        <p:spPr bwMode="auto">
          <a:xfrm>
            <a:off x="609600" y="5000764"/>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latin typeface="Times" pitchFamily="18" charset="0"/>
            </a:endParaRPr>
          </a:p>
        </p:txBody>
      </p:sp>
      <p:sp>
        <p:nvSpPr>
          <p:cNvPr id="7183" name="Text Box 13"/>
          <p:cNvSpPr txBox="1">
            <a:spLocks noChangeArrowheads="1"/>
          </p:cNvSpPr>
          <p:nvPr/>
        </p:nvSpPr>
        <p:spPr bwMode="auto">
          <a:xfrm>
            <a:off x="533400" y="4399101"/>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CA" altLang="en-US" dirty="0">
                <a:latin typeface="Arial" charset="0"/>
                <a:cs typeface="Times New Roman" pitchFamily="18" charset="0"/>
              </a:rPr>
              <a:t> </a:t>
            </a:r>
            <a:r>
              <a:rPr lang="en-CA" altLang="en-US" sz="2000" dirty="0">
                <a:latin typeface="+mn-lt"/>
                <a:cs typeface="Times New Roman" pitchFamily="18" charset="0"/>
              </a:rPr>
              <a:t>and in</a:t>
            </a:r>
            <a:r>
              <a:rPr lang="en-US" altLang="en-US" sz="2000" dirty="0">
                <a:latin typeface="+mn-lt"/>
                <a:cs typeface="Times New Roman" pitchFamily="18" charset="0"/>
              </a:rPr>
              <a:t> 100 </a:t>
            </a:r>
            <a:r>
              <a:rPr lang="en-US" altLang="en-US" sz="2000" dirty="0" err="1">
                <a:latin typeface="+mn-lt"/>
                <a:cs typeface="Times New Roman" pitchFamily="18" charset="0"/>
              </a:rPr>
              <a:t>cpu</a:t>
            </a:r>
            <a:r>
              <a:rPr lang="en-US" altLang="en-US" sz="2000" dirty="0">
                <a:latin typeface="+mn-lt"/>
                <a:cs typeface="Times New Roman" pitchFamily="18" charset="0"/>
              </a:rPr>
              <a:t> hours:</a:t>
            </a:r>
            <a:r>
              <a:rPr lang="en-CA" altLang="en-US" sz="2000" dirty="0">
                <a:latin typeface="+mn-lt"/>
              </a:rPr>
              <a:t> </a:t>
            </a:r>
          </a:p>
        </p:txBody>
      </p:sp>
      <p:graphicFrame>
        <p:nvGraphicFramePr>
          <p:cNvPr id="7174" name="Object 14"/>
          <p:cNvGraphicFramePr>
            <a:graphicFrameLocks noChangeAspect="1"/>
          </p:cNvGraphicFramePr>
          <p:nvPr/>
        </p:nvGraphicFramePr>
        <p:xfrm>
          <a:off x="3657600" y="5313501"/>
          <a:ext cx="152400" cy="317500"/>
        </p:xfrm>
        <a:graphic>
          <a:graphicData uri="http://schemas.openxmlformats.org/presentationml/2006/ole">
            <mc:AlternateContent xmlns:mc="http://schemas.openxmlformats.org/markup-compatibility/2006">
              <mc:Choice xmlns:v="urn:schemas-microsoft-com:vml" Requires="v">
                <p:oleObj spid="_x0000_s6318" name="Equation" r:id="rId11" imgW="152280" imgH="317160" progId="Equation.3">
                  <p:embed/>
                </p:oleObj>
              </mc:Choice>
              <mc:Fallback>
                <p:oleObj name="Equation" r:id="rId11" imgW="152280" imgH="317160" progId="Equation.3">
                  <p:embed/>
                  <p:pic>
                    <p:nvPicPr>
                      <p:cNvPr id="717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313501"/>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Rectangle 15"/>
          <p:cNvSpPr>
            <a:spLocks noChangeArrowheads="1"/>
          </p:cNvSpPr>
          <p:nvPr/>
        </p:nvSpPr>
        <p:spPr bwMode="auto">
          <a:xfrm>
            <a:off x="3548063"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l-GR" altLang="en-US"/>
          </a:p>
        </p:txBody>
      </p:sp>
      <p:graphicFrame>
        <p:nvGraphicFramePr>
          <p:cNvPr id="7175" name="Object 16"/>
          <p:cNvGraphicFramePr>
            <a:graphicFrameLocks noChangeAspect="1"/>
          </p:cNvGraphicFramePr>
          <p:nvPr/>
        </p:nvGraphicFramePr>
        <p:xfrm>
          <a:off x="1600200" y="4996001"/>
          <a:ext cx="4730750" cy="606425"/>
        </p:xfrm>
        <a:graphic>
          <a:graphicData uri="http://schemas.openxmlformats.org/presentationml/2006/ole">
            <mc:AlternateContent xmlns:mc="http://schemas.openxmlformats.org/markup-compatibility/2006">
              <mc:Choice xmlns:v="urn:schemas-microsoft-com:vml" Requires="v">
                <p:oleObj spid="_x0000_s6319" name="Equation" r:id="rId12" imgW="4724280" imgH="609480" progId="Equation.3">
                  <p:embed/>
                </p:oleObj>
              </mc:Choice>
              <mc:Fallback>
                <p:oleObj name="Equation" r:id="rId12" imgW="4724280" imgH="609480" progId="Equation.3">
                  <p:embed/>
                  <p:pic>
                    <p:nvPicPr>
                      <p:cNvPr id="7175"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0200" y="4996001"/>
                        <a:ext cx="473075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5" name="Text Box 17"/>
          <p:cNvSpPr txBox="1">
            <a:spLocks noChangeArrowheads="1"/>
          </p:cNvSpPr>
          <p:nvPr/>
        </p:nvSpPr>
        <p:spPr bwMode="auto">
          <a:xfrm>
            <a:off x="5105400" y="5562600"/>
            <a:ext cx="4724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l-GR" altLang="en-US" sz="2000" dirty="0">
                <a:latin typeface="+mn-lt"/>
              </a:rPr>
              <a:t>(</a:t>
            </a:r>
            <a:r>
              <a:rPr lang="en-CA" altLang="en-US" sz="2000" dirty="0">
                <a:latin typeface="+mn-lt"/>
              </a:rPr>
              <a:t>more total number of </a:t>
            </a:r>
          </a:p>
          <a:p>
            <a:pPr eaLnBrk="1" hangingPunct="1">
              <a:spcBef>
                <a:spcPct val="50000"/>
              </a:spcBef>
            </a:pPr>
            <a:r>
              <a:rPr lang="en-CA" altLang="en-US" sz="2000" dirty="0">
                <a:latin typeface="+mn-lt"/>
              </a:rPr>
              <a:t>failures than the basic model</a:t>
            </a:r>
            <a:r>
              <a:rPr lang="el-GR" altLang="en-US" sz="2000" dirty="0">
                <a:latin typeface="+mn-lt"/>
              </a:rPr>
              <a:t>) </a:t>
            </a:r>
            <a:endParaRPr lang="en-CA" altLang="en-US" sz="2000" dirty="0">
              <a:latin typeface="+mn-lt"/>
            </a:endParaRPr>
          </a:p>
        </p:txBody>
      </p:sp>
    </p:spTree>
    <p:extLst>
      <p:ext uri="{BB962C8B-B14F-4D97-AF65-F5344CB8AC3E}">
        <p14:creationId xmlns:p14="http://schemas.microsoft.com/office/powerpoint/2010/main" val="290422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609600"/>
            <a:ext cx="8534400" cy="1143000"/>
          </a:xfrm>
        </p:spPr>
        <p:txBody>
          <a:bodyPr/>
          <a:lstStyle/>
          <a:p>
            <a:r>
              <a:rPr lang="en-US" altLang="en-US" dirty="0"/>
              <a:t>Example Use of Reliability Models</a:t>
            </a:r>
            <a:endParaRPr lang="en-CA" altLang="en-US" dirty="0"/>
          </a:p>
        </p:txBody>
      </p:sp>
      <p:sp>
        <p:nvSpPr>
          <p:cNvPr id="20484" name="Text Box 4"/>
          <p:cNvSpPr txBox="1">
            <a:spLocks noChangeArrowheads="1"/>
          </p:cNvSpPr>
          <p:nvPr/>
        </p:nvSpPr>
        <p:spPr bwMode="auto">
          <a:xfrm>
            <a:off x="228600" y="1600200"/>
            <a:ext cx="8305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a:t>Example: Assume that a program will experience </a:t>
            </a:r>
            <a:r>
              <a:rPr lang="en-US" altLang="en-US" sz="1400" u="sng" dirty="0"/>
              <a:t>100 failures in infinite time</a:t>
            </a:r>
            <a:r>
              <a:rPr lang="en-US" altLang="en-US" sz="1400" dirty="0"/>
              <a:t>.</a:t>
            </a:r>
          </a:p>
          <a:p>
            <a:r>
              <a:rPr lang="en-US" altLang="en-US" sz="1400" dirty="0"/>
              <a:t>                The initial failure intensity was 10 failures/CPU-</a:t>
            </a:r>
            <a:r>
              <a:rPr lang="en-US" altLang="en-US" sz="1400" dirty="0" err="1"/>
              <a:t>hr</a:t>
            </a:r>
            <a:r>
              <a:rPr lang="en-US" altLang="en-US" sz="1400" dirty="0"/>
              <a:t>,  the </a:t>
            </a:r>
          </a:p>
          <a:p>
            <a:r>
              <a:rPr lang="en-US" altLang="en-US" sz="1400" dirty="0"/>
              <a:t>                </a:t>
            </a:r>
            <a:r>
              <a:rPr lang="en-US" altLang="en-US" sz="1400" u="sng" dirty="0"/>
              <a:t>present failure intensity is 3.68 failures/CPU-hour</a:t>
            </a:r>
            <a:r>
              <a:rPr lang="en-US" altLang="en-US" sz="1400" dirty="0"/>
              <a:t> and our </a:t>
            </a:r>
          </a:p>
          <a:p>
            <a:r>
              <a:rPr lang="en-US" altLang="en-US" sz="1400" dirty="0"/>
              <a:t>                 </a:t>
            </a:r>
            <a:r>
              <a:rPr lang="en-US" altLang="en-US" sz="1400" u="sng" dirty="0"/>
              <a:t>objective intensity is 0.000454 failure/CPU-hr</a:t>
            </a:r>
            <a:r>
              <a:rPr lang="en-US" altLang="en-US" sz="1400" dirty="0"/>
              <a:t>. </a:t>
            </a:r>
          </a:p>
          <a:p>
            <a:r>
              <a:rPr lang="en-US" altLang="en-US" sz="1400" dirty="0"/>
              <a:t>                Predict the </a:t>
            </a:r>
            <a:r>
              <a:rPr lang="en-US" altLang="en-US" sz="1400" u="sng" dirty="0"/>
              <a:t>additional testing time </a:t>
            </a:r>
            <a:r>
              <a:rPr lang="en-US" altLang="en-US" sz="1400" dirty="0"/>
              <a:t>to achieve the stated objective using Musa</a:t>
            </a:r>
            <a:r>
              <a:rPr lang="en-CA" altLang="en-US" sz="1400" dirty="0"/>
              <a:t>’s basic model</a:t>
            </a:r>
            <a:r>
              <a:rPr lang="en-US" altLang="en-US" sz="1400" dirty="0"/>
              <a:t>.</a:t>
            </a:r>
          </a:p>
        </p:txBody>
      </p:sp>
      <p:sp>
        <p:nvSpPr>
          <p:cNvPr id="20485" name="Text Box 5"/>
          <p:cNvSpPr txBox="1">
            <a:spLocks noChangeArrowheads="1"/>
          </p:cNvSpPr>
          <p:nvPr/>
        </p:nvSpPr>
        <p:spPr bwMode="auto">
          <a:xfrm>
            <a:off x="669925" y="3360738"/>
            <a:ext cx="41259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Ans.:      We know that </a:t>
            </a:r>
            <a:r>
              <a:rPr lang="en-US" altLang="en-US" sz="1600" dirty="0">
                <a:latin typeface="Symbol" pitchFamily="18" charset="2"/>
              </a:rPr>
              <a:t>l(t) = l</a:t>
            </a:r>
            <a:r>
              <a:rPr lang="en-US" altLang="en-US" sz="1600" baseline="-25000" dirty="0"/>
              <a:t>0</a:t>
            </a:r>
            <a:r>
              <a:rPr lang="en-US" altLang="en-US" sz="1600" dirty="0"/>
              <a:t>exp</a:t>
            </a:r>
            <a:r>
              <a:rPr lang="en-US" altLang="en-US" sz="1600" dirty="0">
                <a:latin typeface="Symbol" pitchFamily="18" charset="2"/>
              </a:rPr>
              <a:t>(-l</a:t>
            </a:r>
            <a:r>
              <a:rPr lang="en-US" altLang="en-US" sz="1600" baseline="-25000" dirty="0">
                <a:latin typeface="Symbol" pitchFamily="18" charset="2"/>
              </a:rPr>
              <a:t>0</a:t>
            </a:r>
            <a:r>
              <a:rPr lang="en-US" altLang="en-US" sz="1600" dirty="0">
                <a:latin typeface="Symbol" pitchFamily="18" charset="2"/>
              </a:rPr>
              <a:t>t</a:t>
            </a:r>
            <a:r>
              <a:rPr lang="en-US" altLang="en-US" sz="1600" dirty="0"/>
              <a:t>/v</a:t>
            </a:r>
            <a:r>
              <a:rPr lang="en-US" altLang="en-US" sz="1600" baseline="-25000" dirty="0"/>
              <a:t>0</a:t>
            </a:r>
            <a:r>
              <a:rPr lang="en-US" altLang="en-US" sz="1600" dirty="0">
                <a:latin typeface="Symbol" pitchFamily="18" charset="2"/>
              </a:rPr>
              <a:t>)</a:t>
            </a:r>
          </a:p>
        </p:txBody>
      </p:sp>
      <p:sp>
        <p:nvSpPr>
          <p:cNvPr id="20486" name="Text Box 6"/>
          <p:cNvSpPr txBox="1">
            <a:spLocks noChangeArrowheads="1"/>
          </p:cNvSpPr>
          <p:nvPr/>
        </p:nvSpPr>
        <p:spPr bwMode="auto">
          <a:xfrm>
            <a:off x="1660525" y="3894138"/>
            <a:ext cx="35317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time </a:t>
            </a:r>
            <a:r>
              <a:rPr lang="en-US" altLang="en-US" sz="1600">
                <a:latin typeface="Symbol" pitchFamily="18" charset="2"/>
              </a:rPr>
              <a:t>t</a:t>
            </a:r>
            <a:r>
              <a:rPr lang="en-US" altLang="en-US" sz="1600" baseline="-25000"/>
              <a:t>1</a:t>
            </a:r>
            <a:r>
              <a:rPr lang="en-US" altLang="en-US" sz="1600"/>
              <a:t>, </a:t>
            </a:r>
            <a:r>
              <a:rPr lang="en-US" altLang="en-US" sz="1600">
                <a:latin typeface="Symbol" pitchFamily="18" charset="2"/>
              </a:rPr>
              <a:t>l(t</a:t>
            </a:r>
            <a:r>
              <a:rPr lang="en-US" altLang="en-US" sz="1600" baseline="-25000">
                <a:latin typeface="Symbol" pitchFamily="18" charset="2"/>
              </a:rPr>
              <a:t>1</a:t>
            </a:r>
            <a:r>
              <a:rPr lang="en-US" altLang="en-US" sz="1600">
                <a:latin typeface="Symbol" pitchFamily="18" charset="2"/>
              </a:rPr>
              <a:t>) = l</a:t>
            </a:r>
            <a:r>
              <a:rPr lang="en-US" altLang="en-US" sz="1600" baseline="-25000"/>
              <a:t>0</a:t>
            </a:r>
            <a:r>
              <a:rPr lang="en-US" altLang="en-US" sz="1600"/>
              <a:t>exp</a:t>
            </a:r>
            <a:r>
              <a:rPr lang="en-US" altLang="en-US" sz="1600">
                <a:latin typeface="Symbol" pitchFamily="18" charset="2"/>
              </a:rPr>
              <a:t>(-l</a:t>
            </a:r>
            <a:r>
              <a:rPr lang="en-US" altLang="en-US" sz="1600" baseline="-25000">
                <a:latin typeface="Symbol" pitchFamily="18" charset="2"/>
              </a:rPr>
              <a:t>0</a:t>
            </a:r>
            <a:r>
              <a:rPr lang="en-US" altLang="en-US" sz="1600">
                <a:latin typeface="Symbol" pitchFamily="18" charset="2"/>
              </a:rPr>
              <a:t>t</a:t>
            </a:r>
            <a:r>
              <a:rPr lang="en-US" altLang="en-US" sz="1600" baseline="-25000">
                <a:latin typeface="Symbol" pitchFamily="18" charset="2"/>
              </a:rPr>
              <a:t>1</a:t>
            </a:r>
            <a:r>
              <a:rPr lang="en-US" altLang="en-US" sz="1600"/>
              <a:t>/v</a:t>
            </a:r>
            <a:r>
              <a:rPr lang="en-US" altLang="en-US" sz="1600" baseline="-25000"/>
              <a:t>0</a:t>
            </a:r>
            <a:r>
              <a:rPr lang="en-US" altLang="en-US" sz="1600">
                <a:latin typeface="Symbol" pitchFamily="18" charset="2"/>
              </a:rPr>
              <a:t>) = l</a:t>
            </a:r>
            <a:r>
              <a:rPr lang="en-US" altLang="en-US" sz="1600" baseline="-25000"/>
              <a:t>p</a:t>
            </a:r>
          </a:p>
          <a:p>
            <a:r>
              <a:rPr lang="en-US" altLang="en-US" sz="1600"/>
              <a:t> </a:t>
            </a:r>
          </a:p>
        </p:txBody>
      </p:sp>
      <p:sp>
        <p:nvSpPr>
          <p:cNvPr id="20487" name="Text Box 7"/>
          <p:cNvSpPr txBox="1">
            <a:spLocks noChangeArrowheads="1"/>
          </p:cNvSpPr>
          <p:nvPr/>
        </p:nvSpPr>
        <p:spPr bwMode="auto">
          <a:xfrm>
            <a:off x="1676400" y="4267200"/>
            <a:ext cx="5105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t>At time </a:t>
            </a:r>
            <a:r>
              <a:rPr lang="en-US" altLang="en-US" sz="1600" dirty="0">
                <a:latin typeface="Symbol" pitchFamily="18" charset="2"/>
              </a:rPr>
              <a:t>t</a:t>
            </a:r>
            <a:r>
              <a:rPr lang="en-US" altLang="en-US" sz="1600" baseline="-25000" dirty="0"/>
              <a:t>2</a:t>
            </a:r>
            <a:r>
              <a:rPr lang="en-US" altLang="en-US" sz="1600" dirty="0"/>
              <a:t>, </a:t>
            </a:r>
            <a:r>
              <a:rPr lang="en-US" altLang="en-US" sz="1600" dirty="0">
                <a:latin typeface="Symbol" pitchFamily="18" charset="2"/>
              </a:rPr>
              <a:t>l(t</a:t>
            </a:r>
            <a:r>
              <a:rPr lang="en-US" altLang="en-US" sz="1600" baseline="-25000" dirty="0">
                <a:latin typeface="Symbol" pitchFamily="18" charset="2"/>
              </a:rPr>
              <a:t>2</a:t>
            </a:r>
            <a:r>
              <a:rPr lang="en-US" altLang="en-US" sz="1600" dirty="0">
                <a:latin typeface="Symbol" pitchFamily="18" charset="2"/>
              </a:rPr>
              <a:t>) = l</a:t>
            </a:r>
            <a:r>
              <a:rPr lang="en-US" altLang="en-US" sz="1600" baseline="-25000" dirty="0"/>
              <a:t>0</a:t>
            </a:r>
            <a:r>
              <a:rPr lang="en-US" altLang="en-US" sz="1600" dirty="0"/>
              <a:t>exp</a:t>
            </a:r>
            <a:r>
              <a:rPr lang="en-US" altLang="en-US" sz="1600" dirty="0">
                <a:latin typeface="Symbol" pitchFamily="18" charset="2"/>
              </a:rPr>
              <a:t>(-l</a:t>
            </a:r>
            <a:r>
              <a:rPr lang="en-US" altLang="en-US" sz="1600" baseline="-25000" dirty="0">
                <a:latin typeface="Symbol" pitchFamily="18" charset="2"/>
              </a:rPr>
              <a:t>0</a:t>
            </a:r>
            <a:r>
              <a:rPr lang="en-US" altLang="en-US" sz="1600" dirty="0">
                <a:latin typeface="Symbol" pitchFamily="18" charset="2"/>
              </a:rPr>
              <a:t>t</a:t>
            </a:r>
            <a:r>
              <a:rPr lang="en-US" altLang="en-US" sz="1600" baseline="-25000" dirty="0">
                <a:latin typeface="Symbol" pitchFamily="18" charset="2"/>
              </a:rPr>
              <a:t>2</a:t>
            </a:r>
            <a:r>
              <a:rPr lang="en-US" altLang="en-US" sz="1600" dirty="0"/>
              <a:t>/v</a:t>
            </a:r>
            <a:r>
              <a:rPr lang="en-US" altLang="en-US" sz="1600" baseline="-25000" dirty="0"/>
              <a:t>0</a:t>
            </a:r>
            <a:r>
              <a:rPr lang="en-US" altLang="en-US" sz="1600" dirty="0">
                <a:latin typeface="Symbol" pitchFamily="18" charset="2"/>
              </a:rPr>
              <a:t>) = </a:t>
            </a:r>
            <a:r>
              <a:rPr lang="en-US" altLang="en-US" sz="1600" dirty="0" err="1">
                <a:latin typeface="Symbol" pitchFamily="18" charset="2"/>
              </a:rPr>
              <a:t>l</a:t>
            </a:r>
            <a:r>
              <a:rPr lang="en-US" altLang="en-US" sz="1600" baseline="-25000" dirty="0" err="1"/>
              <a:t>f</a:t>
            </a:r>
            <a:endParaRPr lang="en-US" altLang="en-US" sz="1600" baseline="-25000" dirty="0"/>
          </a:p>
          <a:p>
            <a:endParaRPr lang="en-US" altLang="en-US" sz="1600" dirty="0">
              <a:latin typeface="Symbol" pitchFamily="18" charset="2"/>
            </a:endParaRPr>
          </a:p>
          <a:p>
            <a:r>
              <a:rPr lang="en-US" altLang="en-US" sz="1600" dirty="0"/>
              <a:t> </a:t>
            </a:r>
          </a:p>
          <a:p>
            <a:endParaRPr lang="en-US" altLang="en-US" sz="1600" dirty="0"/>
          </a:p>
        </p:txBody>
      </p:sp>
      <p:sp>
        <p:nvSpPr>
          <p:cNvPr id="20488" name="Text Box 8"/>
          <p:cNvSpPr txBox="1">
            <a:spLocks noChangeArrowheads="1"/>
          </p:cNvSpPr>
          <p:nvPr/>
        </p:nvSpPr>
        <p:spPr bwMode="auto">
          <a:xfrm>
            <a:off x="1660525" y="4808538"/>
            <a:ext cx="23727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Symbol" pitchFamily="18" charset="2"/>
              </a:rPr>
              <a:t>t</a:t>
            </a:r>
            <a:r>
              <a:rPr lang="en-US" altLang="en-US" sz="1600" baseline="-25000">
                <a:latin typeface="Symbol" pitchFamily="18" charset="2"/>
              </a:rPr>
              <a:t>2</a:t>
            </a:r>
            <a:r>
              <a:rPr lang="en-US" altLang="en-US" sz="1600">
                <a:latin typeface="Symbol" pitchFamily="18" charset="2"/>
              </a:rPr>
              <a:t> </a:t>
            </a:r>
            <a:r>
              <a:rPr lang="en-US" altLang="en-US" sz="1600"/>
              <a:t> - </a:t>
            </a:r>
            <a:r>
              <a:rPr lang="en-US" altLang="en-US" sz="1600">
                <a:latin typeface="Symbol" pitchFamily="18" charset="2"/>
              </a:rPr>
              <a:t>t</a:t>
            </a:r>
            <a:r>
              <a:rPr lang="en-US" altLang="en-US" sz="1600" baseline="-25000">
                <a:latin typeface="Symbol" pitchFamily="18" charset="2"/>
              </a:rPr>
              <a:t>1</a:t>
            </a:r>
            <a:r>
              <a:rPr lang="en-US" altLang="en-US" sz="1600">
                <a:latin typeface="Symbol" pitchFamily="18" charset="2"/>
              </a:rPr>
              <a:t> = </a:t>
            </a:r>
            <a:r>
              <a:rPr lang="en-US" altLang="en-US" sz="1600"/>
              <a:t>(v</a:t>
            </a:r>
            <a:r>
              <a:rPr lang="en-US" altLang="en-US" sz="1600" baseline="-25000"/>
              <a:t>0</a:t>
            </a:r>
            <a:r>
              <a:rPr lang="en-US" altLang="en-US" sz="1600"/>
              <a:t>/ </a:t>
            </a:r>
            <a:r>
              <a:rPr lang="en-US" altLang="en-US" sz="1600">
                <a:latin typeface="Symbol" pitchFamily="18" charset="2"/>
              </a:rPr>
              <a:t>l</a:t>
            </a:r>
            <a:r>
              <a:rPr lang="en-US" altLang="en-US" sz="1600" baseline="-25000"/>
              <a:t>0</a:t>
            </a:r>
            <a:r>
              <a:rPr lang="en-US" altLang="en-US" sz="1600"/>
              <a:t>).ln(</a:t>
            </a:r>
            <a:r>
              <a:rPr lang="en-US" altLang="en-US" sz="1600">
                <a:latin typeface="Symbol" pitchFamily="18" charset="2"/>
              </a:rPr>
              <a:t>l</a:t>
            </a:r>
            <a:r>
              <a:rPr lang="en-US" altLang="en-US" sz="1600" baseline="-25000"/>
              <a:t>p</a:t>
            </a:r>
            <a:r>
              <a:rPr lang="en-US" altLang="en-US" sz="1600"/>
              <a:t>/</a:t>
            </a:r>
            <a:r>
              <a:rPr lang="en-US" altLang="en-US" sz="1600">
                <a:latin typeface="Symbol" pitchFamily="18" charset="2"/>
              </a:rPr>
              <a:t> l</a:t>
            </a:r>
            <a:r>
              <a:rPr lang="en-US" altLang="en-US" sz="1600" baseline="-25000"/>
              <a:t>f</a:t>
            </a:r>
            <a:r>
              <a:rPr lang="en-US" altLang="en-US" sz="1600"/>
              <a:t>)</a:t>
            </a:r>
          </a:p>
        </p:txBody>
      </p:sp>
      <p:sp>
        <p:nvSpPr>
          <p:cNvPr id="20489" name="Text Box 9"/>
          <p:cNvSpPr txBox="1">
            <a:spLocks noChangeArrowheads="1"/>
          </p:cNvSpPr>
          <p:nvPr/>
        </p:nvSpPr>
        <p:spPr bwMode="auto">
          <a:xfrm>
            <a:off x="1736725" y="5265738"/>
            <a:ext cx="33457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v</a:t>
            </a:r>
            <a:r>
              <a:rPr lang="en-US" altLang="en-US" sz="1400" baseline="-25000" dirty="0"/>
              <a:t>0</a:t>
            </a:r>
            <a:r>
              <a:rPr lang="en-US" altLang="en-US" sz="1400" dirty="0"/>
              <a:t> = 100 faults, </a:t>
            </a:r>
            <a:r>
              <a:rPr lang="en-US" altLang="en-US" sz="1400" dirty="0">
                <a:latin typeface="Symbol" pitchFamily="18" charset="2"/>
              </a:rPr>
              <a:t>l</a:t>
            </a:r>
            <a:r>
              <a:rPr lang="en-US" altLang="en-US" sz="1400" baseline="-25000" dirty="0"/>
              <a:t>0 </a:t>
            </a:r>
            <a:r>
              <a:rPr lang="en-US" altLang="en-US" sz="1400" dirty="0"/>
              <a:t> = 10 failures/CPU-</a:t>
            </a:r>
            <a:r>
              <a:rPr lang="en-US" altLang="en-US" sz="1400" dirty="0" err="1"/>
              <a:t>hr</a:t>
            </a:r>
            <a:r>
              <a:rPr lang="en-US" altLang="en-US" sz="1400" dirty="0"/>
              <a:t> </a:t>
            </a:r>
          </a:p>
        </p:txBody>
      </p:sp>
      <p:sp>
        <p:nvSpPr>
          <p:cNvPr id="20490" name="Text Box 10"/>
          <p:cNvSpPr txBox="1">
            <a:spLocks noChangeArrowheads="1"/>
          </p:cNvSpPr>
          <p:nvPr/>
        </p:nvSpPr>
        <p:spPr bwMode="auto">
          <a:xfrm>
            <a:off x="1736725" y="5726668"/>
            <a:ext cx="47096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err="1">
                <a:latin typeface="Symbol" pitchFamily="18" charset="2"/>
              </a:rPr>
              <a:t>l</a:t>
            </a:r>
            <a:r>
              <a:rPr lang="en-US" altLang="en-US" sz="1400" baseline="-25000" dirty="0" err="1"/>
              <a:t>p</a:t>
            </a:r>
            <a:r>
              <a:rPr lang="en-US" altLang="en-US" sz="1400" dirty="0"/>
              <a:t> = 3.68 failures/CPU-</a:t>
            </a:r>
            <a:r>
              <a:rPr lang="en-US" altLang="en-US" sz="1400" dirty="0" err="1"/>
              <a:t>hr</a:t>
            </a:r>
            <a:r>
              <a:rPr lang="en-US" altLang="en-US" sz="1400" dirty="0"/>
              <a:t>, </a:t>
            </a:r>
            <a:r>
              <a:rPr lang="en-US" altLang="en-US" sz="1400" dirty="0">
                <a:latin typeface="Symbol" pitchFamily="18" charset="2"/>
              </a:rPr>
              <a:t>   </a:t>
            </a:r>
            <a:r>
              <a:rPr lang="en-US" altLang="en-US" sz="1400" dirty="0" err="1">
                <a:latin typeface="Symbol" pitchFamily="18" charset="2"/>
              </a:rPr>
              <a:t>l</a:t>
            </a:r>
            <a:r>
              <a:rPr lang="en-US" altLang="en-US" sz="1400" baseline="-25000" dirty="0" err="1"/>
              <a:t>f</a:t>
            </a:r>
            <a:r>
              <a:rPr lang="en-US" altLang="en-US" sz="1400" dirty="0"/>
              <a:t> = 0.000454 failure/CPU-</a:t>
            </a:r>
            <a:r>
              <a:rPr lang="en-US" altLang="en-US" sz="1400" dirty="0" err="1"/>
              <a:t>hr</a:t>
            </a:r>
            <a:r>
              <a:rPr lang="en-US" altLang="en-US" sz="1400" dirty="0">
                <a:latin typeface="Symbol" pitchFamily="18" charset="2"/>
              </a:rPr>
              <a:t> </a:t>
            </a:r>
          </a:p>
        </p:txBody>
      </p:sp>
      <p:sp>
        <p:nvSpPr>
          <p:cNvPr id="20491" name="Text Box 11"/>
          <p:cNvSpPr txBox="1">
            <a:spLocks noChangeArrowheads="1"/>
          </p:cNvSpPr>
          <p:nvPr/>
        </p:nvSpPr>
        <p:spPr bwMode="auto">
          <a:xfrm>
            <a:off x="1752600" y="6183868"/>
            <a:ext cx="30155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Symbol" pitchFamily="18" charset="2"/>
              </a:rPr>
              <a:t>T</a:t>
            </a:r>
            <a:r>
              <a:rPr lang="en-US" altLang="en-US" sz="1400" dirty="0"/>
              <a:t>esting time = (</a:t>
            </a:r>
            <a:r>
              <a:rPr lang="en-US" altLang="en-US" sz="1400" dirty="0">
                <a:latin typeface="Symbol" pitchFamily="18" charset="2"/>
              </a:rPr>
              <a:t>t</a:t>
            </a:r>
            <a:r>
              <a:rPr lang="en-US" altLang="en-US" sz="1400" baseline="-25000" dirty="0">
                <a:latin typeface="Symbol" pitchFamily="18" charset="2"/>
              </a:rPr>
              <a:t>2</a:t>
            </a:r>
            <a:r>
              <a:rPr lang="en-US" altLang="en-US" sz="1400" dirty="0">
                <a:latin typeface="Symbol" pitchFamily="18" charset="2"/>
              </a:rPr>
              <a:t> </a:t>
            </a:r>
            <a:r>
              <a:rPr lang="en-US" altLang="en-US" sz="1400" dirty="0"/>
              <a:t> - </a:t>
            </a:r>
            <a:r>
              <a:rPr lang="en-US" altLang="en-US" sz="1400" dirty="0">
                <a:latin typeface="Symbol" pitchFamily="18" charset="2"/>
              </a:rPr>
              <a:t>t</a:t>
            </a:r>
            <a:r>
              <a:rPr lang="en-US" altLang="en-US" sz="1400" baseline="-25000" dirty="0">
                <a:latin typeface="Symbol" pitchFamily="18" charset="2"/>
              </a:rPr>
              <a:t>1</a:t>
            </a:r>
            <a:r>
              <a:rPr lang="en-US" altLang="en-US" sz="1400" dirty="0">
                <a:latin typeface="Symbol" pitchFamily="18" charset="2"/>
              </a:rPr>
              <a:t> ) = 90 </a:t>
            </a:r>
            <a:r>
              <a:rPr lang="en-US" altLang="en-US" sz="1400" dirty="0"/>
              <a:t>CPU-</a:t>
            </a:r>
            <a:r>
              <a:rPr lang="en-US" altLang="en-US" sz="1400" dirty="0" err="1"/>
              <a:t>hr</a:t>
            </a:r>
            <a:endParaRPr lang="en-US" altLang="en-US" sz="1400" dirty="0">
              <a:latin typeface="Symbol" pitchFamily="18" charset="2"/>
            </a:endParaRPr>
          </a:p>
        </p:txBody>
      </p:sp>
    </p:spTree>
    <p:extLst>
      <p:ext uri="{BB962C8B-B14F-4D97-AF65-F5344CB8AC3E}">
        <p14:creationId xmlns:p14="http://schemas.microsoft.com/office/powerpoint/2010/main" val="159669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9600" y="381000"/>
            <a:ext cx="7772400" cy="762000"/>
          </a:xfrm>
        </p:spPr>
        <p:txBody>
          <a:bodyPr/>
          <a:lstStyle/>
          <a:p>
            <a:r>
              <a:rPr lang="en-CA" altLang="en-US" sz="4000" dirty="0"/>
              <a:t>Operational Phase of the System</a:t>
            </a:r>
          </a:p>
        </p:txBody>
      </p:sp>
      <p:sp>
        <p:nvSpPr>
          <p:cNvPr id="120835" name="Text Box 3"/>
          <p:cNvSpPr txBox="1">
            <a:spLocks noChangeArrowheads="1"/>
          </p:cNvSpPr>
          <p:nvPr/>
        </p:nvSpPr>
        <p:spPr bwMode="auto">
          <a:xfrm>
            <a:off x="419100" y="2057400"/>
            <a:ext cx="83058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Times" pitchFamily="18" charset="0"/>
                <a:cs typeface="Times New Roman" pitchFamily="18" charset="0"/>
              </a:rPr>
              <a:t> </a:t>
            </a:r>
            <a:r>
              <a:rPr lang="en-CA" altLang="en-US" sz="2000" dirty="0">
                <a:latin typeface="+mn-lt"/>
                <a:cs typeface="Times New Roman" pitchFamily="18" charset="0"/>
              </a:rPr>
              <a:t>When the system goes into its released phase, and there is no change in the code, the failure intensity remains constant.</a:t>
            </a:r>
          </a:p>
          <a:p>
            <a:pPr>
              <a:spcBef>
                <a:spcPct val="50000"/>
              </a:spcBef>
              <a:buFontTx/>
              <a:buChar char="•"/>
            </a:pPr>
            <a:endParaRPr lang="en-US" altLang="en-US" sz="2000" dirty="0">
              <a:latin typeface="+mn-lt"/>
              <a:cs typeface="Times New Roman" pitchFamily="18" charset="0"/>
            </a:endParaRPr>
          </a:p>
          <a:p>
            <a:pPr>
              <a:spcBef>
                <a:spcPct val="50000"/>
              </a:spcBef>
              <a:buFontTx/>
              <a:buChar char="•"/>
            </a:pPr>
            <a:r>
              <a:rPr lang="en-US" altLang="en-US" sz="2000" dirty="0">
                <a:latin typeface="+mn-lt"/>
                <a:cs typeface="Times New Roman" pitchFamily="18" charset="0"/>
              </a:rPr>
              <a:t> </a:t>
            </a:r>
            <a:r>
              <a:rPr lang="en-CA" altLang="en-US" sz="2000" dirty="0">
                <a:latin typeface="+mn-lt"/>
                <a:cs typeface="Times New Roman" pitchFamily="18" charset="0"/>
              </a:rPr>
              <a:t>Both models we have seen will follow a Poisson process with the Reliability Intensity parameter λ to calculate the reliability of the system.</a:t>
            </a:r>
            <a:endParaRPr lang="en-US" altLang="en-US" sz="2000" dirty="0">
              <a:latin typeface="+mn-lt"/>
              <a:cs typeface="Times New Roman" pitchFamily="18" charset="0"/>
            </a:endParaRPr>
          </a:p>
          <a:p>
            <a:pPr algn="ctr">
              <a:spcBef>
                <a:spcPct val="50000"/>
              </a:spcBef>
            </a:pPr>
            <a:endParaRPr lang="en-CA" altLang="en-US" dirty="0">
              <a:latin typeface="Times" pitchFamily="18" charset="0"/>
              <a:cs typeface="Times New Roman" pitchFamily="18" charset="0"/>
            </a:endParaRPr>
          </a:p>
        </p:txBody>
      </p:sp>
    </p:spTree>
    <p:extLst>
      <p:ext uri="{BB962C8B-B14F-4D97-AF65-F5344CB8AC3E}">
        <p14:creationId xmlns:p14="http://schemas.microsoft.com/office/powerpoint/2010/main" val="233214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609600"/>
            <a:ext cx="7772400" cy="914400"/>
          </a:xfrm>
        </p:spPr>
        <p:txBody>
          <a:bodyPr/>
          <a:lstStyle/>
          <a:p>
            <a:r>
              <a:rPr lang="en-CA" altLang="en-US" dirty="0"/>
              <a:t>Software Reliability</a:t>
            </a:r>
            <a:br>
              <a:rPr lang="en-US" altLang="en-US" dirty="0"/>
            </a:br>
            <a:r>
              <a:rPr lang="en-US" altLang="en-US" dirty="0"/>
              <a:t> (</a:t>
            </a:r>
            <a:r>
              <a:rPr lang="en-CA" altLang="en-US" dirty="0"/>
              <a:t>Parallel Systems</a:t>
            </a:r>
            <a:r>
              <a:rPr lang="en-US" altLang="en-US" dirty="0"/>
              <a:t>)</a:t>
            </a:r>
            <a:endParaRPr lang="en-CA" altLang="en-US" dirty="0"/>
          </a:p>
        </p:txBody>
      </p:sp>
      <p:sp>
        <p:nvSpPr>
          <p:cNvPr id="129027" name="Text Box 3"/>
          <p:cNvSpPr txBox="1">
            <a:spLocks noChangeArrowheads="1"/>
          </p:cNvSpPr>
          <p:nvPr/>
        </p:nvSpPr>
        <p:spPr bwMode="auto">
          <a:xfrm>
            <a:off x="533400" y="2184400"/>
            <a:ext cx="8153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CA" altLang="en-US" sz="2000" dirty="0">
                <a:latin typeface="Times" pitchFamily="18" charset="0"/>
              </a:rPr>
              <a:t> </a:t>
            </a:r>
            <a:r>
              <a:rPr lang="en-CA" altLang="en-US" sz="2000" dirty="0">
                <a:latin typeface="+mn-lt"/>
              </a:rPr>
              <a:t>Let us assume that we have Q</a:t>
            </a:r>
            <a:r>
              <a:rPr lang="en-CA" altLang="en-US" sz="2000" baseline="-25000" dirty="0">
                <a:latin typeface="+mn-lt"/>
              </a:rPr>
              <a:t>P</a:t>
            </a:r>
            <a:r>
              <a:rPr lang="en-CA" altLang="en-US" sz="2000" dirty="0">
                <a:latin typeface="+mn-lt"/>
              </a:rPr>
              <a:t>-many subsystems / components each with a fixed  failure intensity, and their reliability is calculated in a common calendar time. We also assume that for the system to work properly, all (parallel) subsystems should work properly. Then the Total Failure Intensity is:</a:t>
            </a:r>
          </a:p>
        </p:txBody>
      </p:sp>
      <p:graphicFrame>
        <p:nvGraphicFramePr>
          <p:cNvPr id="129028" name="Object 4"/>
          <p:cNvGraphicFramePr>
            <a:graphicFrameLocks noChangeAspect="1"/>
          </p:cNvGraphicFramePr>
          <p:nvPr/>
        </p:nvGraphicFramePr>
        <p:xfrm>
          <a:off x="4114800" y="3962400"/>
          <a:ext cx="152400" cy="317500"/>
        </p:xfrm>
        <a:graphic>
          <a:graphicData uri="http://schemas.openxmlformats.org/presentationml/2006/ole">
            <mc:AlternateContent xmlns:mc="http://schemas.openxmlformats.org/markup-compatibility/2006">
              <mc:Choice xmlns:v="urn:schemas-microsoft-com:vml" Requires="v">
                <p:oleObj spid="_x0000_s15412" name="Equation" r:id="rId4" imgW="152280" imgH="317160" progId="Equation.3">
                  <p:embed/>
                </p:oleObj>
              </mc:Choice>
              <mc:Fallback>
                <p:oleObj name="Equation" r:id="rId4" imgW="152280" imgH="317160" progId="Equation.3">
                  <p:embed/>
                  <p:pic>
                    <p:nvPicPr>
                      <p:cNvPr id="129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96240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Rectangle 5"/>
          <p:cNvSpPr>
            <a:spLocks noChangeArrowheads="1"/>
          </p:cNvSpPr>
          <p:nvPr/>
        </p:nvSpPr>
        <p:spPr bwMode="auto">
          <a:xfrm>
            <a:off x="4252913"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29030" name="Object 6"/>
          <p:cNvGraphicFramePr>
            <a:graphicFrameLocks noChangeAspect="1"/>
          </p:cNvGraphicFramePr>
          <p:nvPr/>
        </p:nvGraphicFramePr>
        <p:xfrm>
          <a:off x="3640138" y="4365625"/>
          <a:ext cx="931862" cy="622300"/>
        </p:xfrm>
        <a:graphic>
          <a:graphicData uri="http://schemas.openxmlformats.org/presentationml/2006/ole">
            <mc:AlternateContent xmlns:mc="http://schemas.openxmlformats.org/markup-compatibility/2006">
              <mc:Choice xmlns:v="urn:schemas-microsoft-com:vml" Requires="v">
                <p:oleObj spid="_x0000_s15413" name="Equation" r:id="rId6" imgW="927000" imgH="622080" progId="Equation.3">
                  <p:embed/>
                </p:oleObj>
              </mc:Choice>
              <mc:Fallback>
                <p:oleObj name="Equation" r:id="rId6" imgW="927000" imgH="622080" progId="Equation.3">
                  <p:embed/>
                  <p:pic>
                    <p:nvPicPr>
                      <p:cNvPr id="129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138" y="4365625"/>
                        <a:ext cx="931862"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1" name="Text Box 7"/>
          <p:cNvSpPr txBox="1">
            <a:spLocks noChangeArrowheads="1"/>
          </p:cNvSpPr>
          <p:nvPr/>
        </p:nvSpPr>
        <p:spPr bwMode="auto">
          <a:xfrm>
            <a:off x="762000" y="5270500"/>
            <a:ext cx="731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A" altLang="en-US" sz="2000" dirty="0">
                <a:latin typeface="+mn-lt"/>
                <a:cs typeface="Times New Roman" pitchFamily="18" charset="0"/>
              </a:rPr>
              <a:t>Where</a:t>
            </a:r>
            <a:r>
              <a:rPr lang="el-GR" altLang="en-US" sz="2000" dirty="0">
                <a:latin typeface="+mn-lt"/>
                <a:cs typeface="Times New Roman" pitchFamily="18" charset="0"/>
              </a:rPr>
              <a:t> </a:t>
            </a:r>
            <a:r>
              <a:rPr lang="en-US" altLang="en-US" sz="2000" dirty="0">
                <a:latin typeface="+mn-lt"/>
                <a:cs typeface="Times New Roman" pitchFamily="18" charset="0"/>
                <a:sym typeface="Symbol" pitchFamily="18" charset="2"/>
              </a:rPr>
              <a:t></a:t>
            </a:r>
            <a:r>
              <a:rPr lang="en-US" altLang="en-US" sz="2000" baseline="-30000" dirty="0">
                <a:latin typeface="+mn-lt"/>
                <a:cs typeface="Times New Roman" pitchFamily="18" charset="0"/>
              </a:rPr>
              <a:t>k</a:t>
            </a:r>
            <a:r>
              <a:rPr lang="en-US" altLang="en-US" sz="2000" dirty="0">
                <a:latin typeface="+mn-lt"/>
                <a:cs typeface="Times New Roman" pitchFamily="18" charset="0"/>
              </a:rPr>
              <a:t> is the failure intensity of each subsystem.</a:t>
            </a:r>
            <a:endParaRPr lang="en-CA" altLang="en-US" sz="2000" dirty="0">
              <a:latin typeface="+mn-lt"/>
            </a:endParaRPr>
          </a:p>
        </p:txBody>
      </p:sp>
    </p:spTree>
    <p:extLst>
      <p:ext uri="{BB962C8B-B14F-4D97-AF65-F5344CB8AC3E}">
        <p14:creationId xmlns:p14="http://schemas.microsoft.com/office/powerpoint/2010/main" val="23112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44</a:t>
            </a:r>
          </a:p>
        </p:txBody>
      </p:sp>
      <p:sp>
        <p:nvSpPr>
          <p:cNvPr id="3" name="Text Placeholder 2"/>
          <p:cNvSpPr>
            <a:spLocks noGrp="1"/>
          </p:cNvSpPr>
          <p:nvPr>
            <p:ph type="body" idx="1"/>
          </p:nvPr>
        </p:nvSpPr>
        <p:spPr>
          <a:xfrm>
            <a:off x="685800" y="2819400"/>
            <a:ext cx="8153400" cy="1500187"/>
          </a:xfrm>
        </p:spPr>
        <p:txBody>
          <a:bodyPr/>
          <a:lstStyle/>
          <a:p>
            <a:r>
              <a:rPr lang="en-US" dirty="0"/>
              <a:t>The Concept of Software Reliability and Availability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You can't manage what you can't measure. </a:t>
            </a:r>
          </a:p>
          <a:p>
            <a:r>
              <a:rPr lang="en-US" sz="2000" i="1" dirty="0"/>
              <a:t>― Peter </a:t>
            </a:r>
            <a:r>
              <a:rPr lang="en-US" sz="2000" i="1" dirty="0" err="1"/>
              <a:t>Druckerhen</a:t>
            </a:r>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95300" y="846772"/>
            <a:ext cx="8229600" cy="1143000"/>
          </a:xfrm>
        </p:spPr>
        <p:txBody>
          <a:bodyPr/>
          <a:lstStyle/>
          <a:p>
            <a:r>
              <a:rPr lang="en-CA" altLang="en-US" sz="4000" dirty="0"/>
              <a:t>System Operation in Calendar Time </a:t>
            </a:r>
          </a:p>
        </p:txBody>
      </p:sp>
      <p:sp>
        <p:nvSpPr>
          <p:cNvPr id="106499" name="Text Box 3"/>
          <p:cNvSpPr txBox="1">
            <a:spLocks noChangeArrowheads="1"/>
          </p:cNvSpPr>
          <p:nvPr/>
        </p:nvSpPr>
        <p:spPr bwMode="auto">
          <a:xfrm>
            <a:off x="609600" y="2286000"/>
            <a:ext cx="800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Times" pitchFamily="18" charset="0"/>
                <a:cs typeface="Times New Roman" pitchFamily="18" charset="0"/>
              </a:rPr>
              <a:t> </a:t>
            </a:r>
            <a:r>
              <a:rPr lang="en-CA" altLang="en-US" sz="2000" dirty="0">
                <a:latin typeface="+mn-lt"/>
                <a:cs typeface="Times New Roman" pitchFamily="18" charset="0"/>
              </a:rPr>
              <a:t>The</a:t>
            </a:r>
            <a:r>
              <a:rPr lang="el-GR" altLang="en-US" sz="2000" dirty="0">
                <a:latin typeface="+mn-lt"/>
                <a:cs typeface="Times New Roman" pitchFamily="18" charset="0"/>
              </a:rPr>
              <a:t> </a:t>
            </a:r>
            <a:r>
              <a:rPr lang="en-US" altLang="en-US" sz="2000" dirty="0">
                <a:latin typeface="+mn-lt"/>
                <a:cs typeface="Times New Roman" pitchFamily="18" charset="0"/>
              </a:rPr>
              <a:t>calendar time</a:t>
            </a:r>
            <a:r>
              <a:rPr lang="en-CA" altLang="en-US" sz="2000" dirty="0">
                <a:latin typeface="+mn-lt"/>
                <a:cs typeface="Times New Roman" pitchFamily="18" charset="0"/>
              </a:rPr>
              <a:t> of system operation is computed by knowing the ratio</a:t>
            </a:r>
            <a:r>
              <a:rPr lang="en-US" altLang="en-US" sz="2000" dirty="0">
                <a:latin typeface="+mn-lt"/>
                <a:cs typeface="Times New Roman" pitchFamily="18" charset="0"/>
              </a:rPr>
              <a:t>: </a:t>
            </a:r>
            <a:endParaRPr lang="en-CA" altLang="en-US" sz="2000" dirty="0">
              <a:latin typeface="+mn-lt"/>
              <a:cs typeface="Times New Roman" pitchFamily="18" charset="0"/>
            </a:endParaRPr>
          </a:p>
        </p:txBody>
      </p:sp>
      <p:graphicFrame>
        <p:nvGraphicFramePr>
          <p:cNvPr id="106500" name="Object 4"/>
          <p:cNvGraphicFramePr>
            <a:graphicFrameLocks noChangeAspect="1"/>
          </p:cNvGraphicFramePr>
          <p:nvPr/>
        </p:nvGraphicFramePr>
        <p:xfrm>
          <a:off x="4495800" y="3270250"/>
          <a:ext cx="152400" cy="317500"/>
        </p:xfrm>
        <a:graphic>
          <a:graphicData uri="http://schemas.openxmlformats.org/presentationml/2006/ole">
            <mc:AlternateContent xmlns:mc="http://schemas.openxmlformats.org/markup-compatibility/2006">
              <mc:Choice xmlns:v="urn:schemas-microsoft-com:vml" Requires="v">
                <p:oleObj spid="_x0000_s19464" name="Equation" r:id="rId4" imgW="152280" imgH="317160" progId="Equation.3">
                  <p:embed/>
                </p:oleObj>
              </mc:Choice>
              <mc:Fallback>
                <p:oleObj name="Equation" r:id="rId4" imgW="152280" imgH="317160" progId="Equation.3">
                  <p:embed/>
                  <p:pic>
                    <p:nvPicPr>
                      <p:cNvPr id="1065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7025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1" name="Rectangle 5"/>
          <p:cNvSpPr>
            <a:spLocks noChangeArrowheads="1"/>
          </p:cNvSpPr>
          <p:nvPr/>
        </p:nvSpPr>
        <p:spPr bwMode="auto">
          <a:xfrm>
            <a:off x="40814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mc:AlternateContent xmlns:mc="http://schemas.openxmlformats.org/markup-compatibility/2006" xmlns:a14="http://schemas.microsoft.com/office/drawing/2010/main">
        <mc:Choice Requires="a14">
          <p:sp>
            <p:nvSpPr>
              <p:cNvPr id="106502" name="Object 6"/>
              <p:cNvSpPr txBox="1"/>
              <p:nvPr/>
            </p:nvSpPr>
            <p:spPr bwMode="auto">
              <a:xfrm>
                <a:off x="3581400" y="2982337"/>
                <a:ext cx="2209800" cy="82765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l-GR" b="0" i="1" smtClean="0">
                          <a:solidFill>
                            <a:srgbClr val="000000"/>
                          </a:solidFill>
                          <a:latin typeface="Cambria Math" panose="02040503050406030204" pitchFamily="18" charset="0"/>
                        </a:rPr>
                        <m:t>𝜌</m:t>
                      </m:r>
                      <m:r>
                        <a:rPr lang="fr-CA" b="0" i="1" baseline="-25000" smtClean="0">
                          <a:solidFill>
                            <a:srgbClr val="000000"/>
                          </a:solidFill>
                          <a:latin typeface="Cambria Math" panose="02040503050406030204" pitchFamily="18" charset="0"/>
                        </a:rPr>
                        <m:t>𝑐</m:t>
                      </m:r>
                      <m:r>
                        <a:rPr lang="fr-CA" b="0" i="1" smtClean="0">
                          <a:solidFill>
                            <a:srgbClr val="000000"/>
                          </a:solidFill>
                          <a:latin typeface="Cambria Math" panose="02040503050406030204" pitchFamily="18" charset="0"/>
                        </a:rPr>
                        <m:t>= </m:t>
                      </m:r>
                      <m:f>
                        <m:fPr>
                          <m:ctrlPr>
                            <a:rPr lang="en-CA" i="1">
                              <a:solidFill>
                                <a:srgbClr val="000000"/>
                              </a:solidFill>
                              <a:latin typeface="Cambria Math" panose="02040503050406030204" pitchFamily="18" charset="0"/>
                            </a:rPr>
                          </m:ctrlPr>
                        </m:fPr>
                        <m:num>
                          <m:r>
                            <m:rPr>
                              <m:nor/>
                            </m:rPr>
                            <a:rPr lang="en-CA" i="0">
                              <a:solidFill>
                                <a:srgbClr val="000000"/>
                              </a:solidFill>
                              <a:latin typeface="Cambria Math" panose="02040503050406030204" pitchFamily="18" charset="0"/>
                            </a:rPr>
                            <m:t>calendar</m:t>
                          </m:r>
                          <m:r>
                            <m:rPr>
                              <m:nor/>
                            </m:rPr>
                            <a:rPr lang="en-CA" i="0">
                              <a:solidFill>
                                <a:srgbClr val="000000"/>
                              </a:solidFill>
                              <a:latin typeface="Cambria Math" panose="02040503050406030204" pitchFamily="18" charset="0"/>
                            </a:rPr>
                            <m:t> </m:t>
                          </m:r>
                          <m:r>
                            <m:rPr>
                              <m:nor/>
                            </m:rPr>
                            <a:rPr lang="en-CA" i="0">
                              <a:solidFill>
                                <a:srgbClr val="000000"/>
                              </a:solidFill>
                              <a:latin typeface="Cambria Math" panose="02040503050406030204" pitchFamily="18" charset="0"/>
                            </a:rPr>
                            <m:t>time</m:t>
                          </m:r>
                        </m:num>
                        <m:den>
                          <m:r>
                            <m:rPr>
                              <m:nor/>
                            </m:rPr>
                            <a:rPr lang="en-CA" i="0">
                              <a:solidFill>
                                <a:srgbClr val="000000"/>
                              </a:solidFill>
                              <a:latin typeface="Cambria Math" panose="02040503050406030204" pitchFamily="18" charset="0"/>
                            </a:rPr>
                            <m:t>execution</m:t>
                          </m:r>
                          <m:r>
                            <m:rPr>
                              <m:nor/>
                            </m:rPr>
                            <a:rPr lang="en-CA" i="0">
                              <a:solidFill>
                                <a:srgbClr val="000000"/>
                              </a:solidFill>
                              <a:latin typeface="Cambria Math" panose="02040503050406030204" pitchFamily="18" charset="0"/>
                            </a:rPr>
                            <m:t> </m:t>
                          </m:r>
                          <m:r>
                            <m:rPr>
                              <m:nor/>
                            </m:rPr>
                            <a:rPr lang="en-CA" i="0">
                              <a:solidFill>
                                <a:srgbClr val="000000"/>
                              </a:solidFill>
                              <a:latin typeface="Cambria Math" panose="02040503050406030204" pitchFamily="18" charset="0"/>
                            </a:rPr>
                            <m:t>time</m:t>
                          </m:r>
                        </m:den>
                      </m:f>
                    </m:oMath>
                  </m:oMathPara>
                </a14:m>
                <a:endParaRPr lang="en-CA" dirty="0"/>
              </a:p>
            </p:txBody>
          </p:sp>
        </mc:Choice>
        <mc:Fallback xmlns="">
          <p:sp>
            <p:nvSpPr>
              <p:cNvPr id="106502" name="Object 6"/>
              <p:cNvSpPr txBox="1">
                <a:spLocks noRot="1" noChangeAspect="1" noMove="1" noResize="1" noEditPoints="1" noAdjustHandles="1" noChangeArrowheads="1" noChangeShapeType="1" noTextEdit="1"/>
              </p:cNvSpPr>
              <p:nvPr/>
            </p:nvSpPr>
            <p:spPr bwMode="auto">
              <a:xfrm>
                <a:off x="3581400" y="2982337"/>
                <a:ext cx="2209800" cy="827653"/>
              </a:xfrm>
              <a:prstGeom prst="rect">
                <a:avLst/>
              </a:prstGeom>
              <a:blipFill>
                <a:blip r:embed="rId6"/>
                <a:stretch>
                  <a:fillRect/>
                </a:stretch>
              </a:blipFill>
            </p:spPr>
            <p:txBody>
              <a:bodyPr/>
              <a:lstStyle/>
              <a:p>
                <a:r>
                  <a:rPr lang="en-CA">
                    <a:noFill/>
                  </a:rPr>
                  <a:t> </a:t>
                </a:r>
              </a:p>
            </p:txBody>
          </p:sp>
        </mc:Fallback>
      </mc:AlternateContent>
      <p:sp>
        <p:nvSpPr>
          <p:cNvPr id="106503" name="Text Box 7"/>
          <p:cNvSpPr txBox="1">
            <a:spLocks noChangeArrowheads="1"/>
          </p:cNvSpPr>
          <p:nvPr/>
        </p:nvSpPr>
        <p:spPr bwMode="auto">
          <a:xfrm>
            <a:off x="609600" y="3962400"/>
            <a:ext cx="7848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000" dirty="0">
                <a:latin typeface="Times" pitchFamily="18" charset="0"/>
                <a:cs typeface="Times New Roman" pitchFamily="18" charset="0"/>
              </a:rPr>
              <a:t> </a:t>
            </a:r>
            <a:r>
              <a:rPr lang="en-US" altLang="en-US" sz="2000" dirty="0">
                <a:latin typeface="+mn-lt"/>
                <a:cs typeface="Times New Roman" pitchFamily="18" charset="0"/>
              </a:rPr>
              <a:t>and the time of system operation in CPU hours. </a:t>
            </a:r>
          </a:p>
          <a:p>
            <a:pPr>
              <a:spcBef>
                <a:spcPct val="50000"/>
              </a:spcBef>
              <a:buFontTx/>
              <a:buChar char="•"/>
            </a:pPr>
            <a:r>
              <a:rPr lang="en-US" altLang="en-US" sz="2000" dirty="0">
                <a:latin typeface="+mn-lt"/>
                <a:cs typeface="Times New Roman" pitchFamily="18" charset="0"/>
              </a:rPr>
              <a:t> </a:t>
            </a:r>
            <a:r>
              <a:rPr lang="en-CA" altLang="en-US" sz="2000" dirty="0">
                <a:latin typeface="+mn-lt"/>
                <a:cs typeface="Times New Roman" pitchFamily="18" charset="0"/>
              </a:rPr>
              <a:t>Calendar time is useful for generalizing the project plan to deliver the system to its users (e.g., Calculate the date on which we will have reached a certain Failure Intensity value).</a:t>
            </a:r>
            <a:endParaRPr lang="en-CA" altLang="en-US" dirty="0">
              <a:latin typeface="+mn-lt"/>
            </a:endParaRPr>
          </a:p>
        </p:txBody>
      </p:sp>
    </p:spTree>
    <p:extLst>
      <p:ext uri="{BB962C8B-B14F-4D97-AF65-F5344CB8AC3E}">
        <p14:creationId xmlns:p14="http://schemas.microsoft.com/office/powerpoint/2010/main" val="2072015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a:noFill/>
          <a:ln/>
        </p:spPr>
        <p:txBody>
          <a:bodyPr/>
          <a:lstStyle/>
          <a:p>
            <a:r>
              <a:rPr lang="en-CA" altLang="en-US" dirty="0"/>
              <a:t>System Reliability</a:t>
            </a:r>
          </a:p>
        </p:txBody>
      </p:sp>
      <p:sp>
        <p:nvSpPr>
          <p:cNvPr id="148483" name="Rectangle 3"/>
          <p:cNvSpPr>
            <a:spLocks noGrp="1" noChangeArrowheads="1"/>
          </p:cNvSpPr>
          <p:nvPr>
            <p:ph type="body" sz="half" idx="1"/>
          </p:nvPr>
        </p:nvSpPr>
        <p:spPr>
          <a:xfrm>
            <a:off x="900113" y="2057400"/>
            <a:ext cx="7126287" cy="4114800"/>
          </a:xfrm>
        </p:spPr>
        <p:txBody>
          <a:bodyPr/>
          <a:lstStyle/>
          <a:p>
            <a:r>
              <a:rPr lang="en-CA" altLang="en-US" sz="2000" dirty="0"/>
              <a:t>As we have seen</a:t>
            </a:r>
            <a:r>
              <a:rPr lang="el-GR" altLang="en-US" sz="2000" dirty="0"/>
              <a:t> </a:t>
            </a:r>
            <a:r>
              <a:rPr lang="en-US" altLang="en-US" sz="2000" b="1" dirty="0"/>
              <a:t>R(</a:t>
            </a:r>
            <a:r>
              <a:rPr lang="en-US" altLang="en-US" sz="2000" b="1" dirty="0">
                <a:sym typeface="Symbol" pitchFamily="18" charset="2"/>
              </a:rPr>
              <a:t></a:t>
            </a:r>
            <a:r>
              <a:rPr lang="en-US" altLang="en-US" sz="2000" b="1" dirty="0"/>
              <a:t>) = e</a:t>
            </a:r>
            <a:r>
              <a:rPr lang="en-US" altLang="en-US" sz="2000" b="1" baseline="30000" dirty="0"/>
              <a:t>(</a:t>
            </a:r>
            <a:r>
              <a:rPr lang="en-US" altLang="en-US" sz="2000" b="1" baseline="30000" dirty="0">
                <a:sym typeface="Symbol" pitchFamily="18" charset="2"/>
              </a:rPr>
              <a:t></a:t>
            </a:r>
            <a:r>
              <a:rPr lang="en-US" altLang="en-US" sz="2000" b="1" baseline="30000" dirty="0">
                <a:solidFill>
                  <a:srgbClr val="FF0000"/>
                </a:solidFill>
                <a:sym typeface="Symbol" pitchFamily="18" charset="2"/>
              </a:rPr>
              <a:t></a:t>
            </a:r>
            <a:r>
              <a:rPr lang="el-GR" altLang="en-US" sz="2000" b="1" baseline="-25000" dirty="0">
                <a:solidFill>
                  <a:srgbClr val="FF0000"/>
                </a:solidFill>
                <a:sym typeface="Symbol" pitchFamily="18" charset="2"/>
              </a:rPr>
              <a:t>τ</a:t>
            </a:r>
            <a:r>
              <a:rPr lang="en-US" altLang="en-US" sz="2000" b="1" baseline="30000" dirty="0">
                <a:sym typeface="Symbol" pitchFamily="18" charset="2"/>
              </a:rPr>
              <a:t></a:t>
            </a:r>
            <a:r>
              <a:rPr lang="en-US" altLang="en-US" sz="2000" b="1" baseline="30000" dirty="0"/>
              <a:t>)</a:t>
            </a:r>
            <a:r>
              <a:rPr lang="el-GR" altLang="en-US" sz="2000" b="1" dirty="0"/>
              <a:t>. </a:t>
            </a:r>
          </a:p>
          <a:p>
            <a:endParaRPr lang="en-CA" altLang="en-US" sz="2000" dirty="0"/>
          </a:p>
          <a:p>
            <a:r>
              <a:rPr lang="en-CA" altLang="en-US" sz="2000" dirty="0"/>
              <a:t>So in</a:t>
            </a:r>
            <a:r>
              <a:rPr lang="el-GR" altLang="en-US" sz="2000" dirty="0"/>
              <a:t> </a:t>
            </a:r>
            <a:r>
              <a:rPr lang="en-US" altLang="en-US" sz="2000" dirty="0"/>
              <a:t>CPU time we have:</a:t>
            </a:r>
          </a:p>
        </p:txBody>
      </p:sp>
      <p:graphicFrame>
        <p:nvGraphicFramePr>
          <p:cNvPr id="148485" name="Object 5"/>
          <p:cNvGraphicFramePr>
            <a:graphicFrameLocks noGrp="1" noChangeAspect="1"/>
          </p:cNvGraphicFramePr>
          <p:nvPr>
            <p:ph sz="quarter" idx="2"/>
          </p:nvPr>
        </p:nvGraphicFramePr>
        <p:xfrm>
          <a:off x="3657600" y="3251200"/>
          <a:ext cx="1238250" cy="609600"/>
        </p:xfrm>
        <a:graphic>
          <a:graphicData uri="http://schemas.openxmlformats.org/presentationml/2006/ole">
            <mc:AlternateContent xmlns:mc="http://schemas.openxmlformats.org/markup-compatibility/2006">
              <mc:Choice xmlns:v="urn:schemas-microsoft-com:vml" Requires="v">
                <p:oleObj spid="_x0000_s16436" name="Equation" r:id="rId4" imgW="799920" imgH="393480" progId="Equation.3">
                  <p:embed/>
                </p:oleObj>
              </mc:Choice>
              <mc:Fallback>
                <p:oleObj name="Equation" r:id="rId4" imgW="799920" imgH="393480" progId="Equation.3">
                  <p:embed/>
                  <p:pic>
                    <p:nvPicPr>
                      <p:cNvPr id="148485" name="Object 5"/>
                      <p:cNvPicPr>
                        <a:picLocks noChangeAspect="1" noChangeArrowheads="1"/>
                      </p:cNvPicPr>
                      <p:nvPr/>
                    </p:nvPicPr>
                    <p:blipFill>
                      <a:blip r:embed="rId5"/>
                      <a:srcRect/>
                      <a:stretch>
                        <a:fillRect/>
                      </a:stretch>
                    </p:blipFill>
                    <p:spPr bwMode="auto">
                      <a:xfrm>
                        <a:off x="3657600" y="3251200"/>
                        <a:ext cx="12382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7" name="Text Box 7"/>
          <p:cNvSpPr txBox="1">
            <a:spLocks noChangeArrowheads="1"/>
          </p:cNvSpPr>
          <p:nvPr/>
        </p:nvSpPr>
        <p:spPr bwMode="auto">
          <a:xfrm>
            <a:off x="1095375" y="4097338"/>
            <a:ext cx="55707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a:t>If the average usage of the computational resources </a:t>
            </a:r>
          </a:p>
          <a:p>
            <a:r>
              <a:rPr lang="en-CA" altLang="en-US" dirty="0"/>
              <a:t>In the computer for the specific system is </a:t>
            </a:r>
            <a:r>
              <a:rPr lang="el-GR" altLang="en-US" dirty="0"/>
              <a:t>ρ</a:t>
            </a:r>
            <a:r>
              <a:rPr lang="en-US" altLang="en-US" baseline="-25000" dirty="0"/>
              <a:t>c</a:t>
            </a:r>
            <a:r>
              <a:rPr lang="el-GR" altLang="en-US" baseline="-25000" dirty="0"/>
              <a:t> </a:t>
            </a:r>
            <a:r>
              <a:rPr lang="en-CA" altLang="en-US" dirty="0"/>
              <a:t>then</a:t>
            </a:r>
            <a:r>
              <a:rPr lang="en-US" altLang="en-US" dirty="0"/>
              <a:t>:</a:t>
            </a:r>
            <a:endParaRPr lang="en-US" altLang="en-US" baseline="-25000" dirty="0"/>
          </a:p>
        </p:txBody>
      </p:sp>
      <p:graphicFrame>
        <p:nvGraphicFramePr>
          <p:cNvPr id="148488" name="Object 8"/>
          <p:cNvGraphicFramePr>
            <a:graphicFrameLocks noGrp="1" noChangeAspect="1"/>
          </p:cNvGraphicFramePr>
          <p:nvPr>
            <p:ph sz="quarter" idx="3"/>
          </p:nvPr>
        </p:nvGraphicFramePr>
        <p:xfrm>
          <a:off x="3635375" y="5259388"/>
          <a:ext cx="1016000" cy="330200"/>
        </p:xfrm>
        <a:graphic>
          <a:graphicData uri="http://schemas.openxmlformats.org/presentationml/2006/ole">
            <mc:AlternateContent xmlns:mc="http://schemas.openxmlformats.org/markup-compatibility/2006">
              <mc:Choice xmlns:v="urn:schemas-microsoft-com:vml" Requires="v">
                <p:oleObj spid="_x0000_s16437" name="Equation" r:id="rId6" imgW="1015920" imgH="330120" progId="Equation.3">
                  <p:embed/>
                </p:oleObj>
              </mc:Choice>
              <mc:Fallback>
                <p:oleObj name="Equation" r:id="rId6" imgW="1015920" imgH="330120" progId="Equation.3">
                  <p:embed/>
                  <p:pic>
                    <p:nvPicPr>
                      <p:cNvPr id="14848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5259388"/>
                        <a:ext cx="1016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0" name="Text Box 10"/>
          <p:cNvSpPr txBox="1">
            <a:spLocks noChangeArrowheads="1"/>
          </p:cNvSpPr>
          <p:nvPr/>
        </p:nvSpPr>
        <p:spPr bwMode="auto">
          <a:xfrm>
            <a:off x="1069459" y="5791200"/>
            <a:ext cx="55066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a:t>In calendar time</a:t>
            </a:r>
            <a:endParaRPr lang="en-US" altLang="en-US" dirty="0"/>
          </a:p>
          <a:p>
            <a:endParaRPr lang="en-US" altLang="en-US" dirty="0"/>
          </a:p>
          <a:p>
            <a:r>
              <a:rPr lang="en-US" altLang="en-US" dirty="0"/>
              <a:t>Therefore in calendar time we have that </a:t>
            </a:r>
            <a:r>
              <a:rPr lang="en-US" altLang="en-US" b="1" dirty="0"/>
              <a:t>R(</a:t>
            </a:r>
            <a:r>
              <a:rPr lang="en-US" altLang="en-US" b="1" dirty="0">
                <a:sym typeface="Symbol" pitchFamily="18" charset="2"/>
              </a:rPr>
              <a:t>t</a:t>
            </a:r>
            <a:r>
              <a:rPr lang="en-US" altLang="en-US" b="1" dirty="0"/>
              <a:t>) = e</a:t>
            </a:r>
            <a:r>
              <a:rPr lang="en-US" altLang="en-US" b="1" baseline="30000" dirty="0"/>
              <a:t>(</a:t>
            </a:r>
            <a:r>
              <a:rPr lang="en-US" altLang="en-US" b="1" baseline="30000" dirty="0">
                <a:sym typeface="Symbol" pitchFamily="18" charset="2"/>
              </a:rPr>
              <a:t></a:t>
            </a:r>
            <a:r>
              <a:rPr lang="en-US" altLang="en-US" b="1" baseline="30000" dirty="0">
                <a:solidFill>
                  <a:srgbClr val="FF0000"/>
                </a:solidFill>
                <a:sym typeface="Symbol" pitchFamily="18" charset="2"/>
              </a:rPr>
              <a:t></a:t>
            </a:r>
            <a:r>
              <a:rPr lang="en-US" altLang="en-US" b="1" baseline="-25000" dirty="0" err="1">
                <a:solidFill>
                  <a:srgbClr val="FF0000"/>
                </a:solidFill>
                <a:sym typeface="Symbol" pitchFamily="18" charset="2"/>
              </a:rPr>
              <a:t>t</a:t>
            </a:r>
            <a:r>
              <a:rPr lang="en-US" altLang="en-US" b="1" baseline="30000" dirty="0" err="1">
                <a:sym typeface="Symbol" pitchFamily="18" charset="2"/>
              </a:rPr>
              <a:t>t</a:t>
            </a:r>
            <a:r>
              <a:rPr lang="en-US" altLang="en-US" b="1" baseline="30000" dirty="0"/>
              <a:t>)</a:t>
            </a:r>
            <a:r>
              <a:rPr lang="en-US" altLang="en-US" dirty="0"/>
              <a:t> </a:t>
            </a:r>
            <a:endParaRPr lang="en-CA" altLang="en-US" dirty="0"/>
          </a:p>
        </p:txBody>
      </p:sp>
    </p:spTree>
    <p:extLst>
      <p:ext uri="{BB962C8B-B14F-4D97-AF65-F5344CB8AC3E}">
        <p14:creationId xmlns:p14="http://schemas.microsoft.com/office/powerpoint/2010/main" val="293269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85800" y="1905000"/>
            <a:ext cx="7543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CA" altLang="en-US" sz="2000" dirty="0">
                <a:latin typeface="+mn-lt"/>
                <a:cs typeface="Times New Roman" pitchFamily="18" charset="0"/>
              </a:rPr>
              <a:t> It is also possible in the above models to assume that the system running on the computer 1 having the execution rate r</a:t>
            </a:r>
            <a:r>
              <a:rPr lang="en-CA" altLang="en-US" sz="2000" baseline="-25000" dirty="0">
                <a:latin typeface="+mn-lt"/>
                <a:cs typeface="Times New Roman" pitchFamily="18" charset="0"/>
              </a:rPr>
              <a:t>1</a:t>
            </a:r>
            <a:r>
              <a:rPr lang="en-CA" altLang="en-US" sz="2000" dirty="0">
                <a:latin typeface="+mn-lt"/>
                <a:cs typeface="Times New Roman" pitchFamily="18" charset="0"/>
              </a:rPr>
              <a:t>, is transferred to the computer 2 having a r</a:t>
            </a:r>
            <a:r>
              <a:rPr lang="en-CA" altLang="en-US" sz="2000" baseline="-25000" dirty="0">
                <a:latin typeface="+mn-lt"/>
                <a:cs typeface="Times New Roman" pitchFamily="18" charset="0"/>
              </a:rPr>
              <a:t>2</a:t>
            </a:r>
            <a:r>
              <a:rPr lang="en-CA" altLang="en-US" sz="2000" dirty="0">
                <a:latin typeface="+mn-lt"/>
                <a:cs typeface="Times New Roman" pitchFamily="18" charset="0"/>
              </a:rPr>
              <a:t> execution rate</a:t>
            </a:r>
          </a:p>
          <a:p>
            <a:pPr>
              <a:spcBef>
                <a:spcPct val="50000"/>
              </a:spcBef>
              <a:buFontTx/>
              <a:buChar char="•"/>
            </a:pPr>
            <a:endParaRPr lang="en-CA" altLang="en-US" sz="2000" dirty="0">
              <a:latin typeface="+mn-lt"/>
              <a:cs typeface="Times New Roman" pitchFamily="18" charset="0"/>
            </a:endParaRPr>
          </a:p>
          <a:p>
            <a:pPr>
              <a:spcBef>
                <a:spcPct val="50000"/>
              </a:spcBef>
              <a:buFontTx/>
              <a:buChar char="•"/>
            </a:pPr>
            <a:r>
              <a:rPr lang="en-CA" altLang="en-US" sz="2000" dirty="0">
                <a:latin typeface="+mn-lt"/>
                <a:cs typeface="Times New Roman" pitchFamily="18" charset="0"/>
              </a:rPr>
              <a:t> Then, the failure intensity of the system running in computer 2 is</a:t>
            </a:r>
            <a:r>
              <a:rPr lang="en-US" altLang="en-US" sz="2000" dirty="0">
                <a:latin typeface="+mn-lt"/>
                <a:cs typeface="Times New Roman" pitchFamily="18" charset="0"/>
              </a:rPr>
              <a:t>:</a:t>
            </a:r>
            <a:r>
              <a:rPr lang="en-CA" altLang="en-US" sz="2000" dirty="0">
                <a:latin typeface="+mn-lt"/>
              </a:rPr>
              <a:t> </a:t>
            </a:r>
          </a:p>
        </p:txBody>
      </p:sp>
      <p:graphicFrame>
        <p:nvGraphicFramePr>
          <p:cNvPr id="137219" name="Object 3"/>
          <p:cNvGraphicFramePr>
            <a:graphicFrameLocks noChangeAspect="1"/>
          </p:cNvGraphicFramePr>
          <p:nvPr/>
        </p:nvGraphicFramePr>
        <p:xfrm>
          <a:off x="4495800" y="3270250"/>
          <a:ext cx="152400" cy="317500"/>
        </p:xfrm>
        <a:graphic>
          <a:graphicData uri="http://schemas.openxmlformats.org/presentationml/2006/ole">
            <mc:AlternateContent xmlns:mc="http://schemas.openxmlformats.org/markup-compatibility/2006">
              <mc:Choice xmlns:v="urn:schemas-microsoft-com:vml" Requires="v">
                <p:oleObj spid="_x0000_s18484" name="Equation" r:id="rId4" imgW="152280" imgH="317160" progId="Equation.3">
                  <p:embed/>
                </p:oleObj>
              </mc:Choice>
              <mc:Fallback>
                <p:oleObj name="Equation" r:id="rId4" imgW="152280" imgH="317160" progId="Equation.3">
                  <p:embed/>
                  <p:pic>
                    <p:nvPicPr>
                      <p:cNvPr id="1372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7025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0" name="Rectangle 4"/>
          <p:cNvSpPr>
            <a:spLocks noChangeArrowheads="1"/>
          </p:cNvSpPr>
          <p:nvPr/>
        </p:nvSpPr>
        <p:spPr bwMode="auto">
          <a:xfrm>
            <a:off x="424815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37221" name="Object 5"/>
          <p:cNvGraphicFramePr>
            <a:graphicFrameLocks noChangeAspect="1"/>
          </p:cNvGraphicFramePr>
          <p:nvPr/>
        </p:nvGraphicFramePr>
        <p:xfrm>
          <a:off x="3810000" y="4267200"/>
          <a:ext cx="965200" cy="677863"/>
        </p:xfrm>
        <a:graphic>
          <a:graphicData uri="http://schemas.openxmlformats.org/presentationml/2006/ole">
            <mc:AlternateContent xmlns:mc="http://schemas.openxmlformats.org/markup-compatibility/2006">
              <mc:Choice xmlns:v="urn:schemas-microsoft-com:vml" Requires="v">
                <p:oleObj spid="_x0000_s18485" name="Equation" r:id="rId6" imgW="965160" imgH="672840" progId="Equation.3">
                  <p:embed/>
                </p:oleObj>
              </mc:Choice>
              <mc:Fallback>
                <p:oleObj name="Equation" r:id="rId6" imgW="965160" imgH="672840" progId="Equation.3">
                  <p:embed/>
                  <p:pic>
                    <p:nvPicPr>
                      <p:cNvPr id="13722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267200"/>
                        <a:ext cx="965200"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2233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57200" y="1143000"/>
            <a:ext cx="7848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Times" pitchFamily="18" charset="0"/>
                <a:cs typeface="Times New Roman" pitchFamily="18" charset="0"/>
              </a:rPr>
              <a:t> </a:t>
            </a:r>
            <a:r>
              <a:rPr lang="en-CA" altLang="en-US" dirty="0">
                <a:latin typeface="Arial" pitchFamily="34" charset="0"/>
                <a:cs typeface="Times New Roman" pitchFamily="18" charset="0"/>
              </a:rPr>
              <a:t>In its more complex form, the computation of calendar time is based on the process used for correcting the defects as well as the following parameters:</a:t>
            </a:r>
            <a:endParaRPr lang="en-CA" altLang="en-US" dirty="0">
              <a:latin typeface="Times" pitchFamily="18" charset="0"/>
            </a:endParaRPr>
          </a:p>
        </p:txBody>
      </p:sp>
      <p:sp>
        <p:nvSpPr>
          <p:cNvPr id="108547" name="Text Box 3"/>
          <p:cNvSpPr txBox="1">
            <a:spLocks noChangeArrowheads="1"/>
          </p:cNvSpPr>
          <p:nvPr/>
        </p:nvSpPr>
        <p:spPr bwMode="auto">
          <a:xfrm>
            <a:off x="1143000" y="2432050"/>
            <a:ext cx="7315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Times" pitchFamily="18" charset="0"/>
                <a:cs typeface="Times New Roman" pitchFamily="18" charset="0"/>
              </a:rPr>
              <a:t> </a:t>
            </a:r>
            <a:r>
              <a:rPr lang="en-US" altLang="en-US" dirty="0">
                <a:latin typeface="Arial" pitchFamily="34" charset="0"/>
                <a:cs typeface="Times New Roman" pitchFamily="18" charset="0"/>
              </a:rPr>
              <a:t>The available computational resources and</a:t>
            </a:r>
            <a:r>
              <a:rPr lang="en-US" altLang="en-US" dirty="0">
                <a:latin typeface="Times" pitchFamily="18" charset="0"/>
                <a:cs typeface="Times New Roman" pitchFamily="18" charset="0"/>
              </a:rPr>
              <a:t>;</a:t>
            </a:r>
            <a:r>
              <a:rPr lang="en-CA" altLang="en-US" dirty="0">
                <a:latin typeface="Times" pitchFamily="18" charset="0"/>
              </a:rPr>
              <a:t> </a:t>
            </a:r>
            <a:endParaRPr lang="en-US" altLang="en-US" dirty="0">
              <a:latin typeface="Times" pitchFamily="18" charset="0"/>
            </a:endParaRPr>
          </a:p>
          <a:p>
            <a:pPr>
              <a:spcBef>
                <a:spcPct val="50000"/>
              </a:spcBef>
              <a:buFontTx/>
              <a:buChar char="•"/>
            </a:pPr>
            <a:r>
              <a:rPr lang="el-GR" altLang="en-US" dirty="0">
                <a:latin typeface="Arial" pitchFamily="34" charset="0"/>
                <a:cs typeface="Times New Roman" pitchFamily="18" charset="0"/>
              </a:rPr>
              <a:t> </a:t>
            </a:r>
            <a:r>
              <a:rPr lang="en-US" altLang="en-US" dirty="0">
                <a:latin typeface="Arial" pitchFamily="34" charset="0"/>
                <a:cs typeface="Times New Roman" pitchFamily="18" charset="0"/>
              </a:rPr>
              <a:t>The rate a resource is used</a:t>
            </a:r>
            <a:endParaRPr lang="en-CA" altLang="en-US" dirty="0">
              <a:latin typeface="Times" pitchFamily="18" charset="0"/>
            </a:endParaRPr>
          </a:p>
        </p:txBody>
      </p:sp>
    </p:spTree>
    <p:extLst>
      <p:ext uri="{BB962C8B-B14F-4D97-AF65-F5344CB8AC3E}">
        <p14:creationId xmlns:p14="http://schemas.microsoft.com/office/powerpoint/2010/main" val="2288282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457200" y="1447800"/>
            <a:ext cx="7848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mn-lt"/>
                <a:cs typeface="Times New Roman" pitchFamily="18" charset="0"/>
              </a:rPr>
              <a:t> </a:t>
            </a:r>
            <a:r>
              <a:rPr lang="en-CA" altLang="en-US" sz="2000" dirty="0">
                <a:latin typeface="+mn-lt"/>
                <a:cs typeface="Times New Roman" pitchFamily="18" charset="0"/>
              </a:rPr>
              <a:t>For example, at the beginning of the testing process, we observe many failures at short intervals between them</a:t>
            </a:r>
            <a:r>
              <a:rPr lang="en-US" altLang="en-US" sz="2000" dirty="0">
                <a:latin typeface="+mn-lt"/>
                <a:cs typeface="Times New Roman" pitchFamily="18" charset="0"/>
              </a:rPr>
              <a:t>; </a:t>
            </a:r>
          </a:p>
          <a:p>
            <a:pPr lvl="1">
              <a:spcBef>
                <a:spcPct val="50000"/>
              </a:spcBef>
              <a:buFont typeface="Wingdings" pitchFamily="2" charset="2"/>
              <a:buChar char="q"/>
            </a:pPr>
            <a:r>
              <a:rPr lang="en-US" altLang="en-US" sz="2000" dirty="0">
                <a:latin typeface="+mn-lt"/>
                <a:cs typeface="Times New Roman" pitchFamily="18" charset="0"/>
              </a:rPr>
              <a:t> Then, testing stops so that we can first correct the errors in the code</a:t>
            </a:r>
            <a:endParaRPr lang="en-US" altLang="en-US" sz="2000" dirty="0">
              <a:latin typeface="+mn-lt"/>
            </a:endParaRPr>
          </a:p>
          <a:p>
            <a:pPr>
              <a:spcBef>
                <a:spcPct val="50000"/>
              </a:spcBef>
              <a:buFontTx/>
              <a:buChar char="•"/>
            </a:pPr>
            <a:r>
              <a:rPr lang="en-US" altLang="en-US" sz="2000" dirty="0">
                <a:latin typeface="+mn-lt"/>
                <a:cs typeface="Times New Roman" pitchFamily="18" charset="0"/>
              </a:rPr>
              <a:t> As the testing process proceeds: </a:t>
            </a:r>
          </a:p>
          <a:p>
            <a:pPr lvl="1">
              <a:spcBef>
                <a:spcPct val="50000"/>
              </a:spcBef>
              <a:buFont typeface="Wingdings" pitchFamily="2" charset="2"/>
              <a:buChar char="q"/>
            </a:pPr>
            <a:r>
              <a:rPr lang="en-US" altLang="en-US" sz="2000" dirty="0">
                <a:latin typeface="+mn-lt"/>
                <a:cs typeface="Times New Roman" pitchFamily="18" charset="0"/>
              </a:rPr>
              <a:t> The time intervals between to consecutive failures are getting larger</a:t>
            </a:r>
          </a:p>
          <a:p>
            <a:pPr lvl="1">
              <a:spcBef>
                <a:spcPct val="50000"/>
              </a:spcBef>
              <a:buFont typeface="Wingdings" pitchFamily="2" charset="2"/>
              <a:buChar char="q"/>
            </a:pPr>
            <a:r>
              <a:rPr lang="en-US" altLang="en-US" sz="2000" dirty="0">
                <a:latin typeface="+mn-lt"/>
                <a:cs typeface="Times New Roman" pitchFamily="18" charset="0"/>
              </a:rPr>
              <a:t> In the mean time the personnel who are assigned to correct errors is not doing something </a:t>
            </a:r>
          </a:p>
          <a:p>
            <a:pPr lvl="1">
              <a:spcBef>
                <a:spcPct val="50000"/>
              </a:spcBef>
              <a:buFont typeface="Wingdings" pitchFamily="2" charset="2"/>
              <a:buChar char="q"/>
            </a:pPr>
            <a:r>
              <a:rPr lang="en-US" altLang="en-US" sz="2000" dirty="0">
                <a:latin typeface="+mn-lt"/>
                <a:cs typeface="Times New Roman" pitchFamily="18" charset="0"/>
              </a:rPr>
              <a:t> Here, the testing team creates a “bottleneck” </a:t>
            </a:r>
          </a:p>
          <a:p>
            <a:pPr lvl="1">
              <a:spcBef>
                <a:spcPct val="50000"/>
              </a:spcBef>
              <a:buFont typeface="Wingdings" pitchFamily="2" charset="2"/>
              <a:buChar char="q"/>
            </a:pPr>
            <a:r>
              <a:rPr lang="en-US" altLang="en-US" sz="2000" dirty="0">
                <a:latin typeface="+mn-lt"/>
                <a:cs typeface="Times New Roman" pitchFamily="18" charset="0"/>
              </a:rPr>
              <a:t> At the end the computational resources are the key factor that determines the throughput of the whole process.</a:t>
            </a:r>
            <a:r>
              <a:rPr lang="en-CA" altLang="en-US" dirty="0">
                <a:latin typeface="+mn-lt"/>
              </a:rPr>
              <a:t> </a:t>
            </a:r>
          </a:p>
        </p:txBody>
      </p:sp>
    </p:spTree>
    <p:extLst>
      <p:ext uri="{BB962C8B-B14F-4D97-AF65-F5344CB8AC3E}">
        <p14:creationId xmlns:p14="http://schemas.microsoft.com/office/powerpoint/2010/main" val="2219415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46</a:t>
            </a:r>
          </a:p>
        </p:txBody>
      </p:sp>
      <p:sp>
        <p:nvSpPr>
          <p:cNvPr id="3" name="Text Placeholder 2"/>
          <p:cNvSpPr>
            <a:spLocks noGrp="1"/>
          </p:cNvSpPr>
          <p:nvPr>
            <p:ph type="body" idx="1"/>
          </p:nvPr>
        </p:nvSpPr>
        <p:spPr>
          <a:xfrm>
            <a:off x="685800" y="2819400"/>
            <a:ext cx="8153400" cy="1500187"/>
          </a:xfrm>
        </p:spPr>
        <p:txBody>
          <a:bodyPr/>
          <a:lstStyle/>
          <a:p>
            <a:r>
              <a:rPr lang="en-US" dirty="0"/>
              <a:t>Resource Usage Estimation Models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Correctness is clearly the prime quality. If a system does not do what it is supposed to do, then everything else about it matters little. </a:t>
            </a:r>
          </a:p>
          <a:p>
            <a:r>
              <a:rPr lang="en-US" sz="2000" i="1" dirty="0"/>
              <a:t>― </a:t>
            </a:r>
            <a:r>
              <a:rPr lang="en-US" sz="2000" dirty="0"/>
              <a:t>Bertrand Meyer</a:t>
            </a:r>
            <a:r>
              <a:rPr lang="en-US" sz="2000" i="1" dirty="0"/>
              <a:t>.</a:t>
            </a:r>
            <a:endParaRPr lang="en-US" sz="2000" dirty="0"/>
          </a:p>
          <a:p>
            <a:endParaRPr lang="en-US" sz="2000" i="1" dirty="0"/>
          </a:p>
        </p:txBody>
      </p:sp>
    </p:spTree>
    <p:extLst>
      <p:ext uri="{BB962C8B-B14F-4D97-AF65-F5344CB8AC3E}">
        <p14:creationId xmlns:p14="http://schemas.microsoft.com/office/powerpoint/2010/main" val="60596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36</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learn how to estimate the utilization of resources (hardware, software, personnel)</a:t>
            </a:r>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4000356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609600" y="685800"/>
            <a:ext cx="8001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dirty="0">
                <a:latin typeface="Arial" pitchFamily="34" charset="0"/>
              </a:rPr>
              <a:t>Resource Usage</a:t>
            </a:r>
          </a:p>
          <a:p>
            <a:pPr>
              <a:spcBef>
                <a:spcPct val="50000"/>
              </a:spcBef>
              <a:buFontTx/>
              <a:buChar char="•"/>
            </a:pPr>
            <a:r>
              <a:rPr lang="en-US" altLang="en-US" dirty="0">
                <a:latin typeface="+mn-lt"/>
                <a:cs typeface="Times New Roman" pitchFamily="18" charset="0"/>
              </a:rPr>
              <a:t> </a:t>
            </a:r>
            <a:r>
              <a:rPr lang="en-US" altLang="en-US" sz="2000" dirty="0">
                <a:latin typeface="+mn-lt"/>
                <a:cs typeface="Times New Roman" pitchFamily="18" charset="0"/>
              </a:rPr>
              <a:t>Musa </a:t>
            </a:r>
            <a:r>
              <a:rPr lang="en-CA" altLang="en-US" sz="2000" dirty="0">
                <a:latin typeface="+mn-lt"/>
                <a:cs typeface="Times New Roman" pitchFamily="18" charset="0"/>
              </a:rPr>
              <a:t>showed that the use of resources is linearly proportional to the running time of the system, and the average total number of failures.</a:t>
            </a:r>
          </a:p>
          <a:p>
            <a:pPr>
              <a:spcBef>
                <a:spcPct val="50000"/>
              </a:spcBef>
              <a:buFontTx/>
              <a:buChar char="•"/>
            </a:pPr>
            <a:endParaRPr lang="en-CA" altLang="en-US" sz="2000" dirty="0">
              <a:latin typeface="+mn-lt"/>
              <a:cs typeface="Times New Roman" pitchFamily="18" charset="0"/>
            </a:endParaRPr>
          </a:p>
          <a:p>
            <a:pPr>
              <a:spcBef>
                <a:spcPct val="50000"/>
              </a:spcBef>
              <a:buFontTx/>
              <a:buChar char="•"/>
            </a:pPr>
            <a:r>
              <a:rPr lang="en-US" altLang="en-US" sz="2000" dirty="0">
                <a:latin typeface="+mn-lt"/>
                <a:cs typeface="Times New Roman" pitchFamily="18" charset="0"/>
              </a:rPr>
              <a:t> if we consider that the variable </a:t>
            </a:r>
            <a:r>
              <a:rPr lang="en-US" altLang="en-US" sz="2000" dirty="0">
                <a:latin typeface="+mn-lt"/>
                <a:cs typeface="Times New Roman" pitchFamily="18" charset="0"/>
                <a:sym typeface="Symbol" pitchFamily="18" charset="2"/>
              </a:rPr>
              <a:t></a:t>
            </a:r>
            <a:r>
              <a:rPr lang="en-US" altLang="en-US" sz="2000" baseline="-30000" dirty="0">
                <a:latin typeface="+mn-lt"/>
                <a:cs typeface="Times New Roman" pitchFamily="18" charset="0"/>
              </a:rPr>
              <a:t>r</a:t>
            </a:r>
            <a:r>
              <a:rPr lang="en-US" altLang="en-US" sz="2000" dirty="0">
                <a:latin typeface="+mn-lt"/>
                <a:cs typeface="Times New Roman" pitchFamily="18" charset="0"/>
              </a:rPr>
              <a:t> denotes the usage of a resource r, then</a:t>
            </a:r>
            <a:endParaRPr lang="en-CA" altLang="en-US" sz="2000" dirty="0">
              <a:latin typeface="+mn-lt"/>
              <a:cs typeface="Times New Roman" pitchFamily="18" charset="0"/>
            </a:endParaRPr>
          </a:p>
        </p:txBody>
      </p:sp>
      <p:graphicFrame>
        <p:nvGraphicFramePr>
          <p:cNvPr id="112643" name="Object 3"/>
          <p:cNvGraphicFramePr>
            <a:graphicFrameLocks noChangeAspect="1"/>
          </p:cNvGraphicFramePr>
          <p:nvPr/>
        </p:nvGraphicFramePr>
        <p:xfrm>
          <a:off x="4495800" y="3270250"/>
          <a:ext cx="152400" cy="317500"/>
        </p:xfrm>
        <a:graphic>
          <a:graphicData uri="http://schemas.openxmlformats.org/presentationml/2006/ole">
            <mc:AlternateContent xmlns:mc="http://schemas.openxmlformats.org/markup-compatibility/2006">
              <mc:Choice xmlns:v="urn:schemas-microsoft-com:vml" Requires="v">
                <p:oleObj spid="_x0000_s8250" name="Equation" r:id="rId4" imgW="152280" imgH="317160" progId="Equation.3">
                  <p:embed/>
                </p:oleObj>
              </mc:Choice>
              <mc:Fallback>
                <p:oleObj name="Equation" r:id="rId4" imgW="152280" imgH="317160" progId="Equation.3">
                  <p:embed/>
                  <p:pic>
                    <p:nvPicPr>
                      <p:cNvPr id="1126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7025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4" name="Rectangle 4"/>
          <p:cNvSpPr>
            <a:spLocks noChangeArrowheads="1"/>
          </p:cNvSpPr>
          <p:nvPr/>
        </p:nvSpPr>
        <p:spPr bwMode="auto">
          <a:xfrm>
            <a:off x="4076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12645" name="Object 5"/>
          <p:cNvGraphicFramePr>
            <a:graphicFrameLocks noChangeAspect="1"/>
          </p:cNvGraphicFramePr>
          <p:nvPr/>
        </p:nvGraphicFramePr>
        <p:xfrm>
          <a:off x="3276600" y="3187700"/>
          <a:ext cx="1536700" cy="312738"/>
        </p:xfrm>
        <a:graphic>
          <a:graphicData uri="http://schemas.openxmlformats.org/presentationml/2006/ole">
            <mc:AlternateContent xmlns:mc="http://schemas.openxmlformats.org/markup-compatibility/2006">
              <mc:Choice xmlns:v="urn:schemas-microsoft-com:vml" Requires="v">
                <p:oleObj spid="_x0000_s8251" name="Equation" r:id="rId6" imgW="1536480" imgH="317160" progId="Equation.3">
                  <p:embed/>
                </p:oleObj>
              </mc:Choice>
              <mc:Fallback>
                <p:oleObj name="Equation" r:id="rId6" imgW="1536480" imgH="317160" progId="Equation.3">
                  <p:embed/>
                  <p:pic>
                    <p:nvPicPr>
                      <p:cNvPr id="1126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187700"/>
                        <a:ext cx="15367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Text Box 6"/>
          <p:cNvSpPr txBox="1">
            <a:spLocks noChangeArrowheads="1"/>
          </p:cNvSpPr>
          <p:nvPr/>
        </p:nvSpPr>
        <p:spPr bwMode="auto">
          <a:xfrm>
            <a:off x="755650" y="4005263"/>
            <a:ext cx="77787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n-lt"/>
                <a:cs typeface="Times New Roman" pitchFamily="18" charset="0"/>
              </a:rPr>
              <a:t>Where</a:t>
            </a:r>
            <a:r>
              <a:rPr lang="el-GR" altLang="en-US" sz="1800" dirty="0">
                <a:latin typeface="+mn-lt"/>
                <a:cs typeface="Times New Roman" pitchFamily="18" charset="0"/>
              </a:rPr>
              <a:t> </a:t>
            </a:r>
            <a:r>
              <a:rPr lang="en-US" altLang="en-US" sz="1800" i="1" dirty="0">
                <a:latin typeface="+mn-lt"/>
                <a:cs typeface="Times New Roman" pitchFamily="18" charset="0"/>
                <a:sym typeface="Symbol" pitchFamily="18" charset="2"/>
              </a:rPr>
              <a:t></a:t>
            </a:r>
            <a:r>
              <a:rPr lang="en-US" altLang="en-US" sz="1800" i="1" baseline="-30000" dirty="0">
                <a:latin typeface="+mn-lt"/>
                <a:cs typeface="Times New Roman" pitchFamily="18" charset="0"/>
              </a:rPr>
              <a:t>r</a:t>
            </a:r>
            <a:r>
              <a:rPr lang="en-US" altLang="en-US" sz="1800" i="1" dirty="0">
                <a:latin typeface="+mn-lt"/>
                <a:cs typeface="Times New Roman" pitchFamily="18" charset="0"/>
              </a:rPr>
              <a:t> </a:t>
            </a:r>
            <a:r>
              <a:rPr lang="en-US" altLang="en-US" sz="1800" dirty="0">
                <a:latin typeface="+mn-lt"/>
                <a:cs typeface="Times New Roman" pitchFamily="18" charset="0"/>
              </a:rPr>
              <a:t>is the time the resource </a:t>
            </a:r>
            <a:r>
              <a:rPr lang="en-CA" altLang="en-US" sz="1800" i="1" dirty="0">
                <a:latin typeface="+mn-lt"/>
                <a:cs typeface="Times New Roman" pitchFamily="18" charset="0"/>
              </a:rPr>
              <a:t>r</a:t>
            </a:r>
            <a:r>
              <a:rPr lang="en-CA" altLang="en-US" sz="1800" dirty="0">
                <a:latin typeface="+mn-lt"/>
                <a:cs typeface="Times New Roman" pitchFamily="18" charset="0"/>
              </a:rPr>
              <a:t> is used per </a:t>
            </a:r>
            <a:r>
              <a:rPr lang="en-US" altLang="en-US" sz="1800" dirty="0">
                <a:latin typeface="+mn-lt"/>
                <a:cs typeface="Times New Roman" pitchFamily="18" charset="0"/>
              </a:rPr>
              <a:t>CPU hour; </a:t>
            </a:r>
            <a:r>
              <a:rPr lang="en-CA" altLang="en-US" dirty="0">
                <a:latin typeface="+mn-lt"/>
                <a:cs typeface="Times New Roman" pitchFamily="18" charset="0"/>
              </a:rPr>
              <a:t>and</a:t>
            </a:r>
            <a:r>
              <a:rPr lang="el-GR" altLang="en-US" sz="1800" dirty="0">
                <a:latin typeface="+mn-lt"/>
                <a:cs typeface="Times New Roman" pitchFamily="18" charset="0"/>
              </a:rPr>
              <a:t> </a:t>
            </a:r>
            <a:r>
              <a:rPr lang="en-US" altLang="en-US" sz="1800" i="1" dirty="0">
                <a:latin typeface="+mn-lt"/>
                <a:cs typeface="Times New Roman" pitchFamily="18" charset="0"/>
                <a:sym typeface="Symbol" pitchFamily="18" charset="2"/>
              </a:rPr>
              <a:t></a:t>
            </a:r>
            <a:r>
              <a:rPr lang="en-US" altLang="en-US" sz="1800" i="1" baseline="-30000" dirty="0">
                <a:latin typeface="+mn-lt"/>
                <a:cs typeface="Times New Roman" pitchFamily="18" charset="0"/>
              </a:rPr>
              <a:t>r</a:t>
            </a:r>
            <a:r>
              <a:rPr lang="en-US" altLang="en-US" sz="1800" i="1" dirty="0">
                <a:latin typeface="+mn-lt"/>
                <a:cs typeface="Times New Roman" pitchFamily="18" charset="0"/>
              </a:rPr>
              <a:t> </a:t>
            </a:r>
            <a:r>
              <a:rPr lang="en-US" altLang="en-US" sz="1800" dirty="0">
                <a:latin typeface="+mn-lt"/>
                <a:cs typeface="Times New Roman" pitchFamily="18" charset="0"/>
              </a:rPr>
              <a:t>is the time the resource r is used per failure </a:t>
            </a:r>
            <a:endParaRPr lang="en-CA" altLang="en-US" sz="1800" dirty="0">
              <a:latin typeface="+mn-lt"/>
            </a:endParaRPr>
          </a:p>
        </p:txBody>
      </p:sp>
    </p:spTree>
    <p:extLst>
      <p:ext uri="{BB962C8B-B14F-4D97-AF65-F5344CB8AC3E}">
        <p14:creationId xmlns:p14="http://schemas.microsoft.com/office/powerpoint/2010/main" val="143436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04800" y="582468"/>
            <a:ext cx="807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dirty="0">
                <a:latin typeface="+mj-lt"/>
                <a:cs typeface="Times New Roman" pitchFamily="18" charset="0"/>
              </a:rPr>
              <a:t> </a:t>
            </a:r>
            <a:r>
              <a:rPr lang="en-CA" altLang="en-US" dirty="0">
                <a:latin typeface="+mj-lt"/>
                <a:cs typeface="Times New Roman" pitchFamily="18" charset="0"/>
              </a:rPr>
              <a:t>In summary we have:</a:t>
            </a:r>
            <a:r>
              <a:rPr lang="en-CA" altLang="en-US" dirty="0">
                <a:latin typeface="+mj-lt"/>
              </a:rPr>
              <a:t> </a:t>
            </a:r>
          </a:p>
        </p:txBody>
      </p:sp>
      <p:sp>
        <p:nvSpPr>
          <p:cNvPr id="114691" name="Text Box 3"/>
          <p:cNvSpPr txBox="1">
            <a:spLocks noChangeArrowheads="1"/>
          </p:cNvSpPr>
          <p:nvPr/>
        </p:nvSpPr>
        <p:spPr bwMode="auto">
          <a:xfrm>
            <a:off x="533400" y="2057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latin typeface="Times" pitchFamily="18" charset="0"/>
            </a:endParaRPr>
          </a:p>
        </p:txBody>
      </p:sp>
      <p:graphicFrame>
        <p:nvGraphicFramePr>
          <p:cNvPr id="114742" name="Group 54"/>
          <p:cNvGraphicFramePr>
            <a:graphicFrameLocks noGrp="1"/>
          </p:cNvGraphicFramePr>
          <p:nvPr>
            <p:extLst>
              <p:ext uri="{D42A27DB-BD31-4B8C-83A1-F6EECF244321}">
                <p14:modId xmlns:p14="http://schemas.microsoft.com/office/powerpoint/2010/main" val="1975032598"/>
              </p:ext>
            </p:extLst>
          </p:nvPr>
        </p:nvGraphicFramePr>
        <p:xfrm>
          <a:off x="457200" y="1397000"/>
          <a:ext cx="7391400" cy="4064000"/>
        </p:xfrm>
        <a:graphic>
          <a:graphicData uri="http://schemas.openxmlformats.org/drawingml/2006/table">
            <a:tbl>
              <a:tblPr/>
              <a:tblGrid>
                <a:gridCol w="2209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1016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mj-lt"/>
                        </a:rPr>
                        <a:t>Resources</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1800" b="0" i="0" u="none" strike="noStrike" cap="none" normalizeH="0" baseline="0" dirty="0">
                          <a:ln>
                            <a:noFill/>
                          </a:ln>
                          <a:solidFill>
                            <a:schemeClr val="tx1"/>
                          </a:solidFill>
                          <a:effectLst/>
                          <a:latin typeface="+mj-lt"/>
                        </a:rPr>
                        <a:t>Use per</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CPU hour</a:t>
                      </a:r>
                      <a:endParaRPr kumimoji="0" lang="en-CA" altLang="en-US" sz="1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1800" b="0" i="0" u="none" strike="noStrike" cap="none" normalizeH="0" baseline="0" dirty="0">
                          <a:ln>
                            <a:noFill/>
                          </a:ln>
                          <a:solidFill>
                            <a:schemeClr val="tx1"/>
                          </a:solidFill>
                          <a:effectLst/>
                          <a:latin typeface="+mj-lt"/>
                        </a:rPr>
                        <a:t>Use per failure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1800" b="0" i="0" u="none" strike="noStrike" cap="none" normalizeH="0" baseline="0" dirty="0">
                          <a:ln>
                            <a:noFill/>
                          </a:ln>
                          <a:solidFill>
                            <a:schemeClr val="tx1"/>
                          </a:solidFill>
                          <a:effectLst/>
                          <a:latin typeface="+mj-lt"/>
                        </a:rPr>
                        <a:t>Available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1800" b="0" i="0" u="none" strike="noStrike" cap="none" normalizeH="0" baseline="0" dirty="0">
                          <a:ln>
                            <a:noFill/>
                          </a:ln>
                          <a:solidFill>
                            <a:schemeClr val="tx1"/>
                          </a:solidFill>
                          <a:effectLst/>
                          <a:latin typeface="+mj-lt"/>
                        </a:rPr>
                        <a:t>Resource utilization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mj-lt"/>
                        </a:rPr>
                        <a:t>Personnel for locating errors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mj-lt"/>
                        </a:rPr>
                        <a:t>Personnel for fixing errors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mj-lt"/>
                        </a:rPr>
                        <a:t>Computational resources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4726" name="Object 38"/>
          <p:cNvGraphicFramePr>
            <a:graphicFrameLocks noChangeAspect="1"/>
          </p:cNvGraphicFramePr>
          <p:nvPr/>
        </p:nvGraphicFramePr>
        <p:xfrm>
          <a:off x="3124200" y="2895600"/>
          <a:ext cx="241300" cy="317500"/>
        </p:xfrm>
        <a:graphic>
          <a:graphicData uri="http://schemas.openxmlformats.org/presentationml/2006/ole">
            <mc:AlternateContent xmlns:mc="http://schemas.openxmlformats.org/markup-compatibility/2006">
              <mc:Choice xmlns:v="urn:schemas-microsoft-com:vml" Requires="v">
                <p:oleObj spid="_x0000_s9554" name="Equation" r:id="rId4" imgW="241200" imgH="317160" progId="Equation.3">
                  <p:embed/>
                </p:oleObj>
              </mc:Choice>
              <mc:Fallback>
                <p:oleObj name="Equation" r:id="rId4" imgW="241200" imgH="317160" progId="Equation.3">
                  <p:embed/>
                  <p:pic>
                    <p:nvPicPr>
                      <p:cNvPr id="114726"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89560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7" name="Object 39"/>
          <p:cNvGraphicFramePr>
            <a:graphicFrameLocks noChangeAspect="1"/>
          </p:cNvGraphicFramePr>
          <p:nvPr/>
        </p:nvGraphicFramePr>
        <p:xfrm>
          <a:off x="3124200" y="3886200"/>
          <a:ext cx="165100" cy="241300"/>
        </p:xfrm>
        <a:graphic>
          <a:graphicData uri="http://schemas.openxmlformats.org/presentationml/2006/ole">
            <mc:AlternateContent xmlns:mc="http://schemas.openxmlformats.org/markup-compatibility/2006">
              <mc:Choice xmlns:v="urn:schemas-microsoft-com:vml" Requires="v">
                <p:oleObj spid="_x0000_s9555" name="Equation" r:id="rId6" imgW="164880" imgH="241200" progId="Equation.3">
                  <p:embed/>
                </p:oleObj>
              </mc:Choice>
              <mc:Fallback>
                <p:oleObj name="Equation" r:id="rId6" imgW="164880" imgH="241200" progId="Equation.3">
                  <p:embed/>
                  <p:pic>
                    <p:nvPicPr>
                      <p:cNvPr id="114727"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886200"/>
                        <a:ext cx="1651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8" name="Object 40"/>
          <p:cNvGraphicFramePr>
            <a:graphicFrameLocks noChangeAspect="1"/>
          </p:cNvGraphicFramePr>
          <p:nvPr/>
        </p:nvGraphicFramePr>
        <p:xfrm>
          <a:off x="3124200" y="4800600"/>
          <a:ext cx="279400" cy="330200"/>
        </p:xfrm>
        <a:graphic>
          <a:graphicData uri="http://schemas.openxmlformats.org/presentationml/2006/ole">
            <mc:AlternateContent xmlns:mc="http://schemas.openxmlformats.org/markup-compatibility/2006">
              <mc:Choice xmlns:v="urn:schemas-microsoft-com:vml" Requires="v">
                <p:oleObj spid="_x0000_s9556" name="Equation" r:id="rId8" imgW="279360" imgH="330120" progId="Equation.3">
                  <p:embed/>
                </p:oleObj>
              </mc:Choice>
              <mc:Fallback>
                <p:oleObj name="Equation" r:id="rId8" imgW="279360" imgH="330120" progId="Equation.3">
                  <p:embed/>
                  <p:pic>
                    <p:nvPicPr>
                      <p:cNvPr id="114728"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800600"/>
                        <a:ext cx="279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9" name="Object 41"/>
          <p:cNvGraphicFramePr>
            <a:graphicFrameLocks noChangeAspect="1"/>
          </p:cNvGraphicFramePr>
          <p:nvPr/>
        </p:nvGraphicFramePr>
        <p:xfrm>
          <a:off x="4343400" y="2901950"/>
          <a:ext cx="279400" cy="317500"/>
        </p:xfrm>
        <a:graphic>
          <a:graphicData uri="http://schemas.openxmlformats.org/presentationml/2006/ole">
            <mc:AlternateContent xmlns:mc="http://schemas.openxmlformats.org/markup-compatibility/2006">
              <mc:Choice xmlns:v="urn:schemas-microsoft-com:vml" Requires="v">
                <p:oleObj spid="_x0000_s9557" name="Equation" r:id="rId10" imgW="279360" imgH="317160" progId="Equation.3">
                  <p:embed/>
                </p:oleObj>
              </mc:Choice>
              <mc:Fallback>
                <p:oleObj name="Equation" r:id="rId10" imgW="279360" imgH="317160" progId="Equation.3">
                  <p:embed/>
                  <p:pic>
                    <p:nvPicPr>
                      <p:cNvPr id="114729"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2901950"/>
                        <a:ext cx="279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0" name="Object 42"/>
          <p:cNvGraphicFramePr>
            <a:graphicFrameLocks noChangeAspect="1"/>
          </p:cNvGraphicFramePr>
          <p:nvPr/>
        </p:nvGraphicFramePr>
        <p:xfrm>
          <a:off x="4324350" y="3962400"/>
          <a:ext cx="317500" cy="317500"/>
        </p:xfrm>
        <a:graphic>
          <a:graphicData uri="http://schemas.openxmlformats.org/presentationml/2006/ole">
            <mc:AlternateContent xmlns:mc="http://schemas.openxmlformats.org/markup-compatibility/2006">
              <mc:Choice xmlns:v="urn:schemas-microsoft-com:vml" Requires="v">
                <p:oleObj spid="_x0000_s9558" name="Equation" r:id="rId12" imgW="317160" imgH="317160" progId="Equation.3">
                  <p:embed/>
                </p:oleObj>
              </mc:Choice>
              <mc:Fallback>
                <p:oleObj name="Equation" r:id="rId12" imgW="317160" imgH="317160" progId="Equation.3">
                  <p:embed/>
                  <p:pic>
                    <p:nvPicPr>
                      <p:cNvPr id="11473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4350" y="3962400"/>
                        <a:ext cx="317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1" name="Object 43"/>
          <p:cNvGraphicFramePr>
            <a:graphicFrameLocks noChangeAspect="1"/>
          </p:cNvGraphicFramePr>
          <p:nvPr/>
        </p:nvGraphicFramePr>
        <p:xfrm>
          <a:off x="4343400" y="4870450"/>
          <a:ext cx="317500" cy="330200"/>
        </p:xfrm>
        <a:graphic>
          <a:graphicData uri="http://schemas.openxmlformats.org/presentationml/2006/ole">
            <mc:AlternateContent xmlns:mc="http://schemas.openxmlformats.org/markup-compatibility/2006">
              <mc:Choice xmlns:v="urn:schemas-microsoft-com:vml" Requires="v">
                <p:oleObj spid="_x0000_s9559" name="Equation" r:id="rId14" imgW="317160" imgH="330120" progId="Equation.3">
                  <p:embed/>
                </p:oleObj>
              </mc:Choice>
              <mc:Fallback>
                <p:oleObj name="Equation" r:id="rId14" imgW="317160" imgH="330120" progId="Equation.3">
                  <p:embed/>
                  <p:pic>
                    <p:nvPicPr>
                      <p:cNvPr id="114731" name="Object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4870450"/>
                        <a:ext cx="317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2" name="Object 44"/>
          <p:cNvGraphicFramePr>
            <a:graphicFrameLocks noChangeAspect="1"/>
          </p:cNvGraphicFramePr>
          <p:nvPr/>
        </p:nvGraphicFramePr>
        <p:xfrm>
          <a:off x="5600700" y="2901950"/>
          <a:ext cx="241300" cy="317500"/>
        </p:xfrm>
        <a:graphic>
          <a:graphicData uri="http://schemas.openxmlformats.org/presentationml/2006/ole">
            <mc:AlternateContent xmlns:mc="http://schemas.openxmlformats.org/markup-compatibility/2006">
              <mc:Choice xmlns:v="urn:schemas-microsoft-com:vml" Requires="v">
                <p:oleObj spid="_x0000_s9560" name="Equation" r:id="rId16" imgW="241200" imgH="317160" progId="Equation.3">
                  <p:embed/>
                </p:oleObj>
              </mc:Choice>
              <mc:Fallback>
                <p:oleObj name="Equation" r:id="rId16" imgW="241200" imgH="317160" progId="Equation.3">
                  <p:embed/>
                  <p:pic>
                    <p:nvPicPr>
                      <p:cNvPr id="114732"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0700" y="29019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3" name="Object 45"/>
          <p:cNvGraphicFramePr>
            <a:graphicFrameLocks noChangeAspect="1"/>
          </p:cNvGraphicFramePr>
          <p:nvPr/>
        </p:nvGraphicFramePr>
        <p:xfrm>
          <a:off x="5562600" y="4953000"/>
          <a:ext cx="279400" cy="330200"/>
        </p:xfrm>
        <a:graphic>
          <a:graphicData uri="http://schemas.openxmlformats.org/presentationml/2006/ole">
            <mc:AlternateContent xmlns:mc="http://schemas.openxmlformats.org/markup-compatibility/2006">
              <mc:Choice xmlns:v="urn:schemas-microsoft-com:vml" Requires="v">
                <p:oleObj spid="_x0000_s9561" name="Equation" r:id="rId18" imgW="279360" imgH="330120" progId="Equation.3">
                  <p:embed/>
                </p:oleObj>
              </mc:Choice>
              <mc:Fallback>
                <p:oleObj name="Equation" r:id="rId18" imgW="279360" imgH="330120" progId="Equation.3">
                  <p:embed/>
                  <p:pic>
                    <p:nvPicPr>
                      <p:cNvPr id="114733"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62600" y="4953000"/>
                        <a:ext cx="279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4" name="Object 46"/>
          <p:cNvGraphicFramePr>
            <a:graphicFrameLocks noChangeAspect="1"/>
          </p:cNvGraphicFramePr>
          <p:nvPr/>
        </p:nvGraphicFramePr>
        <p:xfrm>
          <a:off x="5556250" y="3968750"/>
          <a:ext cx="292100" cy="317500"/>
        </p:xfrm>
        <a:graphic>
          <a:graphicData uri="http://schemas.openxmlformats.org/presentationml/2006/ole">
            <mc:AlternateContent xmlns:mc="http://schemas.openxmlformats.org/markup-compatibility/2006">
              <mc:Choice xmlns:v="urn:schemas-microsoft-com:vml" Requires="v">
                <p:oleObj spid="_x0000_s9562" name="Equation" r:id="rId20" imgW="291960" imgH="317160" progId="Equation.3">
                  <p:embed/>
                </p:oleObj>
              </mc:Choice>
              <mc:Fallback>
                <p:oleObj name="Equation" r:id="rId20" imgW="291960" imgH="317160" progId="Equation.3">
                  <p:embed/>
                  <p:pic>
                    <p:nvPicPr>
                      <p:cNvPr id="114734"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56250" y="3968750"/>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5" name="Object 47"/>
          <p:cNvGraphicFramePr>
            <a:graphicFrameLocks noChangeAspect="1"/>
          </p:cNvGraphicFramePr>
          <p:nvPr/>
        </p:nvGraphicFramePr>
        <p:xfrm>
          <a:off x="6940550" y="2870200"/>
          <a:ext cx="114300" cy="228600"/>
        </p:xfrm>
        <a:graphic>
          <a:graphicData uri="http://schemas.openxmlformats.org/presentationml/2006/ole">
            <mc:AlternateContent xmlns:mc="http://schemas.openxmlformats.org/markup-compatibility/2006">
              <mc:Choice xmlns:v="urn:schemas-microsoft-com:vml" Requires="v">
                <p:oleObj spid="_x0000_s9563" name="Equation" r:id="rId22" imgW="114120" imgH="228600" progId="Equation.3">
                  <p:embed/>
                </p:oleObj>
              </mc:Choice>
              <mc:Fallback>
                <p:oleObj name="Equation" r:id="rId22" imgW="114120" imgH="228600" progId="Equation.3">
                  <p:embed/>
                  <p:pic>
                    <p:nvPicPr>
                      <p:cNvPr id="114735" name="Object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40550" y="2870200"/>
                        <a:ext cx="114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6" name="Object 48"/>
          <p:cNvGraphicFramePr>
            <a:graphicFrameLocks noChangeAspect="1"/>
          </p:cNvGraphicFramePr>
          <p:nvPr/>
        </p:nvGraphicFramePr>
        <p:xfrm>
          <a:off x="6826250" y="3994150"/>
          <a:ext cx="330200" cy="317500"/>
        </p:xfrm>
        <a:graphic>
          <a:graphicData uri="http://schemas.openxmlformats.org/presentationml/2006/ole">
            <mc:AlternateContent xmlns:mc="http://schemas.openxmlformats.org/markup-compatibility/2006">
              <mc:Choice xmlns:v="urn:schemas-microsoft-com:vml" Requires="v">
                <p:oleObj spid="_x0000_s9564" name="Equation" r:id="rId24" imgW="330120" imgH="317160" progId="Equation.3">
                  <p:embed/>
                </p:oleObj>
              </mc:Choice>
              <mc:Fallback>
                <p:oleObj name="Equation" r:id="rId24" imgW="330120" imgH="317160" progId="Equation.3">
                  <p:embed/>
                  <p:pic>
                    <p:nvPicPr>
                      <p:cNvPr id="114736" name="Object 4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26250" y="3994150"/>
                        <a:ext cx="330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37" name="Object 49"/>
          <p:cNvGraphicFramePr>
            <a:graphicFrameLocks noChangeAspect="1"/>
          </p:cNvGraphicFramePr>
          <p:nvPr/>
        </p:nvGraphicFramePr>
        <p:xfrm>
          <a:off x="6940550" y="4946650"/>
          <a:ext cx="317500" cy="330200"/>
        </p:xfrm>
        <a:graphic>
          <a:graphicData uri="http://schemas.openxmlformats.org/presentationml/2006/ole">
            <mc:AlternateContent xmlns:mc="http://schemas.openxmlformats.org/markup-compatibility/2006">
              <mc:Choice xmlns:v="urn:schemas-microsoft-com:vml" Requires="v">
                <p:oleObj spid="_x0000_s9565" name="Equation" r:id="rId26" imgW="317160" imgH="330120" progId="Equation.3">
                  <p:embed/>
                </p:oleObj>
              </mc:Choice>
              <mc:Fallback>
                <p:oleObj name="Equation" r:id="rId26" imgW="317160" imgH="330120" progId="Equation.3">
                  <p:embed/>
                  <p:pic>
                    <p:nvPicPr>
                      <p:cNvPr id="114737" name="Object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40550" y="4946650"/>
                        <a:ext cx="317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6747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85800" y="3810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A" altLang="en-US" sz="2800" b="1" dirty="0">
                <a:latin typeface="Arial" pitchFamily="34" charset="0"/>
              </a:rPr>
              <a:t>Example</a:t>
            </a:r>
            <a:r>
              <a:rPr lang="en-US" altLang="en-US" sz="2800" b="1" dirty="0">
                <a:latin typeface="Times" pitchFamily="18" charset="0"/>
              </a:rPr>
              <a:t>:</a:t>
            </a:r>
            <a:endParaRPr lang="en-CA" altLang="en-US" sz="2800" b="1" dirty="0">
              <a:latin typeface="Times" pitchFamily="18" charset="0"/>
            </a:endParaRPr>
          </a:p>
        </p:txBody>
      </p:sp>
      <p:sp>
        <p:nvSpPr>
          <p:cNvPr id="116739" name="Text Box 3"/>
          <p:cNvSpPr txBox="1">
            <a:spLocks noChangeArrowheads="1"/>
          </p:cNvSpPr>
          <p:nvPr/>
        </p:nvSpPr>
        <p:spPr bwMode="auto">
          <a:xfrm>
            <a:off x="838200" y="1143000"/>
            <a:ext cx="7543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Arial" panose="020B0604020202020204" pitchFamily="34" charset="0"/>
              <a:buChar char="•"/>
            </a:pPr>
            <a:r>
              <a:rPr lang="en-CA" altLang="en-US" dirty="0">
                <a:latin typeface="+mn-lt"/>
                <a:cs typeface="Times New Roman" pitchFamily="18" charset="0"/>
              </a:rPr>
              <a:t>A software testing process runs for 10 CPU hours and recognizes 34 failures. If the testing effort for every hour of system run time (operation)  is 5 person hours, and each failure requires 2 person hours to locate the corresponding defect, then.</a:t>
            </a:r>
          </a:p>
          <a:p>
            <a:pPr>
              <a:spcBef>
                <a:spcPct val="50000"/>
              </a:spcBef>
            </a:pPr>
            <a:endParaRPr lang="en-CA" altLang="en-US" dirty="0">
              <a:latin typeface="+mn-lt"/>
              <a:cs typeface="Times New Roman" pitchFamily="18" charset="0"/>
            </a:endParaRPr>
          </a:p>
          <a:p>
            <a:pPr marL="285750" indent="-285750">
              <a:spcBef>
                <a:spcPct val="50000"/>
              </a:spcBef>
              <a:buFont typeface="Arial" panose="020B0604020202020204" pitchFamily="34" charset="0"/>
              <a:buChar char="•"/>
            </a:pPr>
            <a:r>
              <a:rPr lang="en-CA" altLang="en-US" dirty="0">
                <a:latin typeface="+mn-lt"/>
                <a:cs typeface="Times New Roman" pitchFamily="18" charset="0"/>
              </a:rPr>
              <a:t>Then, the total effort for finding the errors is: </a:t>
            </a:r>
            <a:endParaRPr lang="en-CA" altLang="en-US" dirty="0">
              <a:latin typeface="+mn-lt"/>
            </a:endParaRPr>
          </a:p>
        </p:txBody>
      </p:sp>
      <p:graphicFrame>
        <p:nvGraphicFramePr>
          <p:cNvPr id="116740" name="Object 4"/>
          <p:cNvGraphicFramePr>
            <a:graphicFrameLocks noChangeAspect="1"/>
          </p:cNvGraphicFramePr>
          <p:nvPr/>
        </p:nvGraphicFramePr>
        <p:xfrm>
          <a:off x="1600200" y="3733800"/>
          <a:ext cx="152400" cy="317500"/>
        </p:xfrm>
        <a:graphic>
          <a:graphicData uri="http://schemas.openxmlformats.org/presentationml/2006/ole">
            <mc:AlternateContent xmlns:mc="http://schemas.openxmlformats.org/markup-compatibility/2006">
              <mc:Choice xmlns:v="urn:schemas-microsoft-com:vml" Requires="v">
                <p:oleObj spid="_x0000_s10354" name="Equation" r:id="rId4" imgW="152280" imgH="317160" progId="Equation.3">
                  <p:embed/>
                </p:oleObj>
              </mc:Choice>
              <mc:Fallback>
                <p:oleObj name="Equation" r:id="rId4" imgW="152280" imgH="317160" progId="Equation.3">
                  <p:embed/>
                  <p:pic>
                    <p:nvPicPr>
                      <p:cNvPr id="1167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1" name="Rectangle 5"/>
          <p:cNvSpPr>
            <a:spLocks noChangeArrowheads="1"/>
          </p:cNvSpPr>
          <p:nvPr/>
        </p:nvSpPr>
        <p:spPr bwMode="auto">
          <a:xfrm>
            <a:off x="4076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16742" name="Object 6"/>
          <p:cNvGraphicFramePr>
            <a:graphicFrameLocks noChangeAspect="1"/>
          </p:cNvGraphicFramePr>
          <p:nvPr/>
        </p:nvGraphicFramePr>
        <p:xfrm>
          <a:off x="1327150" y="3979863"/>
          <a:ext cx="1536700" cy="312737"/>
        </p:xfrm>
        <a:graphic>
          <a:graphicData uri="http://schemas.openxmlformats.org/presentationml/2006/ole">
            <mc:AlternateContent xmlns:mc="http://schemas.openxmlformats.org/markup-compatibility/2006">
              <mc:Choice xmlns:v="urn:schemas-microsoft-com:vml" Requires="v">
                <p:oleObj spid="_x0000_s10355" name="Equation" r:id="rId6" imgW="1536480" imgH="317160" progId="Equation.3">
                  <p:embed/>
                </p:oleObj>
              </mc:Choice>
              <mc:Fallback>
                <p:oleObj name="Equation" r:id="rId6" imgW="1536480" imgH="317160" progId="Equation.3">
                  <p:embed/>
                  <p:pic>
                    <p:nvPicPr>
                      <p:cNvPr id="1167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7150" y="3979863"/>
                        <a:ext cx="15367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7"/>
          <p:cNvGraphicFramePr>
            <a:graphicFrameLocks noChangeAspect="1"/>
          </p:cNvGraphicFramePr>
          <p:nvPr/>
        </p:nvGraphicFramePr>
        <p:xfrm>
          <a:off x="4419600" y="3733800"/>
          <a:ext cx="152400" cy="317500"/>
        </p:xfrm>
        <a:graphic>
          <a:graphicData uri="http://schemas.openxmlformats.org/presentationml/2006/ole">
            <mc:AlternateContent xmlns:mc="http://schemas.openxmlformats.org/markup-compatibility/2006">
              <mc:Choice xmlns:v="urn:schemas-microsoft-com:vml" Requires="v">
                <p:oleObj spid="_x0000_s10356" name="Equation" r:id="rId8" imgW="152280" imgH="317160" progId="Equation.3">
                  <p:embed/>
                </p:oleObj>
              </mc:Choice>
              <mc:Fallback>
                <p:oleObj name="Equation" r:id="rId8" imgW="152280" imgH="317160" progId="Equation.3">
                  <p:embed/>
                  <p:pic>
                    <p:nvPicPr>
                      <p:cNvPr id="11674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73380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4" name="Rectangle 8"/>
          <p:cNvSpPr>
            <a:spLocks noChangeArrowheads="1"/>
          </p:cNvSpPr>
          <p:nvPr/>
        </p:nvSpPr>
        <p:spPr bwMode="auto">
          <a:xfrm>
            <a:off x="316230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graphicFrame>
        <p:nvGraphicFramePr>
          <p:cNvPr id="116745" name="Object 9"/>
          <p:cNvGraphicFramePr>
            <a:graphicFrameLocks noChangeAspect="1"/>
          </p:cNvGraphicFramePr>
          <p:nvPr/>
        </p:nvGraphicFramePr>
        <p:xfrm>
          <a:off x="3276600" y="3776663"/>
          <a:ext cx="4686300" cy="660400"/>
        </p:xfrm>
        <a:graphic>
          <a:graphicData uri="http://schemas.openxmlformats.org/presentationml/2006/ole">
            <mc:AlternateContent xmlns:mc="http://schemas.openxmlformats.org/markup-compatibility/2006">
              <mc:Choice xmlns:v="urn:schemas-microsoft-com:vml" Requires="v">
                <p:oleObj spid="_x0000_s10357" name="Equation" r:id="rId9" imgW="4686120" imgH="660240" progId="Equation.3">
                  <p:embed/>
                </p:oleObj>
              </mc:Choice>
              <mc:Fallback>
                <p:oleObj name="Equation" r:id="rId9" imgW="4686120" imgH="660240" progId="Equation.3">
                  <p:embed/>
                  <p:pic>
                    <p:nvPicPr>
                      <p:cNvPr id="11674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3776663"/>
                        <a:ext cx="46863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6" name="Text Box 10"/>
          <p:cNvSpPr txBox="1">
            <a:spLocks noChangeArrowheads="1"/>
          </p:cNvSpPr>
          <p:nvPr/>
        </p:nvSpPr>
        <p:spPr bwMode="auto">
          <a:xfrm>
            <a:off x="1524000" y="4800600"/>
            <a:ext cx="6019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pitchFamily="18" charset="0"/>
              </a:rPr>
              <a:t>= </a:t>
            </a:r>
            <a:r>
              <a:rPr lang="en-US" altLang="en-US">
                <a:latin typeface="Times" pitchFamily="18" charset="0"/>
                <a:cs typeface="Times New Roman" pitchFamily="18" charset="0"/>
              </a:rPr>
              <a:t>5(10) + 2(34)</a:t>
            </a:r>
            <a:r>
              <a:rPr lang="en-CA" altLang="en-US">
                <a:latin typeface="Times" pitchFamily="18" charset="0"/>
              </a:rPr>
              <a:t> </a:t>
            </a:r>
            <a:endParaRPr lang="en-US" altLang="en-US">
              <a:latin typeface="Times" pitchFamily="18" charset="0"/>
            </a:endParaRPr>
          </a:p>
          <a:p>
            <a:pPr>
              <a:spcBef>
                <a:spcPct val="50000"/>
              </a:spcBef>
            </a:pPr>
            <a:r>
              <a:rPr lang="en-US" altLang="en-US">
                <a:latin typeface="Times" pitchFamily="18" charset="0"/>
                <a:cs typeface="Times New Roman" pitchFamily="18" charset="0"/>
              </a:rPr>
              <a:t>= 118 person hr</a:t>
            </a:r>
            <a:r>
              <a:rPr lang="en-CA" altLang="en-US">
                <a:latin typeface="Times" pitchFamily="18" charset="0"/>
              </a:rPr>
              <a:t> </a:t>
            </a:r>
          </a:p>
        </p:txBody>
      </p:sp>
    </p:spTree>
    <p:extLst>
      <p:ext uri="{BB962C8B-B14F-4D97-AF65-F5344CB8AC3E}">
        <p14:creationId xmlns:p14="http://schemas.microsoft.com/office/powerpoint/2010/main" val="244872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understand the concepts of Software Reliability and Availability</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Define software reliability.</a:t>
            </a:r>
          </a:p>
          <a:p>
            <a:endParaRPr lang="en-US" altLang="en-US" sz="1800" dirty="0"/>
          </a:p>
          <a:p>
            <a:r>
              <a:rPr lang="en-US" altLang="en-US" sz="1800" dirty="0"/>
              <a:t>Provide two examples of use for software reliability growth models.</a:t>
            </a:r>
          </a:p>
          <a:p>
            <a:endParaRPr lang="en-US" altLang="en-US" sz="1800" dirty="0"/>
          </a:p>
          <a:p>
            <a:r>
              <a:rPr lang="en-US" altLang="en-US" sz="1800" dirty="0"/>
              <a:t>What are the major differences between Musa’s linear and the logarithmic models? Which one you believe is more “realistic” and why? What are the limitations of the linear model? </a:t>
            </a:r>
          </a:p>
          <a:p>
            <a:endParaRPr lang="en-US" altLang="en-US" sz="1800" dirty="0"/>
          </a:p>
          <a:p>
            <a:r>
              <a:rPr lang="en-US" altLang="en-US" sz="1800" dirty="0"/>
              <a:t>Provide an example usage scenario and give the corresponding numbers by using </a:t>
            </a:r>
            <a:r>
              <a:rPr lang="en-US" altLang="en-US" sz="1800" dirty="0" err="1"/>
              <a:t>Musas</a:t>
            </a:r>
            <a:r>
              <a:rPr lang="en-US" altLang="en-US" sz="1800" dirty="0"/>
              <a:t>’ resource estimation model. Your example can consider the utilization of computing equipment, human resources, etc. (you may want to see the next Module on Software </a:t>
            </a:r>
            <a:r>
              <a:rPr lang="en-US" altLang="en-US" sz="1800"/>
              <a:t>Reviews – Part 47 – for ideas).</a:t>
            </a:r>
            <a:endParaRPr lang="en-US" altLang="en-US" sz="1800" dirty="0"/>
          </a:p>
          <a:p>
            <a:endParaRPr lang="en-US" altLang="en-US" sz="1800" dirty="0"/>
          </a:p>
          <a:p>
            <a:r>
              <a:rPr lang="en-US" altLang="en-US" sz="1800" dirty="0"/>
              <a:t>Check-out the content of the following sites:</a:t>
            </a:r>
          </a:p>
          <a:p>
            <a:pPr lvl="1"/>
            <a:r>
              <a:rPr lang="en-CA" sz="1400" dirty="0">
                <a:hlinkClick r:id="rId3"/>
              </a:rPr>
              <a:t>https://users.ece.cmu.edu/~koopman/des_s99/sw_reliability/</a:t>
            </a:r>
            <a:endParaRPr lang="en-US" altLang="en-US" sz="1400" dirty="0"/>
          </a:p>
          <a:p>
            <a:pPr lvl="1"/>
            <a:r>
              <a:rPr lang="en-CA" sz="1400" dirty="0">
                <a:hlinkClick r:id="rId4"/>
              </a:rPr>
              <a:t>https://ntrs.nasa.gov/citations/19820068865</a:t>
            </a:r>
            <a:endParaRPr lang="en-CA" sz="1400" dirty="0"/>
          </a:p>
          <a:p>
            <a:pPr lvl="1"/>
            <a:r>
              <a:rPr lang="en-CA" sz="1400" dirty="0">
                <a:hlinkClick r:id="rId5"/>
              </a:rPr>
              <a:t>https://sma.nasa.gov/sma-disciplines/reliability-and-maintainability</a:t>
            </a:r>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40</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Software Reliability</a:t>
            </a:r>
          </a:p>
        </p:txBody>
      </p:sp>
      <p:sp>
        <p:nvSpPr>
          <p:cNvPr id="3075" name="Rectangle 3"/>
          <p:cNvSpPr>
            <a:spLocks noGrp="1" noChangeArrowheads="1"/>
          </p:cNvSpPr>
          <p:nvPr>
            <p:ph type="body" idx="1"/>
          </p:nvPr>
        </p:nvSpPr>
        <p:spPr/>
        <p:txBody>
          <a:bodyPr/>
          <a:lstStyle/>
          <a:p>
            <a:r>
              <a:rPr lang="en-US" altLang="en-US" sz="2400" dirty="0"/>
              <a:t>What Is Software Reliability?</a:t>
            </a:r>
            <a:endParaRPr lang="en-US" altLang="en-US" sz="2400" b="1" dirty="0"/>
          </a:p>
          <a:p>
            <a:pPr lvl="1"/>
            <a:r>
              <a:rPr lang="en-US" altLang="en-US" sz="2000" dirty="0" err="1"/>
              <a:t>Defn</a:t>
            </a:r>
            <a:r>
              <a:rPr lang="en-US" altLang="en-US" sz="2000" dirty="0"/>
              <a:t>.: Probability of failure-free op, specified time, given environment</a:t>
            </a:r>
            <a:endParaRPr lang="en-US" altLang="en-US" sz="2000" dirty="0">
              <a:sym typeface="Wingdings" pitchFamily="2" charset="2"/>
            </a:endParaRPr>
          </a:p>
          <a:p>
            <a:pPr lvl="1"/>
            <a:r>
              <a:rPr lang="en-US" altLang="en-US" sz="2000" dirty="0">
                <a:sym typeface="Wingdings" pitchFamily="2" charset="2"/>
              </a:rPr>
              <a:t>Affected by </a:t>
            </a:r>
            <a:r>
              <a:rPr lang="en-US" altLang="en-US" sz="2000" b="1" dirty="0">
                <a:sym typeface="Wingdings" pitchFamily="2" charset="2"/>
              </a:rPr>
              <a:t>development process</a:t>
            </a:r>
            <a:r>
              <a:rPr lang="en-US" altLang="en-US" sz="2000" dirty="0">
                <a:sym typeface="Wingdings" pitchFamily="2" charset="2"/>
              </a:rPr>
              <a:t>—not ageing</a:t>
            </a:r>
          </a:p>
          <a:p>
            <a:pPr lvl="1"/>
            <a:endParaRPr lang="en-US" altLang="en-US" sz="2000" dirty="0">
              <a:sym typeface="Wingdings" pitchFamily="2" charset="2"/>
            </a:endParaRPr>
          </a:p>
          <a:p>
            <a:r>
              <a:rPr lang="en-US" altLang="en-US" sz="2400" dirty="0"/>
              <a:t>Uses</a:t>
            </a:r>
          </a:p>
          <a:p>
            <a:pPr lvl="1"/>
            <a:r>
              <a:rPr lang="en-US" altLang="en-US" sz="2000" b="1" dirty="0"/>
              <a:t>Criterion </a:t>
            </a:r>
            <a:r>
              <a:rPr lang="en-US" altLang="en-US" sz="2000" dirty="0"/>
              <a:t>for technology evaluation: expensive</a:t>
            </a:r>
          </a:p>
          <a:p>
            <a:pPr lvl="1"/>
            <a:r>
              <a:rPr lang="en-US" altLang="en-US" sz="2000" b="1" dirty="0"/>
              <a:t>Project management</a:t>
            </a:r>
            <a:r>
              <a:rPr lang="en-US" altLang="en-US" sz="2000" dirty="0"/>
              <a:t>: ready to release? More test?</a:t>
            </a:r>
          </a:p>
          <a:p>
            <a:pPr lvl="1"/>
            <a:r>
              <a:rPr lang="en-US" altLang="en-US" sz="2000" b="1" dirty="0"/>
              <a:t>Size of change</a:t>
            </a:r>
            <a:r>
              <a:rPr lang="en-US" altLang="en-US" sz="2000" dirty="0"/>
              <a:t>: change decreases reliability</a:t>
            </a:r>
          </a:p>
        </p:txBody>
      </p:sp>
    </p:spTree>
    <p:extLst>
      <p:ext uri="{BB962C8B-B14F-4D97-AF65-F5344CB8AC3E}">
        <p14:creationId xmlns:p14="http://schemas.microsoft.com/office/powerpoint/2010/main" val="351298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CA" altLang="en-US"/>
              <a:t>Basic Concepts</a:t>
            </a:r>
          </a:p>
        </p:txBody>
      </p:sp>
      <p:sp>
        <p:nvSpPr>
          <p:cNvPr id="15363" name="Rectangle 3"/>
          <p:cNvSpPr>
            <a:spLocks noGrp="1" noChangeArrowheads="1"/>
          </p:cNvSpPr>
          <p:nvPr>
            <p:ph type="body" idx="1"/>
          </p:nvPr>
        </p:nvSpPr>
        <p:spPr/>
        <p:txBody>
          <a:bodyPr/>
          <a:lstStyle/>
          <a:p>
            <a:pPr>
              <a:lnSpc>
                <a:spcPct val="90000"/>
              </a:lnSpc>
            </a:pPr>
            <a:r>
              <a:rPr lang="en-US" altLang="en-US" sz="2000" b="1" dirty="0"/>
              <a:t>Failure and fault</a:t>
            </a:r>
          </a:p>
          <a:p>
            <a:pPr lvl="1">
              <a:lnSpc>
                <a:spcPct val="90000"/>
              </a:lnSpc>
            </a:pPr>
            <a:r>
              <a:rPr lang="en-US" altLang="en-US" sz="1800" b="1" dirty="0"/>
              <a:t>Failure</a:t>
            </a:r>
            <a:r>
              <a:rPr lang="en-US" altLang="en-US" sz="1800" dirty="0"/>
              <a:t>: departure of external results of program operation </a:t>
            </a:r>
          </a:p>
          <a:p>
            <a:pPr lvl="1">
              <a:lnSpc>
                <a:spcPct val="90000"/>
              </a:lnSpc>
            </a:pPr>
            <a:r>
              <a:rPr lang="en-US" altLang="en-US" sz="1800" b="1" dirty="0"/>
              <a:t>Fault</a:t>
            </a:r>
            <a:r>
              <a:rPr lang="en-US" altLang="en-US" sz="1800" dirty="0"/>
              <a:t>: cause of failure (localized or not)</a:t>
            </a:r>
          </a:p>
          <a:p>
            <a:pPr lvl="1">
              <a:lnSpc>
                <a:spcPct val="90000"/>
              </a:lnSpc>
            </a:pPr>
            <a:endParaRPr lang="en-US" altLang="en-US" sz="1800" dirty="0"/>
          </a:p>
          <a:p>
            <a:pPr>
              <a:lnSpc>
                <a:spcPct val="90000"/>
              </a:lnSpc>
            </a:pPr>
            <a:r>
              <a:rPr lang="en-US" altLang="en-US" sz="2000" b="1" dirty="0"/>
              <a:t>Time</a:t>
            </a:r>
          </a:p>
          <a:p>
            <a:pPr lvl="1">
              <a:lnSpc>
                <a:spcPct val="90000"/>
              </a:lnSpc>
            </a:pPr>
            <a:r>
              <a:rPr lang="en-US" altLang="en-US" sz="1800" dirty="0"/>
              <a:t>Execution time </a:t>
            </a:r>
            <a:r>
              <a:rPr lang="en-US" altLang="en-US" sz="1800" dirty="0">
                <a:latin typeface="Symbol" pitchFamily="18" charset="2"/>
              </a:rPr>
              <a:t>(t)</a:t>
            </a:r>
          </a:p>
          <a:p>
            <a:pPr lvl="1">
              <a:lnSpc>
                <a:spcPct val="90000"/>
              </a:lnSpc>
            </a:pPr>
            <a:r>
              <a:rPr lang="en-US" altLang="en-US" sz="1800" dirty="0"/>
              <a:t>Calendar time (t): meaningful to managers</a:t>
            </a:r>
          </a:p>
          <a:p>
            <a:pPr lvl="1">
              <a:lnSpc>
                <a:spcPct val="90000"/>
              </a:lnSpc>
            </a:pPr>
            <a:endParaRPr lang="en-US" altLang="en-US" sz="1800" dirty="0"/>
          </a:p>
          <a:p>
            <a:pPr>
              <a:lnSpc>
                <a:spcPct val="90000"/>
              </a:lnSpc>
            </a:pPr>
            <a:r>
              <a:rPr lang="en-US" altLang="en-US" sz="2000" b="1" dirty="0"/>
              <a:t>Characterizing failure occurrence in time</a:t>
            </a:r>
          </a:p>
          <a:p>
            <a:pPr lvl="1">
              <a:lnSpc>
                <a:spcPct val="90000"/>
              </a:lnSpc>
            </a:pPr>
            <a:r>
              <a:rPr lang="en-US" altLang="en-US" sz="1800" dirty="0"/>
              <a:t>Time of failure: </a:t>
            </a:r>
            <a:r>
              <a:rPr lang="en-US" altLang="en-US" sz="1800" b="1" dirty="0"/>
              <a:t>instant</a:t>
            </a:r>
          </a:p>
          <a:p>
            <a:pPr lvl="1">
              <a:lnSpc>
                <a:spcPct val="90000"/>
              </a:lnSpc>
            </a:pPr>
            <a:r>
              <a:rPr lang="en-US" altLang="en-US" sz="1800" dirty="0"/>
              <a:t>Time </a:t>
            </a:r>
            <a:r>
              <a:rPr lang="en-US" altLang="en-US" sz="1800" b="1" dirty="0"/>
              <a:t>interval</a:t>
            </a:r>
            <a:r>
              <a:rPr lang="en-US" altLang="en-US" sz="1800" dirty="0"/>
              <a:t> between failures</a:t>
            </a:r>
          </a:p>
          <a:p>
            <a:pPr lvl="1">
              <a:lnSpc>
                <a:spcPct val="90000"/>
              </a:lnSpc>
            </a:pPr>
            <a:r>
              <a:rPr lang="en-US" altLang="en-US" sz="1800" b="1" dirty="0"/>
              <a:t>Cumulative failures</a:t>
            </a:r>
            <a:r>
              <a:rPr lang="en-US" altLang="en-US" sz="1800" dirty="0"/>
              <a:t> up to a given time</a:t>
            </a:r>
          </a:p>
          <a:p>
            <a:pPr lvl="1">
              <a:lnSpc>
                <a:spcPct val="90000"/>
              </a:lnSpc>
            </a:pPr>
            <a:r>
              <a:rPr lang="en-US" altLang="en-US" sz="1800" b="1" dirty="0"/>
              <a:t>Failures</a:t>
            </a:r>
            <a:r>
              <a:rPr lang="en-US" altLang="en-US" sz="1800" dirty="0"/>
              <a:t> </a:t>
            </a:r>
            <a:r>
              <a:rPr lang="en-US" altLang="en-US" sz="1800" b="1" dirty="0"/>
              <a:t>in a time interval</a:t>
            </a:r>
            <a:endParaRPr lang="en-CA" altLang="en-US" sz="1800" dirty="0"/>
          </a:p>
        </p:txBody>
      </p:sp>
    </p:spTree>
    <p:extLst>
      <p:ext uri="{BB962C8B-B14F-4D97-AF65-F5344CB8AC3E}">
        <p14:creationId xmlns:p14="http://schemas.microsoft.com/office/powerpoint/2010/main" val="163067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altLang="en-US" dirty="0"/>
              <a:t>Terminology</a:t>
            </a:r>
            <a:endParaRPr lang="en-US" altLang="en-US" dirty="0"/>
          </a:p>
        </p:txBody>
      </p:sp>
      <p:sp>
        <p:nvSpPr>
          <p:cNvPr id="7171" name="Rectangle 3"/>
          <p:cNvSpPr>
            <a:spLocks noChangeArrowheads="1"/>
          </p:cNvSpPr>
          <p:nvPr/>
        </p:nvSpPr>
        <p:spPr bwMode="auto">
          <a:xfrm>
            <a:off x="990600" y="2959100"/>
            <a:ext cx="1371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000" dirty="0">
                <a:solidFill>
                  <a:schemeClr val="bg1"/>
                </a:solidFill>
              </a:rPr>
              <a:t>Fault</a:t>
            </a:r>
          </a:p>
        </p:txBody>
      </p:sp>
      <p:sp>
        <p:nvSpPr>
          <p:cNvPr id="7172" name="Rectangle 4"/>
          <p:cNvSpPr>
            <a:spLocks noChangeArrowheads="1"/>
          </p:cNvSpPr>
          <p:nvPr/>
        </p:nvSpPr>
        <p:spPr bwMode="auto">
          <a:xfrm>
            <a:off x="3733800" y="4025900"/>
            <a:ext cx="1371600" cy="609600"/>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000" dirty="0"/>
              <a:t>Error</a:t>
            </a:r>
          </a:p>
        </p:txBody>
      </p:sp>
      <p:sp>
        <p:nvSpPr>
          <p:cNvPr id="7173" name="Rectangle 5"/>
          <p:cNvSpPr>
            <a:spLocks noChangeArrowheads="1"/>
          </p:cNvSpPr>
          <p:nvPr/>
        </p:nvSpPr>
        <p:spPr bwMode="auto">
          <a:xfrm>
            <a:off x="5867400" y="5321300"/>
            <a:ext cx="1371600" cy="6096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000" dirty="0"/>
              <a:t>Failure</a:t>
            </a:r>
          </a:p>
        </p:txBody>
      </p:sp>
      <p:sp>
        <p:nvSpPr>
          <p:cNvPr id="7174" name="Freeform 6"/>
          <p:cNvSpPr>
            <a:spLocks/>
          </p:cNvSpPr>
          <p:nvPr/>
        </p:nvSpPr>
        <p:spPr bwMode="auto">
          <a:xfrm>
            <a:off x="2071688" y="3602038"/>
            <a:ext cx="1643062" cy="746125"/>
          </a:xfrm>
          <a:custGeom>
            <a:avLst/>
            <a:gdLst>
              <a:gd name="T0" fmla="*/ 0 w 1035"/>
              <a:gd name="T1" fmla="*/ 0 h 470"/>
              <a:gd name="T2" fmla="*/ 500062 w 1035"/>
              <a:gd name="T3" fmla="*/ 342900 h 470"/>
              <a:gd name="T4" fmla="*/ 628650 w 1035"/>
              <a:gd name="T5" fmla="*/ 371475 h 470"/>
              <a:gd name="T6" fmla="*/ 771525 w 1035"/>
              <a:gd name="T7" fmla="*/ 471488 h 470"/>
              <a:gd name="T8" fmla="*/ 871537 w 1035"/>
              <a:gd name="T9" fmla="*/ 457200 h 470"/>
              <a:gd name="T10" fmla="*/ 985837 w 1035"/>
              <a:gd name="T11" fmla="*/ 500063 h 470"/>
              <a:gd name="T12" fmla="*/ 1085850 w 1035"/>
              <a:gd name="T13" fmla="*/ 528638 h 470"/>
              <a:gd name="T14" fmla="*/ 1214437 w 1035"/>
              <a:gd name="T15" fmla="*/ 585788 h 470"/>
              <a:gd name="T16" fmla="*/ 1414462 w 1035"/>
              <a:gd name="T17" fmla="*/ 642938 h 470"/>
              <a:gd name="T18" fmla="*/ 1457325 w 1035"/>
              <a:gd name="T19" fmla="*/ 671513 h 470"/>
              <a:gd name="T20" fmla="*/ 1585912 w 1035"/>
              <a:gd name="T21" fmla="*/ 714375 h 470"/>
              <a:gd name="T22" fmla="*/ 1643062 w 1035"/>
              <a:gd name="T23" fmla="*/ 742950 h 4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35" h="470">
                <a:moveTo>
                  <a:pt x="0" y="0"/>
                </a:moveTo>
                <a:cubicBezTo>
                  <a:pt x="203" y="195"/>
                  <a:pt x="152" y="270"/>
                  <a:pt x="315" y="216"/>
                </a:cubicBezTo>
                <a:cubicBezTo>
                  <a:pt x="316" y="216"/>
                  <a:pt x="384" y="225"/>
                  <a:pt x="396" y="234"/>
                </a:cubicBezTo>
                <a:cubicBezTo>
                  <a:pt x="485" y="303"/>
                  <a:pt x="412" y="279"/>
                  <a:pt x="486" y="297"/>
                </a:cubicBezTo>
                <a:cubicBezTo>
                  <a:pt x="507" y="294"/>
                  <a:pt x="528" y="288"/>
                  <a:pt x="549" y="288"/>
                </a:cubicBezTo>
                <a:cubicBezTo>
                  <a:pt x="610" y="288"/>
                  <a:pt x="578" y="296"/>
                  <a:pt x="621" y="315"/>
                </a:cubicBezTo>
                <a:cubicBezTo>
                  <a:pt x="625" y="317"/>
                  <a:pt x="676" y="330"/>
                  <a:pt x="684" y="333"/>
                </a:cubicBezTo>
                <a:cubicBezTo>
                  <a:pt x="779" y="374"/>
                  <a:pt x="653" y="327"/>
                  <a:pt x="765" y="369"/>
                </a:cubicBezTo>
                <a:cubicBezTo>
                  <a:pt x="806" y="384"/>
                  <a:pt x="849" y="391"/>
                  <a:pt x="891" y="405"/>
                </a:cubicBezTo>
                <a:cubicBezTo>
                  <a:pt x="901" y="408"/>
                  <a:pt x="908" y="419"/>
                  <a:pt x="918" y="423"/>
                </a:cubicBezTo>
                <a:cubicBezTo>
                  <a:pt x="944" y="435"/>
                  <a:pt x="975" y="434"/>
                  <a:pt x="999" y="450"/>
                </a:cubicBezTo>
                <a:cubicBezTo>
                  <a:pt x="1028" y="470"/>
                  <a:pt x="1015" y="468"/>
                  <a:pt x="1035" y="46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75" name="Freeform 7"/>
          <p:cNvSpPr>
            <a:spLocks/>
          </p:cNvSpPr>
          <p:nvPr/>
        </p:nvSpPr>
        <p:spPr bwMode="auto">
          <a:xfrm>
            <a:off x="4811713" y="4645025"/>
            <a:ext cx="1060450" cy="957263"/>
          </a:xfrm>
          <a:custGeom>
            <a:avLst/>
            <a:gdLst>
              <a:gd name="T0" fmla="*/ 3175 w 668"/>
              <a:gd name="T1" fmla="*/ 0 h 603"/>
              <a:gd name="T2" fmla="*/ 17463 w 668"/>
              <a:gd name="T3" fmla="*/ 314325 h 603"/>
              <a:gd name="T4" fmla="*/ 117475 w 668"/>
              <a:gd name="T5" fmla="*/ 357188 h 603"/>
              <a:gd name="T6" fmla="*/ 203200 w 668"/>
              <a:gd name="T7" fmla="*/ 400050 h 603"/>
              <a:gd name="T8" fmla="*/ 388938 w 668"/>
              <a:gd name="T9" fmla="*/ 428625 h 603"/>
              <a:gd name="T10" fmla="*/ 417513 w 668"/>
              <a:gd name="T11" fmla="*/ 514350 h 603"/>
              <a:gd name="T12" fmla="*/ 431800 w 668"/>
              <a:gd name="T13" fmla="*/ 628650 h 603"/>
              <a:gd name="T14" fmla="*/ 617538 w 668"/>
              <a:gd name="T15" fmla="*/ 700088 h 603"/>
              <a:gd name="T16" fmla="*/ 674688 w 668"/>
              <a:gd name="T17" fmla="*/ 785813 h 603"/>
              <a:gd name="T18" fmla="*/ 688975 w 668"/>
              <a:gd name="T19" fmla="*/ 828675 h 603"/>
              <a:gd name="T20" fmla="*/ 903288 w 668"/>
              <a:gd name="T21" fmla="*/ 885825 h 603"/>
              <a:gd name="T22" fmla="*/ 1060450 w 668"/>
              <a:gd name="T23" fmla="*/ 957263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8" h="603">
                <a:moveTo>
                  <a:pt x="2" y="0"/>
                </a:moveTo>
                <a:cubicBezTo>
                  <a:pt x="5" y="66"/>
                  <a:pt x="0" y="133"/>
                  <a:pt x="11" y="198"/>
                </a:cubicBezTo>
                <a:cubicBezTo>
                  <a:pt x="14" y="214"/>
                  <a:pt x="67" y="223"/>
                  <a:pt x="74" y="225"/>
                </a:cubicBezTo>
                <a:cubicBezTo>
                  <a:pt x="127" y="240"/>
                  <a:pt x="75" y="226"/>
                  <a:pt x="128" y="252"/>
                </a:cubicBezTo>
                <a:cubicBezTo>
                  <a:pt x="160" y="268"/>
                  <a:pt x="219" y="267"/>
                  <a:pt x="245" y="270"/>
                </a:cubicBezTo>
                <a:cubicBezTo>
                  <a:pt x="251" y="288"/>
                  <a:pt x="259" y="305"/>
                  <a:pt x="263" y="324"/>
                </a:cubicBezTo>
                <a:cubicBezTo>
                  <a:pt x="268" y="348"/>
                  <a:pt x="268" y="372"/>
                  <a:pt x="272" y="396"/>
                </a:cubicBezTo>
                <a:cubicBezTo>
                  <a:pt x="282" y="448"/>
                  <a:pt x="348" y="436"/>
                  <a:pt x="389" y="441"/>
                </a:cubicBezTo>
                <a:cubicBezTo>
                  <a:pt x="410" y="505"/>
                  <a:pt x="380" y="428"/>
                  <a:pt x="425" y="495"/>
                </a:cubicBezTo>
                <a:cubicBezTo>
                  <a:pt x="430" y="503"/>
                  <a:pt x="427" y="515"/>
                  <a:pt x="434" y="522"/>
                </a:cubicBezTo>
                <a:cubicBezTo>
                  <a:pt x="458" y="546"/>
                  <a:pt x="548" y="556"/>
                  <a:pt x="569" y="558"/>
                </a:cubicBezTo>
                <a:cubicBezTo>
                  <a:pt x="606" y="570"/>
                  <a:pt x="629" y="603"/>
                  <a:pt x="668" y="603"/>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76" name="Freeform 8"/>
          <p:cNvSpPr>
            <a:spLocks/>
          </p:cNvSpPr>
          <p:nvPr/>
        </p:nvSpPr>
        <p:spPr bwMode="auto">
          <a:xfrm>
            <a:off x="771525" y="3587750"/>
            <a:ext cx="942975" cy="1457325"/>
          </a:xfrm>
          <a:custGeom>
            <a:avLst/>
            <a:gdLst>
              <a:gd name="T0" fmla="*/ 942975 w 594"/>
              <a:gd name="T1" fmla="*/ 0 h 918"/>
              <a:gd name="T2" fmla="*/ 900113 w 594"/>
              <a:gd name="T3" fmla="*/ 171450 h 918"/>
              <a:gd name="T4" fmla="*/ 857250 w 594"/>
              <a:gd name="T5" fmla="*/ 200025 h 918"/>
              <a:gd name="T6" fmla="*/ 771525 w 594"/>
              <a:gd name="T7" fmla="*/ 300038 h 918"/>
              <a:gd name="T8" fmla="*/ 642938 w 594"/>
              <a:gd name="T9" fmla="*/ 657225 h 918"/>
              <a:gd name="T10" fmla="*/ 571500 w 594"/>
              <a:gd name="T11" fmla="*/ 785813 h 918"/>
              <a:gd name="T12" fmla="*/ 428625 w 594"/>
              <a:gd name="T13" fmla="*/ 885825 h 918"/>
              <a:gd name="T14" fmla="*/ 271463 w 594"/>
              <a:gd name="T15" fmla="*/ 1042988 h 918"/>
              <a:gd name="T16" fmla="*/ 185738 w 594"/>
              <a:gd name="T17" fmla="*/ 1100138 h 918"/>
              <a:gd name="T18" fmla="*/ 0 w 594"/>
              <a:gd name="T19" fmla="*/ 1457325 h 9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4" h="918">
                <a:moveTo>
                  <a:pt x="594" y="0"/>
                </a:moveTo>
                <a:cubicBezTo>
                  <a:pt x="589" y="25"/>
                  <a:pt x="577" y="89"/>
                  <a:pt x="567" y="108"/>
                </a:cubicBezTo>
                <a:cubicBezTo>
                  <a:pt x="562" y="117"/>
                  <a:pt x="548" y="119"/>
                  <a:pt x="540" y="126"/>
                </a:cubicBezTo>
                <a:cubicBezTo>
                  <a:pt x="523" y="140"/>
                  <a:pt x="496" y="171"/>
                  <a:pt x="486" y="189"/>
                </a:cubicBezTo>
                <a:cubicBezTo>
                  <a:pt x="451" y="252"/>
                  <a:pt x="435" y="343"/>
                  <a:pt x="405" y="414"/>
                </a:cubicBezTo>
                <a:cubicBezTo>
                  <a:pt x="393" y="441"/>
                  <a:pt x="392" y="479"/>
                  <a:pt x="360" y="495"/>
                </a:cubicBezTo>
                <a:cubicBezTo>
                  <a:pt x="325" y="513"/>
                  <a:pt x="302" y="536"/>
                  <a:pt x="270" y="558"/>
                </a:cubicBezTo>
                <a:cubicBezTo>
                  <a:pt x="249" y="600"/>
                  <a:pt x="208" y="628"/>
                  <a:pt x="171" y="657"/>
                </a:cubicBezTo>
                <a:cubicBezTo>
                  <a:pt x="154" y="670"/>
                  <a:pt x="117" y="693"/>
                  <a:pt x="117" y="693"/>
                </a:cubicBezTo>
                <a:cubicBezTo>
                  <a:pt x="75" y="757"/>
                  <a:pt x="0" y="834"/>
                  <a:pt x="0" y="918"/>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77" name="Freeform 9"/>
          <p:cNvSpPr>
            <a:spLocks/>
          </p:cNvSpPr>
          <p:nvPr/>
        </p:nvSpPr>
        <p:spPr bwMode="auto">
          <a:xfrm>
            <a:off x="3028950" y="4659313"/>
            <a:ext cx="1114425" cy="1403350"/>
          </a:xfrm>
          <a:custGeom>
            <a:avLst/>
            <a:gdLst>
              <a:gd name="T0" fmla="*/ 1114425 w 702"/>
              <a:gd name="T1" fmla="*/ 0 h 884"/>
              <a:gd name="T2" fmla="*/ 1000125 w 702"/>
              <a:gd name="T3" fmla="*/ 300038 h 884"/>
              <a:gd name="T4" fmla="*/ 900113 w 702"/>
              <a:gd name="T5" fmla="*/ 457200 h 884"/>
              <a:gd name="T6" fmla="*/ 785813 w 702"/>
              <a:gd name="T7" fmla="*/ 671513 h 884"/>
              <a:gd name="T8" fmla="*/ 671513 w 702"/>
              <a:gd name="T9" fmla="*/ 842963 h 884"/>
              <a:gd name="T10" fmla="*/ 500063 w 702"/>
              <a:gd name="T11" fmla="*/ 957263 h 884"/>
              <a:gd name="T12" fmla="*/ 157163 w 702"/>
              <a:gd name="T13" fmla="*/ 1185863 h 884"/>
              <a:gd name="T14" fmla="*/ 71438 w 702"/>
              <a:gd name="T15" fmla="*/ 1314450 h 884"/>
              <a:gd name="T16" fmla="*/ 0 w 702"/>
              <a:gd name="T17" fmla="*/ 1400175 h 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2" h="884">
                <a:moveTo>
                  <a:pt x="702" y="0"/>
                </a:moveTo>
                <a:cubicBezTo>
                  <a:pt x="696" y="57"/>
                  <a:pt x="696" y="167"/>
                  <a:pt x="630" y="189"/>
                </a:cubicBezTo>
                <a:cubicBezTo>
                  <a:pt x="617" y="240"/>
                  <a:pt x="590" y="245"/>
                  <a:pt x="567" y="288"/>
                </a:cubicBezTo>
                <a:cubicBezTo>
                  <a:pt x="550" y="319"/>
                  <a:pt x="507" y="386"/>
                  <a:pt x="495" y="423"/>
                </a:cubicBezTo>
                <a:cubicBezTo>
                  <a:pt x="472" y="491"/>
                  <a:pt x="494" y="507"/>
                  <a:pt x="423" y="531"/>
                </a:cubicBezTo>
                <a:cubicBezTo>
                  <a:pt x="391" y="563"/>
                  <a:pt x="355" y="579"/>
                  <a:pt x="315" y="603"/>
                </a:cubicBezTo>
                <a:cubicBezTo>
                  <a:pt x="259" y="678"/>
                  <a:pt x="162" y="684"/>
                  <a:pt x="99" y="747"/>
                </a:cubicBezTo>
                <a:cubicBezTo>
                  <a:pt x="71" y="775"/>
                  <a:pt x="63" y="795"/>
                  <a:pt x="45" y="828"/>
                </a:cubicBezTo>
                <a:cubicBezTo>
                  <a:pt x="14" y="884"/>
                  <a:pt x="30" y="882"/>
                  <a:pt x="0" y="882"/>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78" name="Text Box 10"/>
          <p:cNvSpPr txBox="1">
            <a:spLocks noChangeArrowheads="1"/>
          </p:cNvSpPr>
          <p:nvPr/>
        </p:nvSpPr>
        <p:spPr bwMode="auto">
          <a:xfrm>
            <a:off x="2422525" y="2668588"/>
            <a:ext cx="25731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2000" dirty="0"/>
              <a:t>It is in the code</a:t>
            </a:r>
            <a:r>
              <a:rPr lang="el-GR" altLang="en-US" sz="2000" dirty="0"/>
              <a:t>...</a:t>
            </a:r>
            <a:r>
              <a:rPr lang="en-US" altLang="en-US" sz="2000" dirty="0"/>
              <a:t> (bug)</a:t>
            </a:r>
          </a:p>
          <a:p>
            <a:pPr eaLnBrk="1" hangingPunct="1"/>
            <a:endParaRPr lang="en-US" altLang="en-US" sz="2000" dirty="0"/>
          </a:p>
        </p:txBody>
      </p:sp>
      <p:sp>
        <p:nvSpPr>
          <p:cNvPr id="7179" name="Text Box 11"/>
          <p:cNvSpPr txBox="1">
            <a:spLocks noChangeArrowheads="1"/>
          </p:cNvSpPr>
          <p:nvPr/>
        </p:nvSpPr>
        <p:spPr bwMode="auto">
          <a:xfrm>
            <a:off x="5165725" y="3568700"/>
            <a:ext cx="26875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800" dirty="0"/>
              <a:t>The system goes into an</a:t>
            </a:r>
          </a:p>
          <a:p>
            <a:pPr eaLnBrk="1" hangingPunct="1"/>
            <a:r>
              <a:rPr lang="en-CA" altLang="en-US" sz="1800" dirty="0"/>
              <a:t>internal state different than</a:t>
            </a:r>
          </a:p>
          <a:p>
            <a:pPr eaLnBrk="1" hangingPunct="1"/>
            <a:r>
              <a:rPr lang="en-CA" altLang="en-US" sz="1800" dirty="0"/>
              <a:t>specified</a:t>
            </a:r>
            <a:endParaRPr lang="el-GR" altLang="en-US" sz="1800" dirty="0"/>
          </a:p>
        </p:txBody>
      </p:sp>
      <p:sp>
        <p:nvSpPr>
          <p:cNvPr id="7180" name="Text Box 12"/>
          <p:cNvSpPr txBox="1">
            <a:spLocks noChangeArrowheads="1"/>
          </p:cNvSpPr>
          <p:nvPr/>
        </p:nvSpPr>
        <p:spPr bwMode="auto">
          <a:xfrm>
            <a:off x="7299325" y="5054600"/>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800" b="1" u="sng" dirty="0"/>
              <a:t>It is observed</a:t>
            </a:r>
            <a:endParaRPr lang="en-US" altLang="en-US" sz="1800" b="1" u="sng" dirty="0"/>
          </a:p>
        </p:txBody>
      </p:sp>
      <p:sp>
        <p:nvSpPr>
          <p:cNvPr id="7181" name="Freeform 13"/>
          <p:cNvSpPr>
            <a:spLocks/>
          </p:cNvSpPr>
          <p:nvPr/>
        </p:nvSpPr>
        <p:spPr bwMode="auto">
          <a:xfrm>
            <a:off x="642938" y="2101850"/>
            <a:ext cx="6367462" cy="3157538"/>
          </a:xfrm>
          <a:custGeom>
            <a:avLst/>
            <a:gdLst>
              <a:gd name="T0" fmla="*/ 108382 w 4230"/>
              <a:gd name="T1" fmla="*/ 300038 h 1989"/>
              <a:gd name="T2" fmla="*/ 894154 w 4230"/>
              <a:gd name="T3" fmla="*/ 171450 h 1989"/>
              <a:gd name="T4" fmla="*/ 1625735 w 4230"/>
              <a:gd name="T5" fmla="*/ 185738 h 1989"/>
              <a:gd name="T6" fmla="*/ 2425055 w 4230"/>
              <a:gd name="T7" fmla="*/ 228600 h 1989"/>
              <a:gd name="T8" fmla="*/ 3021158 w 4230"/>
              <a:gd name="T9" fmla="*/ 300038 h 1989"/>
              <a:gd name="T10" fmla="*/ 3969503 w 4230"/>
              <a:gd name="T11" fmla="*/ 371475 h 1989"/>
              <a:gd name="T12" fmla="*/ 4646892 w 4230"/>
              <a:gd name="T13" fmla="*/ 471488 h 1989"/>
              <a:gd name="T14" fmla="*/ 5093970 w 4230"/>
              <a:gd name="T15" fmla="*/ 571500 h 1989"/>
              <a:gd name="T16" fmla="*/ 5513951 w 4230"/>
              <a:gd name="T17" fmla="*/ 728663 h 1989"/>
              <a:gd name="T18" fmla="*/ 5798455 w 4230"/>
              <a:gd name="T19" fmla="*/ 871538 h 1989"/>
              <a:gd name="T20" fmla="*/ 5988124 w 4230"/>
              <a:gd name="T21" fmla="*/ 1000125 h 1989"/>
              <a:gd name="T22" fmla="*/ 6069411 w 4230"/>
              <a:gd name="T23" fmla="*/ 1085850 h 1989"/>
              <a:gd name="T24" fmla="*/ 6150697 w 4230"/>
              <a:gd name="T25" fmla="*/ 1185863 h 1989"/>
              <a:gd name="T26" fmla="*/ 6231984 w 4230"/>
              <a:gd name="T27" fmla="*/ 1357313 h 1989"/>
              <a:gd name="T28" fmla="*/ 6245532 w 4230"/>
              <a:gd name="T29" fmla="*/ 1400175 h 1989"/>
              <a:gd name="T30" fmla="*/ 6272627 w 4230"/>
              <a:gd name="T31" fmla="*/ 1443038 h 1989"/>
              <a:gd name="T32" fmla="*/ 6367462 w 4230"/>
              <a:gd name="T33" fmla="*/ 1757363 h 1989"/>
              <a:gd name="T34" fmla="*/ 6313271 w 4230"/>
              <a:gd name="T35" fmla="*/ 2100263 h 1989"/>
              <a:gd name="T36" fmla="*/ 6218436 w 4230"/>
              <a:gd name="T37" fmla="*/ 2228850 h 1989"/>
              <a:gd name="T38" fmla="*/ 6001672 w 4230"/>
              <a:gd name="T39" fmla="*/ 2428875 h 1989"/>
              <a:gd name="T40" fmla="*/ 5852646 w 4230"/>
              <a:gd name="T41" fmla="*/ 2528888 h 1989"/>
              <a:gd name="T42" fmla="*/ 5839098 w 4230"/>
              <a:gd name="T43" fmla="*/ 2571750 h 1989"/>
              <a:gd name="T44" fmla="*/ 5784907 w 4230"/>
              <a:gd name="T45" fmla="*/ 2586038 h 1989"/>
              <a:gd name="T46" fmla="*/ 5649429 w 4230"/>
              <a:gd name="T47" fmla="*/ 2671763 h 1989"/>
              <a:gd name="T48" fmla="*/ 5012683 w 4230"/>
              <a:gd name="T49" fmla="*/ 2871788 h 1989"/>
              <a:gd name="T50" fmla="*/ 4904301 w 4230"/>
              <a:gd name="T51" fmla="*/ 2900363 h 1989"/>
              <a:gd name="T52" fmla="*/ 4673988 w 4230"/>
              <a:gd name="T53" fmla="*/ 2971800 h 1989"/>
              <a:gd name="T54" fmla="*/ 4132076 w 4230"/>
              <a:gd name="T55" fmla="*/ 3086100 h 1989"/>
              <a:gd name="T56" fmla="*/ 3684999 w 4230"/>
              <a:gd name="T57" fmla="*/ 3157538 h 1989"/>
              <a:gd name="T58" fmla="*/ 2397959 w 4230"/>
              <a:gd name="T59" fmla="*/ 3128963 h 1989"/>
              <a:gd name="T60" fmla="*/ 1910239 w 4230"/>
              <a:gd name="T61" fmla="*/ 3043238 h 1989"/>
              <a:gd name="T62" fmla="*/ 1734117 w 4230"/>
              <a:gd name="T63" fmla="*/ 2971800 h 1989"/>
              <a:gd name="T64" fmla="*/ 1381875 w 4230"/>
              <a:gd name="T65" fmla="*/ 2828925 h 1989"/>
              <a:gd name="T66" fmla="*/ 988989 w 4230"/>
              <a:gd name="T67" fmla="*/ 2671763 h 1989"/>
              <a:gd name="T68" fmla="*/ 772224 w 4230"/>
              <a:gd name="T69" fmla="*/ 2557463 h 1989"/>
              <a:gd name="T70" fmla="*/ 555459 w 4230"/>
              <a:gd name="T71" fmla="*/ 2428875 h 1989"/>
              <a:gd name="T72" fmla="*/ 406434 w 4230"/>
              <a:gd name="T73" fmla="*/ 2343150 h 1989"/>
              <a:gd name="T74" fmla="*/ 189669 w 4230"/>
              <a:gd name="T75" fmla="*/ 2085975 h 1989"/>
              <a:gd name="T76" fmla="*/ 81287 w 4230"/>
              <a:gd name="T77" fmla="*/ 1828800 h 1989"/>
              <a:gd name="T78" fmla="*/ 67739 w 4230"/>
              <a:gd name="T79" fmla="*/ 1771650 h 1989"/>
              <a:gd name="T80" fmla="*/ 40643 w 4230"/>
              <a:gd name="T81" fmla="*/ 1728788 h 1989"/>
              <a:gd name="T82" fmla="*/ 0 w 4230"/>
              <a:gd name="T83" fmla="*/ 1500188 h 1989"/>
              <a:gd name="T84" fmla="*/ 13548 w 4230"/>
              <a:gd name="T85" fmla="*/ 1171575 h 1989"/>
              <a:gd name="T86" fmla="*/ 40643 w 4230"/>
              <a:gd name="T87" fmla="*/ 1128713 h 1989"/>
              <a:gd name="T88" fmla="*/ 176121 w 4230"/>
              <a:gd name="T89" fmla="*/ 900113 h 1989"/>
              <a:gd name="T90" fmla="*/ 243860 w 4230"/>
              <a:gd name="T91" fmla="*/ 814388 h 1989"/>
              <a:gd name="T92" fmla="*/ 270956 w 4230"/>
              <a:gd name="T93" fmla="*/ 757238 h 1989"/>
              <a:gd name="T94" fmla="*/ 406434 w 4230"/>
              <a:gd name="T95" fmla="*/ 671513 h 1989"/>
              <a:gd name="T96" fmla="*/ 596103 w 4230"/>
              <a:gd name="T97" fmla="*/ 542925 h 1989"/>
              <a:gd name="T98" fmla="*/ 731581 w 4230"/>
              <a:gd name="T99" fmla="*/ 471488 h 1989"/>
              <a:gd name="T100" fmla="*/ 853511 w 4230"/>
              <a:gd name="T101" fmla="*/ 385763 h 1989"/>
              <a:gd name="T102" fmla="*/ 1043180 w 4230"/>
              <a:gd name="T103" fmla="*/ 300038 h 1989"/>
              <a:gd name="T104" fmla="*/ 1178658 w 4230"/>
              <a:gd name="T105" fmla="*/ 228600 h 1989"/>
              <a:gd name="T106" fmla="*/ 1287040 w 4230"/>
              <a:gd name="T107" fmla="*/ 157163 h 1989"/>
              <a:gd name="T108" fmla="*/ 1707022 w 4230"/>
              <a:gd name="T109" fmla="*/ 57150 h 1989"/>
              <a:gd name="T110" fmla="*/ 1856047 w 4230"/>
              <a:gd name="T111" fmla="*/ 28575 h 1989"/>
              <a:gd name="T112" fmla="*/ 1937334 w 4230"/>
              <a:gd name="T113" fmla="*/ 0 h 19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30" h="1989">
                <a:moveTo>
                  <a:pt x="72" y="189"/>
                </a:moveTo>
                <a:cubicBezTo>
                  <a:pt x="252" y="180"/>
                  <a:pt x="418" y="143"/>
                  <a:pt x="594" y="108"/>
                </a:cubicBezTo>
                <a:cubicBezTo>
                  <a:pt x="756" y="111"/>
                  <a:pt x="918" y="111"/>
                  <a:pt x="1080" y="117"/>
                </a:cubicBezTo>
                <a:cubicBezTo>
                  <a:pt x="1257" y="123"/>
                  <a:pt x="1611" y="144"/>
                  <a:pt x="1611" y="144"/>
                </a:cubicBezTo>
                <a:cubicBezTo>
                  <a:pt x="1744" y="160"/>
                  <a:pt x="1873" y="180"/>
                  <a:pt x="2007" y="189"/>
                </a:cubicBezTo>
                <a:cubicBezTo>
                  <a:pt x="2225" y="233"/>
                  <a:pt x="2402" y="229"/>
                  <a:pt x="2637" y="234"/>
                </a:cubicBezTo>
                <a:cubicBezTo>
                  <a:pt x="2787" y="255"/>
                  <a:pt x="2938" y="271"/>
                  <a:pt x="3087" y="297"/>
                </a:cubicBezTo>
                <a:cubicBezTo>
                  <a:pt x="3190" y="315"/>
                  <a:pt x="3279" y="345"/>
                  <a:pt x="3384" y="360"/>
                </a:cubicBezTo>
                <a:cubicBezTo>
                  <a:pt x="3475" y="405"/>
                  <a:pt x="3563" y="442"/>
                  <a:pt x="3663" y="459"/>
                </a:cubicBezTo>
                <a:cubicBezTo>
                  <a:pt x="3719" y="496"/>
                  <a:pt x="3793" y="514"/>
                  <a:pt x="3852" y="549"/>
                </a:cubicBezTo>
                <a:cubicBezTo>
                  <a:pt x="3887" y="570"/>
                  <a:pt x="3938" y="617"/>
                  <a:pt x="3978" y="630"/>
                </a:cubicBezTo>
                <a:cubicBezTo>
                  <a:pt x="3996" y="648"/>
                  <a:pt x="4024" y="660"/>
                  <a:pt x="4032" y="684"/>
                </a:cubicBezTo>
                <a:cubicBezTo>
                  <a:pt x="4044" y="719"/>
                  <a:pt x="4050" y="735"/>
                  <a:pt x="4086" y="747"/>
                </a:cubicBezTo>
                <a:cubicBezTo>
                  <a:pt x="4097" y="792"/>
                  <a:pt x="4107" y="822"/>
                  <a:pt x="4140" y="855"/>
                </a:cubicBezTo>
                <a:cubicBezTo>
                  <a:pt x="4143" y="864"/>
                  <a:pt x="4145" y="874"/>
                  <a:pt x="4149" y="882"/>
                </a:cubicBezTo>
                <a:cubicBezTo>
                  <a:pt x="4154" y="892"/>
                  <a:pt x="4163" y="899"/>
                  <a:pt x="4167" y="909"/>
                </a:cubicBezTo>
                <a:cubicBezTo>
                  <a:pt x="4195" y="973"/>
                  <a:pt x="4199" y="1044"/>
                  <a:pt x="4230" y="1107"/>
                </a:cubicBezTo>
                <a:cubicBezTo>
                  <a:pt x="4223" y="1171"/>
                  <a:pt x="4220" y="1263"/>
                  <a:pt x="4194" y="1323"/>
                </a:cubicBezTo>
                <a:cubicBezTo>
                  <a:pt x="4177" y="1363"/>
                  <a:pt x="4161" y="1374"/>
                  <a:pt x="4131" y="1404"/>
                </a:cubicBezTo>
                <a:cubicBezTo>
                  <a:pt x="4075" y="1460"/>
                  <a:pt x="4057" y="1495"/>
                  <a:pt x="3987" y="1530"/>
                </a:cubicBezTo>
                <a:cubicBezTo>
                  <a:pt x="3954" y="1574"/>
                  <a:pt x="3939" y="1572"/>
                  <a:pt x="3888" y="1593"/>
                </a:cubicBezTo>
                <a:cubicBezTo>
                  <a:pt x="3885" y="1602"/>
                  <a:pt x="3886" y="1614"/>
                  <a:pt x="3879" y="1620"/>
                </a:cubicBezTo>
                <a:cubicBezTo>
                  <a:pt x="3869" y="1628"/>
                  <a:pt x="3854" y="1623"/>
                  <a:pt x="3843" y="1629"/>
                </a:cubicBezTo>
                <a:cubicBezTo>
                  <a:pt x="3809" y="1646"/>
                  <a:pt x="3789" y="1672"/>
                  <a:pt x="3753" y="1683"/>
                </a:cubicBezTo>
                <a:cubicBezTo>
                  <a:pt x="3613" y="1727"/>
                  <a:pt x="3471" y="1768"/>
                  <a:pt x="3330" y="1809"/>
                </a:cubicBezTo>
                <a:cubicBezTo>
                  <a:pt x="3306" y="1816"/>
                  <a:pt x="3280" y="1816"/>
                  <a:pt x="3258" y="1827"/>
                </a:cubicBezTo>
                <a:cubicBezTo>
                  <a:pt x="3208" y="1852"/>
                  <a:pt x="3159" y="1854"/>
                  <a:pt x="3105" y="1872"/>
                </a:cubicBezTo>
                <a:cubicBezTo>
                  <a:pt x="2985" y="1912"/>
                  <a:pt x="2872" y="1935"/>
                  <a:pt x="2745" y="1944"/>
                </a:cubicBezTo>
                <a:cubicBezTo>
                  <a:pt x="2643" y="1969"/>
                  <a:pt x="2553" y="1982"/>
                  <a:pt x="2448" y="1989"/>
                </a:cubicBezTo>
                <a:cubicBezTo>
                  <a:pt x="2163" y="1983"/>
                  <a:pt x="1878" y="1982"/>
                  <a:pt x="1593" y="1971"/>
                </a:cubicBezTo>
                <a:cubicBezTo>
                  <a:pt x="1496" y="1967"/>
                  <a:pt x="1365" y="1946"/>
                  <a:pt x="1269" y="1917"/>
                </a:cubicBezTo>
                <a:cubicBezTo>
                  <a:pt x="1223" y="1903"/>
                  <a:pt x="1199" y="1881"/>
                  <a:pt x="1152" y="1872"/>
                </a:cubicBezTo>
                <a:cubicBezTo>
                  <a:pt x="1081" y="1825"/>
                  <a:pt x="993" y="1819"/>
                  <a:pt x="918" y="1782"/>
                </a:cubicBezTo>
                <a:cubicBezTo>
                  <a:pt x="833" y="1740"/>
                  <a:pt x="749" y="1703"/>
                  <a:pt x="657" y="1683"/>
                </a:cubicBezTo>
                <a:cubicBezTo>
                  <a:pt x="613" y="1654"/>
                  <a:pt x="560" y="1635"/>
                  <a:pt x="513" y="1611"/>
                </a:cubicBezTo>
                <a:cubicBezTo>
                  <a:pt x="464" y="1587"/>
                  <a:pt x="417" y="1557"/>
                  <a:pt x="369" y="1530"/>
                </a:cubicBezTo>
                <a:cubicBezTo>
                  <a:pt x="339" y="1513"/>
                  <a:pt x="297" y="1497"/>
                  <a:pt x="270" y="1476"/>
                </a:cubicBezTo>
                <a:cubicBezTo>
                  <a:pt x="239" y="1451"/>
                  <a:pt x="141" y="1358"/>
                  <a:pt x="126" y="1314"/>
                </a:cubicBezTo>
                <a:cubicBezTo>
                  <a:pt x="107" y="1257"/>
                  <a:pt x="88" y="1203"/>
                  <a:pt x="54" y="1152"/>
                </a:cubicBezTo>
                <a:cubicBezTo>
                  <a:pt x="51" y="1140"/>
                  <a:pt x="50" y="1127"/>
                  <a:pt x="45" y="1116"/>
                </a:cubicBezTo>
                <a:cubicBezTo>
                  <a:pt x="41" y="1106"/>
                  <a:pt x="31" y="1099"/>
                  <a:pt x="27" y="1089"/>
                </a:cubicBezTo>
                <a:cubicBezTo>
                  <a:pt x="11" y="1047"/>
                  <a:pt x="6" y="988"/>
                  <a:pt x="0" y="945"/>
                </a:cubicBezTo>
                <a:cubicBezTo>
                  <a:pt x="3" y="876"/>
                  <a:pt x="1" y="807"/>
                  <a:pt x="9" y="738"/>
                </a:cubicBezTo>
                <a:cubicBezTo>
                  <a:pt x="10" y="727"/>
                  <a:pt x="22" y="721"/>
                  <a:pt x="27" y="711"/>
                </a:cubicBezTo>
                <a:cubicBezTo>
                  <a:pt x="53" y="659"/>
                  <a:pt x="80" y="611"/>
                  <a:pt x="117" y="567"/>
                </a:cubicBezTo>
                <a:cubicBezTo>
                  <a:pt x="132" y="549"/>
                  <a:pt x="148" y="532"/>
                  <a:pt x="162" y="513"/>
                </a:cubicBezTo>
                <a:cubicBezTo>
                  <a:pt x="170" y="502"/>
                  <a:pt x="171" y="486"/>
                  <a:pt x="180" y="477"/>
                </a:cubicBezTo>
                <a:cubicBezTo>
                  <a:pt x="213" y="444"/>
                  <a:pt x="234" y="444"/>
                  <a:pt x="270" y="423"/>
                </a:cubicBezTo>
                <a:cubicBezTo>
                  <a:pt x="309" y="399"/>
                  <a:pt x="353" y="359"/>
                  <a:pt x="396" y="342"/>
                </a:cubicBezTo>
                <a:cubicBezTo>
                  <a:pt x="449" y="321"/>
                  <a:pt x="436" y="329"/>
                  <a:pt x="486" y="297"/>
                </a:cubicBezTo>
                <a:cubicBezTo>
                  <a:pt x="486" y="297"/>
                  <a:pt x="553" y="252"/>
                  <a:pt x="567" y="243"/>
                </a:cubicBezTo>
                <a:cubicBezTo>
                  <a:pt x="603" y="219"/>
                  <a:pt x="655" y="210"/>
                  <a:pt x="693" y="189"/>
                </a:cubicBezTo>
                <a:cubicBezTo>
                  <a:pt x="781" y="140"/>
                  <a:pt x="713" y="162"/>
                  <a:pt x="783" y="144"/>
                </a:cubicBezTo>
                <a:cubicBezTo>
                  <a:pt x="807" y="129"/>
                  <a:pt x="829" y="109"/>
                  <a:pt x="855" y="99"/>
                </a:cubicBezTo>
                <a:cubicBezTo>
                  <a:pt x="943" y="66"/>
                  <a:pt x="1041" y="51"/>
                  <a:pt x="1134" y="36"/>
                </a:cubicBezTo>
                <a:cubicBezTo>
                  <a:pt x="1167" y="30"/>
                  <a:pt x="1200" y="26"/>
                  <a:pt x="1233" y="18"/>
                </a:cubicBezTo>
                <a:cubicBezTo>
                  <a:pt x="1251" y="13"/>
                  <a:pt x="1287" y="0"/>
                  <a:pt x="1287"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2" name="Text Box 15"/>
          <p:cNvSpPr txBox="1">
            <a:spLocks noChangeArrowheads="1"/>
          </p:cNvSpPr>
          <p:nvPr/>
        </p:nvSpPr>
        <p:spPr bwMode="auto">
          <a:xfrm>
            <a:off x="2526248" y="3667323"/>
            <a:ext cx="10054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400" dirty="0"/>
              <a:t>May cause </a:t>
            </a:r>
            <a:endParaRPr lang="en-US" altLang="en-US" sz="1400" dirty="0"/>
          </a:p>
          <a:p>
            <a:pPr eaLnBrk="1" hangingPunct="1"/>
            <a:endParaRPr lang="en-US" altLang="en-US" sz="2000" dirty="0"/>
          </a:p>
        </p:txBody>
      </p:sp>
      <p:sp>
        <p:nvSpPr>
          <p:cNvPr id="7183" name="Text Box 16"/>
          <p:cNvSpPr txBox="1">
            <a:spLocks noChangeArrowheads="1"/>
          </p:cNvSpPr>
          <p:nvPr/>
        </p:nvSpPr>
        <p:spPr bwMode="auto">
          <a:xfrm>
            <a:off x="4932363" y="4797425"/>
            <a:ext cx="96051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400" dirty="0"/>
              <a:t>May cause</a:t>
            </a:r>
            <a:endParaRPr lang="en-US" altLang="en-US" sz="1400" dirty="0"/>
          </a:p>
          <a:p>
            <a:pPr eaLnBrk="1" hangingPunct="1"/>
            <a:endParaRPr lang="en-US" altLang="en-US" sz="2000" dirty="0"/>
          </a:p>
        </p:txBody>
      </p:sp>
    </p:spTree>
    <p:extLst>
      <p:ext uri="{BB962C8B-B14F-4D97-AF65-F5344CB8AC3E}">
        <p14:creationId xmlns:p14="http://schemas.microsoft.com/office/powerpoint/2010/main" val="210426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838200"/>
          </a:xfrm>
        </p:spPr>
        <p:txBody>
          <a:bodyPr/>
          <a:lstStyle/>
          <a:p>
            <a:pPr eaLnBrk="1" hangingPunct="1"/>
            <a:r>
              <a:rPr lang="en-CA" altLang="en-US" dirty="0">
                <a:cs typeface="Times New Roman" pitchFamily="18" charset="0"/>
              </a:rPr>
              <a:t>Reliability and Availability</a:t>
            </a:r>
            <a:r>
              <a:rPr lang="en-CA" altLang="en-US" dirty="0"/>
              <a:t> </a:t>
            </a:r>
          </a:p>
        </p:txBody>
      </p:sp>
      <p:sp>
        <p:nvSpPr>
          <p:cNvPr id="9219" name="Text Box 3"/>
          <p:cNvSpPr txBox="1">
            <a:spLocks noChangeArrowheads="1"/>
          </p:cNvSpPr>
          <p:nvPr/>
        </p:nvSpPr>
        <p:spPr bwMode="auto">
          <a:xfrm>
            <a:off x="609600" y="2060575"/>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altLang="en-US" dirty="0">
                <a:latin typeface="Times" pitchFamily="18" charset="0"/>
                <a:cs typeface="Times New Roman" pitchFamily="18" charset="0"/>
              </a:rPr>
              <a:t> </a:t>
            </a:r>
            <a:r>
              <a:rPr lang="en-CA" altLang="en-US" dirty="0">
                <a:latin typeface="Arial" charset="0"/>
                <a:cs typeface="Times New Roman" pitchFamily="18" charset="0"/>
              </a:rPr>
              <a:t>A simple measure of</a:t>
            </a:r>
            <a:r>
              <a:rPr lang="el-GR" altLang="en-US" dirty="0">
                <a:latin typeface="Arial" charset="0"/>
                <a:cs typeface="Times New Roman" pitchFamily="18" charset="0"/>
              </a:rPr>
              <a:t> </a:t>
            </a:r>
            <a:r>
              <a:rPr lang="en-US" altLang="en-US" dirty="0">
                <a:latin typeface="Arial" charset="0"/>
                <a:cs typeface="Times New Roman" pitchFamily="18" charset="0"/>
              </a:rPr>
              <a:t>reliability </a:t>
            </a:r>
            <a:r>
              <a:rPr lang="en-CA" altLang="en-US" dirty="0">
                <a:latin typeface="Arial" charset="0"/>
                <a:cs typeface="Times New Roman" pitchFamily="18" charset="0"/>
              </a:rPr>
              <a:t>is</a:t>
            </a:r>
            <a:r>
              <a:rPr lang="en-US" altLang="en-US" dirty="0">
                <a:latin typeface="Times" pitchFamily="18" charset="0"/>
                <a:cs typeface="Times New Roman" pitchFamily="18" charset="0"/>
              </a:rPr>
              <a:t>:</a:t>
            </a:r>
            <a:r>
              <a:rPr lang="en-CA" altLang="en-US" dirty="0">
                <a:latin typeface="Times" pitchFamily="18" charset="0"/>
              </a:rPr>
              <a:t> </a:t>
            </a:r>
          </a:p>
        </p:txBody>
      </p:sp>
      <p:sp>
        <p:nvSpPr>
          <p:cNvPr id="9220" name="Text Box 4"/>
          <p:cNvSpPr txBox="1">
            <a:spLocks noChangeArrowheads="1"/>
          </p:cNvSpPr>
          <p:nvPr/>
        </p:nvSpPr>
        <p:spPr bwMode="auto">
          <a:xfrm>
            <a:off x="1600200" y="30480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latin typeface="Times" pitchFamily="18" charset="0"/>
                <a:cs typeface="Times New Roman" pitchFamily="18" charset="0"/>
              </a:rPr>
              <a:t>MTBF = MTTF + MTTR</a:t>
            </a:r>
            <a:r>
              <a:rPr lang="en-US" altLang="en-US" dirty="0">
                <a:latin typeface="Times" pitchFamily="18" charset="0"/>
              </a:rPr>
              <a:t>, where</a:t>
            </a:r>
            <a:endParaRPr lang="en-CA" altLang="en-US" dirty="0">
              <a:latin typeface="Arial" charset="0"/>
            </a:endParaRPr>
          </a:p>
        </p:txBody>
      </p:sp>
      <p:sp>
        <p:nvSpPr>
          <p:cNvPr id="9221" name="Text Box 5"/>
          <p:cNvSpPr txBox="1">
            <a:spLocks noChangeArrowheads="1"/>
          </p:cNvSpPr>
          <p:nvPr/>
        </p:nvSpPr>
        <p:spPr bwMode="auto">
          <a:xfrm>
            <a:off x="1981200" y="3810000"/>
            <a:ext cx="6477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2000" dirty="0">
                <a:latin typeface="Times" pitchFamily="18" charset="0"/>
                <a:cs typeface="Times New Roman" pitchFamily="18" charset="0"/>
              </a:rPr>
              <a:t>MTBF Total average time between two consecutive failures </a:t>
            </a:r>
            <a:endParaRPr lang="en-US" altLang="en-US" sz="2000" dirty="0">
              <a:latin typeface="Times" pitchFamily="18" charset="0"/>
            </a:endParaRPr>
          </a:p>
          <a:p>
            <a:pPr eaLnBrk="1" hangingPunct="1">
              <a:spcBef>
                <a:spcPct val="50000"/>
              </a:spcBef>
            </a:pPr>
            <a:r>
              <a:rPr lang="en-US" altLang="en-US" sz="2000" dirty="0">
                <a:latin typeface="Times" pitchFamily="18" charset="0"/>
                <a:cs typeface="Times New Roman" pitchFamily="18" charset="0"/>
              </a:rPr>
              <a:t>MTTF Average time between two consecutive failures </a:t>
            </a:r>
            <a:endParaRPr lang="en-US" altLang="en-US" sz="2000" dirty="0">
              <a:latin typeface="Times" pitchFamily="18" charset="0"/>
            </a:endParaRPr>
          </a:p>
          <a:p>
            <a:pPr eaLnBrk="1" hangingPunct="1">
              <a:spcBef>
                <a:spcPct val="50000"/>
              </a:spcBef>
            </a:pPr>
            <a:r>
              <a:rPr lang="en-US" altLang="en-US" sz="2000" dirty="0">
                <a:latin typeface="Times" pitchFamily="18" charset="0"/>
                <a:cs typeface="Times New Roman" pitchFamily="18" charset="0"/>
              </a:rPr>
              <a:t>MTTR Average time to repair a fault</a:t>
            </a:r>
            <a:endParaRPr lang="el-GR" altLang="en-US" sz="2000" dirty="0">
              <a:latin typeface="Arial" charset="0"/>
              <a:cs typeface="Times New Roman" pitchFamily="18" charset="0"/>
            </a:endParaRPr>
          </a:p>
          <a:p>
            <a:pPr eaLnBrk="1" hangingPunct="1">
              <a:spcBef>
                <a:spcPct val="50000"/>
              </a:spcBef>
            </a:pPr>
            <a:endParaRPr lang="en-CA" altLang="en-US" sz="2000" dirty="0">
              <a:latin typeface="Arial" charset="0"/>
              <a:cs typeface="Times New Roman" pitchFamily="18" charset="0"/>
            </a:endParaRPr>
          </a:p>
          <a:p>
            <a:pPr eaLnBrk="1" hangingPunct="1">
              <a:spcBef>
                <a:spcPct val="50000"/>
              </a:spcBef>
            </a:pPr>
            <a:r>
              <a:rPr lang="en-US" altLang="en-US" sz="2000" dirty="0">
                <a:latin typeface="Arial" charset="0"/>
                <a:cs typeface="Times New Roman" pitchFamily="18" charset="0"/>
              </a:rPr>
              <a:t>MTBF is a better reliability estimator </a:t>
            </a:r>
            <a:r>
              <a:rPr lang="en-CA" altLang="en-US" sz="2000" dirty="0">
                <a:latin typeface="Arial" charset="0"/>
                <a:cs typeface="Times New Roman" pitchFamily="18" charset="0"/>
              </a:rPr>
              <a:t> than </a:t>
            </a:r>
            <a:r>
              <a:rPr lang="en-US" altLang="en-US" sz="2000" dirty="0">
                <a:latin typeface="Arial" charset="0"/>
                <a:cs typeface="Times New Roman" pitchFamily="18" charset="0"/>
              </a:rPr>
              <a:t>“</a:t>
            </a:r>
            <a:r>
              <a:rPr lang="en-CA" altLang="en-US" sz="2000" dirty="0">
                <a:latin typeface="Arial" charset="0"/>
                <a:cs typeface="Times New Roman" pitchFamily="18" charset="0"/>
              </a:rPr>
              <a:t>faults</a:t>
            </a:r>
            <a:r>
              <a:rPr lang="el-GR" altLang="en-US" sz="2000" dirty="0">
                <a:latin typeface="Arial" charset="0"/>
                <a:cs typeface="Times New Roman" pitchFamily="18" charset="0"/>
              </a:rPr>
              <a:t>/</a:t>
            </a:r>
            <a:r>
              <a:rPr lang="en-US" altLang="en-US" sz="2000" dirty="0">
                <a:latin typeface="Arial" charset="0"/>
                <a:cs typeface="Times New Roman" pitchFamily="18" charset="0"/>
              </a:rPr>
              <a:t>KLOC”</a:t>
            </a:r>
            <a:endParaRPr lang="en-CA" altLang="en-US" sz="2000" dirty="0">
              <a:latin typeface="Times" pitchFamily="18" charset="0"/>
            </a:endParaRPr>
          </a:p>
        </p:txBody>
      </p:sp>
    </p:spTree>
    <p:extLst>
      <p:ext uri="{BB962C8B-B14F-4D97-AF65-F5344CB8AC3E}">
        <p14:creationId xmlns:p14="http://schemas.microsoft.com/office/powerpoint/2010/main" val="106842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1368282"/>
            <a:ext cx="838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altLang="en-US" sz="1800" b="1" dirty="0">
                <a:latin typeface="+mn-lt"/>
                <a:cs typeface="Arial" panose="020B0604020202020204" pitchFamily="34" charset="0"/>
              </a:rPr>
              <a:t> </a:t>
            </a:r>
            <a:r>
              <a:rPr lang="en-CA" altLang="en-US" sz="1800" b="1" dirty="0">
                <a:latin typeface="+mn-lt"/>
                <a:cs typeface="Arial" panose="020B0604020202020204" pitchFamily="34" charset="0"/>
              </a:rPr>
              <a:t>Availability is defined as the probability that the system will behave according to its specifications when it is requested to operate at a certain point in time.</a:t>
            </a:r>
            <a:endParaRPr lang="en-CA" altLang="en-US" sz="1800" dirty="0">
              <a:latin typeface="+mn-lt"/>
              <a:cs typeface="Arial" panose="020B0604020202020204" pitchFamily="34" charset="0"/>
            </a:endParaRPr>
          </a:p>
        </p:txBody>
      </p:sp>
      <p:sp>
        <p:nvSpPr>
          <p:cNvPr id="10243" name="Rectangle 3"/>
          <p:cNvSpPr>
            <a:spLocks noChangeArrowheads="1"/>
          </p:cNvSpPr>
          <p:nvPr/>
        </p:nvSpPr>
        <p:spPr bwMode="auto">
          <a:xfrm>
            <a:off x="33956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aphicFrame>
        <p:nvGraphicFramePr>
          <p:cNvPr id="10244" name="Object 4"/>
          <p:cNvGraphicFramePr>
            <a:graphicFrameLocks noChangeAspect="1"/>
          </p:cNvGraphicFramePr>
          <p:nvPr/>
        </p:nvGraphicFramePr>
        <p:xfrm>
          <a:off x="4495800" y="3270250"/>
          <a:ext cx="152400" cy="317500"/>
        </p:xfrm>
        <a:graphic>
          <a:graphicData uri="http://schemas.openxmlformats.org/presentationml/2006/ole">
            <mc:AlternateContent xmlns:mc="http://schemas.openxmlformats.org/markup-compatibility/2006">
              <mc:Choice xmlns:v="urn:schemas-microsoft-com:vml" Requires="v">
                <p:oleObj spid="_x0000_s1110" name="Equation" r:id="rId4" imgW="152268" imgH="317225" progId="Equation.3">
                  <p:embed/>
                </p:oleObj>
              </mc:Choice>
              <mc:Fallback>
                <p:oleObj name="Equation" r:id="rId4" imgW="152268" imgH="317225" progId="Equation.3">
                  <p:embed/>
                  <p:pic>
                    <p:nvPicPr>
                      <p:cNvPr id="10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70250"/>
                        <a:ext cx="15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Rectangle 5"/>
          <p:cNvSpPr>
            <a:spLocks noChangeArrowheads="1"/>
          </p:cNvSpPr>
          <p:nvPr/>
        </p:nvSpPr>
        <p:spPr bwMode="auto">
          <a:xfrm>
            <a:off x="33956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aphicFrame>
        <p:nvGraphicFramePr>
          <p:cNvPr id="10246" name="Object 6"/>
          <p:cNvGraphicFramePr>
            <a:graphicFrameLocks noChangeAspect="1"/>
          </p:cNvGraphicFramePr>
          <p:nvPr/>
        </p:nvGraphicFramePr>
        <p:xfrm>
          <a:off x="3309938" y="1333500"/>
          <a:ext cx="152400" cy="314325"/>
        </p:xfrm>
        <a:graphic>
          <a:graphicData uri="http://schemas.openxmlformats.org/presentationml/2006/ole">
            <mc:AlternateContent xmlns:mc="http://schemas.openxmlformats.org/markup-compatibility/2006">
              <mc:Choice xmlns:v="urn:schemas-microsoft-com:vml" Requires="v">
                <p:oleObj spid="_x0000_s1111" name="Equation" r:id="rId6" imgW="152268" imgH="317225" progId="Equation.3">
                  <p:embed/>
                </p:oleObj>
              </mc:Choice>
              <mc:Fallback>
                <p:oleObj name="Equation" r:id="rId6" imgW="152268" imgH="317225" progId="Equation.3">
                  <p:embed/>
                  <p:pic>
                    <p:nvPicPr>
                      <p:cNvPr id="102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38" y="1333500"/>
                        <a:ext cx="152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7" name="Rectangle 7"/>
          <p:cNvSpPr>
            <a:spLocks noChangeArrowheads="1"/>
          </p:cNvSpPr>
          <p:nvPr/>
        </p:nvSpPr>
        <p:spPr bwMode="auto">
          <a:xfrm>
            <a:off x="33337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aphicFrame>
        <p:nvGraphicFramePr>
          <p:cNvPr id="10248" name="Object 8"/>
          <p:cNvGraphicFramePr>
            <a:graphicFrameLocks noChangeAspect="1"/>
          </p:cNvGraphicFramePr>
          <p:nvPr/>
        </p:nvGraphicFramePr>
        <p:xfrm>
          <a:off x="1444625" y="3125788"/>
          <a:ext cx="5254625" cy="879475"/>
        </p:xfrm>
        <a:graphic>
          <a:graphicData uri="http://schemas.openxmlformats.org/presentationml/2006/ole">
            <mc:AlternateContent xmlns:mc="http://schemas.openxmlformats.org/markup-compatibility/2006">
              <mc:Choice xmlns:v="urn:schemas-microsoft-com:vml" Requires="v">
                <p:oleObj spid="_x0000_s1112" name="Εξίσωση" r:id="rId7" imgW="2501640" imgH="419040" progId="Equation.3">
                  <p:embed/>
                </p:oleObj>
              </mc:Choice>
              <mc:Fallback>
                <p:oleObj name="Εξίσωση" r:id="rId7" imgW="2501640" imgH="419040" progId="Equation.3">
                  <p:embed/>
                  <p:pic>
                    <p:nvPicPr>
                      <p:cNvPr id="10248" name="Object 8"/>
                      <p:cNvPicPr>
                        <a:picLocks noChangeAspect="1" noChangeArrowheads="1"/>
                      </p:cNvPicPr>
                      <p:nvPr/>
                    </p:nvPicPr>
                    <p:blipFill>
                      <a:blip r:embed="rId8"/>
                      <a:srcRect/>
                      <a:stretch>
                        <a:fillRect/>
                      </a:stretch>
                    </p:blipFill>
                    <p:spPr bwMode="auto">
                      <a:xfrm>
                        <a:off x="1444625" y="3125788"/>
                        <a:ext cx="52546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Text Box 9"/>
          <p:cNvSpPr txBox="1">
            <a:spLocks noChangeArrowheads="1"/>
          </p:cNvSpPr>
          <p:nvPr/>
        </p:nvSpPr>
        <p:spPr bwMode="auto">
          <a:xfrm>
            <a:off x="457200" y="4191000"/>
            <a:ext cx="8153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l-GR" altLang="en-US" sz="2000" dirty="0">
                <a:latin typeface="+mn-lt"/>
                <a:cs typeface="Times New Roman" pitchFamily="18" charset="0"/>
              </a:rPr>
              <a:t> </a:t>
            </a:r>
            <a:r>
              <a:rPr lang="en-CA" altLang="en-US" sz="1800" dirty="0">
                <a:latin typeface="+mn-lt"/>
                <a:cs typeface="Times New Roman" pitchFamily="18" charset="0"/>
              </a:rPr>
              <a:t>In general, the metric of availability is also a better estimator of the </a:t>
            </a:r>
            <a:r>
              <a:rPr lang="en-CA" altLang="en-US" sz="1800" dirty="0" err="1">
                <a:latin typeface="+mn-lt"/>
                <a:cs typeface="Times New Roman" pitchFamily="18" charset="0"/>
              </a:rPr>
              <a:t>maintenability</a:t>
            </a:r>
            <a:r>
              <a:rPr lang="en-CA" altLang="en-US" sz="1800" dirty="0">
                <a:latin typeface="+mn-lt"/>
                <a:cs typeface="Times New Roman" pitchFamily="18" charset="0"/>
              </a:rPr>
              <a:t> of a system than the MTTR metric</a:t>
            </a:r>
            <a:endParaRPr lang="en-CA" altLang="en-US" sz="2000" dirty="0">
              <a:latin typeface="+mn-lt"/>
              <a:cs typeface="Times New Roman" pitchFamily="18" charset="0"/>
            </a:endParaRPr>
          </a:p>
        </p:txBody>
      </p:sp>
      <p:sp>
        <p:nvSpPr>
          <p:cNvPr id="10250" name="Rectangle 10"/>
          <p:cNvSpPr>
            <a:spLocks noChangeArrowheads="1"/>
          </p:cNvSpPr>
          <p:nvPr/>
        </p:nvSpPr>
        <p:spPr bwMode="auto">
          <a:xfrm>
            <a:off x="685800" y="3810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CA" altLang="en-US" sz="4400" dirty="0">
                <a:solidFill>
                  <a:schemeClr val="tx2"/>
                </a:solidFill>
                <a:latin typeface="Times" pitchFamily="18" charset="0"/>
              </a:rPr>
              <a:t> </a:t>
            </a:r>
          </a:p>
        </p:txBody>
      </p:sp>
      <p:sp>
        <p:nvSpPr>
          <p:cNvPr id="12" name="Rectangle 2"/>
          <p:cNvSpPr txBox="1">
            <a:spLocks noChangeArrowheads="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dirty="0"/>
              <a:t>Reliability and Availability</a:t>
            </a:r>
            <a:endParaRPr lang="en-CA" altLang="en-US" dirty="0"/>
          </a:p>
        </p:txBody>
      </p:sp>
    </p:spTree>
    <p:extLst>
      <p:ext uri="{BB962C8B-B14F-4D97-AF65-F5344CB8AC3E}">
        <p14:creationId xmlns:p14="http://schemas.microsoft.com/office/powerpoint/2010/main" val="2886510187"/>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1355</TotalTime>
  <Words>2486</Words>
  <Application>Microsoft Office PowerPoint</Application>
  <PresentationFormat>On-screen Show (4:3)</PresentationFormat>
  <Paragraphs>352</Paragraphs>
  <Slides>40</Slides>
  <Notes>25</Notes>
  <HiddenSlides>5</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2" baseType="lpstr">
      <vt:lpstr>Arial</vt:lpstr>
      <vt:lpstr>Calibri</vt:lpstr>
      <vt:lpstr>Cambria Math</vt:lpstr>
      <vt:lpstr>Helvetica</vt:lpstr>
      <vt:lpstr>Segoe UI</vt:lpstr>
      <vt:lpstr>Symbol</vt:lpstr>
      <vt:lpstr>Times</vt:lpstr>
      <vt:lpstr>Times New Roman</vt:lpstr>
      <vt:lpstr>Wingdings</vt:lpstr>
      <vt:lpstr>Wrox 24-Hour Trainer</vt:lpstr>
      <vt:lpstr>Equation</vt:lpstr>
      <vt:lpstr>Εξίσωση</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44</vt:lpstr>
      <vt:lpstr>Learning Objectives in this Part</vt:lpstr>
      <vt:lpstr>Software Reliability</vt:lpstr>
      <vt:lpstr>Basic Concepts</vt:lpstr>
      <vt:lpstr>Terminology</vt:lpstr>
      <vt:lpstr>Reliability and Availability </vt:lpstr>
      <vt:lpstr>PowerPoint Presentation</vt:lpstr>
      <vt:lpstr>Failure Intensity in “Physical” systems and structures</vt:lpstr>
      <vt:lpstr>Failure Intensity in Software Systems</vt:lpstr>
      <vt:lpstr>Part 45</vt:lpstr>
      <vt:lpstr>Learning Objectives in this Part</vt:lpstr>
      <vt:lpstr>Methodologies for Calculating Software Reliability</vt:lpstr>
      <vt:lpstr>PowerPoint Presentation</vt:lpstr>
      <vt:lpstr>Reliability Measurements in Reliability Growth Models</vt:lpstr>
      <vt:lpstr>Reliability Models (of Musa)</vt:lpstr>
      <vt:lpstr>Basic Assumptions</vt:lpstr>
      <vt:lpstr>Reliability Models</vt:lpstr>
      <vt:lpstr>Reliability Models</vt:lpstr>
      <vt:lpstr>PowerPoint Presentation</vt:lpstr>
      <vt:lpstr>Musa’s Basic Model</vt:lpstr>
      <vt:lpstr>Musa’s Basic Model</vt:lpstr>
      <vt:lpstr>Example </vt:lpstr>
      <vt:lpstr>Musa’s Logarithmic Model</vt:lpstr>
      <vt:lpstr>PowerPoint Presentation</vt:lpstr>
      <vt:lpstr>Example Use of Reliability Models</vt:lpstr>
      <vt:lpstr>Operational Phase of the System</vt:lpstr>
      <vt:lpstr>Software Reliability  (Parallel Systems)</vt:lpstr>
      <vt:lpstr>System Operation in Calendar Time </vt:lpstr>
      <vt:lpstr>System Reliability</vt:lpstr>
      <vt:lpstr>PowerPoint Presentation</vt:lpstr>
      <vt:lpstr>PowerPoint Presentation</vt:lpstr>
      <vt:lpstr>PowerPoint Presentation</vt:lpstr>
      <vt:lpstr>Part 46</vt:lpstr>
      <vt:lpstr>Learning Objectives in this Part</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232</cp:revision>
  <dcterms:created xsi:type="dcterms:W3CDTF">2015-03-16T16:55:38Z</dcterms:created>
  <dcterms:modified xsi:type="dcterms:W3CDTF">2020-09-07T22:39:28Z</dcterms:modified>
</cp:coreProperties>
</file>