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293" r:id="rId3"/>
    <p:sldId id="258" r:id="rId4"/>
    <p:sldId id="260" r:id="rId5"/>
    <p:sldId id="280" r:id="rId6"/>
    <p:sldId id="281" r:id="rId7"/>
    <p:sldId id="282" r:id="rId8"/>
    <p:sldId id="283" r:id="rId9"/>
    <p:sldId id="265" r:id="rId10"/>
    <p:sldId id="266" r:id="rId11"/>
    <p:sldId id="267" r:id="rId12"/>
    <p:sldId id="268" r:id="rId13"/>
    <p:sldId id="269" r:id="rId14"/>
    <p:sldId id="296" r:id="rId15"/>
    <p:sldId id="284" r:id="rId16"/>
    <p:sldId id="285" r:id="rId17"/>
    <p:sldId id="294" r:id="rId18"/>
    <p:sldId id="287" r:id="rId19"/>
    <p:sldId id="288" r:id="rId20"/>
    <p:sldId id="289" r:id="rId21"/>
    <p:sldId id="290" r:id="rId22"/>
    <p:sldId id="291" r:id="rId23"/>
    <p:sldId id="292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FA3"/>
    <a:srgbClr val="D4EAE4"/>
    <a:srgbClr val="0015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09" autoAdjust="0"/>
    <p:restoredTop sz="87167" autoAdjust="0"/>
  </p:normalViewPr>
  <p:slideViewPr>
    <p:cSldViewPr>
      <p:cViewPr varScale="1">
        <p:scale>
          <a:sx n="97" d="100"/>
          <a:sy n="97" d="100"/>
        </p:scale>
        <p:origin x="172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3228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8D874E-E9D5-433B-A149-BDF6BFDD40A8}" type="datetimeFigureOut">
              <a:rPr lang="en-US" smtClean="0"/>
              <a:pPr/>
              <a:t>1/14/2020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DCAA22-461C-45B4-A301-BFCA580174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1922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051F04-9E25-42C3-8BC5-EC2E8469D95E}" type="datetimeFigureOut">
              <a:rPr lang="en-US" smtClean="0"/>
              <a:pPr/>
              <a:t>1/14/2020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3D6722-9B4D-4E29-B226-C325925A811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59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this PowerPoint presentation contains mathematical equations, you may need to check that your computer has the following installed: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1)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MathType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Plugin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2) Math Player (free versions available)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3) NVDA Reader (free versions available)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7708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4261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9154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7416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7624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8056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7779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5319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720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9925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603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2908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8677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6352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1075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1982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6428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8918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16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white">
          <a:xfrm>
            <a:off x="0" y="0"/>
            <a:ext cx="9144000" cy="3886200"/>
          </a:xfrm>
          <a:prstGeom prst="rect">
            <a:avLst/>
          </a:prstGeom>
          <a:solidFill>
            <a:srgbClr val="007FA3"/>
          </a:solidFill>
          <a:ln>
            <a:solidFill>
              <a:srgbClr val="007F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2000"/>
            <a:ext cx="7772400" cy="2838451"/>
          </a:xfrm>
        </p:spPr>
        <p:txBody>
          <a:bodyPr anchor="b">
            <a:no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4687" y="3962400"/>
            <a:ext cx="7794626" cy="17526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1/14/2020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3969" y="6172200"/>
            <a:ext cx="8595360" cy="235463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14" name="Picture 13" descr="Pearson 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376789"/>
            <a:ext cx="918000" cy="27991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2145F29-8ECE-F24B-A40F-A7C47C25626A}"/>
              </a:ext>
            </a:extLst>
          </p:cNvPr>
          <p:cNvSpPr txBox="1"/>
          <p:nvPr userDrawn="1"/>
        </p:nvSpPr>
        <p:spPr>
          <a:xfrm>
            <a:off x="1600200" y="6429345"/>
            <a:ext cx="71628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700" b="1" dirty="0">
                <a:ea typeface="Verdana" panose="020B0604030504040204" pitchFamily="34" charset="0"/>
                <a:cs typeface="Verdana" panose="020B0604030504040204" pitchFamily="34" charset="0"/>
              </a:rPr>
              <a:t>Copyright © 2021 Pearson Canada Inc.</a:t>
            </a:r>
          </a:p>
        </p:txBody>
      </p:sp>
    </p:spTree>
    <p:extLst>
      <p:ext uri="{BB962C8B-B14F-4D97-AF65-F5344CB8AC3E}">
        <p14:creationId xmlns:p14="http://schemas.microsoft.com/office/powerpoint/2010/main" val="887980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447800"/>
            <a:ext cx="7772400" cy="2152651"/>
          </a:xfrm>
        </p:spPr>
        <p:txBody>
          <a:bodyPr anchor="b">
            <a:noAutofit/>
          </a:bodyPr>
          <a:lstStyle>
            <a:lvl1pPr algn="l">
              <a:defRPr sz="3400" b="1" cap="none" baseline="0">
                <a:solidFill>
                  <a:srgbClr val="007FA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4687" y="3962400"/>
            <a:ext cx="7794627" cy="175260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007FA3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1/14/2020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704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+Figures+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457200" y="5410200"/>
            <a:ext cx="8229600" cy="75895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457200" y="4495800"/>
            <a:ext cx="8229600" cy="762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62000"/>
          </a:xfrm>
        </p:spPr>
        <p:txBody>
          <a:bodyPr/>
          <a:lstStyle>
            <a:lvl1pPr marL="0" indent="0">
              <a:buClr>
                <a:srgbClr val="007FA3"/>
              </a:buClr>
              <a:buSzPct val="100000"/>
              <a:buNone/>
              <a:defRPr/>
            </a:lvl1pPr>
            <a:lvl2pPr>
              <a:buClr>
                <a:srgbClr val="007FA3"/>
              </a:buClr>
              <a:defRPr/>
            </a:lvl2pPr>
            <a:lvl3pPr>
              <a:buClr>
                <a:srgbClr val="007FA3"/>
              </a:buClr>
              <a:defRPr/>
            </a:lvl3pPr>
            <a:lvl4pPr>
              <a:buClr>
                <a:srgbClr val="007FA3"/>
              </a:buClr>
              <a:defRPr/>
            </a:lvl4pPr>
            <a:lvl5pPr>
              <a:buClr>
                <a:srgbClr val="007FA3"/>
              </a:buClr>
              <a:defRPr/>
            </a:lvl5pPr>
            <a:lvl6pPr>
              <a:buClr>
                <a:srgbClr val="007FA3"/>
              </a:buClr>
              <a:defRPr/>
            </a:lvl6pPr>
            <a:lvl7pPr>
              <a:buClr>
                <a:srgbClr val="007FA3"/>
              </a:buClr>
              <a:defRPr/>
            </a:lvl7pPr>
            <a:lvl8pPr>
              <a:buClr>
                <a:srgbClr val="007FA3"/>
              </a:buClr>
              <a:defRPr/>
            </a:lvl8pPr>
            <a:lvl9pPr>
              <a:buClr>
                <a:srgbClr val="007FA3"/>
              </a:buClr>
              <a:defRPr/>
            </a:lvl9pPr>
          </a:lstStyle>
          <a:p>
            <a:pPr lvl="0"/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6335713" y="113072"/>
            <a:ext cx="2133600" cy="182880"/>
          </a:xfrm>
          <a:prstGeom prst="rect">
            <a:avLst/>
          </a:prstGeom>
        </p:spPr>
        <p:txBody>
          <a:bodyPr/>
          <a:lstStyle/>
          <a:p>
            <a:fld id="{A9DF6EFB-3F44-496C-A842-1E0B3D3B975A}" type="datetimeFigureOut">
              <a:rPr lang="en-US" smtClean="0"/>
              <a:pPr/>
              <a:t>1/14/2020</a:t>
            </a:fld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69312" y="113072"/>
            <a:ext cx="551783" cy="182880"/>
          </a:xfrm>
        </p:spPr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7056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1/14/2020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1265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9DF6EFB-3F44-496C-A842-1E0B3D3B975A}" type="datetimeFigureOut">
              <a:rPr lang="en-US" smtClean="0"/>
              <a:pPr/>
              <a:t>1/14/2020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Pearson 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376789"/>
            <a:ext cx="918000" cy="27991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43F5A9F-BAF2-1242-A2D3-3300FF9C0BEB}"/>
              </a:ext>
            </a:extLst>
          </p:cNvPr>
          <p:cNvSpPr txBox="1"/>
          <p:nvPr userDrawn="1"/>
        </p:nvSpPr>
        <p:spPr>
          <a:xfrm>
            <a:off x="1600200" y="6429345"/>
            <a:ext cx="7162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Copyright © 2021 Pearson Canada Inc.</a:t>
            </a:r>
          </a:p>
        </p:txBody>
      </p:sp>
    </p:spTree>
    <p:extLst>
      <p:ext uri="{BB962C8B-B14F-4D97-AF65-F5344CB8AC3E}">
        <p14:creationId xmlns:p14="http://schemas.microsoft.com/office/powerpoint/2010/main" val="3711136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BC1D4-5704-45BB-BA8B-9B7E98161C8B}" type="datetimeFigureOut">
              <a:rPr lang="en-US" smtClean="0"/>
              <a:pPr/>
              <a:t>1/14/2020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04A2B-EE51-41D7-B879-F8E5E9C510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716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1609725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1609725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BC1D4-5704-45BB-BA8B-9B7E98161C8B}" type="datetimeFigureOut">
              <a:rPr lang="en-US" smtClean="0"/>
              <a:pPr/>
              <a:t>1/14/2020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04A2B-EE51-41D7-B879-F8E5E9C5105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631372" y="4278084"/>
            <a:ext cx="3868340" cy="18557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5"/>
          <p:cNvSpPr>
            <a:spLocks noGrp="1"/>
          </p:cNvSpPr>
          <p:nvPr>
            <p:ph sz="quarter" idx="14"/>
          </p:nvPr>
        </p:nvSpPr>
        <p:spPr>
          <a:xfrm>
            <a:off x="4637312" y="4288972"/>
            <a:ext cx="3887391" cy="18557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27716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hapter Ope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57200" y="215372"/>
            <a:ext cx="8229600" cy="621792"/>
          </a:xfrm>
        </p:spPr>
        <p:txBody>
          <a:bodyPr anchor="t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816430"/>
            <a:ext cx="8229600" cy="47897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007FA3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Add edition here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5029200" y="1600201"/>
            <a:ext cx="3657600" cy="1600199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3000" baseline="0"/>
            </a:lvl1pPr>
            <a:lvl2pPr marL="0" indent="0">
              <a:spcBef>
                <a:spcPts val="0"/>
              </a:spcBef>
              <a:buNone/>
              <a:defRPr sz="4400"/>
            </a:lvl2pPr>
            <a:lvl3pPr marL="0" indent="0">
              <a:spcBef>
                <a:spcPts val="0"/>
              </a:spcBef>
              <a:buNone/>
              <a:defRPr sz="4400"/>
            </a:lvl3pPr>
            <a:lvl4pPr marL="0" indent="0">
              <a:spcBef>
                <a:spcPts val="0"/>
              </a:spcBef>
              <a:buNone/>
              <a:defRPr sz="4400"/>
            </a:lvl4pPr>
            <a:lvl5pPr marL="0" indent="0">
              <a:spcBef>
                <a:spcPts val="0"/>
              </a:spcBef>
              <a:buNone/>
              <a:defRPr sz="4400"/>
            </a:lvl5pPr>
            <a:lvl6pPr marL="0" indent="0">
              <a:spcBef>
                <a:spcPts val="0"/>
              </a:spcBef>
              <a:buNone/>
              <a:defRPr sz="4400"/>
            </a:lvl6pPr>
            <a:lvl7pPr marL="0" indent="0">
              <a:spcBef>
                <a:spcPts val="0"/>
              </a:spcBef>
              <a:buNone/>
              <a:defRPr sz="4400"/>
            </a:lvl7pPr>
            <a:lvl8pPr marL="0" indent="0">
              <a:spcBef>
                <a:spcPts val="0"/>
              </a:spcBef>
              <a:buNone/>
              <a:defRPr sz="4400"/>
            </a:lvl8pPr>
            <a:lvl9pPr marL="0" indent="0">
              <a:spcBef>
                <a:spcPts val="0"/>
              </a:spcBef>
              <a:buNone/>
              <a:defRPr sz="4400"/>
            </a:lvl9pPr>
          </a:lstStyle>
          <a:p>
            <a:pPr lvl="0"/>
            <a:r>
              <a:rPr lang="en-US" dirty="0"/>
              <a:t>Chapter ##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5029200" y="3200400"/>
            <a:ext cx="3657600" cy="2925763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200"/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  <a:lvl6pPr marL="0" indent="0">
              <a:spcBef>
                <a:spcPts val="0"/>
              </a:spcBef>
              <a:buNone/>
              <a:defRPr/>
            </a:lvl6pPr>
            <a:lvl7pPr marL="0" indent="0">
              <a:spcBef>
                <a:spcPts val="0"/>
              </a:spcBef>
              <a:buNone/>
              <a:defRPr/>
            </a:lvl7pPr>
            <a:lvl8pPr marL="0" indent="0">
              <a:spcBef>
                <a:spcPts val="0"/>
              </a:spcBef>
              <a:buNone/>
              <a:defRPr/>
            </a:lvl8pPr>
            <a:lvl9pPr marL="0" indent="0">
              <a:spcBef>
                <a:spcPts val="0"/>
              </a:spcBef>
              <a:buNone/>
              <a:defRPr/>
            </a:lvl9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6"/>
          </p:nvPr>
        </p:nvSpPr>
        <p:spPr>
          <a:xfrm>
            <a:off x="6335713" y="113072"/>
            <a:ext cx="2133600" cy="182880"/>
          </a:xfrm>
          <a:prstGeom prst="rect">
            <a:avLst/>
          </a:prstGeom>
        </p:spPr>
        <p:txBody>
          <a:bodyPr/>
          <a:lstStyle/>
          <a:p>
            <a:fld id="{A9DF6EFB-3F44-496C-A842-1E0B3D3B975A}" type="datetimeFigureOut">
              <a:rPr lang="en-US" smtClean="0"/>
              <a:pPr/>
              <a:t>1/14/2020</a:t>
            </a:fld>
            <a:endParaRPr lang="en-US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 sz="900"/>
            </a:lvl1pPr>
          </a:lstStyle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1" name="Picture 10" descr="Pearson 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376789"/>
            <a:ext cx="918000" cy="27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062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Learning Objectives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215372"/>
            <a:ext cx="8229600" cy="622828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Learning Objectives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816430"/>
            <a:ext cx="8229600" cy="40277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rgbClr val="007FA3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add Learning Objective(s)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12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1/14/2020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463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7FA3"/>
              </a:buClr>
              <a:buSzPct val="100000"/>
              <a:defRPr/>
            </a:lvl1pPr>
            <a:lvl2pPr>
              <a:buClr>
                <a:srgbClr val="007FA3"/>
              </a:buClr>
              <a:defRPr/>
            </a:lvl2pPr>
            <a:lvl3pPr>
              <a:buClr>
                <a:srgbClr val="007FA3"/>
              </a:buClr>
              <a:defRPr/>
            </a:lvl3pPr>
            <a:lvl4pPr>
              <a:buClr>
                <a:srgbClr val="007FA3"/>
              </a:buClr>
              <a:defRPr/>
            </a:lvl4pPr>
            <a:lvl5pPr>
              <a:buClr>
                <a:srgbClr val="007FA3"/>
              </a:buClr>
              <a:defRPr/>
            </a:lvl5pPr>
            <a:lvl6pPr>
              <a:buClr>
                <a:srgbClr val="007FA3"/>
              </a:buClr>
              <a:defRPr/>
            </a:lvl6pPr>
            <a:lvl7pPr>
              <a:buClr>
                <a:srgbClr val="007FA3"/>
              </a:buClr>
              <a:defRPr/>
            </a:lvl7pPr>
            <a:lvl8pPr>
              <a:buClr>
                <a:srgbClr val="007FA3"/>
              </a:buClr>
              <a:defRPr/>
            </a:lvl8pPr>
            <a:lvl9pPr>
              <a:buClr>
                <a:srgbClr val="007FA3"/>
              </a:buCl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6335713" y="113072"/>
            <a:ext cx="2133600" cy="182880"/>
          </a:xfrm>
        </p:spPr>
        <p:txBody>
          <a:bodyPr/>
          <a:lstStyle/>
          <a:p>
            <a:fld id="{A9DF6EFB-3F44-496C-A842-1E0B3D3B975A}" type="datetimeFigureOut">
              <a:rPr lang="en-US" smtClean="0"/>
              <a:pPr/>
              <a:t>1/14/2020</a:t>
            </a:fld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69312" y="113072"/>
            <a:ext cx="551783" cy="182880"/>
          </a:xfrm>
        </p:spPr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909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rning 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18872" indent="-118872">
              <a:buClr>
                <a:srgbClr val="007FA3"/>
              </a:buClr>
              <a:buSzPct val="25000"/>
              <a:buNone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9913" indent="-285750">
              <a:buClr>
                <a:srgbClr val="007FA3"/>
              </a:buClr>
              <a:buNone/>
              <a:defRPr lang="en-US" sz="2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buClr>
                <a:srgbClr val="007FA3"/>
              </a:buClr>
              <a:defRPr sz="2000"/>
            </a:lvl3pPr>
            <a:lvl4pPr>
              <a:buClr>
                <a:srgbClr val="007FA3"/>
              </a:buClr>
              <a:defRPr sz="1800"/>
            </a:lvl4pPr>
            <a:lvl5pPr>
              <a:buClr>
                <a:srgbClr val="007FA3"/>
              </a:buClr>
              <a:defRPr sz="1600"/>
            </a:lvl5pPr>
            <a:lvl6pPr>
              <a:buClr>
                <a:srgbClr val="007FA3"/>
              </a:buClr>
              <a:defRPr sz="1600"/>
            </a:lvl6pPr>
            <a:lvl7pPr>
              <a:buClr>
                <a:srgbClr val="007FA3"/>
              </a:buClr>
              <a:defRPr sz="1600"/>
            </a:lvl7pPr>
            <a:lvl8pPr>
              <a:buClr>
                <a:srgbClr val="007FA3"/>
              </a:buClr>
              <a:defRPr sz="1600"/>
            </a:lvl8pPr>
            <a:lvl9pPr>
              <a:buClr>
                <a:srgbClr val="007FA3"/>
              </a:buClr>
              <a:defRPr sz="1600"/>
            </a:lvl9pPr>
          </a:lstStyle>
          <a:p>
            <a:pPr marL="256032" lvl="0" indent="-256032" algn="l" defTabSz="914400" rtl="0" eaLnBrk="1" latinLnBrk="0" hangingPunct="1">
              <a:spcBef>
                <a:spcPts val="1500"/>
              </a:spcBef>
              <a:buClr>
                <a:srgbClr val="007FA3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Click to edit Master text styles</a:t>
            </a:r>
          </a:p>
          <a:p>
            <a:pPr marL="742950" lvl="1" indent="-285750" algn="l" defTabSz="914400" rtl="0" eaLnBrk="1" latinLnBrk="0" hangingPunct="1">
              <a:spcBef>
                <a:spcPts val="600"/>
              </a:spcBef>
              <a:buClr>
                <a:srgbClr val="007FA3"/>
              </a:buClr>
              <a:buFont typeface="Arial" panose="020B0604020202020204" pitchFamily="34" charset="0"/>
              <a:buChar char="–"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1/14/2020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00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gur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8229600" cy="1066800"/>
          </a:xfrm>
        </p:spPr>
        <p:txBody>
          <a:bodyPr anchor="t"/>
          <a:lstStyle>
            <a:lvl1pPr>
              <a:defRPr sz="2400">
                <a:solidFill>
                  <a:srgbClr val="007FA3"/>
                </a:solidFill>
              </a:defRPr>
            </a:lvl1pPr>
          </a:lstStyle>
          <a:p>
            <a:r>
              <a:rPr lang="en-US" dirty="0"/>
              <a:t>Click to add figure number and title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368160"/>
            <a:ext cx="8229600" cy="916856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200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0" indent="0">
              <a:spcBef>
                <a:spcPts val="0"/>
              </a:spcBef>
              <a:buNone/>
              <a:defRPr sz="1600"/>
            </a:lvl2pPr>
            <a:lvl3pPr marL="0" indent="0">
              <a:spcBef>
                <a:spcPts val="0"/>
              </a:spcBef>
              <a:buNone/>
              <a:defRPr sz="1600"/>
            </a:lvl3pPr>
            <a:lvl4pPr marL="0" indent="0">
              <a:spcBef>
                <a:spcPts val="0"/>
              </a:spcBef>
              <a:buNone/>
              <a:defRPr sz="1600"/>
            </a:lvl4pPr>
            <a:lvl5pPr marL="0" indent="0">
              <a:spcBef>
                <a:spcPts val="0"/>
              </a:spcBef>
              <a:buNone/>
              <a:defRPr sz="1600"/>
            </a:lvl5pPr>
            <a:lvl6pPr marL="0" indent="0">
              <a:spcBef>
                <a:spcPts val="0"/>
              </a:spcBef>
              <a:buNone/>
              <a:defRPr sz="1600"/>
            </a:lvl6pPr>
            <a:lvl7pPr marL="0" indent="0">
              <a:spcBef>
                <a:spcPts val="0"/>
              </a:spcBef>
              <a:buNone/>
              <a:defRPr sz="1600"/>
            </a:lvl7pPr>
            <a:lvl8pPr marL="0" indent="0">
              <a:spcBef>
                <a:spcPts val="0"/>
              </a:spcBef>
              <a:buNone/>
              <a:defRPr sz="1600"/>
            </a:lvl8pPr>
            <a:lvl9pPr marL="0" indent="0">
              <a:spcBef>
                <a:spcPts val="0"/>
              </a:spcBef>
              <a:buNone/>
              <a:defRPr sz="1600"/>
            </a:lvl9pPr>
          </a:lstStyle>
          <a:p>
            <a:pPr lvl="0"/>
            <a:r>
              <a:rPr lang="en-US" dirty="0"/>
              <a:t>Click to add caption</a:t>
            </a:r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9DF6EFB-3F44-496C-A842-1E0B3D3B975A}" type="datetimeFigureOut">
              <a:rPr lang="en-US" smtClean="0"/>
              <a:pPr/>
              <a:t>1/14/2020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 descr="Pearson 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376789"/>
            <a:ext cx="918000" cy="27991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43F5A9F-BAF2-1242-A2D3-3300FF9C0BEB}"/>
              </a:ext>
            </a:extLst>
          </p:cNvPr>
          <p:cNvSpPr txBox="1"/>
          <p:nvPr userDrawn="1"/>
        </p:nvSpPr>
        <p:spPr>
          <a:xfrm>
            <a:off x="1600200" y="6429345"/>
            <a:ext cx="7162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Copyright © 2021 Pearson Canada Inc.</a:t>
            </a:r>
          </a:p>
        </p:txBody>
      </p:sp>
    </p:spTree>
    <p:extLst>
      <p:ext uri="{BB962C8B-B14F-4D97-AF65-F5344CB8AC3E}">
        <p14:creationId xmlns:p14="http://schemas.microsoft.com/office/powerpoint/2010/main" val="2203796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16376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57200" y="3962400"/>
            <a:ext cx="8229600" cy="216376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1/14/2020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799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15372"/>
            <a:ext cx="8229600" cy="109728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3969" y="6172200"/>
            <a:ext cx="8595360" cy="235463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35713" y="113072"/>
            <a:ext cx="213360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A9DF6EFB-3F44-496C-A842-1E0B3D3B975A}" type="datetimeFigureOut">
              <a:rPr lang="en-US" smtClean="0"/>
              <a:pPr/>
              <a:t>1/14/2020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9312" y="113072"/>
            <a:ext cx="551783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Pearson Logo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376789"/>
            <a:ext cx="918000" cy="27991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43F5A9F-BAF2-1242-A2D3-3300FF9C0BEB}"/>
              </a:ext>
            </a:extLst>
          </p:cNvPr>
          <p:cNvSpPr txBox="1"/>
          <p:nvPr userDrawn="1"/>
        </p:nvSpPr>
        <p:spPr>
          <a:xfrm>
            <a:off x="1600200" y="6429345"/>
            <a:ext cx="7162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Copyright © 2021 Pearson Canada Inc.</a:t>
            </a:r>
          </a:p>
        </p:txBody>
      </p:sp>
    </p:spTree>
    <p:extLst>
      <p:ext uri="{BB962C8B-B14F-4D97-AF65-F5344CB8AC3E}">
        <p14:creationId xmlns:p14="http://schemas.microsoft.com/office/powerpoint/2010/main" val="3691570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64" r:id="rId3"/>
    <p:sldLayoutId id="2147483662" r:id="rId4"/>
    <p:sldLayoutId id="2147483656" r:id="rId5"/>
    <p:sldLayoutId id="2147483650" r:id="rId6"/>
    <p:sldLayoutId id="2147483659" r:id="rId7"/>
    <p:sldLayoutId id="2147483658" r:id="rId8"/>
    <p:sldLayoutId id="2147483660" r:id="rId9"/>
    <p:sldLayoutId id="2147483651" r:id="rId10"/>
    <p:sldLayoutId id="2147483661" r:id="rId11"/>
    <p:sldLayoutId id="2147483654" r:id="rId12"/>
    <p:sldLayoutId id="2147483655" r:id="rId13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400" b="1" kern="1200">
          <a:solidFill>
            <a:srgbClr val="007FA3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56032" indent="-256032" algn="l" defTabSz="914400" rtl="0" eaLnBrk="1" latinLnBrk="0" hangingPunct="1">
        <a:spcBef>
          <a:spcPts val="1500"/>
        </a:spcBef>
        <a:buClr>
          <a:srgbClr val="007FA3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600"/>
        </a:spcBef>
        <a:buClr>
          <a:srgbClr val="007FA3"/>
        </a:buClr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600"/>
        </a:spcBef>
        <a:buClr>
          <a:srgbClr val="007FA3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600"/>
        </a:spcBef>
        <a:buClr>
          <a:srgbClr val="007FA3"/>
        </a:buClr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600"/>
        </a:spcBef>
        <a:buClr>
          <a:srgbClr val="007FA3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ts val="300"/>
        </a:spcBef>
        <a:buClr>
          <a:srgbClr val="007FA3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ts val="300"/>
        </a:spcBef>
        <a:buClr>
          <a:srgbClr val="007FA3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ts val="300"/>
        </a:spcBef>
        <a:buClr>
          <a:srgbClr val="007FA3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ts val="300"/>
        </a:spcBef>
        <a:buClr>
          <a:srgbClr val="007FA3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Macroeconomics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787402"/>
            <a:ext cx="8229600" cy="478970"/>
          </a:xfrm>
        </p:spPr>
        <p:txBody>
          <a:bodyPr/>
          <a:lstStyle/>
          <a:p>
            <a:r>
              <a:rPr lang="en-US" dirty="0"/>
              <a:t>Sixth Canadian Edition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5029200" y="2514600"/>
            <a:ext cx="3657600" cy="685800"/>
          </a:xfrm>
        </p:spPr>
        <p:txBody>
          <a:bodyPr/>
          <a:lstStyle/>
          <a:p>
            <a:r>
              <a:rPr lang="en-US" dirty="0"/>
              <a:t>Chapter 1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5029200" y="3200401"/>
            <a:ext cx="3657600" cy="533400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3F5A9F-BAF2-1242-A2D3-3300FF9C0BEB}"/>
              </a:ext>
            </a:extLst>
          </p:cNvPr>
          <p:cNvSpPr txBox="1"/>
          <p:nvPr/>
        </p:nvSpPr>
        <p:spPr>
          <a:xfrm>
            <a:off x="1600200" y="6429345"/>
            <a:ext cx="7162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Copyright © 2021 Pearson Canada Inc.</a:t>
            </a:r>
          </a:p>
        </p:txBody>
      </p:sp>
      <p:pic>
        <p:nvPicPr>
          <p:cNvPr id="11" name="Picture 10" descr="Macroeconomics, Sixth Canadian Edition by Stephen D. Williamso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499" y="1182659"/>
            <a:ext cx="3961801" cy="506574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Basic Structure of a Macroeconomic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buFontTx/>
              <a:buChar char="•"/>
            </a:pPr>
            <a:r>
              <a:rPr lang="en-US" altLang="en-US" dirty="0"/>
              <a:t>Consumers and firms</a:t>
            </a:r>
          </a:p>
          <a:p>
            <a:pPr>
              <a:spcBef>
                <a:spcPts val="600"/>
              </a:spcBef>
              <a:buFontTx/>
              <a:buChar char="•"/>
            </a:pPr>
            <a:r>
              <a:rPr lang="en-US" altLang="en-US" dirty="0"/>
              <a:t>The set of goods that consumers consume</a:t>
            </a:r>
          </a:p>
          <a:p>
            <a:pPr>
              <a:spcBef>
                <a:spcPts val="600"/>
              </a:spcBef>
              <a:buFontTx/>
              <a:buChar char="•"/>
            </a:pPr>
            <a:r>
              <a:rPr lang="en-US" altLang="en-US" dirty="0"/>
              <a:t>Consumers</a:t>
            </a:r>
            <a:r>
              <a:rPr lang="ja-JP" altLang="en-US" dirty="0"/>
              <a:t>’</a:t>
            </a:r>
            <a:r>
              <a:rPr lang="en-US" altLang="ja-JP" dirty="0"/>
              <a:t> preferences</a:t>
            </a:r>
          </a:p>
          <a:p>
            <a:pPr>
              <a:spcBef>
                <a:spcPts val="600"/>
              </a:spcBef>
              <a:buFontTx/>
              <a:buChar char="•"/>
            </a:pPr>
            <a:r>
              <a:rPr lang="en-US" altLang="en-US" dirty="0"/>
              <a:t>The production technology</a:t>
            </a:r>
          </a:p>
          <a:p>
            <a:pPr>
              <a:spcBef>
                <a:spcPts val="600"/>
              </a:spcBef>
              <a:buFontTx/>
              <a:buChar char="•"/>
            </a:pPr>
            <a:r>
              <a:rPr lang="en-US" altLang="en-US" dirty="0"/>
              <a:t>Resources available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217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What do we learn from macroeconomic analysis?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buFontTx/>
              <a:buChar char="•"/>
            </a:pPr>
            <a:r>
              <a:rPr lang="en-US" altLang="en-US" dirty="0"/>
              <a:t>What is produced and consumed in the economy is determined jointly by the economy</a:t>
            </a:r>
            <a:r>
              <a:rPr lang="ja-JP" altLang="en-US" dirty="0"/>
              <a:t>’</a:t>
            </a:r>
            <a:r>
              <a:rPr lang="en-US" altLang="ja-JP" dirty="0"/>
              <a:t>s productive capacity and the preferences of consumers.</a:t>
            </a:r>
          </a:p>
          <a:p>
            <a:pPr>
              <a:spcBef>
                <a:spcPts val="600"/>
              </a:spcBef>
              <a:buFontTx/>
              <a:buChar char="•"/>
            </a:pPr>
            <a:r>
              <a:rPr lang="en-US" altLang="en-US" dirty="0"/>
              <a:t>In free market economies, there are strong forces that tend to produce socially efficient economic outcomes.</a:t>
            </a:r>
          </a:p>
          <a:p>
            <a:pPr>
              <a:spcBef>
                <a:spcPts val="600"/>
              </a:spcBef>
              <a:buFontTx/>
              <a:buChar char="•"/>
            </a:pPr>
            <a:r>
              <a:rPr lang="en-US" altLang="en-US" dirty="0"/>
              <a:t>Unemployment is painful for individuals, but it is </a:t>
            </a:r>
            <a:r>
              <a:rPr lang="en-US" altLang="en-US" dirty="0" smtClean="0"/>
              <a:t>a necessary </a:t>
            </a:r>
            <a:r>
              <a:rPr lang="en-US" altLang="en-US" dirty="0"/>
              <a:t>evil in modern economies.</a:t>
            </a:r>
          </a:p>
          <a:p>
            <a:pPr>
              <a:spcBef>
                <a:spcPts val="600"/>
              </a:spcBef>
              <a:buFontTx/>
              <a:buChar char="•"/>
            </a:pPr>
            <a:r>
              <a:rPr lang="en-US" altLang="en-US" dirty="0"/>
              <a:t>Improvements in a country</a:t>
            </a:r>
            <a:r>
              <a:rPr lang="ja-JP" altLang="en-US" dirty="0"/>
              <a:t>’</a:t>
            </a:r>
            <a:r>
              <a:rPr lang="en-US" altLang="ja-JP" dirty="0"/>
              <a:t>s standard of living are brought about in the long run by technological progress.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158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What do we learn from macroeconomic analysis? Part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buFontTx/>
              <a:buChar char="•"/>
              <a:defRPr/>
            </a:pPr>
            <a:r>
              <a:rPr lang="en-US" kern="0" dirty="0"/>
              <a:t>A tax cut is not a free lunch</a:t>
            </a:r>
            <a:r>
              <a:rPr lang="en-US" kern="0" dirty="0" smtClean="0"/>
              <a:t>.</a:t>
            </a:r>
          </a:p>
          <a:p>
            <a:pPr>
              <a:spcBef>
                <a:spcPts val="600"/>
              </a:spcBef>
              <a:buFontTx/>
              <a:buChar char="•"/>
              <a:defRPr/>
            </a:pPr>
            <a:r>
              <a:rPr lang="en-US" kern="0" dirty="0"/>
              <a:t>What consumers and firms anticipate for the future has an important bearing on current macroeconomic events.</a:t>
            </a:r>
          </a:p>
          <a:p>
            <a:pPr>
              <a:spcBef>
                <a:spcPts val="600"/>
              </a:spcBef>
              <a:buFontTx/>
              <a:buChar char="•"/>
              <a:defRPr/>
            </a:pPr>
            <a:r>
              <a:rPr lang="en-US" kern="0" dirty="0"/>
              <a:t>What consumers and firms anticipate for the future has an important bearing on current macroeconomic events.</a:t>
            </a:r>
          </a:p>
          <a:p>
            <a:pPr>
              <a:spcBef>
                <a:spcPts val="600"/>
              </a:spcBef>
              <a:buFontTx/>
              <a:buChar char="•"/>
              <a:defRPr/>
            </a:pPr>
            <a:r>
              <a:rPr lang="en-US" kern="0" dirty="0"/>
              <a:t>Money takes many forms, and having it is much better than not having it. Once we have it, however, changing its quantity ultimately does not matter.</a:t>
            </a:r>
          </a:p>
          <a:p>
            <a:pPr>
              <a:spcBef>
                <a:spcPts val="600"/>
              </a:spcBef>
              <a:buFontTx/>
              <a:buChar char="•"/>
              <a:defRPr/>
            </a:pPr>
            <a:r>
              <a:rPr lang="en-US" kern="0" dirty="0"/>
              <a:t>Business cycles are similar, but they can have many causes.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3780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What do we learn from macroeconomic analysis? Part III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buFontTx/>
              <a:buChar char="•"/>
              <a:defRPr/>
            </a:pPr>
            <a:r>
              <a:rPr lang="en-US" kern="0" dirty="0"/>
              <a:t>Countries gain from trading goods and assets with each other, but trade is also a source of shocks to the domestic economy.</a:t>
            </a:r>
          </a:p>
          <a:p>
            <a:pPr>
              <a:spcBef>
                <a:spcPts val="600"/>
              </a:spcBef>
              <a:buFontTx/>
              <a:buChar char="•"/>
              <a:defRPr/>
            </a:pPr>
            <a:r>
              <a:rPr lang="en-US" kern="0" dirty="0"/>
              <a:t>In the long run, inflation is caused by growth in the money supply.</a:t>
            </a:r>
          </a:p>
          <a:p>
            <a:pPr>
              <a:spcBef>
                <a:spcPts val="600"/>
              </a:spcBef>
              <a:buFontTx/>
              <a:buChar char="•"/>
              <a:defRPr/>
            </a:pPr>
            <a:r>
              <a:rPr lang="en-US" kern="0" dirty="0"/>
              <a:t>Two key relationships concerning macroeconomic variables involve the short run tradeoff between output and inflation, and the relationship between the nominal interest rate and inflation.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138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Understanding Recent and Current Macroeconomics Events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spcBef>
                <a:spcPts val="600"/>
              </a:spcBef>
              <a:buFontTx/>
              <a:buChar char="•"/>
              <a:defRPr/>
            </a:pPr>
            <a:r>
              <a:rPr lang="en-US" kern="0" dirty="0"/>
              <a:t>Productivity Growth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Char char="•"/>
              <a:defRPr/>
            </a:pPr>
            <a:r>
              <a:rPr lang="en-US" kern="0" dirty="0"/>
              <a:t>Government Spending and Government Surplus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Char char="•"/>
              <a:defRPr/>
            </a:pPr>
            <a:r>
              <a:rPr lang="en-US" kern="0" dirty="0"/>
              <a:t>Unemployment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Char char="•"/>
              <a:defRPr/>
            </a:pPr>
            <a:r>
              <a:rPr lang="en-US" kern="0" dirty="0"/>
              <a:t>Inflation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Char char="•"/>
              <a:defRPr/>
            </a:pPr>
            <a:r>
              <a:rPr lang="en-US" kern="0" dirty="0"/>
              <a:t>Interest Rates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Char char="•"/>
              <a:defRPr/>
            </a:pPr>
            <a:r>
              <a:rPr lang="en-US" kern="0" dirty="0"/>
              <a:t>Trade and the Current Account Surplus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Char char="•"/>
              <a:defRPr/>
            </a:pPr>
            <a:r>
              <a:rPr lang="en-US" kern="0" dirty="0"/>
              <a:t>Business Cycles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500642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/>
          <a:lstStyle/>
          <a:p>
            <a:r>
              <a:rPr lang="en-US" altLang="en-US" dirty="0"/>
              <a:t>Figure 1.5</a:t>
            </a:r>
            <a:br>
              <a:rPr lang="en-US" altLang="en-US" dirty="0"/>
            </a:br>
            <a:r>
              <a:rPr lang="en-US" b="0" dirty="0"/>
              <a:t>Natural Logarithm of Average </a:t>
            </a:r>
            <a:r>
              <a:rPr lang="en-US" b="0" dirty="0" err="1"/>
              <a:t>Labour</a:t>
            </a:r>
            <a:r>
              <a:rPr lang="en-US" b="0" dirty="0"/>
              <a:t> Productivity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5509800"/>
            <a:ext cx="8229600" cy="775216"/>
          </a:xfrm>
        </p:spPr>
        <p:txBody>
          <a:bodyPr/>
          <a:lstStyle/>
          <a:p>
            <a:r>
              <a:rPr lang="en-US" dirty="0"/>
              <a:t>Average </a:t>
            </a:r>
            <a:r>
              <a:rPr lang="en-US" dirty="0" err="1"/>
              <a:t>labour</a:t>
            </a:r>
            <a:r>
              <a:rPr lang="en-US" dirty="0"/>
              <a:t> productivity is the quantity of aggregate output produced per worker. Because </a:t>
            </a:r>
            <a:r>
              <a:rPr lang="en-US" dirty="0" smtClean="0"/>
              <a:t>the graph </a:t>
            </a:r>
            <a:r>
              <a:rPr lang="en-US" dirty="0"/>
              <a:t>is of the log of average </a:t>
            </a:r>
            <a:r>
              <a:rPr lang="en-US" dirty="0" err="1"/>
              <a:t>labour</a:t>
            </a:r>
            <a:r>
              <a:rPr lang="en-US" dirty="0"/>
              <a:t> productivity, the slope of the graph is approximately the </a:t>
            </a:r>
            <a:r>
              <a:rPr lang="en-US" dirty="0" smtClean="0"/>
              <a:t>growth rate in average </a:t>
            </a:r>
            <a:r>
              <a:rPr lang="en-US" dirty="0" err="1"/>
              <a:t>labour</a:t>
            </a:r>
            <a:r>
              <a:rPr lang="en-US" dirty="0"/>
              <a:t> productivity. Productivity growth slowed from the early 1970s to the </a:t>
            </a:r>
            <a:r>
              <a:rPr lang="en-US" dirty="0" smtClean="0"/>
              <a:t>early 1980s</a:t>
            </a:r>
            <a:r>
              <a:rPr lang="en-US" dirty="0"/>
              <a:t>, and later on, after 2000.</a:t>
            </a:r>
            <a:endParaRPr lang="en-AU" dirty="0"/>
          </a:p>
        </p:txBody>
      </p:sp>
      <p:pic>
        <p:nvPicPr>
          <p:cNvPr id="4" name="Picture 3" descr="A line graph depicts the natural logarithm of real GDP per worker for the period from 19 60 to 20 20.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432" y="1090200"/>
            <a:ext cx="5427136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8599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51240"/>
          </a:xfrm>
        </p:spPr>
        <p:txBody>
          <a:bodyPr/>
          <a:lstStyle/>
          <a:p>
            <a:r>
              <a:rPr lang="en-US" altLang="en-US" dirty="0"/>
              <a:t>Figure 1.6</a:t>
            </a:r>
            <a:br>
              <a:rPr lang="en-US" altLang="en-US" dirty="0"/>
            </a:br>
            <a:r>
              <a:rPr lang="en-US" b="0" dirty="0"/>
              <a:t>The Total Government Surplus in Canada, as a Percentage of GDP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5441732"/>
            <a:ext cx="8229600" cy="843284"/>
          </a:xfrm>
        </p:spPr>
        <p:txBody>
          <a:bodyPr/>
          <a:lstStyle/>
          <a:p>
            <a:r>
              <a:rPr lang="en-US" dirty="0"/>
              <a:t>Of particular note is the trend decrease that occurs in the government surplus until the early 1990s</a:t>
            </a:r>
            <a:r>
              <a:rPr lang="en-US" dirty="0" smtClean="0"/>
              <a:t>, with </a:t>
            </a:r>
            <a:r>
              <a:rPr lang="en-US" dirty="0"/>
              <a:t>the government surplus being negative for most of the period since the mid-1970s. </a:t>
            </a:r>
            <a:r>
              <a:rPr lang="en-US" dirty="0" smtClean="0"/>
              <a:t>The government </a:t>
            </a:r>
            <a:r>
              <a:rPr lang="en-US" dirty="0"/>
              <a:t>surplus increases through most of the 1990s and becomes positive in the late 1990s. </a:t>
            </a:r>
            <a:r>
              <a:rPr lang="en-US" dirty="0" smtClean="0"/>
              <a:t>A deficit </a:t>
            </a:r>
            <a:r>
              <a:rPr lang="en-US" dirty="0"/>
              <a:t>opens up in the 2008–2009 recession and the surplus is close to zero from 2014 to 2018.</a:t>
            </a:r>
            <a:endParaRPr lang="en-AU" dirty="0"/>
          </a:p>
        </p:txBody>
      </p:sp>
      <p:pic>
        <p:nvPicPr>
          <p:cNvPr id="4" name="Picture 3" descr="A line graph depicts the government surplus, as percentage of GDP for the period from 19 60 to 20 20.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733" y="1050786"/>
            <a:ext cx="5386534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3892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/>
              <a:t>Figure 1.7</a:t>
            </a:r>
            <a:br>
              <a:rPr lang="en-US" dirty="0"/>
            </a:br>
            <a:r>
              <a:rPr lang="en-US" b="0" dirty="0"/>
              <a:t>Unemployment Rates in Canada and the United States after the Beginning of 2008</a:t>
            </a:r>
            <a:endParaRPr lang="en-AU" b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5636400"/>
            <a:ext cx="8229600" cy="648616"/>
          </a:xfrm>
        </p:spPr>
        <p:txBody>
          <a:bodyPr/>
          <a:lstStyle/>
          <a:p>
            <a:r>
              <a:rPr lang="en-US" dirty="0"/>
              <a:t>The unemployment rate rose much more in the United States than in Canada in the recent recession.</a:t>
            </a:r>
          </a:p>
          <a:p>
            <a:r>
              <a:rPr lang="en-US" dirty="0"/>
              <a:t>Then, after the recession ended, the unemployment rate fell more quickly in the United States than in</a:t>
            </a:r>
          </a:p>
          <a:p>
            <a:r>
              <a:rPr lang="en-US" dirty="0"/>
              <a:t>Canada.</a:t>
            </a:r>
            <a:endParaRPr lang="en-AU" dirty="0"/>
          </a:p>
        </p:txBody>
      </p:sp>
      <p:pic>
        <p:nvPicPr>
          <p:cNvPr id="4" name="Picture 3" descr="A line graph depicts the unemployment rate in the United States and Canada.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524000"/>
            <a:ext cx="4888889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5329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/>
          <a:lstStyle/>
          <a:p>
            <a:r>
              <a:rPr lang="en-US" altLang="en-US" dirty="0"/>
              <a:t>Figure 1.8</a:t>
            </a:r>
            <a:br>
              <a:rPr lang="en-US" altLang="en-US" dirty="0"/>
            </a:br>
            <a:r>
              <a:rPr lang="en-US" b="0" dirty="0"/>
              <a:t>Inflation in Canada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5765438"/>
            <a:ext cx="8229600" cy="519578"/>
          </a:xfrm>
        </p:spPr>
        <p:txBody>
          <a:bodyPr/>
          <a:lstStyle/>
          <a:p>
            <a:r>
              <a:rPr lang="en-US" dirty="0"/>
              <a:t>The high inflation of the 1970s was brought down by the policies of the Bank of Canada, </a:t>
            </a:r>
            <a:r>
              <a:rPr lang="en-US" dirty="0" smtClean="0"/>
              <a:t>particularly inflation </a:t>
            </a:r>
            <a:r>
              <a:rPr lang="en-US" dirty="0"/>
              <a:t>targeting, which was introduced in 1991.</a:t>
            </a:r>
            <a:endParaRPr lang="en-AU" dirty="0"/>
          </a:p>
        </p:txBody>
      </p:sp>
      <p:pic>
        <p:nvPicPr>
          <p:cNvPr id="4" name="Picture 3" descr="A line graph depicts percentage annual inflation rate for the period from 19 60 to 20 20.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770" y="1218019"/>
            <a:ext cx="5366460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2394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/>
          <a:lstStyle/>
          <a:p>
            <a:r>
              <a:rPr lang="en-US" altLang="en-US" dirty="0"/>
              <a:t>Figure 1.9</a:t>
            </a:r>
            <a:br>
              <a:rPr lang="en-US" altLang="en-US" dirty="0"/>
            </a:br>
            <a:r>
              <a:rPr lang="en-US" altLang="en-US" b="0" dirty="0"/>
              <a:t>The Nominal Interest Rate and the Inflation Rate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5662200"/>
            <a:ext cx="8229600" cy="622816"/>
          </a:xfrm>
        </p:spPr>
        <p:txBody>
          <a:bodyPr/>
          <a:lstStyle/>
          <a:p>
            <a:r>
              <a:rPr lang="en-US" dirty="0"/>
              <a:t>Macroeconomic theory tells us that the nominal interest rate and the inflation rate are positively related.</a:t>
            </a:r>
          </a:p>
          <a:p>
            <a:r>
              <a:rPr lang="en-US" dirty="0"/>
              <a:t>In the figure, the nominal interest rate, which is the three-month Treasury bill rate (a short-term interest</a:t>
            </a:r>
          </a:p>
          <a:p>
            <a:r>
              <a:rPr lang="en-US" dirty="0"/>
              <a:t>rate on federal government securities) tends to track the ups and downs in the inflation rate.</a:t>
            </a:r>
            <a:endParaRPr lang="en-AU" dirty="0"/>
          </a:p>
        </p:txBody>
      </p:sp>
      <p:pic>
        <p:nvPicPr>
          <p:cNvPr id="4" name="Picture 3" descr="A line graph depicts the interest rate and inflation rate for the period from 19 60 to 20 20.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433" y="1166400"/>
            <a:ext cx="5373134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636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Chapter 1 Topics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defRPr/>
            </a:pPr>
            <a:r>
              <a:rPr lang="en-US" dirty="0"/>
              <a:t>What is macroeconomics?</a:t>
            </a:r>
          </a:p>
          <a:p>
            <a:pPr>
              <a:spcBef>
                <a:spcPts val="600"/>
              </a:spcBef>
              <a:defRPr/>
            </a:pPr>
            <a:r>
              <a:rPr lang="en-US" dirty="0"/>
              <a:t>GDP, economic growth, business cycles.</a:t>
            </a:r>
          </a:p>
          <a:p>
            <a:pPr>
              <a:spcBef>
                <a:spcPts val="600"/>
              </a:spcBef>
              <a:defRPr/>
            </a:pPr>
            <a:r>
              <a:rPr lang="en-US" dirty="0"/>
              <a:t>Macroeconomic models.</a:t>
            </a:r>
          </a:p>
          <a:p>
            <a:pPr>
              <a:spcBef>
                <a:spcPts val="600"/>
              </a:spcBef>
              <a:defRPr/>
            </a:pPr>
            <a:r>
              <a:rPr lang="en-US" dirty="0"/>
              <a:t>Understanding recent and current macroeconomic events.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716833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/>
          <a:lstStyle/>
          <a:p>
            <a:r>
              <a:rPr lang="en-US" altLang="en-US" dirty="0"/>
              <a:t>Figure </a:t>
            </a:r>
            <a:r>
              <a:rPr lang="en-US" altLang="en-US" dirty="0" smtClean="0"/>
              <a:t>1.10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b="0" dirty="0"/>
              <a:t>Real Interest Rate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5486400"/>
            <a:ext cx="8229600" cy="798616"/>
          </a:xfrm>
        </p:spPr>
        <p:txBody>
          <a:bodyPr/>
          <a:lstStyle/>
          <a:p>
            <a:r>
              <a:rPr lang="en-US" dirty="0"/>
              <a:t>The figure shows a measure of the real interest rate, which here is the short-term nominal interest rate</a:t>
            </a:r>
          </a:p>
          <a:p>
            <a:r>
              <a:rPr lang="en-US" dirty="0"/>
              <a:t>minus the actual rate of inflation. Monetary policy can have a short-run effect on the real interest rate; for</a:t>
            </a:r>
          </a:p>
          <a:p>
            <a:r>
              <a:rPr lang="en-US" dirty="0"/>
              <a:t>example, the high real interest rates in the 1980s are often attributed to tight monetary policy. Monetary</a:t>
            </a:r>
          </a:p>
          <a:p>
            <a:r>
              <a:rPr lang="en-US" dirty="0"/>
              <a:t>policy has been quite accommodative since the last recession, with low or negative real rates.</a:t>
            </a:r>
            <a:endParaRPr lang="en-AU" dirty="0"/>
          </a:p>
        </p:txBody>
      </p:sp>
      <p:pic>
        <p:nvPicPr>
          <p:cNvPr id="4" name="Picture 3" descr="A line graph depicts the interest rate in percent for the period from 19 60 to 20 20.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621" y="1087821"/>
            <a:ext cx="5406758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0809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066800"/>
          </a:xfrm>
        </p:spPr>
        <p:txBody>
          <a:bodyPr/>
          <a:lstStyle/>
          <a:p>
            <a:r>
              <a:rPr lang="en-US" altLang="en-US" dirty="0"/>
              <a:t>Figure 1.11</a:t>
            </a:r>
            <a:br>
              <a:rPr lang="en-US" altLang="en-US" dirty="0"/>
            </a:br>
            <a:r>
              <a:rPr lang="en-US" b="0" dirty="0"/>
              <a:t>Exports and Imports of Goods and Services </a:t>
            </a:r>
            <a:r>
              <a:rPr lang="en-US" b="0" dirty="0" smtClean="0"/>
              <a:t>for </a:t>
            </a:r>
            <a:r>
              <a:rPr lang="en-US" b="0" dirty="0"/>
              <a:t>Canada, as Percentages of GDP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5761704"/>
            <a:ext cx="8229600" cy="523312"/>
          </a:xfrm>
        </p:spPr>
        <p:txBody>
          <a:bodyPr/>
          <a:lstStyle/>
          <a:p>
            <a:r>
              <a:rPr lang="en-US" dirty="0"/>
              <a:t>The increase in both imports and exports reflects a general increase in world trade, though </a:t>
            </a:r>
            <a:r>
              <a:rPr lang="en-US" dirty="0" smtClean="0"/>
              <a:t>exports and </a:t>
            </a:r>
            <a:r>
              <a:rPr lang="en-US" dirty="0"/>
              <a:t>imports both fell from 2000 to 2018.</a:t>
            </a:r>
            <a:endParaRPr lang="en-AU" dirty="0"/>
          </a:p>
        </p:txBody>
      </p:sp>
      <p:pic>
        <p:nvPicPr>
          <p:cNvPr id="4" name="Picture 3" descr="A line graph depicts the exports and imports as percentage of GDP for period from 19 60 to 20 20.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354" y="1371600"/>
            <a:ext cx="5598275" cy="416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3792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/>
          <a:lstStyle/>
          <a:p>
            <a:r>
              <a:rPr lang="en-US" altLang="en-US" dirty="0"/>
              <a:t>Figure 1.12</a:t>
            </a:r>
            <a:br>
              <a:rPr lang="en-US" altLang="en-US" dirty="0"/>
            </a:br>
            <a:r>
              <a:rPr lang="en-US" b="0" dirty="0"/>
              <a:t>Net Exports for Canada, 1961–2018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5463000"/>
            <a:ext cx="8229600" cy="822016"/>
          </a:xfrm>
        </p:spPr>
        <p:txBody>
          <a:bodyPr/>
          <a:lstStyle/>
          <a:p>
            <a:r>
              <a:rPr lang="en-US" dirty="0"/>
              <a:t>The figure shows the current account surplus for Canada from 1961 to 2018, which is exports </a:t>
            </a:r>
            <a:r>
              <a:rPr lang="en-US" dirty="0" smtClean="0"/>
              <a:t>of goods </a:t>
            </a:r>
            <a:r>
              <a:rPr lang="en-US" dirty="0"/>
              <a:t>and services minus imports of goods and services, here plotted as a percentage of GDP</a:t>
            </a:r>
            <a:r>
              <a:rPr lang="en-US" dirty="0" smtClean="0"/>
              <a:t>. Canada </a:t>
            </a:r>
            <a:r>
              <a:rPr lang="en-US" dirty="0"/>
              <a:t>ran a trade deficit for much of this period, but began to run a surplus in the late 1990s, </a:t>
            </a:r>
            <a:r>
              <a:rPr lang="en-US" dirty="0" smtClean="0"/>
              <a:t>with a </a:t>
            </a:r>
            <a:r>
              <a:rPr lang="en-US" dirty="0"/>
              <a:t>deficit opening up in the 2008–2009 recession.</a:t>
            </a:r>
            <a:endParaRPr lang="en-AU" dirty="0"/>
          </a:p>
        </p:txBody>
      </p:sp>
      <p:pic>
        <p:nvPicPr>
          <p:cNvPr id="4" name="Picture 3" descr="A line graph depicts the net exports for Canada as a percentage of GDP for the period from 19 60 to 20 20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733" y="1143000"/>
            <a:ext cx="5386534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2115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/>
          <a:lstStyle/>
          <a:p>
            <a:r>
              <a:rPr lang="en-US" altLang="en-US" dirty="0"/>
              <a:t>Figure 1.13</a:t>
            </a:r>
            <a:br>
              <a:rPr lang="en-US" altLang="en-US" dirty="0"/>
            </a:br>
            <a:r>
              <a:rPr lang="en-US" altLang="en-US" b="0" dirty="0"/>
              <a:t>Percentage Deviation From Trend in Real GDP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5638800"/>
            <a:ext cx="8229600" cy="646216"/>
          </a:xfrm>
        </p:spPr>
        <p:txBody>
          <a:bodyPr/>
          <a:lstStyle/>
          <a:p>
            <a:r>
              <a:rPr lang="en-US" dirty="0"/>
              <a:t>The figure shows business cycles in Canada from 1961 to 2018, as measured by the </a:t>
            </a:r>
            <a:r>
              <a:rPr lang="en-US" dirty="0" smtClean="0"/>
              <a:t>percentage deviations </a:t>
            </a:r>
            <a:r>
              <a:rPr lang="en-US" dirty="0"/>
              <a:t>of real GDP from trend. Note the especially large negative deviations from trend </a:t>
            </a:r>
            <a:r>
              <a:rPr lang="en-US" dirty="0" smtClean="0"/>
              <a:t>in 1981–1982</a:t>
            </a:r>
            <a:r>
              <a:rPr lang="en-US" dirty="0"/>
              <a:t>, 1991–1992, and 2008–2009. These represent particularly severe recessions.</a:t>
            </a:r>
            <a:endParaRPr lang="en-AU" dirty="0"/>
          </a:p>
        </p:txBody>
      </p:sp>
      <p:pic>
        <p:nvPicPr>
          <p:cNvPr id="4" name="Picture 3" descr="A line graph depicts the percentage deviation from the trend in real GDP for the period from 19 60 to 20 20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433" y="1090200"/>
            <a:ext cx="5373134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987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What is Macroeconomics?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buFontTx/>
              <a:buChar char="•"/>
              <a:defRPr/>
            </a:pPr>
            <a:r>
              <a:rPr lang="en-US" kern="0" dirty="0"/>
              <a:t>Models built to explain macroeconomic phenomena.</a:t>
            </a:r>
          </a:p>
          <a:p>
            <a:pPr>
              <a:spcBef>
                <a:spcPts val="600"/>
              </a:spcBef>
              <a:buFontTx/>
              <a:buChar char="•"/>
              <a:defRPr/>
            </a:pPr>
            <a:r>
              <a:rPr lang="en-US" kern="0" dirty="0"/>
              <a:t>The important phenomena are </a:t>
            </a:r>
            <a:r>
              <a:rPr lang="en-US" i="1" kern="0" dirty="0"/>
              <a:t>long-run growth </a:t>
            </a:r>
            <a:r>
              <a:rPr lang="en-US" kern="0" dirty="0"/>
              <a:t>and </a:t>
            </a:r>
            <a:r>
              <a:rPr lang="en-US" i="1" kern="0" dirty="0"/>
              <a:t>business cycles.</a:t>
            </a:r>
          </a:p>
          <a:p>
            <a:pPr>
              <a:spcBef>
                <a:spcPts val="600"/>
              </a:spcBef>
              <a:buFontTx/>
              <a:buChar char="•"/>
              <a:defRPr/>
            </a:pPr>
            <a:r>
              <a:rPr lang="en-US" kern="0" dirty="0"/>
              <a:t>Approach in this book is to build up macroeconomic analysis from microeconomic principles.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275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Gross Domestic Product, Economic Growth, and Business Cycles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buFontTx/>
              <a:buChar char="•"/>
            </a:pPr>
            <a:r>
              <a:rPr lang="en-US" altLang="en-US" dirty="0"/>
              <a:t>Gross Domestic Product (GDP): the quantity of goods and services produced within a country</a:t>
            </a:r>
            <a:r>
              <a:rPr lang="en-US" altLang="ja-JP" dirty="0"/>
              <a:t>’s borders over a particular period of time.</a:t>
            </a:r>
          </a:p>
          <a:p>
            <a:pPr>
              <a:spcBef>
                <a:spcPts val="600"/>
              </a:spcBef>
              <a:buFontTx/>
              <a:buChar char="•"/>
            </a:pPr>
            <a:r>
              <a:rPr lang="en-US" altLang="en-US" dirty="0"/>
              <a:t>The time series of GDP can be separated into </a:t>
            </a:r>
            <a:r>
              <a:rPr lang="en-US" altLang="en-US" i="1" dirty="0"/>
              <a:t>trend </a:t>
            </a:r>
            <a:r>
              <a:rPr lang="en-US" altLang="en-US" dirty="0"/>
              <a:t>and </a:t>
            </a:r>
            <a:r>
              <a:rPr lang="en-US" altLang="en-US" i="1" dirty="0"/>
              <a:t>business cycle </a:t>
            </a:r>
            <a:r>
              <a:rPr lang="en-US" altLang="en-US" dirty="0"/>
              <a:t>components.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8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/>
          <a:lstStyle/>
          <a:p>
            <a:r>
              <a:rPr lang="en-US" altLang="en-US" dirty="0"/>
              <a:t>Figure 1.1</a:t>
            </a:r>
            <a:r>
              <a:rPr lang="en-US" altLang="en-US" b="0" dirty="0"/>
              <a:t/>
            </a:r>
            <a:br>
              <a:rPr lang="en-US" altLang="en-US" b="0" dirty="0"/>
            </a:br>
            <a:r>
              <a:rPr lang="en-US" b="0" dirty="0"/>
              <a:t>Per Capita Real GDP for Canada, 1870–2017 (2012 dollars)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5715000"/>
            <a:ext cx="8229600" cy="570016"/>
          </a:xfrm>
        </p:spPr>
        <p:txBody>
          <a:bodyPr/>
          <a:lstStyle/>
          <a:p>
            <a:r>
              <a:rPr lang="en-US" dirty="0"/>
              <a:t>Per capita real GDP is a measure of the average level of income for a Canadian resident. </a:t>
            </a:r>
            <a:r>
              <a:rPr lang="en-US" dirty="0" smtClean="0"/>
              <a:t>Two unusual, though </a:t>
            </a:r>
            <a:r>
              <a:rPr lang="en-US" dirty="0"/>
              <a:t>key, events in the figure are the Great Depression, when there was a large reduction in </a:t>
            </a:r>
            <a:r>
              <a:rPr lang="en-US" dirty="0" smtClean="0"/>
              <a:t>living standards </a:t>
            </a:r>
            <a:r>
              <a:rPr lang="en-US" dirty="0"/>
              <a:t>for the average Canadian, and World War II, when per capita output increased greatly.</a:t>
            </a:r>
            <a:endParaRPr lang="en-AU" dirty="0"/>
          </a:p>
        </p:txBody>
      </p:sp>
      <p:pic>
        <p:nvPicPr>
          <p:cNvPr id="4" name="Picture 3" descr="A line graph depicts per capita income in thousands of 20 12 dollars for the period from 18 60 to 20 20.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420" y="1090200"/>
            <a:ext cx="5353160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147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/>
          <a:lstStyle/>
          <a:p>
            <a:r>
              <a:rPr lang="en-US" altLang="en-US" dirty="0"/>
              <a:t>Figure 1.2</a:t>
            </a:r>
            <a:br>
              <a:rPr lang="en-US" altLang="en-US" dirty="0"/>
            </a:br>
            <a:r>
              <a:rPr lang="en-US" altLang="en-US" b="0" dirty="0"/>
              <a:t>Natural Logarithm of Per Capita Real GDP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5662200"/>
            <a:ext cx="8229600" cy="622816"/>
          </a:xfrm>
        </p:spPr>
        <p:txBody>
          <a:bodyPr/>
          <a:lstStyle/>
          <a:p>
            <a:r>
              <a:rPr lang="en-US" dirty="0"/>
              <a:t>Here, the slope of the graph is approximately equal to the growth rate of per capita GDP. </a:t>
            </a:r>
            <a:r>
              <a:rPr lang="en-US" dirty="0" smtClean="0"/>
              <a:t>Excluding the </a:t>
            </a:r>
            <a:r>
              <a:rPr lang="en-US" dirty="0"/>
              <a:t>period from 1920 to 1945, the growth rate of per capita GDP is remarkably close to </a:t>
            </a:r>
            <a:r>
              <a:rPr lang="en-US" dirty="0" smtClean="0"/>
              <a:t>being constant during this period. That is, a straight line would fit the graph fairly well.</a:t>
            </a:r>
            <a:endParaRPr lang="en-AU" dirty="0"/>
          </a:p>
        </p:txBody>
      </p:sp>
      <p:pic>
        <p:nvPicPr>
          <p:cNvPr id="4" name="Picture 3" descr="A line graph depicts the natural logarithm of per capita income.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733" y="1166400"/>
            <a:ext cx="5386534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61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/>
          <a:lstStyle/>
          <a:p>
            <a:r>
              <a:rPr lang="en-US" altLang="en-US" dirty="0"/>
              <a:t>Figure 1.3</a:t>
            </a:r>
            <a:br>
              <a:rPr lang="en-US" altLang="en-US" dirty="0"/>
            </a:br>
            <a:r>
              <a:rPr lang="en-US" b="0" dirty="0"/>
              <a:t>Natural Logarithm of Per Capita GDP and Trend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5662200"/>
            <a:ext cx="8229600" cy="622816"/>
          </a:xfrm>
        </p:spPr>
        <p:txBody>
          <a:bodyPr/>
          <a:lstStyle/>
          <a:p>
            <a:r>
              <a:rPr lang="en-US" dirty="0"/>
              <a:t>Sometimes it is useful to separate long-run growth from business cycle fluctuations. In the figure, the</a:t>
            </a:r>
          </a:p>
          <a:p>
            <a:r>
              <a:rPr lang="en-US" dirty="0"/>
              <a:t>black line is the log of real per capita GDP, while the </a:t>
            </a:r>
            <a:r>
              <a:rPr lang="en-US" dirty="0" err="1"/>
              <a:t>coloured</a:t>
            </a:r>
            <a:r>
              <a:rPr lang="en-US" dirty="0"/>
              <a:t> line denotes a smooth growth trend </a:t>
            </a:r>
            <a:r>
              <a:rPr lang="en-US" dirty="0" smtClean="0"/>
              <a:t>fit to </a:t>
            </a:r>
            <a:r>
              <a:rPr lang="en-US" dirty="0"/>
              <a:t>the data. The deviations from the smooth trend then represent business cycles.</a:t>
            </a:r>
            <a:endParaRPr lang="en-AU" dirty="0"/>
          </a:p>
        </p:txBody>
      </p:sp>
      <p:pic>
        <p:nvPicPr>
          <p:cNvPr id="4" name="Picture 3" descr="A line graph depicts the natural logarithm of per capita income and a trend line passing through the actual line.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728" y="1166400"/>
            <a:ext cx="5454545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652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</p:spPr>
        <p:txBody>
          <a:bodyPr/>
          <a:lstStyle/>
          <a:p>
            <a:r>
              <a:rPr lang="en-US" altLang="en-US" dirty="0"/>
              <a:t>Figure 1.4</a:t>
            </a:r>
            <a:br>
              <a:rPr lang="en-US" altLang="en-US" dirty="0"/>
            </a:br>
            <a:r>
              <a:rPr lang="en-US" altLang="en-US" b="0" dirty="0"/>
              <a:t>Percentage Deviations from Trend in Per Capita GDP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5943600"/>
            <a:ext cx="8229600" cy="341416"/>
          </a:xfrm>
        </p:spPr>
        <p:txBody>
          <a:bodyPr/>
          <a:lstStyle/>
          <a:p>
            <a:r>
              <a:rPr lang="en-US" dirty="0"/>
              <a:t>Note the reduction in the volatility of real per capita GDP since World War II.</a:t>
            </a:r>
            <a:endParaRPr lang="en-AU" dirty="0"/>
          </a:p>
        </p:txBody>
      </p:sp>
      <p:pic>
        <p:nvPicPr>
          <p:cNvPr id="4" name="Picture 3" descr="A line graph depicts the deviation of the per capita GDP line from the trend line for the period from 18 60 to 20 20.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837" y="1242600"/>
            <a:ext cx="5420326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445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Macroeconomic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buFontTx/>
              <a:buChar char="•"/>
              <a:defRPr/>
            </a:pPr>
            <a:r>
              <a:rPr lang="en-US" kern="0" dirty="0"/>
              <a:t>A macroeconomic model captures the essential features of the world needed to analyze a particular macroeconomic problem.</a:t>
            </a:r>
          </a:p>
          <a:p>
            <a:pPr>
              <a:spcBef>
                <a:spcPts val="600"/>
              </a:spcBef>
              <a:buFontTx/>
              <a:buChar char="•"/>
              <a:defRPr/>
            </a:pPr>
            <a:r>
              <a:rPr lang="en-US" kern="0" dirty="0"/>
              <a:t>Macroeconomic models should be simple, but they need not be realistic.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785844"/>
      </p:ext>
    </p:extLst>
  </p:cSld>
  <p:clrMapOvr>
    <a:masterClrMapping/>
  </p:clrMapOvr>
</p:sld>
</file>

<file path=ppt/theme/theme1.xml><?xml version="1.0" encoding="utf-8"?>
<a:theme xmlns:a="http://schemas.openxmlformats.org/drawingml/2006/main" name="508 Lecture">
  <a:themeElements>
    <a:clrScheme name="Custom 7">
      <a:dk1>
        <a:sysClr val="windowText" lastClr="000000"/>
      </a:dk1>
      <a:lt1>
        <a:sysClr val="window" lastClr="FFFFFF"/>
      </a:lt1>
      <a:dk2>
        <a:srgbClr val="000000"/>
      </a:dk2>
      <a:lt2>
        <a:srgbClr val="007FA3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3C1581"/>
      </a:hlink>
      <a:folHlink>
        <a:srgbClr val="7F7F7F"/>
      </a:folHlink>
    </a:clrScheme>
    <a:fontScheme name="Office Classic 2">
      <a:maj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20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Pearson 508">
      <a:dk1>
        <a:sysClr val="windowText" lastClr="000000"/>
      </a:dk1>
      <a:lt1>
        <a:sysClr val="window" lastClr="FFFFFF"/>
      </a:lt1>
      <a:dk2>
        <a:srgbClr val="000000"/>
      </a:dk2>
      <a:lt2>
        <a:srgbClr val="EEEEEE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3C1581"/>
      </a:hlink>
      <a:folHlink>
        <a:srgbClr val="7F7F7F"/>
      </a:folHlink>
    </a:clrScheme>
    <a:fontScheme name="Office Classic 2">
      <a:maj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Pearson 508">
      <a:dk1>
        <a:sysClr val="windowText" lastClr="000000"/>
      </a:dk1>
      <a:lt1>
        <a:sysClr val="window" lastClr="FFFFFF"/>
      </a:lt1>
      <a:dk2>
        <a:srgbClr val="000000"/>
      </a:dk2>
      <a:lt2>
        <a:srgbClr val="EEEEEE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3C1581"/>
      </a:hlink>
      <a:folHlink>
        <a:srgbClr val="7F7F7F"/>
      </a:folHlink>
    </a:clrScheme>
    <a:fontScheme name="Office Classic 2">
      <a:maj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372</TotalTime>
  <Words>1204</Words>
  <Application>Microsoft Office PowerPoint</Application>
  <PresentationFormat>On-screen Show (4:3)</PresentationFormat>
  <Paragraphs>106</Paragraphs>
  <Slides>23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Times New Roman</vt:lpstr>
      <vt:lpstr>Verdana</vt:lpstr>
      <vt:lpstr>Wingdings</vt:lpstr>
      <vt:lpstr>508 Lecture</vt:lpstr>
      <vt:lpstr>Macroeconomics</vt:lpstr>
      <vt:lpstr>Chapter 1 Topics</vt:lpstr>
      <vt:lpstr>What is Macroeconomics?</vt:lpstr>
      <vt:lpstr>Gross Domestic Product, Economic Growth, and Business Cycles</vt:lpstr>
      <vt:lpstr>Figure 1.1 Per Capita Real GDP for Canada, 1870–2017 (2012 dollars)</vt:lpstr>
      <vt:lpstr>Figure 1.2 Natural Logarithm of Per Capita Real GDP</vt:lpstr>
      <vt:lpstr>Figure 1.3 Natural Logarithm of Per Capita GDP and Trend</vt:lpstr>
      <vt:lpstr>Figure 1.4 Percentage Deviations from Trend in Per Capita GDP</vt:lpstr>
      <vt:lpstr>Macroeconomic Models</vt:lpstr>
      <vt:lpstr>Basic Structure of a Macroeconomic Model</vt:lpstr>
      <vt:lpstr>What do we learn from macroeconomic analysis?</vt:lpstr>
      <vt:lpstr>What do we learn from macroeconomic analysis? Part II</vt:lpstr>
      <vt:lpstr>What do we learn from macroeconomic analysis? Part III</vt:lpstr>
      <vt:lpstr>Understanding Recent and Current Macroeconomics Events</vt:lpstr>
      <vt:lpstr>Figure 1.5 Natural Logarithm of Average Labour Productivity</vt:lpstr>
      <vt:lpstr>Figure 1.6 The Total Government Surplus in Canada, as a Percentage of GDP</vt:lpstr>
      <vt:lpstr>Figure 1.7 Unemployment Rates in Canada and the United States after the Beginning of 2008</vt:lpstr>
      <vt:lpstr>Figure 1.8 Inflation in Canada</vt:lpstr>
      <vt:lpstr>Figure 1.9 The Nominal Interest Rate and the Inflation Rate</vt:lpstr>
      <vt:lpstr>Figure 1.10 Real Interest Rate</vt:lpstr>
      <vt:lpstr>Figure 1.11 Exports and Imports of Goods and Services for Canada, as Percentages of GDP</vt:lpstr>
      <vt:lpstr>Figure 1.12 Net Exports for Canada, 1961–2018</vt:lpstr>
      <vt:lpstr>Figure 1.13 Percentage Deviation From Trend in Real GDP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Macroeconomics, Sixth Canadian Edition</dc:title>
  <dc:subject>Chapter 1: Introduction</dc:subject>
  <dc:creator>Stephen D. Williamson</dc:creator>
  <cp:keywords>Economics</cp:keywords>
  <cp:lastModifiedBy>Balwantsingh, Rawat</cp:lastModifiedBy>
  <cp:revision>279</cp:revision>
  <dcterms:created xsi:type="dcterms:W3CDTF">2014-07-14T20:04:21Z</dcterms:created>
  <dcterms:modified xsi:type="dcterms:W3CDTF">2020-01-14T06:52:43Z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Jive_VersionGuid">
    <vt:lpwstr>41a035f9-c0c9-4b55-9462-aad6e29bb125</vt:lpwstr>
  </property>
  <property fmtid="{D5CDD505-2E9C-101B-9397-08002B2CF9AE}" pid="3" name="Offisync_UpdateToken">
    <vt:lpwstr>1</vt:lpwstr>
  </property>
  <property fmtid="{D5CDD505-2E9C-101B-9397-08002B2CF9AE}" pid="4" name="Offisync_ProviderInitializationData">
    <vt:lpwstr>https://neo.pearson.com</vt:lpwstr>
  </property>
  <property fmtid="{D5CDD505-2E9C-101B-9397-08002B2CF9AE}" pid="5" name="Offisync_UniqueId">
    <vt:lpwstr>669439</vt:lpwstr>
  </property>
  <property fmtid="{D5CDD505-2E9C-101B-9397-08002B2CF9AE}" pid="6" name="Jive_LatestUserAccountName">
    <vt:lpwstr>UHellJe</vt:lpwstr>
  </property>
  <property fmtid="{D5CDD505-2E9C-101B-9397-08002B2CF9AE}" pid="7" name="Offisync_ServerID">
    <vt:lpwstr>7e960520-0e88-4f05-9fa0-24079b61e486</vt:lpwstr>
  </property>
</Properties>
</file>