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75" r:id="rId20"/>
    <p:sldId id="28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3" autoAdjust="0"/>
    <p:restoredTop sz="85500" autoAdjust="0"/>
  </p:normalViewPr>
  <p:slideViewPr>
    <p:cSldViewPr>
      <p:cViewPr varScale="1">
        <p:scale>
          <a:sx n="95" d="100"/>
          <a:sy n="95" d="100"/>
        </p:scale>
        <p:origin x="16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61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4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9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6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33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74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56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53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0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25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1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22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88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77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65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75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75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1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4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8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38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39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0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1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CD77C-7F5A-734F-8595-C597ADAA5B11}"/>
              </a:ext>
            </a:extLst>
          </p:cNvPr>
          <p:cNvSpPr txBox="1"/>
          <p:nvPr userDrawn="1"/>
        </p:nvSpPr>
        <p:spPr>
          <a:xfrm>
            <a:off x="1600200" y="6429345"/>
            <a:ext cx="716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dirty="0"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631372" y="4278084"/>
            <a:ext cx="386834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637312" y="4288972"/>
            <a:ext cx="3887391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900"/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8601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8601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2" r:id="rId4"/>
    <p:sldLayoutId id="2147483656" r:id="rId5"/>
    <p:sldLayoutId id="2147483650" r:id="rId6"/>
    <p:sldLayoutId id="2147483659" r:id="rId7"/>
    <p:sldLayoutId id="2147483658" r:id="rId8"/>
    <p:sldLayoutId id="2147483660" r:id="rId9"/>
    <p:sldLayoutId id="2147483651" r:id="rId10"/>
    <p:sldLayoutId id="2147483661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Macroeconomics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787402"/>
            <a:ext cx="8229600" cy="478970"/>
          </a:xfrm>
        </p:spPr>
        <p:txBody>
          <a:bodyPr/>
          <a:lstStyle/>
          <a:p>
            <a:r>
              <a:rPr lang="en-US" dirty="0"/>
              <a:t>Sixth Canadian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9200" y="2667000"/>
            <a:ext cx="3657600" cy="533400"/>
          </a:xfrm>
        </p:spPr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200401"/>
            <a:ext cx="3657600" cy="609600"/>
          </a:xfrm>
        </p:spPr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  <p:pic>
        <p:nvPicPr>
          <p:cNvPr id="11" name="Picture 10" descr="Macroeconomics, Sixth Canadian Edition by Stephen D. Williams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9" y="1182659"/>
            <a:ext cx="3961801" cy="50657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2.6</a:t>
            </a:r>
            <a:br>
              <a:rPr lang="en-US" altLang="en-US" sz="2400" dirty="0"/>
            </a:br>
            <a:r>
              <a:rPr lang="en-US" altLang="en-US" sz="2400" b="0" dirty="0"/>
              <a:t>GDP Using the Product Approach</a:t>
            </a:r>
            <a:endParaRPr lang="en-US" sz="24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45252"/>
              </p:ext>
            </p:extLst>
          </p:nvPr>
        </p:nvGraphicFramePr>
        <p:xfrm>
          <a:off x="1350010" y="2687320"/>
          <a:ext cx="64439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added—coconuts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added—restaurant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$18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added—government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$ 5.5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GDP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$43.5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0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2.7</a:t>
            </a:r>
            <a:br>
              <a:rPr lang="en-US" altLang="en-US" sz="2400" dirty="0"/>
            </a:br>
            <a:r>
              <a:rPr lang="en-US" altLang="en-US" sz="2400" b="0" dirty="0"/>
              <a:t>GDP Using the Expenditure Approach</a:t>
            </a:r>
            <a:endParaRPr lang="en-US" sz="24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96504"/>
              </p:ext>
            </p:extLst>
          </p:nvPr>
        </p:nvGraphicFramePr>
        <p:xfrm>
          <a:off x="1350010" y="2501900"/>
          <a:ext cx="64439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$38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Government expenditures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$ 5.5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 exports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GDP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$43.5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56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2.8</a:t>
            </a:r>
            <a:br>
              <a:rPr lang="en-US" altLang="en-US" sz="2400" dirty="0"/>
            </a:br>
            <a:r>
              <a:rPr lang="en-US" altLang="en-US" sz="2400" b="0" dirty="0"/>
              <a:t>GDP Using the Income Approach</a:t>
            </a:r>
            <a:endParaRPr lang="en-US" sz="24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83968"/>
              </p:ext>
            </p:extLst>
          </p:nvPr>
        </p:nvGraphicFramePr>
        <p:xfrm>
          <a:off x="1350010" y="2501900"/>
          <a:ext cx="64439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Wage income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After-tax profits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Interest income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$ 0.5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$ 4.5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GDP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$43.5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0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2.9</a:t>
            </a:r>
            <a:br>
              <a:rPr lang="en-US" altLang="en-US" sz="2400" dirty="0"/>
            </a:br>
            <a:r>
              <a:rPr lang="en-US" altLang="en-US" sz="2400" b="0" dirty="0"/>
              <a:t>Gross Domestic Product for 2017 </a:t>
            </a:r>
            <a:r>
              <a:rPr lang="en-US" altLang="en-US" sz="2000" b="0" dirty="0"/>
              <a:t>(1 of 2)</a:t>
            </a:r>
            <a:endParaRPr lang="en-US" sz="24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95665"/>
              </p:ext>
            </p:extLst>
          </p:nvPr>
        </p:nvGraphicFramePr>
        <p:xfrm>
          <a:off x="647700" y="1447800"/>
          <a:ext cx="7848600" cy="487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215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of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GDP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Billions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GDP*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GDP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2137.5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206500" algn="l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Consumption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1241.0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Durables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161.4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7.6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Semi-durables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3.9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Nondurables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284.3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Services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678.3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Investment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405.9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Nonresidential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202.4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Residential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164.7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2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Change in inventories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6143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    Intellectual property prods.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35.6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+mn-lt"/>
                        </a:rPr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86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6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2.9</a:t>
            </a:r>
            <a:br>
              <a:rPr lang="en-US" altLang="en-US" sz="2400" dirty="0"/>
            </a:br>
            <a:r>
              <a:rPr lang="en-US" altLang="en-US" sz="2400" b="0" dirty="0"/>
              <a:t>Gross Domestic Product for 2018 </a:t>
            </a:r>
            <a:r>
              <a:rPr lang="en-US" altLang="en-US" sz="2000" b="0" dirty="0"/>
              <a:t>(2 of 2)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41804"/>
              </p:ext>
            </p:extLst>
          </p:nvPr>
        </p:nvGraphicFramePr>
        <p:xfrm>
          <a:off x="968091" y="2316480"/>
          <a:ext cx="7207818" cy="22250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14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Government expenditures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523.7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Government consumption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442.8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Government investment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80.9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Net exports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Verdana"/>
                          <a:cs typeface="Verdana"/>
                        </a:rPr>
                        <a:t>−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50.4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Verdana"/>
                          <a:cs typeface="Verdana"/>
                        </a:rPr>
                        <a:t>-2.4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Exports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663.7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Imports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Verdana"/>
                          <a:cs typeface="Verdana"/>
                        </a:rPr>
                        <a:t>−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714.1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Verdana"/>
                          <a:cs typeface="Verdana"/>
                        </a:rPr>
                        <a:t>−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105059" marR="1050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*Percentages do not add up to 100 because of rounding and statistical </a:t>
            </a:r>
            <a:r>
              <a:rPr lang="en-US" sz="1200" dirty="0" smtClean="0"/>
              <a:t>discrepancy. Source</a:t>
            </a:r>
            <a:r>
              <a:rPr lang="en-US" sz="1200" dirty="0"/>
              <a:t>: Statistics Canada database, Table 384-0038. © Stephen D. Williamson.</a:t>
            </a:r>
          </a:p>
        </p:txBody>
      </p:sp>
    </p:spTree>
    <p:extLst>
      <p:ext uri="{BB962C8B-B14F-4D97-AF65-F5344CB8AC3E}">
        <p14:creationId xmlns:p14="http://schemas.microsoft.com/office/powerpoint/2010/main" val="330403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in Measuring GDP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Economic activity in the </a:t>
            </a:r>
            <a:r>
              <a:rPr lang="en-US" altLang="en-US" i="1" dirty="0"/>
              <a:t>underground economy </a:t>
            </a:r>
            <a:r>
              <a:rPr lang="en-US" altLang="en-US" dirty="0"/>
              <a:t>cannot be measured directly – this activity might be measured </a:t>
            </a:r>
            <a:r>
              <a:rPr lang="en-US" altLang="en-US" dirty="0" smtClean="0"/>
              <a:t>indirectly </a:t>
            </a:r>
            <a:r>
              <a:rPr lang="en-US" altLang="en-US" dirty="0"/>
              <a:t>by accounting for the use of currency.</a:t>
            </a:r>
            <a:r>
              <a:rPr lang="en-US" altLang="en-US" i="1" dirty="0"/>
              <a:t> </a:t>
            </a:r>
            <a:endParaRPr lang="en-US" altLang="en-US" dirty="0"/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Government production is difficult to measure, as the </a:t>
            </a:r>
            <a:r>
              <a:rPr lang="en-US" altLang="en-US" dirty="0" smtClean="0"/>
              <a:t>output </a:t>
            </a:r>
            <a:r>
              <a:rPr lang="en-US" altLang="en-US" dirty="0"/>
              <a:t>(for example defense services) is typically not sold in the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1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Nominal and Real GDP and Price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Price Index: Weighted average of a set of observed prices that gives a measure of the </a:t>
            </a:r>
            <a:r>
              <a:rPr lang="en-US" altLang="en-US" i="1" dirty="0"/>
              <a:t>price level.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Price indices allow us to measure the </a:t>
            </a:r>
            <a:r>
              <a:rPr lang="en-US" altLang="en-US" i="1" dirty="0"/>
              <a:t>inflation rate – </a:t>
            </a:r>
            <a:r>
              <a:rPr lang="en-US" altLang="en-US" dirty="0"/>
              <a:t>the rate of change in the price level.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A measure of the inflation rate allows us to determine how much of an increase in GDP is </a:t>
            </a:r>
            <a:r>
              <a:rPr lang="en-US" altLang="en-US" i="1" dirty="0"/>
              <a:t>nominal </a:t>
            </a:r>
            <a:r>
              <a:rPr lang="en-US" altLang="en-US" dirty="0"/>
              <a:t>and how much is </a:t>
            </a:r>
            <a:r>
              <a:rPr lang="en-US" altLang="en-US" i="1" dirty="0"/>
              <a:t>real.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7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60252"/>
          </a:xfrm>
        </p:spPr>
        <p:txBody>
          <a:bodyPr/>
          <a:lstStyle/>
          <a:p>
            <a:r>
              <a:rPr lang="en-US" altLang="en-US" sz="2400" dirty="0"/>
              <a:t>Table 2.10</a:t>
            </a:r>
            <a:br>
              <a:rPr lang="en-US" altLang="en-US" sz="2400" dirty="0"/>
            </a:br>
            <a:r>
              <a:rPr lang="en-US" altLang="en-US" sz="2400" b="0" dirty="0"/>
              <a:t>Data for Real GDP Example</a:t>
            </a:r>
            <a:endParaRPr lang="en-US" sz="24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59110"/>
              </p:ext>
            </p:extLst>
          </p:nvPr>
        </p:nvGraphicFramePr>
        <p:xfrm>
          <a:off x="1524000" y="2501900"/>
          <a:ext cx="6096000" cy="18542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Oranges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 in year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 in year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$0.80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 in year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 in year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$1.60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4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Figure 2.1</a:t>
            </a:r>
            <a:br>
              <a:rPr lang="en-US" dirty="0"/>
            </a:br>
            <a:r>
              <a:rPr lang="en-US" b="0" dirty="0"/>
              <a:t>Nominal GDP (red line) and Chain-Weighted Real GDP (blue line), 1961–2018</a:t>
            </a:r>
            <a:endParaRPr lang="en-AU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38800"/>
            <a:ext cx="8229600" cy="646216"/>
          </a:xfrm>
        </p:spPr>
        <p:txBody>
          <a:bodyPr/>
          <a:lstStyle/>
          <a:p>
            <a:r>
              <a:rPr lang="en-US" dirty="0"/>
              <a:t>Note that the two time series cross in 2012 because real GDP is measured in 2012 dollars. The growth</a:t>
            </a:r>
          </a:p>
          <a:p>
            <a:r>
              <a:rPr lang="en-US" dirty="0"/>
              <a:t>rate in real GDP is smaller than the growth rate for nominal GDP because of positive inflation over this</a:t>
            </a:r>
          </a:p>
          <a:p>
            <a:r>
              <a:rPr lang="en-AU" dirty="0"/>
              <a:t>period.</a:t>
            </a:r>
          </a:p>
        </p:txBody>
      </p:sp>
      <p:pic>
        <p:nvPicPr>
          <p:cNvPr id="4" name="Picture 3" descr="A line graphs shows Real and Nominal GDP trending upward starting in1960, with Real GDP above Nominal until 2008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6400"/>
            <a:ext cx="505102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6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2.11</a:t>
            </a:r>
            <a:br>
              <a:rPr lang="en-US" altLang="en-US" sz="2400" dirty="0"/>
            </a:br>
            <a:r>
              <a:rPr lang="en-US" altLang="en-US" sz="2400" b="0" dirty="0"/>
              <a:t>Implicit GDP Price Deflators, Example</a:t>
            </a:r>
            <a:endParaRPr lang="en-US" sz="24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17790"/>
              </p:ext>
            </p:extLst>
          </p:nvPr>
        </p:nvGraphicFramePr>
        <p:xfrm>
          <a:off x="1204913" y="2687320"/>
          <a:ext cx="6734175" cy="14833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16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 1 = base 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 2 = base 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Chain-weighting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168.5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5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2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Measuring GDP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Nominal and real GDP and price indices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Savings, wealth and capital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 err="1"/>
              <a:t>Labour</a:t>
            </a:r>
            <a:r>
              <a:rPr lang="en-US" kern="0" dirty="0"/>
              <a:t> market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7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943600"/>
            <a:ext cx="8229600" cy="341416"/>
          </a:xfrm>
        </p:spPr>
        <p:txBody>
          <a:bodyPr/>
          <a:lstStyle/>
          <a:p>
            <a:r>
              <a:rPr lang="en-US" dirty="0"/>
              <a:t>These measures are broadly similar, but there can be substantial differences.</a:t>
            </a:r>
            <a:endParaRPr lang="en-AU" dirty="0"/>
          </a:p>
        </p:txBody>
      </p:sp>
      <p:pic>
        <p:nvPicPr>
          <p:cNvPr id="4" name="Picture 3" descr="A line graph depicts the GDP deflator and CPI roughly tracking each other, with occasional wider deviation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05" y="1678800"/>
            <a:ext cx="4900990" cy="3960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5400"/>
          </a:xfrm>
        </p:spPr>
        <p:txBody>
          <a:bodyPr/>
          <a:lstStyle/>
          <a:p>
            <a:r>
              <a:rPr lang="en-US" altLang="en-US" dirty="0"/>
              <a:t>Figure 2.2</a:t>
            </a:r>
            <a:br>
              <a:rPr lang="en-US" altLang="en-US" dirty="0"/>
            </a:br>
            <a:r>
              <a:rPr lang="en-US" b="0" dirty="0"/>
              <a:t>Quarterly Inflation Rate Calculated from the CPI (blue line) and the Implicit GDP Price Deflator (red line), </a:t>
            </a:r>
            <a:r>
              <a:rPr lang="en-US" b="0" dirty="0" smtClean="0"/>
              <a:t>1962–2018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372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in Measuring Real GDP and the Price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The relative prices of goods change over time – a problem for CPI measurement.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The quality of goods and services changes over time.</a:t>
            </a:r>
            <a:endParaRPr lang="en-US" altLang="en-US" i="1" dirty="0"/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New goods and services are introduced, and some goods and services become obsolete.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3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Savings, Wealth and Capital </a:t>
            </a:r>
            <a:r>
              <a:rPr lang="en-US" altLang="en-US" sz="2000" b="0" dirty="0"/>
              <a:t>(1 of 5)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Private Disposable Income:</a:t>
            </a:r>
            <a:endParaRPr lang="en-US" dirty="0"/>
          </a:p>
        </p:txBody>
      </p:sp>
      <p:graphicFrame>
        <p:nvGraphicFramePr>
          <p:cNvPr id="4" name="Object 3" descr="Y super d = Y + N F P + T R + I N T minus 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0071"/>
              </p:ext>
            </p:extLst>
          </p:nvPr>
        </p:nvGraphicFramePr>
        <p:xfrm>
          <a:off x="2787650" y="3200400"/>
          <a:ext cx="3568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3568680" imgH="380880" progId="Equation.DSMT4">
                  <p:embed/>
                </p:oleObj>
              </mc:Choice>
              <mc:Fallback>
                <p:oleObj name="Equation" r:id="rId4" imgW="3568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7650" y="3200400"/>
                        <a:ext cx="3568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987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Savings, Wealth and Capital </a:t>
            </a:r>
            <a:r>
              <a:rPr lang="en-US" altLang="en-US" sz="2000" b="0" dirty="0"/>
              <a:t>(2 of 5)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Private Sector Saving:</a:t>
            </a:r>
            <a:endParaRPr lang="en-US" dirty="0"/>
          </a:p>
        </p:txBody>
      </p:sp>
      <p:graphicFrame>
        <p:nvGraphicFramePr>
          <p:cNvPr id="6" name="Object 5" descr="S super lower p = Y super d minus C =  Y + N F upper P + T R + I N T minus T minus C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192580"/>
              </p:ext>
            </p:extLst>
          </p:nvPr>
        </p:nvGraphicFramePr>
        <p:xfrm>
          <a:off x="1955800" y="3200400"/>
          <a:ext cx="523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5232240" imgH="380880" progId="Equation.DSMT4">
                  <p:embed/>
                </p:oleObj>
              </mc:Choice>
              <mc:Fallback>
                <p:oleObj name="Equation" r:id="rId4" imgW="5232240" imgH="3808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800" y="3200400"/>
                        <a:ext cx="5232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50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Savings, Wealth and Capital </a:t>
            </a:r>
            <a:r>
              <a:rPr lang="en-US" altLang="en-US" sz="2000" b="0" dirty="0"/>
              <a:t>(3 of 5)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Government Saving = </a:t>
            </a:r>
            <a:r>
              <a:rPr lang="en-US" kern="0" dirty="0">
                <a:latin typeface="Verdana"/>
                <a:ea typeface="Verdana"/>
                <a:cs typeface="Verdana"/>
              </a:rPr>
              <a:t>−</a:t>
            </a:r>
            <a:r>
              <a:rPr lang="en-US" kern="0" dirty="0"/>
              <a:t> Government Deficit:</a:t>
            </a:r>
            <a:endParaRPr lang="en-US" dirty="0"/>
          </a:p>
        </p:txBody>
      </p:sp>
      <p:graphicFrame>
        <p:nvGraphicFramePr>
          <p:cNvPr id="6" name="Object 5" descr="S super lower g = T minus T R minus I N T minus upper G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40879"/>
              </p:ext>
            </p:extLst>
          </p:nvPr>
        </p:nvGraphicFramePr>
        <p:xfrm>
          <a:off x="3181350" y="3124200"/>
          <a:ext cx="278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2781000" imgH="368280" progId="Equation.DSMT4">
                  <p:embed/>
                </p:oleObj>
              </mc:Choice>
              <mc:Fallback>
                <p:oleObj name="Equation" r:id="rId4" imgW="2781000" imgH="3682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1350" y="3124200"/>
                        <a:ext cx="27813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53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Savings, Wealth and Capital </a:t>
            </a:r>
            <a:r>
              <a:rPr lang="en-US" altLang="en-US" sz="2000" b="0" dirty="0"/>
              <a:t>(4 of 5)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National Saving = Private Saving + Government Saving:</a:t>
            </a:r>
            <a:endParaRPr lang="en-US" dirty="0"/>
          </a:p>
        </p:txBody>
      </p:sp>
      <p:graphicFrame>
        <p:nvGraphicFramePr>
          <p:cNvPr id="6" name="Object 5" descr="S = S super lower p + S super lower g = Y + N F upper P minus C minus upper G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030648"/>
              </p:ext>
            </p:extLst>
          </p:nvPr>
        </p:nvGraphicFramePr>
        <p:xfrm>
          <a:off x="2667000" y="3124200"/>
          <a:ext cx="381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3809880" imgH="419040" progId="Equation.DSMT4">
                  <p:embed/>
                </p:oleObj>
              </mc:Choice>
              <mc:Fallback>
                <p:oleObj name="Equation" r:id="rId4" imgW="3809880" imgH="419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124200"/>
                        <a:ext cx="3810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913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Savings, Wealth and Capital </a:t>
            </a:r>
            <a:r>
              <a:rPr lang="en-US" altLang="en-US" sz="2000" b="0" dirty="0"/>
              <a:t>(5 of 5)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kern="0" dirty="0"/>
              <a:t>National savings is reflected in investment (new capital stock) plus the current account surplus (acquisition of claims on foreigners):</a:t>
            </a:r>
            <a:endParaRPr lang="en-US" dirty="0"/>
          </a:p>
        </p:txBody>
      </p:sp>
      <p:graphicFrame>
        <p:nvGraphicFramePr>
          <p:cNvPr id="6" name="Object 5" descr="S = I + N X + N F P = I + C 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994160"/>
              </p:ext>
            </p:extLst>
          </p:nvPr>
        </p:nvGraphicFramePr>
        <p:xfrm>
          <a:off x="2921000" y="3723481"/>
          <a:ext cx="3302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3301920" imgH="279360" progId="Equation.DSMT4">
                  <p:embed/>
                </p:oleObj>
              </mc:Choice>
              <mc:Fallback>
                <p:oleObj name="Equation" r:id="rId4" imgW="3301920" imgH="279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1000" y="3723481"/>
                        <a:ext cx="3302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64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Labour</a:t>
            </a:r>
            <a:r>
              <a:rPr lang="en-US" altLang="en-US" dirty="0"/>
              <a:t> Market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/>
              <a:t>The Statistics Canada monthly household survey divides the working-age population into three groups:</a:t>
            </a:r>
          </a:p>
          <a:p>
            <a:pPr lvl="1">
              <a:defRPr/>
            </a:pPr>
            <a:r>
              <a:rPr lang="en-US" dirty="0"/>
              <a:t>Employed</a:t>
            </a:r>
          </a:p>
          <a:p>
            <a:pPr lvl="1">
              <a:defRPr/>
            </a:pPr>
            <a:r>
              <a:rPr lang="en-US" dirty="0"/>
              <a:t>Unemployed</a:t>
            </a:r>
          </a:p>
          <a:p>
            <a:pPr lvl="1">
              <a:defRPr/>
            </a:pPr>
            <a:r>
              <a:rPr lang="en-US" dirty="0"/>
              <a:t>Not in the </a:t>
            </a:r>
            <a:r>
              <a:rPr lang="en-US" dirty="0" err="1"/>
              <a:t>Labour</a:t>
            </a:r>
            <a:r>
              <a:rPr lang="en-US" dirty="0"/>
              <a:t> Force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/>
              <a:t>Labour</a:t>
            </a:r>
            <a:r>
              <a:rPr lang="en-US" kern="0" dirty="0"/>
              <a:t> force = employed + unemployed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0929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Key </a:t>
            </a:r>
            <a:r>
              <a:rPr lang="en-US" altLang="en-US" dirty="0" err="1"/>
              <a:t>Labour</a:t>
            </a:r>
            <a:r>
              <a:rPr lang="en-US" altLang="en-US" dirty="0"/>
              <a:t> Market Measures</a:t>
            </a:r>
            <a:endParaRPr lang="en-US" dirty="0"/>
          </a:p>
        </p:txBody>
      </p:sp>
      <p:graphicFrame>
        <p:nvGraphicFramePr>
          <p:cNvPr id="5" name="Object 4" descr="Unemployment Rate = number unemployed over labour forc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24912"/>
              </p:ext>
            </p:extLst>
          </p:nvPr>
        </p:nvGraphicFramePr>
        <p:xfrm>
          <a:off x="2209800" y="2057400"/>
          <a:ext cx="5003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5003640" imgH="723600" progId="Equation.DSMT4">
                  <p:embed/>
                </p:oleObj>
              </mc:Choice>
              <mc:Fallback>
                <p:oleObj name="Equation" r:id="rId4" imgW="500364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2057400"/>
                        <a:ext cx="50038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 descr="Participation Rate = labour force over working age popul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36257"/>
              </p:ext>
            </p:extLst>
          </p:nvPr>
        </p:nvGraphicFramePr>
        <p:xfrm>
          <a:off x="2194727" y="3195838"/>
          <a:ext cx="529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6" imgW="5295600" imgH="723600" progId="Equation.DSMT4">
                  <p:embed/>
                </p:oleObj>
              </mc:Choice>
              <mc:Fallback>
                <p:oleObj name="Equation" r:id="rId6" imgW="5295600" imgH="723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4727" y="3195838"/>
                        <a:ext cx="52959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 descr="Employment Population Ratio = employment over working age popul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959746"/>
              </p:ext>
            </p:extLst>
          </p:nvPr>
        </p:nvGraphicFramePr>
        <p:xfrm>
          <a:off x="2362200" y="4419600"/>
          <a:ext cx="5194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8" imgW="5194080" imgH="723600" progId="Equation.DSMT4">
                  <p:embed/>
                </p:oleObj>
              </mc:Choice>
              <mc:Fallback>
                <p:oleObj name="Equation" r:id="rId8" imgW="5194080" imgH="723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4419600"/>
                        <a:ext cx="51943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5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GDP: The National Income and Product Accounts (NIPA)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GDP Measured Using: (</a:t>
            </a:r>
            <a:r>
              <a:rPr lang="en-US" kern="0" dirty="0" err="1"/>
              <a:t>i</a:t>
            </a:r>
            <a:r>
              <a:rPr lang="en-US" kern="0" dirty="0"/>
              <a:t>) the </a:t>
            </a:r>
            <a:r>
              <a:rPr lang="en-US" i="1" kern="0" dirty="0"/>
              <a:t>product approach</a:t>
            </a:r>
            <a:r>
              <a:rPr lang="en-US" kern="0" dirty="0"/>
              <a:t>; (ii) the </a:t>
            </a:r>
            <a:r>
              <a:rPr lang="en-US" i="1" kern="0" dirty="0"/>
              <a:t>expenditure approach</a:t>
            </a:r>
            <a:r>
              <a:rPr lang="en-US" kern="0" dirty="0"/>
              <a:t>; (iii) the </a:t>
            </a:r>
            <a:r>
              <a:rPr lang="en-US" i="1" kern="0" dirty="0"/>
              <a:t>income approach.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Show how this is done using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5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National Income Accounting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Fictional Island Economy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Coconut Producer, Restaurant, Consumers,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2.1</a:t>
            </a:r>
            <a:br>
              <a:rPr lang="en-US" altLang="en-US" sz="2400" dirty="0"/>
            </a:br>
            <a:r>
              <a:rPr lang="en-US" altLang="en-US" sz="2400" b="0" dirty="0"/>
              <a:t>Coconut Producer</a:t>
            </a:r>
            <a:endParaRPr lang="en-US" sz="24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14694"/>
              </p:ext>
            </p:extLst>
          </p:nvPr>
        </p:nvGraphicFramePr>
        <p:xfrm>
          <a:off x="1524000" y="2687320"/>
          <a:ext cx="6096000" cy="14833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revenue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Interest on loan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$ 0.5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$ 1.5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5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2.2</a:t>
            </a:r>
            <a:br>
              <a:rPr lang="en-US" altLang="en-US" sz="2400" dirty="0"/>
            </a:br>
            <a:r>
              <a:rPr lang="en-US" altLang="en-US" sz="2400" b="0" dirty="0"/>
              <a:t>Restaurant</a:t>
            </a:r>
            <a:endParaRPr lang="en-US" sz="24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46736"/>
              </p:ext>
            </p:extLst>
          </p:nvPr>
        </p:nvGraphicFramePr>
        <p:xfrm>
          <a:off x="1524000" y="2687320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revenue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$30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 of coconuts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$ 4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$ 3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34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2.3</a:t>
            </a:r>
            <a:br>
              <a:rPr lang="en-US" altLang="en-US" sz="2400" dirty="0"/>
            </a:br>
            <a:r>
              <a:rPr lang="en-US" altLang="en-US" sz="2400" b="0" dirty="0"/>
              <a:t>After-Tax Profits</a:t>
            </a:r>
            <a:endParaRPr lang="en-US" sz="24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86524"/>
              </p:ext>
            </p:extLst>
          </p:nvPr>
        </p:nvGraphicFramePr>
        <p:xfrm>
          <a:off x="1524000" y="305816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Coconut producer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$13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Restaurant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$11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69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2.4</a:t>
            </a:r>
            <a:br>
              <a:rPr lang="en-US" altLang="en-US" sz="2400" dirty="0"/>
            </a:br>
            <a:r>
              <a:rPr lang="en-US" altLang="en-US" sz="2400" b="0" dirty="0"/>
              <a:t>Government</a:t>
            </a:r>
            <a:endParaRPr lang="en-US" sz="24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32478"/>
              </p:ext>
            </p:extLst>
          </p:nvPr>
        </p:nvGraphicFramePr>
        <p:xfrm>
          <a:off x="1524000" y="305816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 revenue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8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Table 2.5</a:t>
            </a:r>
            <a:br>
              <a:rPr lang="en-US" altLang="en-US" sz="2400" dirty="0"/>
            </a:br>
            <a:r>
              <a:rPr lang="en-US" altLang="en-US" sz="2400" b="0" dirty="0"/>
              <a:t>Consumers</a:t>
            </a:r>
            <a:endParaRPr lang="en-US" sz="2400"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38263"/>
              </p:ext>
            </p:extLst>
          </p:nvPr>
        </p:nvGraphicFramePr>
        <p:xfrm>
          <a:off x="1350010" y="2687320"/>
          <a:ext cx="64439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Wage income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Interest income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$ 0.5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Taxes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$ 1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Profits distributed by producers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 million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3373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512</TotalTime>
  <Words>864</Words>
  <Application>Microsoft Office PowerPoint</Application>
  <PresentationFormat>On-screen Show (4:3)</PresentationFormat>
  <Paragraphs>238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Times New Roman</vt:lpstr>
      <vt:lpstr>Verdana</vt:lpstr>
      <vt:lpstr>Wingdings</vt:lpstr>
      <vt:lpstr>508 Lecture</vt:lpstr>
      <vt:lpstr>Equation</vt:lpstr>
      <vt:lpstr>Macroeconomics</vt:lpstr>
      <vt:lpstr>Chapter 2 Topics</vt:lpstr>
      <vt:lpstr>Measuring GDP: The National Income and Product Accounts (NIPA)</vt:lpstr>
      <vt:lpstr>National Income Accounting Example</vt:lpstr>
      <vt:lpstr>Table 2.1 Coconut Producer</vt:lpstr>
      <vt:lpstr>Table 2.2 Restaurant</vt:lpstr>
      <vt:lpstr>Table 2.3 After-Tax Profits</vt:lpstr>
      <vt:lpstr>Table 2.4 Government</vt:lpstr>
      <vt:lpstr>Table 2.5 Consumers</vt:lpstr>
      <vt:lpstr>Table 2.6 GDP Using the Product Approach</vt:lpstr>
      <vt:lpstr>Table 2.7 GDP Using the Expenditure Approach</vt:lpstr>
      <vt:lpstr>Table 2.8 GDP Using the Income Approach</vt:lpstr>
      <vt:lpstr>Table 2.9 Gross Domestic Product for 2017 (1 of 2)</vt:lpstr>
      <vt:lpstr>Table 2.9 Gross Domestic Product for 2018 (2 of 2)</vt:lpstr>
      <vt:lpstr>Problems in Measuring GDP</vt:lpstr>
      <vt:lpstr>Nominal and Real GDP and Price Indices</vt:lpstr>
      <vt:lpstr>Table 2.10 Data for Real GDP Example</vt:lpstr>
      <vt:lpstr>Figure 2.1 Nominal GDP (red line) and Chain-Weighted Real GDP (blue line), 1961–2018</vt:lpstr>
      <vt:lpstr>Table 2.11 Implicit GDP Price Deflators, Example</vt:lpstr>
      <vt:lpstr>Figure 2.2 Quarterly Inflation Rate Calculated from the CPI (blue line) and the Implicit GDP Price Deflator (red line), 1962–2018 </vt:lpstr>
      <vt:lpstr>Problems in Measuring Real GDP and the Price Level</vt:lpstr>
      <vt:lpstr>Savings, Wealth and Capital (1 of 5)</vt:lpstr>
      <vt:lpstr>Savings, Wealth and Capital (2 of 5)</vt:lpstr>
      <vt:lpstr>Savings, Wealth and Capital (3 of 5)</vt:lpstr>
      <vt:lpstr>Savings, Wealth and Capital (4 of 5)</vt:lpstr>
      <vt:lpstr>Savings, Wealth and Capital (5 of 5)</vt:lpstr>
      <vt:lpstr>Labour Market Measurement</vt:lpstr>
      <vt:lpstr>Three Key Labour Market Measures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Macroeconomics, Sixth Canadian Edition</dc:title>
  <dc:subject>Chapter 2: Measurement</dc:subject>
  <dc:creator>Stephen D. Williamson</dc:creator>
  <cp:keywords>Economics</cp:keywords>
  <cp:lastModifiedBy>Balwantsingh, Rawat</cp:lastModifiedBy>
  <cp:revision>347</cp:revision>
  <dcterms:created xsi:type="dcterms:W3CDTF">2014-07-14T20:04:21Z</dcterms:created>
  <dcterms:modified xsi:type="dcterms:W3CDTF">2020-01-14T06:54:56Z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41a035f9-c0c9-4b55-9462-aad6e29bb125</vt:lpwstr>
  </property>
  <property fmtid="{D5CDD505-2E9C-101B-9397-08002B2CF9AE}" pid="3" name="Offisync_UpdateToken">
    <vt:lpwstr>1</vt:lpwstr>
  </property>
  <property fmtid="{D5CDD505-2E9C-101B-9397-08002B2CF9AE}" pid="4" name="Offisync_ProviderInitializationData">
    <vt:lpwstr>https://neo.pearson.com</vt:lpwstr>
  </property>
  <property fmtid="{D5CDD505-2E9C-101B-9397-08002B2CF9AE}" pid="5" name="Offisync_UniqueId">
    <vt:lpwstr>669439</vt:lpwstr>
  </property>
  <property fmtid="{D5CDD505-2E9C-101B-9397-08002B2CF9AE}" pid="6" name="Jive_LatestUserAccountName">
    <vt:lpwstr>UHellJe</vt:lpwstr>
  </property>
  <property fmtid="{D5CDD505-2E9C-101B-9397-08002B2CF9AE}" pid="7" name="Offisync_ServerID">
    <vt:lpwstr>7e960520-0e88-4f05-9fa0-24079b61e486</vt:lpwstr>
  </property>
</Properties>
</file>