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58" r:id="rId4"/>
    <p:sldId id="279" r:id="rId5"/>
    <p:sldId id="261" r:id="rId6"/>
    <p:sldId id="280" r:id="rId7"/>
    <p:sldId id="281" r:id="rId8"/>
    <p:sldId id="282" r:id="rId9"/>
    <p:sldId id="260" r:id="rId10"/>
    <p:sldId id="283" r:id="rId11"/>
    <p:sldId id="284" r:id="rId12"/>
    <p:sldId id="285" r:id="rId13"/>
    <p:sldId id="286" r:id="rId14"/>
    <p:sldId id="269" r:id="rId15"/>
    <p:sldId id="287" r:id="rId16"/>
    <p:sldId id="288" r:id="rId17"/>
    <p:sldId id="289" r:id="rId18"/>
    <p:sldId id="290" r:id="rId19"/>
    <p:sldId id="291" r:id="rId20"/>
    <p:sldId id="292"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C8F3CE-B6A2-41F8-B472-2574A6F489BE}" v="2" dt="2023-05-11T00:57:11.420"/>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970" autoAdjust="0"/>
  </p:normalViewPr>
  <p:slideViewPr>
    <p:cSldViewPr>
      <p:cViewPr>
        <p:scale>
          <a:sx n="89" d="100"/>
          <a:sy n="89" d="100"/>
        </p:scale>
        <p:origin x="1310" y="355"/>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lun Feng" userId="78150ebe-6c38-4bbb-8e3d-498911c7d5e0" providerId="ADAL" clId="{41C8F3CE-B6A2-41F8-B472-2574A6F489BE}"/>
    <pc:docChg chg="custSel modSld">
      <pc:chgData name="Yulun Feng" userId="78150ebe-6c38-4bbb-8e3d-498911c7d5e0" providerId="ADAL" clId="{41C8F3CE-B6A2-41F8-B472-2574A6F489BE}" dt="2023-05-11T00:58:00.730" v="598" actId="20577"/>
      <pc:docMkLst>
        <pc:docMk/>
      </pc:docMkLst>
      <pc:sldChg chg="modSp mod">
        <pc:chgData name="Yulun Feng" userId="78150ebe-6c38-4bbb-8e3d-498911c7d5e0" providerId="ADAL" clId="{41C8F3CE-B6A2-41F8-B472-2574A6F489BE}" dt="2023-05-11T00:34:03.137" v="0" actId="20577"/>
        <pc:sldMkLst>
          <pc:docMk/>
          <pc:sldMk cId="3320925051" sldId="257"/>
        </pc:sldMkLst>
        <pc:spChg chg="mod">
          <ac:chgData name="Yulun Feng" userId="78150ebe-6c38-4bbb-8e3d-498911c7d5e0" providerId="ADAL" clId="{41C8F3CE-B6A2-41F8-B472-2574A6F489BE}" dt="2023-05-11T00:34:03.137" v="0" actId="20577"/>
          <ac:spMkLst>
            <pc:docMk/>
            <pc:sldMk cId="3320925051" sldId="257"/>
            <ac:spMk id="3" creationId="{00000000-0000-0000-0000-000000000000}"/>
          </ac:spMkLst>
        </pc:spChg>
      </pc:sldChg>
      <pc:sldChg chg="modSp mod">
        <pc:chgData name="Yulun Feng" userId="78150ebe-6c38-4bbb-8e3d-498911c7d5e0" providerId="ADAL" clId="{41C8F3CE-B6A2-41F8-B472-2574A6F489BE}" dt="2023-05-11T00:36:47.137" v="183" actId="20577"/>
        <pc:sldMkLst>
          <pc:docMk/>
          <pc:sldMk cId="3324125826" sldId="258"/>
        </pc:sldMkLst>
        <pc:spChg chg="mod">
          <ac:chgData name="Yulun Feng" userId="78150ebe-6c38-4bbb-8e3d-498911c7d5e0" providerId="ADAL" clId="{41C8F3CE-B6A2-41F8-B472-2574A6F489BE}" dt="2023-05-11T00:36:47.137" v="183" actId="20577"/>
          <ac:spMkLst>
            <pc:docMk/>
            <pc:sldMk cId="3324125826" sldId="258"/>
            <ac:spMk id="3" creationId="{00000000-0000-0000-0000-000000000000}"/>
          </ac:spMkLst>
        </pc:spChg>
      </pc:sldChg>
      <pc:sldChg chg="modSp mod">
        <pc:chgData name="Yulun Feng" userId="78150ebe-6c38-4bbb-8e3d-498911c7d5e0" providerId="ADAL" clId="{41C8F3CE-B6A2-41F8-B472-2574A6F489BE}" dt="2023-05-11T00:54:02.356" v="482" actId="20577"/>
        <pc:sldMkLst>
          <pc:docMk/>
          <pc:sldMk cId="1790769154" sldId="269"/>
        </pc:sldMkLst>
        <pc:spChg chg="mod">
          <ac:chgData name="Yulun Feng" userId="78150ebe-6c38-4bbb-8e3d-498911c7d5e0" providerId="ADAL" clId="{41C8F3CE-B6A2-41F8-B472-2574A6F489BE}" dt="2023-05-11T00:54:02.356" v="482" actId="20577"/>
          <ac:spMkLst>
            <pc:docMk/>
            <pc:sldMk cId="1790769154" sldId="269"/>
            <ac:spMk id="3" creationId="{00000000-0000-0000-0000-000000000000}"/>
          </ac:spMkLst>
        </pc:spChg>
      </pc:sldChg>
      <pc:sldChg chg="addSp modSp mod">
        <pc:chgData name="Yulun Feng" userId="78150ebe-6c38-4bbb-8e3d-498911c7d5e0" providerId="ADAL" clId="{41C8F3CE-B6A2-41F8-B472-2574A6F489BE}" dt="2023-05-11T00:58:00.730" v="598" actId="20577"/>
        <pc:sldMkLst>
          <pc:docMk/>
          <pc:sldMk cId="3615965577" sldId="289"/>
        </pc:sldMkLst>
        <pc:spChg chg="add mod">
          <ac:chgData name="Yulun Feng" userId="78150ebe-6c38-4bbb-8e3d-498911c7d5e0" providerId="ADAL" clId="{41C8F3CE-B6A2-41F8-B472-2574A6F489BE}" dt="2023-05-11T00:58:00.730" v="598" actId="20577"/>
          <ac:spMkLst>
            <pc:docMk/>
            <pc:sldMk cId="3615965577" sldId="289"/>
            <ac:spMk id="5" creationId="{59690993-9F2A-C5BA-92B1-E975E9DB289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5/10/2023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5/10/2023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854342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39096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4129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563546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052640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800632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468670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495443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422865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418339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2504153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993324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2518070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414881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2908943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29066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4144954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9DF6EFB-3F44-496C-A842-1E0B3D3B975A}" type="datetimeFigureOut">
              <a:rPr lang="en-US" smtClean="0"/>
              <a:pPr/>
              <a:t>5/10/2023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a:extLst>
              <a:ext uri="{FF2B5EF4-FFF2-40B4-BE49-F238E27FC236}">
                <a16:creationId xmlns:a16="http://schemas.microsoft.com/office/drawing/2014/main" id="{F43F5A9F-BAF2-1242-A2D3-3300FF9C0BEB}"/>
              </a:ext>
            </a:extLst>
          </p:cNvPr>
          <p:cNvSpPr txBox="1"/>
          <p:nvPr userDrawn="1"/>
        </p:nvSpPr>
        <p:spPr>
          <a:xfrm>
            <a:off x="1600200" y="6429345"/>
            <a:ext cx="7162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0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5/10/2023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5/10/2023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5/10/2023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0" name="TextBox 9"/>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2021 Pearson Canada Inc.</a:t>
            </a:r>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5/10/2023</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631372" y="4278084"/>
            <a:ext cx="386834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637312" y="4288972"/>
            <a:ext cx="3887391"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71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5/10/2023</a:t>
            </a:fld>
            <a:endParaRPr lang="en-US" dirty="0"/>
          </a:p>
        </p:txBody>
      </p:sp>
      <p:sp>
        <p:nvSpPr>
          <p:cNvPr id="17" name="Slide Number Placeholder 16"/>
          <p:cNvSpPr>
            <a:spLocks noGrp="1"/>
          </p:cNvSpPr>
          <p:nvPr>
            <p:ph type="sldNum" sz="quarter" idx="17"/>
          </p:nvPr>
        </p:nvSpPr>
        <p:spPr/>
        <p:txBody>
          <a:bodyPr/>
          <a:lstStyle>
            <a:lvl1pPr>
              <a:defRPr sz="900"/>
            </a:lvl1pPr>
          </a:lstStyle>
          <a:p>
            <a:fld id="{200B2350-5261-4F5C-9DF5-EF0D264FC8D2}" type="slidenum">
              <a:rPr lang="en-US" smtClean="0"/>
              <a:pPr/>
              <a:t>‹#›</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5/10/2023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5/10/2023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buNone/>
              <a:defRPr lang="en-US" sz="2000" kern="1200" dirty="0">
                <a:solidFill>
                  <a:schemeClr val="tx1"/>
                </a:solidFill>
                <a:latin typeface="+mn-lt"/>
                <a:ea typeface="+mn-ea"/>
                <a:cs typeface="+mn-cs"/>
              </a:defRPr>
            </a:lvl1pPr>
            <a:lvl2pPr marL="569913" indent="-285750">
              <a:buClr>
                <a:srgbClr val="007FA3"/>
              </a:buClr>
              <a:buNone/>
              <a:defRPr lang="en-US" sz="20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2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5/10/2023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a:extLst>
              <a:ext uri="{FF2B5EF4-FFF2-40B4-BE49-F238E27FC236}">
                <a16:creationId xmlns:a16="http://schemas.microsoft.com/office/drawing/2014/main" id="{F43F5A9F-BAF2-1242-A2D3-3300FF9C0BEB}"/>
              </a:ext>
            </a:extLst>
          </p:cNvPr>
          <p:cNvSpPr txBox="1"/>
          <p:nvPr userDrawn="1"/>
        </p:nvSpPr>
        <p:spPr>
          <a:xfrm>
            <a:off x="1600200" y="6429345"/>
            <a:ext cx="7162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5/10/2023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a:extLst>
              <a:ext uri="{FF2B5EF4-FFF2-40B4-BE49-F238E27FC236}">
                <a16:creationId xmlns:a16="http://schemas.microsoft.com/office/drawing/2014/main" id="{F43F5A9F-BAF2-1242-A2D3-3300FF9C0BEB}"/>
              </a:ext>
            </a:extLst>
          </p:cNvPr>
          <p:cNvSpPr txBox="1"/>
          <p:nvPr userDrawn="1"/>
        </p:nvSpPr>
        <p:spPr>
          <a:xfrm>
            <a:off x="1600200" y="6429345"/>
            <a:ext cx="7162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62" r:id="rId4"/>
    <p:sldLayoutId id="2147483656" r:id="rId5"/>
    <p:sldLayoutId id="2147483650" r:id="rId6"/>
    <p:sldLayoutId id="2147483659" r:id="rId7"/>
    <p:sldLayoutId id="2147483658" r:id="rId8"/>
    <p:sldLayoutId id="2147483660" r:id="rId9"/>
    <p:sldLayoutId id="2147483651" r:id="rId10"/>
    <p:sldLayoutId id="2147483661" r:id="rId11"/>
    <p:sldLayoutId id="2147483654" r:id="rId12"/>
    <p:sldLayoutId id="2147483655" r:id="rId13"/>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Macroeconomics</a:t>
            </a:r>
          </a:p>
        </p:txBody>
      </p:sp>
      <p:sp>
        <p:nvSpPr>
          <p:cNvPr id="3" name="Text Placeholder 2"/>
          <p:cNvSpPr>
            <a:spLocks noGrp="1"/>
          </p:cNvSpPr>
          <p:nvPr>
            <p:ph type="body" sz="quarter" idx="13"/>
          </p:nvPr>
        </p:nvSpPr>
        <p:spPr>
          <a:xfrm>
            <a:off x="457200" y="787402"/>
            <a:ext cx="8229600" cy="478970"/>
          </a:xfrm>
        </p:spPr>
        <p:txBody>
          <a:bodyPr/>
          <a:lstStyle/>
          <a:p>
            <a:r>
              <a:rPr lang="en-US" dirty="0"/>
              <a:t>Sixth Canadian Edition</a:t>
            </a:r>
          </a:p>
        </p:txBody>
      </p:sp>
      <p:sp>
        <p:nvSpPr>
          <p:cNvPr id="4" name="Text Placeholder 3"/>
          <p:cNvSpPr>
            <a:spLocks noGrp="1"/>
          </p:cNvSpPr>
          <p:nvPr>
            <p:ph type="body" sz="quarter" idx="14"/>
          </p:nvPr>
        </p:nvSpPr>
        <p:spPr>
          <a:xfrm>
            <a:off x="5029200" y="2514600"/>
            <a:ext cx="3657600" cy="685800"/>
          </a:xfrm>
        </p:spPr>
        <p:txBody>
          <a:bodyPr/>
          <a:lstStyle/>
          <a:p>
            <a:r>
              <a:rPr lang="en-US" dirty="0"/>
              <a:t>Chapter 3</a:t>
            </a:r>
          </a:p>
        </p:txBody>
      </p:sp>
      <p:sp>
        <p:nvSpPr>
          <p:cNvPr id="5" name="Text Placeholder 4"/>
          <p:cNvSpPr>
            <a:spLocks noGrp="1"/>
          </p:cNvSpPr>
          <p:nvPr>
            <p:ph type="body" sz="quarter" idx="15"/>
          </p:nvPr>
        </p:nvSpPr>
        <p:spPr>
          <a:xfrm>
            <a:off x="5029200" y="3290211"/>
            <a:ext cx="3657600" cy="1053189"/>
          </a:xfrm>
        </p:spPr>
        <p:txBody>
          <a:bodyPr/>
          <a:lstStyle/>
          <a:p>
            <a:r>
              <a:rPr lang="en-US" dirty="0"/>
              <a:t>Business Cycle Measurement</a:t>
            </a:r>
          </a:p>
        </p:txBody>
      </p:sp>
      <p:sp>
        <p:nvSpPr>
          <p:cNvPr id="10" name="TextBox 9">
            <a:extLst>
              <a:ext uri="{FF2B5EF4-FFF2-40B4-BE49-F238E27FC236}">
                <a16:creationId xmlns:a16="http://schemas.microsoft.com/office/drawing/2014/main" id="{F43F5A9F-BAF2-1242-A2D3-3300FF9C0BEB}"/>
              </a:ext>
            </a:extLst>
          </p:cNvPr>
          <p:cNvSpPr txBox="1"/>
          <p:nvPr/>
        </p:nvSpPr>
        <p:spPr>
          <a:xfrm>
            <a:off x="1600200" y="6429345"/>
            <a:ext cx="7162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pic>
        <p:nvPicPr>
          <p:cNvPr id="11" name="Picture 10" descr="Macroeconomics, Sixth Canadian Edition by Stephen D. Williams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499" y="1182659"/>
            <a:ext cx="3961801" cy="50657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altLang="en-US" dirty="0"/>
              <a:t>Figure 3.5</a:t>
            </a:r>
            <a:br>
              <a:rPr lang="en-US" altLang="en-US" dirty="0"/>
            </a:br>
            <a:r>
              <a:rPr lang="en-US" b="0" dirty="0"/>
              <a:t>Imports and GDP for Canada, 1961–2018</a:t>
            </a:r>
            <a:endParaRPr lang="en-AU" dirty="0"/>
          </a:p>
        </p:txBody>
      </p:sp>
      <p:sp>
        <p:nvSpPr>
          <p:cNvPr id="3" name="Text Placeholder 2"/>
          <p:cNvSpPr>
            <a:spLocks noGrp="1"/>
          </p:cNvSpPr>
          <p:nvPr>
            <p:ph type="body" sz="quarter" idx="13"/>
          </p:nvPr>
        </p:nvSpPr>
        <p:spPr>
          <a:xfrm>
            <a:off x="457200" y="5638800"/>
            <a:ext cx="8229600" cy="685800"/>
          </a:xfrm>
        </p:spPr>
        <p:txBody>
          <a:bodyPr/>
          <a:lstStyle/>
          <a:p>
            <a:r>
              <a:rPr lang="en-US" dirty="0"/>
              <a:t>This figure, as an example, shows the time series of percentage deviations from trend in real imports and real GDP for Canada for the period 1961–2018. Imports and GDP are clearly positively correlated, so imports are </a:t>
            </a:r>
            <a:r>
              <a:rPr lang="en-US" dirty="0" err="1"/>
              <a:t>procyclical</a:t>
            </a:r>
            <a:r>
              <a:rPr lang="en-US" dirty="0"/>
              <a:t>.</a:t>
            </a:r>
            <a:endParaRPr lang="en-AU" dirty="0"/>
          </a:p>
        </p:txBody>
      </p:sp>
      <p:pic>
        <p:nvPicPr>
          <p:cNvPr id="4" name="Picture 3" descr="A line graph depicts the deviation from the trend for imports and GDP for Canada for the period from 19 60 to 20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019" y="1166400"/>
            <a:ext cx="5433962" cy="4320000"/>
          </a:xfrm>
          <a:prstGeom prst="rect">
            <a:avLst/>
          </a:prstGeom>
        </p:spPr>
      </p:pic>
    </p:spTree>
    <p:extLst>
      <p:ext uri="{BB962C8B-B14F-4D97-AF65-F5344CB8AC3E}">
        <p14:creationId xmlns:p14="http://schemas.microsoft.com/office/powerpoint/2010/main" val="122697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altLang="en-US" dirty="0"/>
              <a:t>Figure 3.6</a:t>
            </a:r>
            <a:br>
              <a:rPr lang="en-US" altLang="en-US" dirty="0"/>
            </a:br>
            <a:r>
              <a:rPr lang="en-US" b="0" dirty="0"/>
              <a:t>Scatter Plot of Imports and GDP for Canada, 1961–2018</a:t>
            </a:r>
            <a:endParaRPr lang="en-AU" dirty="0"/>
          </a:p>
        </p:txBody>
      </p:sp>
      <p:sp>
        <p:nvSpPr>
          <p:cNvPr id="3" name="Text Placeholder 2"/>
          <p:cNvSpPr>
            <a:spLocks noGrp="1"/>
          </p:cNvSpPr>
          <p:nvPr>
            <p:ph type="body" sz="quarter" idx="13"/>
          </p:nvPr>
        </p:nvSpPr>
        <p:spPr>
          <a:xfrm>
            <a:off x="457200" y="5662200"/>
            <a:ext cx="8229600" cy="622816"/>
          </a:xfrm>
        </p:spPr>
        <p:txBody>
          <a:bodyPr/>
          <a:lstStyle/>
          <a:p>
            <a:r>
              <a:rPr lang="en-US" dirty="0"/>
              <a:t>This figure shows the same data as Figure 3.5 but in scatter plot rather than time series form. We again observe the positive correlation between imports and GDP, as a positively sloped straight line would best fit the scatter plot; and again, imports are </a:t>
            </a:r>
            <a:r>
              <a:rPr lang="en-US" dirty="0" err="1"/>
              <a:t>procyclical</a:t>
            </a:r>
            <a:r>
              <a:rPr lang="en-US" dirty="0"/>
              <a:t>.</a:t>
            </a:r>
            <a:endParaRPr lang="en-AU" dirty="0"/>
          </a:p>
        </p:txBody>
      </p:sp>
      <p:pic>
        <p:nvPicPr>
          <p:cNvPr id="4" name="Picture 3" descr="A scatter plot of percentage deviation from trend in imports versus percentage trend in GD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174" y="1166400"/>
            <a:ext cx="5313653" cy="4320000"/>
          </a:xfrm>
          <a:prstGeom prst="rect">
            <a:avLst/>
          </a:prstGeom>
        </p:spPr>
      </p:pic>
    </p:spTree>
    <p:extLst>
      <p:ext uri="{BB962C8B-B14F-4D97-AF65-F5344CB8AC3E}">
        <p14:creationId xmlns:p14="http://schemas.microsoft.com/office/powerpoint/2010/main" val="2244890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altLang="en-US" dirty="0"/>
              <a:t>Figure 3.7</a:t>
            </a:r>
            <a:br>
              <a:rPr lang="en-US" altLang="en-US" dirty="0"/>
            </a:br>
            <a:r>
              <a:rPr lang="en-US" altLang="en-US" b="0" dirty="0"/>
              <a:t>Leading and Lagging Variables</a:t>
            </a:r>
            <a:endParaRPr lang="en-AU" dirty="0"/>
          </a:p>
        </p:txBody>
      </p:sp>
      <p:sp>
        <p:nvSpPr>
          <p:cNvPr id="3" name="Text Placeholder 2"/>
          <p:cNvSpPr>
            <a:spLocks noGrp="1"/>
          </p:cNvSpPr>
          <p:nvPr>
            <p:ph type="body" sz="quarter" idx="13"/>
          </p:nvPr>
        </p:nvSpPr>
        <p:spPr>
          <a:xfrm>
            <a:off x="457200" y="5638800"/>
            <a:ext cx="8229600" cy="646216"/>
          </a:xfrm>
        </p:spPr>
        <p:txBody>
          <a:bodyPr/>
          <a:lstStyle/>
          <a:p>
            <a:r>
              <a:rPr lang="en-US" dirty="0"/>
              <a:t>In (a) </a:t>
            </a:r>
            <a:r>
              <a:rPr lang="en-US" i="1" dirty="0"/>
              <a:t>x </a:t>
            </a:r>
            <a:r>
              <a:rPr lang="en-US" dirty="0"/>
              <a:t>is a leading variable, as its peaks and troughs tend to precede those of real GDP. In (b) </a:t>
            </a:r>
            <a:r>
              <a:rPr lang="en-US" i="1" dirty="0"/>
              <a:t>x </a:t>
            </a:r>
            <a:r>
              <a:rPr lang="en-US" dirty="0"/>
              <a:t>is a lagging variable, as the peaks and troughs in real GDP tend to lead those in </a:t>
            </a:r>
            <a:r>
              <a:rPr lang="en-US" i="1" dirty="0"/>
              <a:t>x</a:t>
            </a:r>
            <a:r>
              <a:rPr lang="en-US" dirty="0"/>
              <a:t>.</a:t>
            </a:r>
            <a:endParaRPr lang="en-AU" dirty="0"/>
          </a:p>
        </p:txBody>
      </p:sp>
      <p:pic>
        <p:nvPicPr>
          <p:cNvPr id="4" name="Picture 3" descr="A set of two line graphs depicts the leading and lagging vari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90344"/>
            <a:ext cx="6096000" cy="2877312"/>
          </a:xfrm>
          <a:prstGeom prst="rect">
            <a:avLst/>
          </a:prstGeom>
        </p:spPr>
      </p:pic>
    </p:spTree>
    <p:extLst>
      <p:ext uri="{BB962C8B-B14F-4D97-AF65-F5344CB8AC3E}">
        <p14:creationId xmlns:p14="http://schemas.microsoft.com/office/powerpoint/2010/main" val="471282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altLang="en-US" dirty="0"/>
              <a:t>Figure 3.8</a:t>
            </a:r>
            <a:br>
              <a:rPr lang="en-US" altLang="en-US" dirty="0"/>
            </a:br>
            <a:r>
              <a:rPr lang="en-US" b="0" dirty="0"/>
              <a:t>Percentage Deviations from Trend in Real GDP and the TSE Composite Index.		</a:t>
            </a:r>
            <a:endParaRPr lang="en-AU" dirty="0"/>
          </a:p>
        </p:txBody>
      </p:sp>
      <p:sp>
        <p:nvSpPr>
          <p:cNvPr id="3" name="Text Placeholder 2"/>
          <p:cNvSpPr>
            <a:spLocks noGrp="1"/>
          </p:cNvSpPr>
          <p:nvPr>
            <p:ph type="body" sz="quarter" idx="13"/>
          </p:nvPr>
        </p:nvSpPr>
        <p:spPr>
          <a:xfrm>
            <a:off x="457200" y="5925000"/>
            <a:ext cx="8229600" cy="360016"/>
          </a:xfrm>
        </p:spPr>
        <p:txBody>
          <a:bodyPr/>
          <a:lstStyle/>
          <a:p>
            <a:r>
              <a:rPr lang="en-US" dirty="0"/>
              <a:t>The stock index tends to lead real GDP.</a:t>
            </a:r>
            <a:endParaRPr lang="en-AU" dirty="0"/>
          </a:p>
        </p:txBody>
      </p:sp>
      <p:pic>
        <p:nvPicPr>
          <p:cNvPr id="4" name="Picture 3" descr="A line graph depicts the deviation from the trend for stock price index and GDP for the period from 19 60 to 20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1597" y="1450200"/>
            <a:ext cx="5440807" cy="4320000"/>
          </a:xfrm>
          <a:prstGeom prst="rect">
            <a:avLst/>
          </a:prstGeom>
        </p:spPr>
      </p:pic>
    </p:spTree>
    <p:extLst>
      <p:ext uri="{BB962C8B-B14F-4D97-AF65-F5344CB8AC3E}">
        <p14:creationId xmlns:p14="http://schemas.microsoft.com/office/powerpoint/2010/main" val="2127445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Behavior of Key Macroeconomic Variables</a:t>
            </a:r>
            <a:endParaRPr lang="en-US" dirty="0"/>
          </a:p>
        </p:txBody>
      </p:sp>
      <p:sp>
        <p:nvSpPr>
          <p:cNvPr id="3" name="Content Placeholder 2"/>
          <p:cNvSpPr>
            <a:spLocks noGrp="1"/>
          </p:cNvSpPr>
          <p:nvPr>
            <p:ph idx="1"/>
          </p:nvPr>
        </p:nvSpPr>
        <p:spPr/>
        <p:txBody>
          <a:bodyPr/>
          <a:lstStyle/>
          <a:p>
            <a:pPr>
              <a:spcBef>
                <a:spcPts val="600"/>
              </a:spcBef>
              <a:buFontTx/>
              <a:buChar char="•"/>
              <a:defRPr/>
            </a:pPr>
            <a:r>
              <a:rPr lang="en-US" kern="0" dirty="0"/>
              <a:t>If a macroeconomic variable tends to aid in predicting the future path of real GDP -&gt; it is a leading variable; whereas if real GFP helps  to predict the future path of a particular  macroeconomic variable -&gt; lagging variable</a:t>
            </a:r>
          </a:p>
          <a:p>
            <a:pPr>
              <a:spcBef>
                <a:spcPts val="600"/>
              </a:spcBef>
              <a:buFontTx/>
              <a:buChar char="•"/>
              <a:defRPr/>
            </a:pPr>
            <a:r>
              <a:rPr lang="en-US" kern="0" dirty="0"/>
              <a:t>Correlation coefficient: </a:t>
            </a:r>
            <a:r>
              <a:rPr lang="en-US" kern="0" dirty="0" err="1"/>
              <a:t>Ameasure</a:t>
            </a:r>
            <a:r>
              <a:rPr lang="en-US" kern="0" dirty="0"/>
              <a:t> of the degree </a:t>
            </a:r>
          </a:p>
          <a:p>
            <a:pPr>
              <a:spcBef>
                <a:spcPts val="600"/>
              </a:spcBef>
              <a:buFontTx/>
              <a:buChar char="•"/>
              <a:defRPr/>
            </a:pPr>
            <a:r>
              <a:rPr lang="en-US" kern="0" dirty="0"/>
              <a:t>Components of GDP: consumption and investment.</a:t>
            </a:r>
          </a:p>
          <a:p>
            <a:pPr>
              <a:spcBef>
                <a:spcPts val="600"/>
              </a:spcBef>
              <a:buFontTx/>
              <a:buChar char="•"/>
              <a:defRPr/>
            </a:pPr>
            <a:r>
              <a:rPr lang="en-US" kern="0" dirty="0"/>
              <a:t>The price level and inflation.</a:t>
            </a:r>
          </a:p>
          <a:p>
            <a:pPr>
              <a:spcBef>
                <a:spcPts val="600"/>
              </a:spcBef>
              <a:buFontTx/>
              <a:buChar char="•"/>
              <a:defRPr/>
            </a:pPr>
            <a:r>
              <a:rPr lang="en-US" kern="0" dirty="0" err="1"/>
              <a:t>Labour</a:t>
            </a:r>
            <a:r>
              <a:rPr lang="en-US" kern="0" dirty="0"/>
              <a:t> market variables: employment, real wage, average </a:t>
            </a:r>
            <a:r>
              <a:rPr lang="en-US" kern="0" dirty="0" err="1"/>
              <a:t>labour</a:t>
            </a:r>
            <a:r>
              <a:rPr lang="en-US" kern="0" dirty="0"/>
              <a:t> productivity.</a:t>
            </a:r>
            <a:endParaRPr lang="en-US" dirty="0"/>
          </a:p>
        </p:txBody>
      </p:sp>
    </p:spTree>
    <p:extLst>
      <p:ext uri="{BB962C8B-B14F-4D97-AF65-F5344CB8AC3E}">
        <p14:creationId xmlns:p14="http://schemas.microsoft.com/office/powerpoint/2010/main" val="1790769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altLang="en-US" dirty="0"/>
              <a:t>Figure 3.9</a:t>
            </a:r>
            <a:br>
              <a:rPr lang="en-US" altLang="en-US" dirty="0"/>
            </a:br>
            <a:r>
              <a:rPr lang="en-US" b="0" dirty="0"/>
              <a:t>Percentage Deviations from Trend in Real Consumption and Real GDP for Canada, 1961–2018	</a:t>
            </a:r>
            <a:endParaRPr lang="en-AU" dirty="0"/>
          </a:p>
        </p:txBody>
      </p:sp>
      <p:sp>
        <p:nvSpPr>
          <p:cNvPr id="3" name="Text Placeholder 2"/>
          <p:cNvSpPr>
            <a:spLocks noGrp="1"/>
          </p:cNvSpPr>
          <p:nvPr>
            <p:ph type="body" sz="quarter" idx="13"/>
          </p:nvPr>
        </p:nvSpPr>
        <p:spPr>
          <a:xfrm>
            <a:off x="457200" y="5943600"/>
            <a:ext cx="8229600" cy="341416"/>
          </a:xfrm>
        </p:spPr>
        <p:txBody>
          <a:bodyPr/>
          <a:lstStyle/>
          <a:p>
            <a:r>
              <a:rPr lang="en-US" dirty="0"/>
              <a:t>From the figure, we can observe that consumption is </a:t>
            </a:r>
            <a:r>
              <a:rPr lang="en-US" dirty="0" err="1"/>
              <a:t>procyclical</a:t>
            </a:r>
            <a:r>
              <a:rPr lang="en-US" dirty="0"/>
              <a:t>, coincident, and less variable </a:t>
            </a:r>
            <a:r>
              <a:rPr lang="en-AU" dirty="0"/>
              <a:t>than GDP.</a:t>
            </a:r>
          </a:p>
        </p:txBody>
      </p:sp>
      <p:pic>
        <p:nvPicPr>
          <p:cNvPr id="4" name="Picture 3" descr="A line graph depicts the deviation from the trend for consumption and GDP for the period from 19 60 to 20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2087" y="1395000"/>
            <a:ext cx="5379826" cy="4320000"/>
          </a:xfrm>
          <a:prstGeom prst="rect">
            <a:avLst/>
          </a:prstGeom>
        </p:spPr>
      </p:pic>
    </p:spTree>
    <p:extLst>
      <p:ext uri="{BB962C8B-B14F-4D97-AF65-F5344CB8AC3E}">
        <p14:creationId xmlns:p14="http://schemas.microsoft.com/office/powerpoint/2010/main" val="3662752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altLang="en-US" dirty="0"/>
              <a:t>Figure 3.10</a:t>
            </a:r>
            <a:br>
              <a:rPr lang="en-US" altLang="en-US" dirty="0"/>
            </a:br>
            <a:r>
              <a:rPr lang="en-US" b="0" dirty="0"/>
              <a:t>Percentage Deviations from Trend in Real Investment and Real GDP for Canada, 1961–2018</a:t>
            </a:r>
            <a:endParaRPr lang="en-AU" dirty="0"/>
          </a:p>
        </p:txBody>
      </p:sp>
      <p:sp>
        <p:nvSpPr>
          <p:cNvPr id="3" name="Text Placeholder 2"/>
          <p:cNvSpPr>
            <a:spLocks noGrp="1"/>
          </p:cNvSpPr>
          <p:nvPr>
            <p:ph type="body" sz="quarter" idx="13"/>
          </p:nvPr>
        </p:nvSpPr>
        <p:spPr>
          <a:xfrm>
            <a:off x="457200" y="5867400"/>
            <a:ext cx="8229600" cy="417616"/>
          </a:xfrm>
        </p:spPr>
        <p:txBody>
          <a:bodyPr/>
          <a:lstStyle/>
          <a:p>
            <a:r>
              <a:rPr lang="en-US" dirty="0"/>
              <a:t>We can observe from the figure that investment is </a:t>
            </a:r>
            <a:r>
              <a:rPr lang="en-US" dirty="0" err="1"/>
              <a:t>procyclical</a:t>
            </a:r>
            <a:r>
              <a:rPr lang="en-US" dirty="0"/>
              <a:t>, coincident, and more variable </a:t>
            </a:r>
            <a:r>
              <a:rPr lang="en-AU" dirty="0"/>
              <a:t>than GDP.</a:t>
            </a:r>
          </a:p>
        </p:txBody>
      </p:sp>
      <p:pic>
        <p:nvPicPr>
          <p:cNvPr id="4" name="Picture 3" descr="A line graph depicts the deviation from the trend for investment and real GDP for the period from 19 60 to 20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371" y="1471200"/>
            <a:ext cx="5393258" cy="4320000"/>
          </a:xfrm>
          <a:prstGeom prst="rect">
            <a:avLst/>
          </a:prstGeom>
        </p:spPr>
      </p:pic>
    </p:spTree>
    <p:extLst>
      <p:ext uri="{BB962C8B-B14F-4D97-AF65-F5344CB8AC3E}">
        <p14:creationId xmlns:p14="http://schemas.microsoft.com/office/powerpoint/2010/main" val="1485432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altLang="en-US" dirty="0"/>
              <a:t>Figure 3.11</a:t>
            </a:r>
            <a:br>
              <a:rPr lang="en-US" altLang="en-US" dirty="0"/>
            </a:br>
            <a:r>
              <a:rPr lang="en-US" b="0" dirty="0"/>
              <a:t>Percentage Deviations from Trend in the Price Level and Real GDP, 1961–2018</a:t>
            </a:r>
            <a:endParaRPr lang="en-AU" dirty="0"/>
          </a:p>
        </p:txBody>
      </p:sp>
      <p:sp>
        <p:nvSpPr>
          <p:cNvPr id="3" name="Text Placeholder 2"/>
          <p:cNvSpPr>
            <a:spLocks noGrp="1"/>
          </p:cNvSpPr>
          <p:nvPr>
            <p:ph type="body" sz="quarter" idx="13"/>
          </p:nvPr>
        </p:nvSpPr>
        <p:spPr>
          <a:xfrm>
            <a:off x="457200" y="5943600"/>
            <a:ext cx="8229600" cy="341416"/>
          </a:xfrm>
        </p:spPr>
        <p:txBody>
          <a:bodyPr/>
          <a:lstStyle/>
          <a:p>
            <a:r>
              <a:rPr lang="en-US" dirty="0"/>
              <a:t>The figure shows essentially zero correlation. There is no discernible Phillips curve correlation.</a:t>
            </a:r>
            <a:endParaRPr lang="en-AU" dirty="0"/>
          </a:p>
        </p:txBody>
      </p:sp>
      <p:pic>
        <p:nvPicPr>
          <p:cNvPr id="4" name="Picture 3" descr="A line graph depicts the deviation from the trend for price level and real GDP for the period from 19 60 to 20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433" y="1478550"/>
            <a:ext cx="5373134" cy="4320000"/>
          </a:xfrm>
          <a:prstGeom prst="rect">
            <a:avLst/>
          </a:prstGeom>
        </p:spPr>
      </p:pic>
      <p:sp>
        <p:nvSpPr>
          <p:cNvPr id="5" name="文本框 4">
            <a:extLst>
              <a:ext uri="{FF2B5EF4-FFF2-40B4-BE49-F238E27FC236}">
                <a16:creationId xmlns:a16="http://schemas.microsoft.com/office/drawing/2014/main" id="{59690993-9F2A-C5BA-92B1-E975E9DB289E}"/>
              </a:ext>
            </a:extLst>
          </p:cNvPr>
          <p:cNvSpPr txBox="1"/>
          <p:nvPr/>
        </p:nvSpPr>
        <p:spPr>
          <a:xfrm>
            <a:off x="304801" y="2057400"/>
            <a:ext cx="1580632" cy="1015663"/>
          </a:xfrm>
          <a:prstGeom prst="rect">
            <a:avLst/>
          </a:prstGeom>
          <a:noFill/>
        </p:spPr>
        <p:txBody>
          <a:bodyPr wrap="square" rtlCol="0">
            <a:spAutoFit/>
          </a:bodyPr>
          <a:lstStyle/>
          <a:p>
            <a:r>
              <a:rPr lang="en-US" altLang="zh-CN" sz="1000" dirty="0"/>
              <a:t>Philips curve:</a:t>
            </a:r>
          </a:p>
          <a:p>
            <a:r>
              <a:rPr lang="en-US" altLang="zh-CN" sz="1000" dirty="0"/>
              <a:t>Negative relationship between the rate of change in money wage and the unemployment rate</a:t>
            </a:r>
            <a:endParaRPr lang="zh-CN" altLang="en-US" sz="1000" dirty="0" err="1"/>
          </a:p>
        </p:txBody>
      </p:sp>
    </p:spTree>
    <p:extLst>
      <p:ext uri="{BB962C8B-B14F-4D97-AF65-F5344CB8AC3E}">
        <p14:creationId xmlns:p14="http://schemas.microsoft.com/office/powerpoint/2010/main" val="3615965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19200"/>
          </a:xfrm>
        </p:spPr>
        <p:txBody>
          <a:bodyPr/>
          <a:lstStyle/>
          <a:p>
            <a:r>
              <a:rPr lang="en-US" altLang="en-US" dirty="0"/>
              <a:t>Figure 3.12</a:t>
            </a:r>
            <a:br>
              <a:rPr lang="en-US" altLang="en-US" dirty="0"/>
            </a:br>
            <a:r>
              <a:rPr lang="en-US" b="0" dirty="0"/>
              <a:t>Percentage Deviation from Trend in Real GDP, and Deviation from Trend in the Inflation Rate, 1961–2018</a:t>
            </a:r>
            <a:endParaRPr lang="en-AU" dirty="0"/>
          </a:p>
        </p:txBody>
      </p:sp>
      <p:sp>
        <p:nvSpPr>
          <p:cNvPr id="3" name="Text Placeholder 2"/>
          <p:cNvSpPr>
            <a:spLocks noGrp="1"/>
          </p:cNvSpPr>
          <p:nvPr>
            <p:ph type="body" sz="quarter" idx="13"/>
          </p:nvPr>
        </p:nvSpPr>
        <p:spPr>
          <a:xfrm>
            <a:off x="457200" y="5791200"/>
            <a:ext cx="8229600" cy="493816"/>
          </a:xfrm>
        </p:spPr>
        <p:txBody>
          <a:bodyPr/>
          <a:lstStyle/>
          <a:p>
            <a:r>
              <a:rPr lang="en-US" dirty="0"/>
              <a:t>The inflation rate and real GDP are positively correlated, consistent with traditional Phillips curve ideas.</a:t>
            </a:r>
            <a:endParaRPr lang="en-AU" dirty="0"/>
          </a:p>
        </p:txBody>
      </p:sp>
      <p:pic>
        <p:nvPicPr>
          <p:cNvPr id="5" name="Picture 4" descr="A line graph depicts the deviation from the trend for inflation and real GDP for the period from 19 60 to 20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100" y="1471200"/>
            <a:ext cx="5359801" cy="4320000"/>
          </a:xfrm>
          <a:prstGeom prst="rect">
            <a:avLst/>
          </a:prstGeom>
        </p:spPr>
      </p:pic>
    </p:spTree>
    <p:extLst>
      <p:ext uri="{BB962C8B-B14F-4D97-AF65-F5344CB8AC3E}">
        <p14:creationId xmlns:p14="http://schemas.microsoft.com/office/powerpoint/2010/main" val="3322972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altLang="en-US" dirty="0"/>
              <a:t>Figure 3.14</a:t>
            </a:r>
            <a:br>
              <a:rPr lang="en-US" altLang="en-US" dirty="0"/>
            </a:br>
            <a:r>
              <a:rPr lang="en-US" b="0" dirty="0"/>
              <a:t>Percentage Deviations from Trend in Employment and Real GDP for Canada, 1976–2018</a:t>
            </a:r>
            <a:endParaRPr lang="en-AU" dirty="0"/>
          </a:p>
        </p:txBody>
      </p:sp>
      <p:sp>
        <p:nvSpPr>
          <p:cNvPr id="3" name="Text Placeholder 2"/>
          <p:cNvSpPr>
            <a:spLocks noGrp="1"/>
          </p:cNvSpPr>
          <p:nvPr>
            <p:ph type="body" sz="quarter" idx="13"/>
          </p:nvPr>
        </p:nvSpPr>
        <p:spPr>
          <a:xfrm>
            <a:off x="457200" y="5920200"/>
            <a:ext cx="8229600" cy="364816"/>
          </a:xfrm>
        </p:spPr>
        <p:txBody>
          <a:bodyPr/>
          <a:lstStyle/>
          <a:p>
            <a:r>
              <a:rPr lang="en-US" dirty="0"/>
              <a:t>Employment is </a:t>
            </a:r>
            <a:r>
              <a:rPr lang="en-US" dirty="0" err="1"/>
              <a:t>procyclical</a:t>
            </a:r>
            <a:r>
              <a:rPr lang="en-US" dirty="0"/>
              <a:t>; it is a lagging variable; and it is less variable than real GDP.</a:t>
            </a:r>
            <a:endParaRPr lang="en-AU" dirty="0"/>
          </a:p>
        </p:txBody>
      </p:sp>
      <p:pic>
        <p:nvPicPr>
          <p:cNvPr id="4" name="Picture 3" descr="A line graph depicts the deviation from the trend for employment and real GDP for the period from 19 75 to 20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371" y="1447800"/>
            <a:ext cx="5393258" cy="4320000"/>
          </a:xfrm>
          <a:prstGeom prst="rect">
            <a:avLst/>
          </a:prstGeom>
        </p:spPr>
      </p:pic>
    </p:spTree>
    <p:extLst>
      <p:ext uri="{BB962C8B-B14F-4D97-AF65-F5344CB8AC3E}">
        <p14:creationId xmlns:p14="http://schemas.microsoft.com/office/powerpoint/2010/main" val="133614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Chapter 3 Topics</a:t>
            </a:r>
            <a:endParaRPr lang="en-US" dirty="0"/>
          </a:p>
        </p:txBody>
      </p:sp>
      <p:sp>
        <p:nvSpPr>
          <p:cNvPr id="3" name="Content Placeholder 2"/>
          <p:cNvSpPr>
            <a:spLocks noGrp="1"/>
          </p:cNvSpPr>
          <p:nvPr>
            <p:ph idx="1"/>
          </p:nvPr>
        </p:nvSpPr>
        <p:spPr/>
        <p:txBody>
          <a:bodyPr/>
          <a:lstStyle/>
          <a:p>
            <a:pPr>
              <a:spcBef>
                <a:spcPts val="600"/>
              </a:spcBef>
              <a:buFontTx/>
              <a:buChar char="•"/>
              <a:defRPr/>
            </a:pPr>
            <a:r>
              <a:rPr lang="en-US" kern="0" dirty="0"/>
              <a:t>Regularities in GDP fluctuations.</a:t>
            </a:r>
          </a:p>
          <a:p>
            <a:pPr>
              <a:spcBef>
                <a:spcPts val="600"/>
              </a:spcBef>
              <a:buFontTx/>
              <a:buChar char="•"/>
              <a:defRPr/>
            </a:pPr>
            <a:r>
              <a:rPr lang="en-US" kern="0" dirty="0"/>
              <a:t>Co-movement</a:t>
            </a:r>
          </a:p>
          <a:p>
            <a:pPr>
              <a:spcBef>
                <a:spcPts val="600"/>
              </a:spcBef>
              <a:buFontTx/>
              <a:buChar char="•"/>
              <a:defRPr/>
            </a:pPr>
            <a:r>
              <a:rPr lang="en-US" kern="0" dirty="0"/>
              <a:t>Behavior of Key Macroeconomic Variables.</a:t>
            </a:r>
            <a:endParaRPr lang="en-US" dirty="0"/>
          </a:p>
        </p:txBody>
      </p:sp>
    </p:spTree>
    <p:extLst>
      <p:ext uri="{BB962C8B-B14F-4D97-AF65-F5344CB8AC3E}">
        <p14:creationId xmlns:p14="http://schemas.microsoft.com/office/powerpoint/2010/main" val="3320925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altLang="en-US" dirty="0"/>
              <a:t>Figure 3.15</a:t>
            </a:r>
            <a:br>
              <a:rPr lang="en-US" altLang="en-US" dirty="0"/>
            </a:br>
            <a:r>
              <a:rPr lang="en-US" b="0" dirty="0"/>
              <a:t>Percentage Deviations from Trend in Average </a:t>
            </a:r>
            <a:r>
              <a:rPr lang="en-US" b="0" dirty="0" err="1"/>
              <a:t>Labour</a:t>
            </a:r>
            <a:r>
              <a:rPr lang="en-US" b="0" dirty="0"/>
              <a:t> Productivity and Real GDP</a:t>
            </a:r>
            <a:endParaRPr lang="en-AU" dirty="0"/>
          </a:p>
        </p:txBody>
      </p:sp>
      <p:sp>
        <p:nvSpPr>
          <p:cNvPr id="3" name="Text Placeholder 2"/>
          <p:cNvSpPr>
            <a:spLocks noGrp="1"/>
          </p:cNvSpPr>
          <p:nvPr>
            <p:ph type="body" sz="quarter" idx="13"/>
          </p:nvPr>
        </p:nvSpPr>
        <p:spPr>
          <a:xfrm>
            <a:off x="457200" y="5967000"/>
            <a:ext cx="8229600" cy="318016"/>
          </a:xfrm>
        </p:spPr>
        <p:txBody>
          <a:bodyPr/>
          <a:lstStyle/>
          <a:p>
            <a:r>
              <a:rPr lang="en-US" dirty="0"/>
              <a:t>Average </a:t>
            </a:r>
            <a:r>
              <a:rPr lang="en-US" dirty="0" err="1"/>
              <a:t>labour</a:t>
            </a:r>
            <a:r>
              <a:rPr lang="en-US" dirty="0"/>
              <a:t> productivity is </a:t>
            </a:r>
            <a:r>
              <a:rPr lang="en-US" dirty="0" err="1"/>
              <a:t>procyclical</a:t>
            </a:r>
            <a:r>
              <a:rPr lang="en-US" dirty="0"/>
              <a:t> and coincident, and it is less variable than real GDP.</a:t>
            </a:r>
            <a:endParaRPr lang="en-AU" dirty="0"/>
          </a:p>
        </p:txBody>
      </p:sp>
      <p:pic>
        <p:nvPicPr>
          <p:cNvPr id="4" name="Picture 3" descr="A line graph depicts the deviation from the trend for average labour productivity and real GDP for the period from 19 75 to 20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371" y="1471200"/>
            <a:ext cx="5393258" cy="4320000"/>
          </a:xfrm>
          <a:prstGeom prst="rect">
            <a:avLst/>
          </a:prstGeom>
        </p:spPr>
      </p:pic>
    </p:spTree>
    <p:extLst>
      <p:ext uri="{BB962C8B-B14F-4D97-AF65-F5344CB8AC3E}">
        <p14:creationId xmlns:p14="http://schemas.microsoft.com/office/powerpoint/2010/main" val="2065934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1160252"/>
          </a:xfrm>
        </p:spPr>
        <p:txBody>
          <a:bodyPr/>
          <a:lstStyle/>
          <a:p>
            <a:r>
              <a:rPr lang="en-US" altLang="en-US" sz="2400" dirty="0"/>
              <a:t>Table 3.1</a:t>
            </a:r>
            <a:br>
              <a:rPr lang="en-US" altLang="en-US" sz="2400" dirty="0"/>
            </a:br>
            <a:r>
              <a:rPr lang="en-US" altLang="en-US" sz="2400" b="0" dirty="0"/>
              <a:t>Correlation Coefficients and Variability of Percentage Deviations from Trend</a:t>
            </a:r>
            <a:endParaRPr lang="en-US" sz="2400" b="0" dirty="0"/>
          </a:p>
        </p:txBody>
      </p:sp>
      <p:graphicFrame>
        <p:nvGraphicFramePr>
          <p:cNvPr id="7" name="Table 6"/>
          <p:cNvGraphicFramePr>
            <a:graphicFrameLocks noGrp="1"/>
          </p:cNvGraphicFramePr>
          <p:nvPr>
            <p:extLst>
              <p:ext uri="{D42A27DB-BD31-4B8C-83A1-F6EECF244321}">
                <p14:modId xmlns:p14="http://schemas.microsoft.com/office/powerpoint/2010/main" val="3143372004"/>
              </p:ext>
            </p:extLst>
          </p:nvPr>
        </p:nvGraphicFramePr>
        <p:xfrm>
          <a:off x="403908" y="2367280"/>
          <a:ext cx="8336184" cy="2123440"/>
        </p:xfrm>
        <a:graphic>
          <a:graphicData uri="http://schemas.openxmlformats.org/drawingml/2006/table">
            <a:tbl>
              <a:tblPr firstRow="1" bandRow="1">
                <a:tableStyleId>{2D5ABB26-0587-4C30-8999-92F81FD0307C}</a:tableStyleId>
              </a:tblPr>
              <a:tblGrid>
                <a:gridCol w="3052889">
                  <a:extLst>
                    <a:ext uri="{9D8B030D-6E8A-4147-A177-3AD203B41FA5}">
                      <a16:colId xmlns:a16="http://schemas.microsoft.com/office/drawing/2014/main" val="20000"/>
                    </a:ext>
                  </a:extLst>
                </a:gridCol>
                <a:gridCol w="2037080">
                  <a:extLst>
                    <a:ext uri="{9D8B030D-6E8A-4147-A177-3AD203B41FA5}">
                      <a16:colId xmlns:a16="http://schemas.microsoft.com/office/drawing/2014/main" val="20001"/>
                    </a:ext>
                  </a:extLst>
                </a:gridCol>
                <a:gridCol w="3246215">
                  <a:extLst>
                    <a:ext uri="{9D8B030D-6E8A-4147-A177-3AD203B41FA5}">
                      <a16:colId xmlns:a16="http://schemas.microsoft.com/office/drawing/2014/main" val="20002"/>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b="0" i="1" u="none" strike="noStrike" kern="1200" baseline="0" dirty="0">
                          <a:solidFill>
                            <a:schemeClr val="tx1"/>
                          </a:solidFill>
                          <a:latin typeface="+mn-lt"/>
                          <a:ea typeface="+mn-ea"/>
                          <a:cs typeface="+mn-cs"/>
                        </a:rPr>
                        <a:t>Correlation</a:t>
                      </a:r>
                    </a:p>
                    <a:p>
                      <a:pPr algn="l"/>
                      <a:r>
                        <a:rPr lang="en-US" sz="1800" b="0" i="1" u="none" strike="noStrike" kern="1200" baseline="0" dirty="0">
                          <a:solidFill>
                            <a:schemeClr val="tx1"/>
                          </a:solidFill>
                          <a:latin typeface="+mn-lt"/>
                          <a:ea typeface="+mn-ea"/>
                          <a:cs typeface="+mn-cs"/>
                        </a:rPr>
                        <a:t>Coefficient (GDP)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b="0" i="1" u="none" strike="noStrike" kern="1200" baseline="0" dirty="0">
                          <a:solidFill>
                            <a:schemeClr val="tx1"/>
                          </a:solidFill>
                          <a:latin typeface="+mn-lt"/>
                          <a:ea typeface="+mn-ea"/>
                          <a:cs typeface="+mn-cs"/>
                        </a:rPr>
                        <a:t>Std. Dev. (% of S.D. of GDP)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sz="1800" b="0" i="0" u="none" strike="noStrike" kern="1200" baseline="0" dirty="0">
                          <a:solidFill>
                            <a:schemeClr val="tx1"/>
                          </a:solidFill>
                          <a:latin typeface="+mn-lt"/>
                          <a:ea typeface="+mn-ea"/>
                          <a:cs typeface="+mn-cs"/>
                        </a:rPr>
                        <a:t>Consumption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baseline="0" dirty="0">
                          <a:solidFill>
                            <a:schemeClr val="tx1"/>
                          </a:solidFill>
                          <a:latin typeface="+mn-lt"/>
                          <a:ea typeface="+mn-ea"/>
                          <a:cs typeface="+mn-cs"/>
                        </a:rPr>
                        <a:t>0.78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baseline="0" dirty="0">
                          <a:solidFill>
                            <a:schemeClr val="tx1"/>
                          </a:solidFill>
                          <a:latin typeface="+mn-lt"/>
                          <a:ea typeface="+mn-ea"/>
                          <a:cs typeface="+mn-cs"/>
                        </a:rPr>
                        <a:t>83%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1800" b="0" i="0" u="none" strike="noStrike" kern="1200" baseline="0" dirty="0">
                          <a:solidFill>
                            <a:schemeClr val="tx1"/>
                          </a:solidFill>
                          <a:latin typeface="+mn-lt"/>
                          <a:ea typeface="+mn-ea"/>
                          <a:cs typeface="+mn-cs"/>
                        </a:rPr>
                        <a:t>Investment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baseline="0" dirty="0">
                          <a:solidFill>
                            <a:schemeClr val="tx1"/>
                          </a:solidFill>
                          <a:latin typeface="+mn-lt"/>
                          <a:ea typeface="+mn-ea"/>
                          <a:cs typeface="+mn-cs"/>
                        </a:rPr>
                        <a:t>0.81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baseline="0" dirty="0">
                          <a:solidFill>
                            <a:schemeClr val="tx1"/>
                          </a:solidFill>
                          <a:latin typeface="+mn-lt"/>
                          <a:ea typeface="+mn-ea"/>
                          <a:cs typeface="+mn-cs"/>
                        </a:rPr>
                        <a:t>509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1800" b="0" i="0" u="none" strike="noStrike" kern="1200" baseline="0" dirty="0">
                          <a:solidFill>
                            <a:schemeClr val="tx1"/>
                          </a:solidFill>
                          <a:latin typeface="+mn-lt"/>
                          <a:ea typeface="+mn-ea"/>
                          <a:cs typeface="+mn-cs"/>
                        </a:rPr>
                        <a:t>Employment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baseline="0" dirty="0">
                          <a:solidFill>
                            <a:schemeClr val="tx1"/>
                          </a:solidFill>
                          <a:latin typeface="+mn-lt"/>
                          <a:ea typeface="+mn-ea"/>
                          <a:cs typeface="+mn-cs"/>
                        </a:rPr>
                        <a:t>0.79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baseline="0" dirty="0">
                          <a:solidFill>
                            <a:schemeClr val="tx1"/>
                          </a:solidFill>
                          <a:latin typeface="+mn-lt"/>
                          <a:ea typeface="+mn-ea"/>
                          <a:cs typeface="+mn-cs"/>
                        </a:rPr>
                        <a:t>80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sz="1800" b="0" i="0" u="none" strike="noStrike" kern="1200" baseline="0" dirty="0">
                          <a:solidFill>
                            <a:schemeClr val="tx1"/>
                          </a:solidFill>
                          <a:latin typeface="+mn-lt"/>
                          <a:ea typeface="+mn-ea"/>
                          <a:cs typeface="+mn-cs"/>
                        </a:rPr>
                        <a:t>Average </a:t>
                      </a:r>
                      <a:r>
                        <a:rPr lang="en-US" sz="1800" b="0" i="0" u="none" strike="noStrike" kern="1200" baseline="0" dirty="0" err="1">
                          <a:solidFill>
                            <a:schemeClr val="tx1"/>
                          </a:solidFill>
                          <a:latin typeface="+mn-lt"/>
                          <a:ea typeface="+mn-ea"/>
                          <a:cs typeface="+mn-cs"/>
                        </a:rPr>
                        <a:t>labour</a:t>
                      </a:r>
                      <a:r>
                        <a:rPr lang="en-US" sz="1800" b="0" i="0" u="none" strike="noStrike" kern="1200" baseline="0" dirty="0">
                          <a:solidFill>
                            <a:schemeClr val="tx1"/>
                          </a:solidFill>
                          <a:latin typeface="+mn-lt"/>
                          <a:ea typeface="+mn-ea"/>
                          <a:cs typeface="+mn-cs"/>
                        </a:rPr>
                        <a:t> productivity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baseline="0" dirty="0">
                          <a:solidFill>
                            <a:schemeClr val="tx1"/>
                          </a:solidFill>
                          <a:latin typeface="+mn-lt"/>
                          <a:ea typeface="+mn-ea"/>
                          <a:cs typeface="+mn-cs"/>
                        </a:rPr>
                        <a:t>0.65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baseline="0" dirty="0">
                          <a:solidFill>
                            <a:schemeClr val="tx1"/>
                          </a:solidFill>
                          <a:latin typeface="+mn-lt"/>
                          <a:ea typeface="+mn-ea"/>
                          <a:cs typeface="+mn-cs"/>
                        </a:rPr>
                        <a:t>64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21848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75228"/>
          </a:xfrm>
        </p:spPr>
        <p:txBody>
          <a:bodyPr/>
          <a:lstStyle/>
          <a:p>
            <a:r>
              <a:rPr lang="en-US" altLang="en-US" sz="2400" dirty="0"/>
              <a:t>Table 3.2</a:t>
            </a:r>
            <a:br>
              <a:rPr lang="en-US" altLang="en-US" sz="2400" dirty="0"/>
            </a:br>
            <a:r>
              <a:rPr lang="en-US" altLang="en-US" sz="2400" b="0" dirty="0"/>
              <a:t>Summary of Business Cycle Facts</a:t>
            </a:r>
            <a:endParaRPr lang="en-US" sz="2400" b="0" dirty="0"/>
          </a:p>
        </p:txBody>
      </p:sp>
      <p:graphicFrame>
        <p:nvGraphicFramePr>
          <p:cNvPr id="5" name="Table 4"/>
          <p:cNvGraphicFramePr>
            <a:graphicFrameLocks noGrp="1"/>
          </p:cNvGraphicFramePr>
          <p:nvPr>
            <p:extLst>
              <p:ext uri="{D42A27DB-BD31-4B8C-83A1-F6EECF244321}">
                <p14:modId xmlns:p14="http://schemas.microsoft.com/office/powerpoint/2010/main" val="2935391515"/>
              </p:ext>
            </p:extLst>
          </p:nvPr>
        </p:nvGraphicFramePr>
        <p:xfrm>
          <a:off x="269208" y="2316480"/>
          <a:ext cx="8605584" cy="2225040"/>
        </p:xfrm>
        <a:graphic>
          <a:graphicData uri="http://schemas.openxmlformats.org/drawingml/2006/table">
            <a:tbl>
              <a:tblPr firstRow="1" bandRow="1">
                <a:tableStyleId>{2D5ABB26-0587-4C30-8999-92F81FD0307C}</a:tableStyleId>
              </a:tblPr>
              <a:tblGrid>
                <a:gridCol w="3010853">
                  <a:extLst>
                    <a:ext uri="{9D8B030D-6E8A-4147-A177-3AD203B41FA5}">
                      <a16:colId xmlns:a16="http://schemas.microsoft.com/office/drawing/2014/main" val="20000"/>
                    </a:ext>
                  </a:extLst>
                </a:gridCol>
                <a:gridCol w="1338580">
                  <a:extLst>
                    <a:ext uri="{9D8B030D-6E8A-4147-A177-3AD203B41FA5}">
                      <a16:colId xmlns:a16="http://schemas.microsoft.com/office/drawing/2014/main" val="20001"/>
                    </a:ext>
                  </a:extLst>
                </a:gridCol>
                <a:gridCol w="1325880">
                  <a:extLst>
                    <a:ext uri="{9D8B030D-6E8A-4147-A177-3AD203B41FA5}">
                      <a16:colId xmlns:a16="http://schemas.microsoft.com/office/drawing/2014/main" val="20002"/>
                    </a:ext>
                  </a:extLst>
                </a:gridCol>
                <a:gridCol w="2930271">
                  <a:extLst>
                    <a:ext uri="{9D8B030D-6E8A-4147-A177-3AD203B41FA5}">
                      <a16:colId xmlns:a16="http://schemas.microsoft.com/office/drawing/2014/main" val="20003"/>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1" u="none" strike="noStrike" kern="1200" baseline="0" dirty="0">
                          <a:solidFill>
                            <a:schemeClr val="tx1"/>
                          </a:solidFill>
                          <a:latin typeface="+mn-lt"/>
                          <a:ea typeface="+mn-ea"/>
                          <a:cs typeface="+mn-cs"/>
                        </a:rPr>
                        <a:t>Cyclicality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1" u="none" strike="noStrike" kern="1200" baseline="0" dirty="0">
                          <a:solidFill>
                            <a:schemeClr val="tx1"/>
                          </a:solidFill>
                          <a:latin typeface="+mn-lt"/>
                          <a:ea typeface="+mn-ea"/>
                          <a:cs typeface="+mn-cs"/>
                        </a:rPr>
                        <a:t>Lead/Lag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1" u="none" strike="noStrike" kern="1200" baseline="0" dirty="0">
                          <a:solidFill>
                            <a:schemeClr val="tx1"/>
                          </a:solidFill>
                          <a:latin typeface="+mn-lt"/>
                          <a:ea typeface="+mn-ea"/>
                          <a:cs typeface="+mn-cs"/>
                        </a:rPr>
                        <a:t>Variability Relative to GDP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800" b="0" i="0" u="none" strike="noStrike" kern="1200" baseline="0" dirty="0">
                          <a:solidFill>
                            <a:schemeClr val="tx1"/>
                          </a:solidFill>
                          <a:latin typeface="+mn-lt"/>
                          <a:ea typeface="+mn-ea"/>
                          <a:cs typeface="+mn-cs"/>
                        </a:rPr>
                        <a:t>Consumption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err="1">
                          <a:solidFill>
                            <a:schemeClr val="tx1"/>
                          </a:solidFill>
                          <a:latin typeface="+mn-lt"/>
                          <a:ea typeface="+mn-ea"/>
                          <a:cs typeface="+mn-cs"/>
                        </a:rPr>
                        <a:t>Procyclical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tx1"/>
                          </a:solidFill>
                          <a:latin typeface="+mn-lt"/>
                          <a:ea typeface="+mn-ea"/>
                          <a:cs typeface="+mn-cs"/>
                        </a:rPr>
                        <a:t>Coincident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tx1"/>
                          </a:solidFill>
                          <a:latin typeface="+mn-lt"/>
                          <a:ea typeface="+mn-ea"/>
                          <a:cs typeface="+mn-cs"/>
                        </a:rPr>
                        <a:t>Smaller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800" b="0" i="0" u="none" strike="noStrike" kern="1200" baseline="0" dirty="0">
                          <a:solidFill>
                            <a:schemeClr val="tx1"/>
                          </a:solidFill>
                          <a:latin typeface="+mn-lt"/>
                          <a:ea typeface="+mn-ea"/>
                          <a:cs typeface="+mn-cs"/>
                        </a:rPr>
                        <a:t>Investment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err="1">
                          <a:solidFill>
                            <a:schemeClr val="tx1"/>
                          </a:solidFill>
                          <a:latin typeface="+mn-lt"/>
                          <a:ea typeface="+mn-ea"/>
                          <a:cs typeface="+mn-cs"/>
                        </a:rPr>
                        <a:t>Procyclical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tx1"/>
                          </a:solidFill>
                          <a:latin typeface="+mn-lt"/>
                          <a:ea typeface="+mn-ea"/>
                          <a:cs typeface="+mn-cs"/>
                        </a:rPr>
                        <a:t>Coincident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tx1"/>
                          </a:solidFill>
                          <a:latin typeface="+mn-lt"/>
                          <a:ea typeface="+mn-ea"/>
                          <a:cs typeface="+mn-cs"/>
                        </a:rPr>
                        <a:t>Larger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800" b="0" i="0" u="none" strike="noStrike" kern="1200" baseline="0" dirty="0">
                          <a:solidFill>
                            <a:schemeClr val="tx1"/>
                          </a:solidFill>
                          <a:latin typeface="+mn-lt"/>
                          <a:ea typeface="+mn-ea"/>
                          <a:cs typeface="+mn-cs"/>
                        </a:rPr>
                        <a:t>Employment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err="1">
                          <a:solidFill>
                            <a:schemeClr val="tx1"/>
                          </a:solidFill>
                          <a:latin typeface="+mn-lt"/>
                          <a:ea typeface="+mn-ea"/>
                          <a:cs typeface="+mn-cs"/>
                        </a:rPr>
                        <a:t>Procyclical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tx1"/>
                          </a:solidFill>
                          <a:latin typeface="+mn-lt"/>
                          <a:ea typeface="+mn-ea"/>
                          <a:cs typeface="+mn-cs"/>
                        </a:rPr>
                        <a:t>Lagging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tx1"/>
                          </a:solidFill>
                          <a:latin typeface="+mn-lt"/>
                          <a:ea typeface="+mn-ea"/>
                          <a:cs typeface="+mn-cs"/>
                        </a:rPr>
                        <a:t>Smaller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800" b="0" i="0" u="none" strike="noStrike" kern="1200" baseline="0" dirty="0">
                          <a:solidFill>
                            <a:schemeClr val="tx1"/>
                          </a:solidFill>
                          <a:latin typeface="+mn-lt"/>
                          <a:ea typeface="+mn-ea"/>
                          <a:cs typeface="+mn-cs"/>
                        </a:rPr>
                        <a:t>Real wage rate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err="1">
                          <a:solidFill>
                            <a:schemeClr val="tx1"/>
                          </a:solidFill>
                          <a:latin typeface="+mn-lt"/>
                          <a:ea typeface="+mn-ea"/>
                          <a:cs typeface="+mn-cs"/>
                        </a:rPr>
                        <a:t>Procyclical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tx1"/>
                          </a:solidFill>
                          <a:latin typeface="+mn-lt"/>
                          <a:ea typeface="+mn-ea"/>
                          <a:cs typeface="+mn-cs"/>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tx1"/>
                          </a:solidFill>
                          <a:latin typeface="+mn-lt"/>
                          <a:ea typeface="+mn-ea"/>
                          <a:cs typeface="+mn-cs"/>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1800" b="0" i="0" u="none" strike="noStrike" kern="1200" baseline="0" dirty="0">
                          <a:solidFill>
                            <a:schemeClr val="tx1"/>
                          </a:solidFill>
                          <a:latin typeface="+mn-lt"/>
                          <a:ea typeface="+mn-ea"/>
                          <a:cs typeface="+mn-cs"/>
                        </a:rPr>
                        <a:t>Average </a:t>
                      </a:r>
                      <a:r>
                        <a:rPr lang="en-US" sz="1800" b="0" i="0" u="none" strike="noStrike" kern="1200" baseline="0" dirty="0" err="1">
                          <a:solidFill>
                            <a:schemeClr val="tx1"/>
                          </a:solidFill>
                          <a:latin typeface="+mn-lt"/>
                          <a:ea typeface="+mn-ea"/>
                          <a:cs typeface="+mn-cs"/>
                        </a:rPr>
                        <a:t>labour</a:t>
                      </a:r>
                      <a:r>
                        <a:rPr lang="en-US" sz="1800" b="0" i="0" u="none" strike="noStrike" kern="1200" baseline="0" dirty="0">
                          <a:solidFill>
                            <a:schemeClr val="tx1"/>
                          </a:solidFill>
                          <a:latin typeface="+mn-lt"/>
                          <a:ea typeface="+mn-ea"/>
                          <a:cs typeface="+mn-cs"/>
                        </a:rPr>
                        <a:t> productivity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err="1">
                          <a:solidFill>
                            <a:schemeClr val="tx1"/>
                          </a:solidFill>
                          <a:latin typeface="+mn-lt"/>
                          <a:ea typeface="+mn-ea"/>
                          <a:cs typeface="+mn-cs"/>
                        </a:rPr>
                        <a:t>Procyclical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tx1"/>
                          </a:solidFill>
                          <a:latin typeface="+mn-lt"/>
                          <a:ea typeface="+mn-ea"/>
                          <a:cs typeface="+mn-cs"/>
                        </a:rPr>
                        <a:t>Coincident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tx1"/>
                          </a:solidFill>
                          <a:latin typeface="+mn-lt"/>
                          <a:ea typeface="+mn-ea"/>
                          <a:cs typeface="+mn-cs"/>
                        </a:rPr>
                        <a:t>Smaller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1894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Regularities in GDP Fluctuations</a:t>
            </a:r>
            <a:endParaRPr lang="en-US" dirty="0"/>
          </a:p>
        </p:txBody>
      </p:sp>
      <p:sp>
        <p:nvSpPr>
          <p:cNvPr id="3" name="Content Placeholder 2"/>
          <p:cNvSpPr>
            <a:spLocks noGrp="1"/>
          </p:cNvSpPr>
          <p:nvPr>
            <p:ph idx="1"/>
          </p:nvPr>
        </p:nvSpPr>
        <p:spPr/>
        <p:txBody>
          <a:bodyPr/>
          <a:lstStyle/>
          <a:p>
            <a:pPr>
              <a:spcBef>
                <a:spcPts val="600"/>
              </a:spcBef>
              <a:buFontTx/>
              <a:buChar char="•"/>
              <a:defRPr/>
            </a:pPr>
            <a:r>
              <a:rPr lang="en-US" kern="0" dirty="0"/>
              <a:t>Business Cycles are </a:t>
            </a:r>
            <a:r>
              <a:rPr lang="en-US" i="1" kern="0" dirty="0"/>
              <a:t>fluctuations about trend in real GDP.</a:t>
            </a:r>
          </a:p>
          <a:p>
            <a:pPr>
              <a:spcBef>
                <a:spcPts val="600"/>
              </a:spcBef>
              <a:buFontTx/>
              <a:buChar char="•"/>
              <a:defRPr/>
            </a:pPr>
            <a:r>
              <a:rPr lang="en-US" kern="0" dirty="0"/>
              <a:t>The turning points in the deviations of real GDP from trend are </a:t>
            </a:r>
            <a:r>
              <a:rPr lang="en-US" i="1" kern="0" dirty="0"/>
              <a:t>peaks </a:t>
            </a:r>
            <a:r>
              <a:rPr lang="en-US" kern="0" dirty="0"/>
              <a:t>and </a:t>
            </a:r>
            <a:r>
              <a:rPr lang="en-US" i="1" kern="0" dirty="0"/>
              <a:t>troughs</a:t>
            </a:r>
            <a:r>
              <a:rPr lang="en-US" kern="0" dirty="0"/>
              <a:t>.</a:t>
            </a:r>
          </a:p>
          <a:p>
            <a:pPr>
              <a:spcBef>
                <a:spcPts val="600"/>
              </a:spcBef>
              <a:buFontTx/>
              <a:buChar char="•"/>
              <a:defRPr/>
            </a:pPr>
            <a:r>
              <a:rPr lang="en-US" kern="0" dirty="0"/>
              <a:t>Persistent positive deviations from trend are </a:t>
            </a:r>
            <a:r>
              <a:rPr lang="en-US" i="1" kern="0" dirty="0"/>
              <a:t>booms </a:t>
            </a:r>
            <a:r>
              <a:rPr lang="en-US" kern="0" dirty="0"/>
              <a:t>and persistent negative deviations from trend are </a:t>
            </a:r>
            <a:r>
              <a:rPr lang="en-US" i="1" kern="0" dirty="0"/>
              <a:t>recessions.</a:t>
            </a:r>
          </a:p>
          <a:p>
            <a:pPr>
              <a:spcBef>
                <a:spcPts val="600"/>
              </a:spcBef>
              <a:buFontTx/>
              <a:buChar char="•"/>
              <a:defRPr/>
            </a:pPr>
            <a:endParaRPr lang="en-US" i="1" kern="0" dirty="0"/>
          </a:p>
          <a:p>
            <a:pPr>
              <a:spcBef>
                <a:spcPts val="600"/>
              </a:spcBef>
              <a:buFontTx/>
              <a:buChar char="•"/>
              <a:defRPr/>
            </a:pPr>
            <a:r>
              <a:rPr lang="en-US" sz="2000" i="1" kern="0" dirty="0"/>
              <a:t>T</a:t>
            </a:r>
            <a:r>
              <a:rPr lang="en-US" altLang="zh-CN" sz="2000" i="1" kern="0" dirty="0"/>
              <a:t>he fluctuations in GDP about trend can be choppy and irregular</a:t>
            </a:r>
          </a:p>
          <a:p>
            <a:pPr>
              <a:spcBef>
                <a:spcPts val="600"/>
              </a:spcBef>
              <a:buFontTx/>
              <a:buChar char="•"/>
              <a:defRPr/>
            </a:pPr>
            <a:endParaRPr lang="en-US" sz="2000" i="1" kern="0" dirty="0"/>
          </a:p>
          <a:p>
            <a:pPr>
              <a:spcBef>
                <a:spcPts val="600"/>
              </a:spcBef>
              <a:buFontTx/>
              <a:buChar char="•"/>
              <a:defRPr/>
            </a:pPr>
            <a:r>
              <a:rPr lang="en-US" sz="2000" i="1" kern="0" dirty="0"/>
              <a:t>There I no regularity in the: </a:t>
            </a:r>
          </a:p>
          <a:p>
            <a:pPr>
              <a:spcBef>
                <a:spcPts val="600"/>
              </a:spcBef>
              <a:buFontTx/>
              <a:buChar char="•"/>
              <a:defRPr/>
            </a:pPr>
            <a:r>
              <a:rPr lang="en-US" sz="2000" i="1" kern="0" dirty="0"/>
              <a:t>Amplitude of;</a:t>
            </a:r>
          </a:p>
          <a:p>
            <a:pPr>
              <a:spcBef>
                <a:spcPts val="600"/>
              </a:spcBef>
              <a:buFontTx/>
              <a:buChar char="•"/>
              <a:defRPr/>
            </a:pPr>
            <a:r>
              <a:rPr lang="en-US" sz="2000" i="1" kern="0" dirty="0"/>
              <a:t>Frequency of fluctuations in real GDP about trend</a:t>
            </a:r>
            <a:endParaRPr lang="en-US" sz="2000" dirty="0"/>
          </a:p>
        </p:txBody>
      </p:sp>
    </p:spTree>
    <p:extLst>
      <p:ext uri="{BB962C8B-B14F-4D97-AF65-F5344CB8AC3E}">
        <p14:creationId xmlns:p14="http://schemas.microsoft.com/office/powerpoint/2010/main" val="3324125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altLang="en-US" dirty="0"/>
              <a:t>Figure 3.1</a:t>
            </a:r>
            <a:br>
              <a:rPr lang="en-US" altLang="en-US" dirty="0"/>
            </a:br>
            <a:r>
              <a:rPr lang="en-US" altLang="en-US" b="0" dirty="0"/>
              <a:t>Idealized Business Cycles</a:t>
            </a:r>
            <a:endParaRPr lang="en-AU" dirty="0"/>
          </a:p>
        </p:txBody>
      </p:sp>
      <p:sp>
        <p:nvSpPr>
          <p:cNvPr id="3" name="Text Placeholder 2"/>
          <p:cNvSpPr>
            <a:spLocks noGrp="1"/>
          </p:cNvSpPr>
          <p:nvPr>
            <p:ph type="body" sz="quarter" idx="13"/>
          </p:nvPr>
        </p:nvSpPr>
        <p:spPr>
          <a:xfrm>
            <a:off x="457200" y="5334000"/>
            <a:ext cx="8229600" cy="914400"/>
          </a:xfrm>
        </p:spPr>
        <p:txBody>
          <a:bodyPr/>
          <a:lstStyle/>
          <a:p>
            <a:r>
              <a:rPr lang="en-US" dirty="0"/>
              <a:t>The red curve is an idealized path for real GDP over time, while the blue line is the growth trend in real GDP. Note that real GDP cycles around the trend over time, with the maximum negative deviation from trend being a trough and the maximum positive deviation from trend being a peak. The amplitude is the size of the maximum deviation from trend, and the frequency is the number of peaks that occur within a year’s time.</a:t>
            </a:r>
            <a:endParaRPr lang="en-AU" dirty="0"/>
          </a:p>
        </p:txBody>
      </p:sp>
      <p:pic>
        <p:nvPicPr>
          <p:cNvPr id="4" name="Picture 3" descr="A graph plots real GDP versus time with a trend line sloping upward and an idealized GDP line around the trend lin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174" y="1143000"/>
            <a:ext cx="4695652" cy="3939000"/>
          </a:xfrm>
          <a:prstGeom prst="rect">
            <a:avLst/>
          </a:prstGeom>
        </p:spPr>
      </p:pic>
    </p:spTree>
    <p:extLst>
      <p:ext uri="{BB962C8B-B14F-4D97-AF65-F5344CB8AC3E}">
        <p14:creationId xmlns:p14="http://schemas.microsoft.com/office/powerpoint/2010/main" val="2895378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Deviations From Trend in Real GDP are Irregular</a:t>
            </a:r>
            <a:endParaRPr lang="en-US" dirty="0"/>
          </a:p>
        </p:txBody>
      </p:sp>
      <p:sp>
        <p:nvSpPr>
          <p:cNvPr id="3" name="Content Placeholder 2"/>
          <p:cNvSpPr>
            <a:spLocks noGrp="1"/>
          </p:cNvSpPr>
          <p:nvPr>
            <p:ph idx="1"/>
          </p:nvPr>
        </p:nvSpPr>
        <p:spPr/>
        <p:txBody>
          <a:bodyPr/>
          <a:lstStyle/>
          <a:p>
            <a:pPr>
              <a:spcBef>
                <a:spcPts val="600"/>
              </a:spcBef>
              <a:buFontTx/>
              <a:buChar char="•"/>
              <a:defRPr/>
            </a:pPr>
            <a:r>
              <a:rPr lang="en-US" kern="0" dirty="0"/>
              <a:t>The fluctuations in GDP about trend are quite choppy.</a:t>
            </a:r>
          </a:p>
          <a:p>
            <a:pPr>
              <a:spcBef>
                <a:spcPts val="600"/>
              </a:spcBef>
              <a:buFontTx/>
              <a:buChar char="•"/>
              <a:defRPr/>
            </a:pPr>
            <a:r>
              <a:rPr lang="en-US" kern="0" dirty="0"/>
              <a:t>There is no regularity in the amplitude of fluctuations in real GDP about trend.</a:t>
            </a:r>
          </a:p>
          <a:p>
            <a:pPr>
              <a:spcBef>
                <a:spcPts val="600"/>
              </a:spcBef>
              <a:buFontTx/>
              <a:buChar char="•"/>
              <a:defRPr/>
            </a:pPr>
            <a:r>
              <a:rPr lang="en-US" kern="0" dirty="0"/>
              <a:t>There is no regularity in the frequency of fluctuations in real GDP about trend.</a:t>
            </a:r>
            <a:endParaRPr lang="en-US" dirty="0"/>
          </a:p>
        </p:txBody>
      </p:sp>
    </p:spTree>
    <p:extLst>
      <p:ext uri="{BB962C8B-B14F-4D97-AF65-F5344CB8AC3E}">
        <p14:creationId xmlns:p14="http://schemas.microsoft.com/office/powerpoint/2010/main" val="39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ltLang="en-US" dirty="0"/>
              <a:t>Figure 3.2</a:t>
            </a:r>
            <a:br>
              <a:rPr lang="en-US" altLang="en-US" dirty="0"/>
            </a:br>
            <a:r>
              <a:rPr lang="en-US" b="0" dirty="0"/>
              <a:t>Percentage Deviations from Trend in Real GDP, 1961-2018</a:t>
            </a:r>
            <a:endParaRPr lang="en-AU" dirty="0"/>
          </a:p>
        </p:txBody>
      </p:sp>
      <p:sp>
        <p:nvSpPr>
          <p:cNvPr id="3" name="Text Placeholder 2"/>
          <p:cNvSpPr>
            <a:spLocks noGrp="1"/>
          </p:cNvSpPr>
          <p:nvPr>
            <p:ph type="body" sz="quarter" idx="13"/>
          </p:nvPr>
        </p:nvSpPr>
        <p:spPr>
          <a:xfrm>
            <a:off x="457200" y="5867400"/>
            <a:ext cx="8229600" cy="417616"/>
          </a:xfrm>
        </p:spPr>
        <p:txBody>
          <a:bodyPr/>
          <a:lstStyle/>
          <a:p>
            <a:r>
              <a:rPr lang="en-US" dirty="0"/>
              <a:t>Of particular note are the four most recent recessions, in 1974–1975, 1981–1982, 1990–1992, and </a:t>
            </a:r>
            <a:r>
              <a:rPr lang="en-AU" dirty="0"/>
              <a:t>2008–2009.</a:t>
            </a:r>
          </a:p>
        </p:txBody>
      </p:sp>
      <p:pic>
        <p:nvPicPr>
          <p:cNvPr id="4" name="Picture 3" descr="A line graph depicts the percentage deviation from the trend in real GDP for the period from 19 61 to 20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371" y="1295400"/>
            <a:ext cx="5393258" cy="4320000"/>
          </a:xfrm>
          <a:prstGeom prst="rect">
            <a:avLst/>
          </a:prstGeom>
        </p:spPr>
      </p:pic>
    </p:spTree>
    <p:extLst>
      <p:ext uri="{BB962C8B-B14F-4D97-AF65-F5344CB8AC3E}">
        <p14:creationId xmlns:p14="http://schemas.microsoft.com/office/powerpoint/2010/main" val="2392051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altLang="en-US" dirty="0"/>
              <a:t>Figure 3.3</a:t>
            </a:r>
            <a:br>
              <a:rPr lang="en-US" altLang="en-US" dirty="0"/>
            </a:br>
            <a:r>
              <a:rPr lang="en-US" altLang="en-US" b="0" dirty="0"/>
              <a:t>Time Series Plots of </a:t>
            </a:r>
            <a:r>
              <a:rPr lang="en-US" altLang="en-US" b="0" i="1" dirty="0"/>
              <a:t>x</a:t>
            </a:r>
            <a:r>
              <a:rPr lang="en-US" altLang="en-US" b="0" dirty="0"/>
              <a:t> and </a:t>
            </a:r>
            <a:r>
              <a:rPr lang="en-US" altLang="en-US" b="0" i="1" dirty="0"/>
              <a:t>y</a:t>
            </a:r>
            <a:endParaRPr lang="en-AU" dirty="0"/>
          </a:p>
        </p:txBody>
      </p:sp>
      <p:sp>
        <p:nvSpPr>
          <p:cNvPr id="3" name="Text Placeholder 2"/>
          <p:cNvSpPr>
            <a:spLocks noGrp="1"/>
          </p:cNvSpPr>
          <p:nvPr>
            <p:ph type="body" sz="quarter" idx="13"/>
          </p:nvPr>
        </p:nvSpPr>
        <p:spPr>
          <a:xfrm>
            <a:off x="457200" y="5791200"/>
            <a:ext cx="8229600" cy="493816"/>
          </a:xfrm>
        </p:spPr>
        <p:txBody>
          <a:bodyPr/>
          <a:lstStyle/>
          <a:p>
            <a:r>
              <a:rPr lang="en-US" dirty="0"/>
              <a:t>(a) Two time series that are positively correlated: when </a:t>
            </a:r>
            <a:r>
              <a:rPr lang="en-US" i="1" dirty="0"/>
              <a:t>x </a:t>
            </a:r>
            <a:r>
              <a:rPr lang="en-US" dirty="0"/>
              <a:t>is high (low), </a:t>
            </a:r>
            <a:r>
              <a:rPr lang="en-US" i="1" dirty="0"/>
              <a:t>y </a:t>
            </a:r>
            <a:r>
              <a:rPr lang="en-US" dirty="0"/>
              <a:t>tends to be high (low). (b) Two time series that are negatively correlated: when </a:t>
            </a:r>
            <a:r>
              <a:rPr lang="en-US" i="1" dirty="0"/>
              <a:t>x </a:t>
            </a:r>
            <a:r>
              <a:rPr lang="en-US" dirty="0"/>
              <a:t>is high (low), </a:t>
            </a:r>
            <a:r>
              <a:rPr lang="en-US" i="1" dirty="0"/>
              <a:t>y </a:t>
            </a:r>
            <a:r>
              <a:rPr lang="en-US" dirty="0"/>
              <a:t>tends to be low (high).</a:t>
            </a:r>
            <a:endParaRPr lang="en-AU" dirty="0"/>
          </a:p>
        </p:txBody>
      </p:sp>
      <p:pic>
        <p:nvPicPr>
          <p:cNvPr id="4" name="Picture 3" descr="A set of two line graphs depicts positive and negative correlation between x and 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036064"/>
            <a:ext cx="6096000" cy="2785872"/>
          </a:xfrm>
          <a:prstGeom prst="rect">
            <a:avLst/>
          </a:prstGeom>
        </p:spPr>
      </p:pic>
    </p:spTree>
    <p:extLst>
      <p:ext uri="{BB962C8B-B14F-4D97-AF65-F5344CB8AC3E}">
        <p14:creationId xmlns:p14="http://schemas.microsoft.com/office/powerpoint/2010/main" val="2766952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altLang="en-US" dirty="0"/>
              <a:t>Figure 3.4</a:t>
            </a:r>
            <a:br>
              <a:rPr lang="en-US" altLang="en-US" dirty="0"/>
            </a:br>
            <a:r>
              <a:rPr lang="en-US" altLang="en-US" b="0" dirty="0"/>
              <a:t>Scatter Plots of </a:t>
            </a:r>
            <a:r>
              <a:rPr lang="en-US" altLang="en-US" b="0" i="1" dirty="0"/>
              <a:t>y</a:t>
            </a:r>
            <a:r>
              <a:rPr lang="en-US" altLang="en-US" b="0" dirty="0"/>
              <a:t> and </a:t>
            </a:r>
            <a:r>
              <a:rPr lang="en-US" altLang="en-US" b="0" i="1" dirty="0"/>
              <a:t>x</a:t>
            </a:r>
            <a:endParaRPr lang="en-AU" dirty="0"/>
          </a:p>
        </p:txBody>
      </p:sp>
      <p:sp>
        <p:nvSpPr>
          <p:cNvPr id="3" name="Text Placeholder 2"/>
          <p:cNvSpPr>
            <a:spLocks noGrp="1"/>
          </p:cNvSpPr>
          <p:nvPr>
            <p:ph type="body" sz="quarter" idx="13"/>
          </p:nvPr>
        </p:nvSpPr>
        <p:spPr>
          <a:xfrm>
            <a:off x="457200" y="6051600"/>
            <a:ext cx="8229600" cy="233416"/>
          </a:xfrm>
        </p:spPr>
        <p:txBody>
          <a:bodyPr/>
          <a:lstStyle/>
          <a:p>
            <a:r>
              <a:rPr lang="en-US" dirty="0"/>
              <a:t>(a) </a:t>
            </a:r>
            <a:r>
              <a:rPr lang="en-US" i="1" dirty="0"/>
              <a:t>x </a:t>
            </a:r>
            <a:r>
              <a:rPr lang="en-US" dirty="0"/>
              <a:t>and </a:t>
            </a:r>
            <a:r>
              <a:rPr lang="en-US" i="1" dirty="0"/>
              <a:t>y </a:t>
            </a:r>
            <a:r>
              <a:rPr lang="en-US" dirty="0"/>
              <a:t>are positively correlated. (b) </a:t>
            </a:r>
            <a:r>
              <a:rPr lang="en-US" i="1" dirty="0"/>
              <a:t>x </a:t>
            </a:r>
            <a:r>
              <a:rPr lang="en-US" dirty="0"/>
              <a:t>and </a:t>
            </a:r>
            <a:r>
              <a:rPr lang="en-US" i="1" dirty="0"/>
              <a:t>y </a:t>
            </a:r>
            <a:r>
              <a:rPr lang="en-US" dirty="0"/>
              <a:t>are negatively correlated. (c) </a:t>
            </a:r>
            <a:r>
              <a:rPr lang="en-US" i="1" dirty="0"/>
              <a:t>x </a:t>
            </a:r>
            <a:r>
              <a:rPr lang="en-US" dirty="0"/>
              <a:t>and </a:t>
            </a:r>
            <a:r>
              <a:rPr lang="en-US" i="1" dirty="0"/>
              <a:t>y </a:t>
            </a:r>
            <a:r>
              <a:rPr lang="en-US" dirty="0"/>
              <a:t>are uncorrelated.</a:t>
            </a:r>
            <a:endParaRPr lang="en-AU" dirty="0"/>
          </a:p>
        </p:txBody>
      </p:sp>
      <p:pic>
        <p:nvPicPr>
          <p:cNvPr id="4" name="Picture 3" descr="A set of three graphs depicts positive, negative, and no correla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1143000"/>
            <a:ext cx="1452514" cy="4680000"/>
          </a:xfrm>
          <a:prstGeom prst="rect">
            <a:avLst/>
          </a:prstGeom>
        </p:spPr>
      </p:pic>
    </p:spTree>
    <p:extLst>
      <p:ext uri="{BB962C8B-B14F-4D97-AF65-F5344CB8AC3E}">
        <p14:creationId xmlns:p14="http://schemas.microsoft.com/office/powerpoint/2010/main" val="137211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Correlation with Real GDP</a:t>
            </a:r>
            <a:endParaRPr lang="en-US" dirty="0"/>
          </a:p>
        </p:txBody>
      </p:sp>
      <p:sp>
        <p:nvSpPr>
          <p:cNvPr id="3" name="Content Placeholder 2"/>
          <p:cNvSpPr>
            <a:spLocks noGrp="1"/>
          </p:cNvSpPr>
          <p:nvPr>
            <p:ph idx="1"/>
          </p:nvPr>
        </p:nvSpPr>
        <p:spPr/>
        <p:txBody>
          <a:bodyPr/>
          <a:lstStyle/>
          <a:p>
            <a:pPr>
              <a:spcBef>
                <a:spcPts val="600"/>
              </a:spcBef>
              <a:buFontTx/>
              <a:buChar char="•"/>
              <a:defRPr/>
            </a:pPr>
            <a:r>
              <a:rPr lang="en-US" kern="0" dirty="0"/>
              <a:t>If the deviations from trend in a macroeconomic variable are positively (negatively) correlated with the deviations from trend in real GDP, then that variable is </a:t>
            </a:r>
            <a:r>
              <a:rPr lang="en-US" i="1" kern="0" dirty="0" err="1"/>
              <a:t>procyclical</a:t>
            </a:r>
            <a:r>
              <a:rPr lang="en-US" i="1" kern="0" dirty="0"/>
              <a:t> </a:t>
            </a:r>
            <a:r>
              <a:rPr lang="en-US" kern="0" dirty="0"/>
              <a:t>(</a:t>
            </a:r>
            <a:r>
              <a:rPr lang="en-US" i="1" kern="0" dirty="0"/>
              <a:t>countercyclical</a:t>
            </a:r>
            <a:r>
              <a:rPr lang="en-US" kern="0" dirty="0"/>
              <a:t>).</a:t>
            </a:r>
          </a:p>
          <a:p>
            <a:pPr>
              <a:spcBef>
                <a:spcPts val="600"/>
              </a:spcBef>
              <a:buFontTx/>
              <a:buChar char="•"/>
              <a:defRPr/>
            </a:pPr>
            <a:r>
              <a:rPr lang="en-US" kern="0" dirty="0"/>
              <a:t>If a macroeconomic variable is neither </a:t>
            </a:r>
            <a:r>
              <a:rPr lang="en-US" kern="0" dirty="0" err="1"/>
              <a:t>procyclical</a:t>
            </a:r>
            <a:r>
              <a:rPr lang="en-US" kern="0" dirty="0"/>
              <a:t> nor countercyclical, it is </a:t>
            </a:r>
            <a:r>
              <a:rPr lang="en-US" i="1" kern="0" dirty="0" err="1"/>
              <a:t>acyclical</a:t>
            </a:r>
            <a:r>
              <a:rPr lang="en-US" i="1" kern="0" dirty="0"/>
              <a:t>.</a:t>
            </a:r>
            <a:endParaRPr lang="en-US" dirty="0"/>
          </a:p>
        </p:txBody>
      </p:sp>
    </p:spTree>
    <p:extLst>
      <p:ext uri="{BB962C8B-B14F-4D97-AF65-F5344CB8AC3E}">
        <p14:creationId xmlns:p14="http://schemas.microsoft.com/office/powerpoint/2010/main" val="1072831263"/>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367</TotalTime>
  <Words>1073</Words>
  <Application>Microsoft Office PowerPoint</Application>
  <PresentationFormat>全屏显示(4:3)</PresentationFormat>
  <Paragraphs>123</Paragraphs>
  <Slides>22</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Arial</vt:lpstr>
      <vt:lpstr>Times New Roman</vt:lpstr>
      <vt:lpstr>Verdana</vt:lpstr>
      <vt:lpstr>Wingdings</vt:lpstr>
      <vt:lpstr>508 Lecture</vt:lpstr>
      <vt:lpstr>Macroeconomics</vt:lpstr>
      <vt:lpstr>Chapter 3 Topics</vt:lpstr>
      <vt:lpstr>Regularities in GDP Fluctuations</vt:lpstr>
      <vt:lpstr>Figure 3.1 Idealized Business Cycles</vt:lpstr>
      <vt:lpstr>Deviations From Trend in Real GDP are Irregular</vt:lpstr>
      <vt:lpstr>Figure 3.2 Percentage Deviations from Trend in Real GDP, 1961-2018</vt:lpstr>
      <vt:lpstr>Figure 3.3 Time Series Plots of x and y</vt:lpstr>
      <vt:lpstr>Figure 3.4 Scatter Plots of y and x</vt:lpstr>
      <vt:lpstr>Correlation with Real GDP</vt:lpstr>
      <vt:lpstr>Figure 3.5 Imports and GDP for Canada, 1961–2018</vt:lpstr>
      <vt:lpstr>Figure 3.6 Scatter Plot of Imports and GDP for Canada, 1961–2018</vt:lpstr>
      <vt:lpstr>Figure 3.7 Leading and Lagging Variables</vt:lpstr>
      <vt:lpstr>Figure 3.8 Percentage Deviations from Trend in Real GDP and the TSE Composite Index.  </vt:lpstr>
      <vt:lpstr>Behavior of Key Macroeconomic Variables</vt:lpstr>
      <vt:lpstr>Figure 3.9 Percentage Deviations from Trend in Real Consumption and Real GDP for Canada, 1961–2018 </vt:lpstr>
      <vt:lpstr>Figure 3.10 Percentage Deviations from Trend in Real Investment and Real GDP for Canada, 1961–2018</vt:lpstr>
      <vt:lpstr>Figure 3.11 Percentage Deviations from Trend in the Price Level and Real GDP, 1961–2018</vt:lpstr>
      <vt:lpstr>Figure 3.12 Percentage Deviation from Trend in Real GDP, and Deviation from Trend in the Inflation Rate, 1961–2018</vt:lpstr>
      <vt:lpstr>Figure 3.14 Percentage Deviations from Trend in Employment and Real GDP for Canada, 1976–2018</vt:lpstr>
      <vt:lpstr>Figure 3.15 Percentage Deviations from Trend in Average Labour Productivity and Real GDP</vt:lpstr>
      <vt:lpstr>Table 3.1 Correlation Coefficients and Variability of Percentage Deviations from Trend</vt:lpstr>
      <vt:lpstr>Table 3.2 Summary of Business Cycle Facts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Macroeconomics, Sixth Canadian Edition</dc:title>
  <dc:subject>Chapter 3: Business Cycle Measurement</dc:subject>
  <dc:creator>Stephen D. Williamson</dc:creator>
  <cp:keywords>Economics</cp:keywords>
  <cp:lastModifiedBy>语伦 冯</cp:lastModifiedBy>
  <cp:revision>276</cp:revision>
  <dcterms:created xsi:type="dcterms:W3CDTF">2014-07-14T20:04:21Z</dcterms:created>
  <dcterms:modified xsi:type="dcterms:W3CDTF">2023-05-11T00:58:08Z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
    <vt:lpwstr>41a035f9-c0c9-4b55-9462-aad6e29bb125</vt:lpwstr>
  </property>
  <property fmtid="{D5CDD505-2E9C-101B-9397-08002B2CF9AE}" pid="3" name="Offisync_UpdateToken">
    <vt:lpwstr>1</vt:lpwstr>
  </property>
  <property fmtid="{D5CDD505-2E9C-101B-9397-08002B2CF9AE}" pid="4" name="Offisync_ProviderInitializationData">
    <vt:lpwstr>https://neo.pearson.com</vt:lpwstr>
  </property>
  <property fmtid="{D5CDD505-2E9C-101B-9397-08002B2CF9AE}" pid="5" name="Offisync_UniqueId">
    <vt:lpwstr>669439</vt:lpwstr>
  </property>
  <property fmtid="{D5CDD505-2E9C-101B-9397-08002B2CF9AE}" pid="6" name="Jive_LatestUserAccountName">
    <vt:lpwstr>UHellJe</vt:lpwstr>
  </property>
  <property fmtid="{D5CDD505-2E9C-101B-9397-08002B2CF9AE}" pid="7" name="Offisync_ServerID">
    <vt:lpwstr>7e960520-0e88-4f05-9fa0-24079b61e486</vt:lpwstr>
  </property>
</Properties>
</file>