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94" r:id="rId4"/>
    <p:sldId id="259" r:id="rId5"/>
    <p:sldId id="295" r:id="rId6"/>
    <p:sldId id="296" r:id="rId7"/>
    <p:sldId id="263" r:id="rId8"/>
    <p:sldId id="264" r:id="rId9"/>
    <p:sldId id="265" r:id="rId10"/>
    <p:sldId id="266" r:id="rId11"/>
    <p:sldId id="267" r:id="rId12"/>
    <p:sldId id="297" r:id="rId13"/>
    <p:sldId id="298" r:id="rId14"/>
    <p:sldId id="270" r:id="rId15"/>
    <p:sldId id="299" r:id="rId16"/>
    <p:sldId id="272" r:id="rId17"/>
    <p:sldId id="300" r:id="rId18"/>
    <p:sldId id="274" r:id="rId19"/>
    <p:sldId id="301" r:id="rId20"/>
    <p:sldId id="276" r:id="rId21"/>
    <p:sldId id="302" r:id="rId22"/>
    <p:sldId id="303" r:id="rId23"/>
    <p:sldId id="304" r:id="rId24"/>
    <p:sldId id="305" r:id="rId25"/>
    <p:sldId id="281" r:id="rId26"/>
    <p:sldId id="282" r:id="rId27"/>
    <p:sldId id="283" r:id="rId28"/>
    <p:sldId id="306" r:id="rId29"/>
    <p:sldId id="307" r:id="rId30"/>
    <p:sldId id="308" r:id="rId31"/>
    <p:sldId id="309" r:id="rId32"/>
    <p:sldId id="310" r:id="rId33"/>
    <p:sldId id="311" r:id="rId34"/>
    <p:sldId id="290" r:id="rId35"/>
    <p:sldId id="312" r:id="rId36"/>
    <p:sldId id="313" r:id="rId37"/>
    <p:sldId id="31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70" autoAdjust="0"/>
    <p:restoredTop sz="85731" autoAdjust="0"/>
  </p:normalViewPr>
  <p:slideViewPr>
    <p:cSldViewPr>
      <p:cViewPr varScale="1">
        <p:scale>
          <a:sx n="95" d="100"/>
          <a:sy n="95" d="100"/>
        </p:scale>
        <p:origin x="171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3" y="21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this PowerPoint presentation contains mathematical equations, you may need to check that your computer has the following installed: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MathType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Plugin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 Math Player (free versions available)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3) NVDA Reader (free versions available)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13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65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86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26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52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44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83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11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69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42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44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576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82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97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593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57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882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1123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497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476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99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77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90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24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641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1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88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9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4" name="Picture 13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CA3884-E750-BE4A-8B27-316E8C0B48E8}"/>
              </a:ext>
            </a:extLst>
          </p:cNvPr>
          <p:cNvSpPr txBox="1"/>
          <p:nvPr userDrawn="1"/>
        </p:nvSpPr>
        <p:spPr>
          <a:xfrm>
            <a:off x="1600200" y="6429345"/>
            <a:ext cx="7162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dirty="0">
                <a:ea typeface="Verdana" panose="020B0604030504040204" pitchFamily="34" charset="0"/>
                <a:cs typeface="Verdana" panose="020B0604030504040204" pitchFamily="34" charset="0"/>
              </a:rPr>
              <a:t>Copyright © 2021 Pearson Canada Inc.</a:t>
            </a: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+Figures+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5410200"/>
            <a:ext cx="8229600" cy="7589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4495800"/>
            <a:ext cx="8229600" cy="76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>
            <a:lvl1pPr marL="0" indent="0">
              <a:buClr>
                <a:srgbClr val="007FA3"/>
              </a:buClr>
              <a:buSzPct val="100000"/>
              <a:buNone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05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ED03C4-764C-1C4B-80C0-CF70975F21C4}"/>
              </a:ext>
            </a:extLst>
          </p:cNvPr>
          <p:cNvSpPr txBox="1"/>
          <p:nvPr userDrawn="1"/>
        </p:nvSpPr>
        <p:spPr>
          <a:xfrm>
            <a:off x="1600200" y="6429345"/>
            <a:ext cx="7162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dirty="0">
                <a:ea typeface="Verdana" panose="020B0604030504040204" pitchFamily="34" charset="0"/>
                <a:cs typeface="Verdana" panose="020B0604030504040204" pitchFamily="34" charset="0"/>
              </a:rPr>
              <a:t>Copyright © 2021 Pearson Canada Inc.</a:t>
            </a: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631372" y="4278084"/>
            <a:ext cx="3868340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4637312" y="4288972"/>
            <a:ext cx="3887391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1792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6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900"/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400"/>
            </a:lvl1pPr>
            <a:lvl2pPr>
              <a:buClr>
                <a:srgbClr val="007FA3"/>
              </a:buClr>
              <a:defRPr sz="2200"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 sz="18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85750">
              <a:spcBef>
                <a:spcPts val="1500"/>
              </a:spcBef>
              <a:buClr>
                <a:srgbClr val="007FA3"/>
              </a:buClr>
              <a:buNone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18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marL="256032" lvl="0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3F5A9F-BAF2-1242-A2D3-3300FF9C0BEB}"/>
              </a:ext>
            </a:extLst>
          </p:cNvPr>
          <p:cNvSpPr txBox="1"/>
          <p:nvPr userDrawn="1"/>
        </p:nvSpPr>
        <p:spPr>
          <a:xfrm>
            <a:off x="1600200" y="6429345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2021 Pearson Canada Inc.</a:t>
            </a: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earson Logo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3F5A9F-BAF2-1242-A2D3-3300FF9C0BEB}"/>
              </a:ext>
            </a:extLst>
          </p:cNvPr>
          <p:cNvSpPr txBox="1"/>
          <p:nvPr userDrawn="1"/>
        </p:nvSpPr>
        <p:spPr>
          <a:xfrm>
            <a:off x="1600200" y="6429345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2021 Pearson Canada Inc.</a:t>
            </a: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2" r:id="rId4"/>
    <p:sldLayoutId id="2147483656" r:id="rId5"/>
    <p:sldLayoutId id="2147483650" r:id="rId6"/>
    <p:sldLayoutId id="2147483659" r:id="rId7"/>
    <p:sldLayoutId id="2147483658" r:id="rId8"/>
    <p:sldLayoutId id="2147483660" r:id="rId9"/>
    <p:sldLayoutId id="2147483651" r:id="rId10"/>
    <p:sldLayoutId id="2147483661" r:id="rId11"/>
    <p:sldLayoutId id="2147483654" r:id="rId12"/>
    <p:sldLayoutId id="2147483655" r:id="rId1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7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Macroeconomics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787402"/>
            <a:ext cx="8229600" cy="395257"/>
          </a:xfrm>
        </p:spPr>
        <p:txBody>
          <a:bodyPr/>
          <a:lstStyle/>
          <a:p>
            <a:r>
              <a:rPr lang="en-US" dirty="0"/>
              <a:t>Sixth Canadian Edition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029200" y="2771193"/>
            <a:ext cx="3657600" cy="429207"/>
          </a:xfrm>
        </p:spPr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029200" y="3276600"/>
            <a:ext cx="3657600" cy="1524000"/>
          </a:xfrm>
        </p:spPr>
        <p:txBody>
          <a:bodyPr/>
          <a:lstStyle/>
          <a:p>
            <a:r>
              <a:rPr lang="en-US" dirty="0"/>
              <a:t>Consumer and Firm Behaviour: The Work-Leisure Decision and Profit Maximization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3F5A9F-BAF2-1242-A2D3-3300FF9C0BEB}"/>
              </a:ext>
            </a:extLst>
          </p:cNvPr>
          <p:cNvSpPr txBox="1"/>
          <p:nvPr/>
        </p:nvSpPr>
        <p:spPr>
          <a:xfrm>
            <a:off x="1600200" y="6429345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2021 Pearson Canada Inc.</a:t>
            </a:r>
          </a:p>
        </p:txBody>
      </p:sp>
      <p:pic>
        <p:nvPicPr>
          <p:cNvPr id="9" name="Picture 8" descr="Macroeconomics, Sixth Canadian Edition by Stephen D. Williams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99" y="1182659"/>
            <a:ext cx="3961801" cy="50657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Rewriting the Budget Constraint</a:t>
            </a:r>
            <a:endParaRPr lang="en-IN" dirty="0"/>
          </a:p>
        </p:txBody>
      </p:sp>
      <p:graphicFrame>
        <p:nvGraphicFramePr>
          <p:cNvPr id="5" name="Content Placeholder 4" descr="C + w l = w h + pi minus T.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769880"/>
              </p:ext>
            </p:extLst>
          </p:nvPr>
        </p:nvGraphicFramePr>
        <p:xfrm>
          <a:off x="3352800" y="2287588"/>
          <a:ext cx="26289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4" imgW="2654280" imgH="291960" progId="Equation.DSMT4">
                  <p:embed/>
                </p:oleObj>
              </mc:Choice>
              <mc:Fallback>
                <p:oleObj name="Equation" r:id="rId4" imgW="2654280" imgH="2919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52800" y="2287588"/>
                        <a:ext cx="2628900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132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Rewriting the Budget Constraint Again</a:t>
            </a:r>
            <a:endParaRPr lang="en-IN" dirty="0"/>
          </a:p>
        </p:txBody>
      </p:sp>
      <p:graphicFrame>
        <p:nvGraphicFramePr>
          <p:cNvPr id="5" name="Content Placeholder 4" descr="C = negative w l + w h + pi minus T,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674147"/>
              </p:ext>
            </p:extLst>
          </p:nvPr>
        </p:nvGraphicFramePr>
        <p:xfrm>
          <a:off x="3124200" y="2209800"/>
          <a:ext cx="2895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4" imgW="2895480" imgH="304560" progId="Equation.DSMT4">
                  <p:embed/>
                </p:oleObj>
              </mc:Choice>
              <mc:Fallback>
                <p:oleObj name="Equation" r:id="rId4" imgW="2895480" imgH="3045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24200" y="2209800"/>
                        <a:ext cx="2895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6078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19560"/>
          </a:xfrm>
        </p:spPr>
        <p:txBody>
          <a:bodyPr/>
          <a:lstStyle/>
          <a:p>
            <a:r>
              <a:rPr lang="en-US" sz="2400" dirty="0"/>
              <a:t>Figure 4.3</a:t>
            </a:r>
            <a:br>
              <a:rPr lang="en-US" sz="2400" dirty="0"/>
            </a:br>
            <a:r>
              <a:rPr lang="en-US" sz="2400" b="0" dirty="0"/>
              <a:t>Representative Consumer</a:t>
            </a:r>
            <a:r>
              <a:rPr lang="en-US" altLang="en-US" sz="2400" b="0" dirty="0"/>
              <a:t>’</a:t>
            </a:r>
            <a:r>
              <a:rPr lang="en-US" sz="2400" b="0" dirty="0"/>
              <a:t>s Budget Constraint </a:t>
            </a:r>
            <a:r>
              <a:rPr lang="en-US" sz="2400" b="0" i="1" dirty="0" smtClean="0"/>
              <a:t>T</a:t>
            </a:r>
            <a:r>
              <a:rPr lang="en-US" sz="2400" b="0" dirty="0" smtClean="0"/>
              <a:t> </a:t>
            </a:r>
            <a:r>
              <a:rPr lang="en-US" sz="2400" b="0" dirty="0">
                <a:sym typeface="Symbol" pitchFamily="18" charset="2"/>
              </a:rPr>
              <a:t> </a:t>
            </a:r>
            <a:r>
              <a:rPr lang="en-US" sz="2400" b="0" dirty="0" smtClean="0">
                <a:latin typeface="Lucida Grande CE" pitchFamily="1" charset="-18"/>
                <a:sym typeface="Symbol" panose="05050102010706020507" pitchFamily="18" charset="2"/>
              </a:rPr>
              <a:t></a:t>
            </a:r>
            <a:endParaRPr lang="en-AU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715000"/>
            <a:ext cx="8229600" cy="570016"/>
          </a:xfrm>
        </p:spPr>
        <p:txBody>
          <a:bodyPr/>
          <a:lstStyle/>
          <a:p>
            <a:r>
              <a:rPr lang="en-US" sz="1200" dirty="0"/>
              <a:t>The figure shows the consumer’s budget constraint for the case where taxes are greater than </a:t>
            </a:r>
            <a:r>
              <a:rPr lang="en-US" sz="1200" dirty="0" smtClean="0"/>
              <a:t>the consumer’s </a:t>
            </a:r>
            <a:r>
              <a:rPr lang="en-US" sz="1200" dirty="0"/>
              <a:t>dividend income. The slope of the budget constraint is </a:t>
            </a:r>
            <a:r>
              <a:rPr lang="en-US" sz="1200" dirty="0" smtClean="0"/>
              <a:t>−</a:t>
            </a:r>
            <a:r>
              <a:rPr lang="en-US" sz="1200" i="1" dirty="0" smtClean="0"/>
              <a:t>w</a:t>
            </a:r>
            <a:r>
              <a:rPr lang="en-US" sz="1200" dirty="0"/>
              <a:t>, and the constraint </a:t>
            </a:r>
            <a:r>
              <a:rPr lang="en-US" sz="1200" dirty="0" smtClean="0"/>
              <a:t>shifts with </a:t>
            </a:r>
            <a:r>
              <a:rPr lang="en-US" sz="1200" dirty="0"/>
              <a:t>the quantity of nonwage real disposable income, </a:t>
            </a:r>
            <a:r>
              <a:rPr lang="en-US" sz="1200" dirty="0" smtClean="0">
                <a:sym typeface="Symbol" panose="05050102010706020507" pitchFamily="18" charset="2"/>
              </a:rPr>
              <a:t></a:t>
            </a:r>
            <a:r>
              <a:rPr lang="en-US" sz="1200" dirty="0" smtClean="0"/>
              <a:t> </a:t>
            </a:r>
            <a:r>
              <a:rPr lang="en-US" sz="1200" dirty="0"/>
              <a:t>- </a:t>
            </a:r>
            <a:r>
              <a:rPr lang="en-US" sz="1200" i="1" dirty="0"/>
              <a:t>T</a:t>
            </a:r>
            <a:r>
              <a:rPr lang="en-US" sz="1200" dirty="0"/>
              <a:t>. All points in the shaded area and </a:t>
            </a:r>
            <a:r>
              <a:rPr lang="en-US" sz="1200" dirty="0" smtClean="0"/>
              <a:t>on the </a:t>
            </a:r>
            <a:r>
              <a:rPr lang="en-US" sz="1200" dirty="0"/>
              <a:t>budget constraint can be purchased by the consumer.</a:t>
            </a:r>
            <a:endParaRPr lang="en-AU" sz="1200" dirty="0"/>
          </a:p>
        </p:txBody>
      </p:sp>
      <p:pic>
        <p:nvPicPr>
          <p:cNvPr id="4" name="Picture 3" descr="A graph plots consumption, C, versus leisure, l. 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66400"/>
            <a:ext cx="512455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22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sz="2400" dirty="0"/>
              <a:t>Figure 4.4</a:t>
            </a:r>
            <a:br>
              <a:rPr lang="en-US" sz="2400" dirty="0"/>
            </a:br>
            <a:r>
              <a:rPr lang="en-US" sz="2400" b="0" dirty="0"/>
              <a:t>Representative Consumer</a:t>
            </a:r>
            <a:r>
              <a:rPr lang="en-US" altLang="en-US" sz="2400" b="0" dirty="0"/>
              <a:t>’</a:t>
            </a:r>
            <a:r>
              <a:rPr lang="en-US" sz="2400" b="0" dirty="0"/>
              <a:t>s Budget Constraint </a:t>
            </a:r>
            <a:r>
              <a:rPr lang="en-US" sz="2400" b="0" i="1" dirty="0"/>
              <a:t>T</a:t>
            </a:r>
            <a:r>
              <a:rPr lang="en-US" sz="2400" b="0" dirty="0"/>
              <a:t> </a:t>
            </a:r>
            <a:r>
              <a:rPr lang="en-US" sz="2400" b="0" dirty="0">
                <a:sym typeface="Symbol" pitchFamily="18" charset="2"/>
              </a:rPr>
              <a:t> </a:t>
            </a:r>
            <a:r>
              <a:rPr lang="en-US" sz="2400" b="0" dirty="0" smtClean="0">
                <a:latin typeface="Lucida Grande CE" pitchFamily="1" charset="-18"/>
                <a:sym typeface="Symbol" panose="05050102010706020507" pitchFamily="18" charset="2"/>
              </a:rPr>
              <a:t></a:t>
            </a:r>
            <a:endParaRPr lang="en-AU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562600"/>
            <a:ext cx="8229600" cy="722416"/>
          </a:xfrm>
        </p:spPr>
        <p:txBody>
          <a:bodyPr/>
          <a:lstStyle/>
          <a:p>
            <a:r>
              <a:rPr lang="en-US" sz="1200" dirty="0"/>
              <a:t>The figure shows the consumer’s budget constraint when taxes are less than dividend income. </a:t>
            </a:r>
            <a:r>
              <a:rPr lang="en-US" sz="1200" dirty="0" smtClean="0"/>
              <a:t>This implies </a:t>
            </a:r>
            <a:r>
              <a:rPr lang="en-US" sz="1200" dirty="0"/>
              <a:t>that the </a:t>
            </a:r>
            <a:r>
              <a:rPr lang="en-US" sz="1200" dirty="0" smtClean="0"/>
              <a:t>budget </a:t>
            </a:r>
            <a:r>
              <a:rPr lang="en-US" sz="1200" dirty="0"/>
              <a:t>constraint is kinked. The examples we study will always deal with this case</a:t>
            </a:r>
            <a:r>
              <a:rPr lang="en-US" sz="1200" dirty="0" smtClean="0"/>
              <a:t>, rather </a:t>
            </a:r>
            <a:r>
              <a:rPr lang="en-US" sz="1200" dirty="0"/>
              <a:t>than the one where taxes are greater than dividend income. Consumption bundles in </a:t>
            </a:r>
            <a:r>
              <a:rPr lang="en-US" sz="1200" dirty="0" smtClean="0"/>
              <a:t>the shaded </a:t>
            </a:r>
            <a:r>
              <a:rPr lang="en-US" sz="1200" dirty="0"/>
              <a:t>region and on the budget constraint are feasible for the consumer; all other </a:t>
            </a:r>
            <a:r>
              <a:rPr lang="en-US" sz="1200" dirty="0" smtClean="0"/>
              <a:t>consumption </a:t>
            </a:r>
            <a:r>
              <a:rPr lang="en-AU" sz="1200" dirty="0" smtClean="0"/>
              <a:t>bundles </a:t>
            </a:r>
            <a:r>
              <a:rPr lang="en-AU" sz="1200" dirty="0"/>
              <a:t>are not feasible.</a:t>
            </a:r>
          </a:p>
        </p:txBody>
      </p:sp>
      <p:pic>
        <p:nvPicPr>
          <p:cNvPr id="4" name="Picture 3" descr="A graph plots consumption, C, versus leisure, l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292" y="1143000"/>
            <a:ext cx="4823124" cy="431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21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Optimization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kern="0" dirty="0"/>
              <a:t>The consumer chooses the consumption bundle that is on his or her highest indifference curve, while satisfying his  or her budget constraint.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594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sz="2400" dirty="0"/>
              <a:t>Figure 4.5</a:t>
            </a:r>
            <a:br>
              <a:rPr lang="en-US" sz="2400" dirty="0"/>
            </a:br>
            <a:r>
              <a:rPr lang="en-US" sz="2400" b="0" dirty="0"/>
              <a:t>Consumer Optimization</a:t>
            </a:r>
            <a:endParaRPr lang="en-AU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590492"/>
            <a:ext cx="8229600" cy="694524"/>
          </a:xfrm>
        </p:spPr>
        <p:txBody>
          <a:bodyPr/>
          <a:lstStyle/>
          <a:p>
            <a:r>
              <a:rPr lang="en-US" sz="1200" dirty="0"/>
              <a:t>The consumption bundle represented by point </a:t>
            </a:r>
            <a:r>
              <a:rPr lang="en-US" sz="1200" i="1" dirty="0"/>
              <a:t>H</a:t>
            </a:r>
            <a:r>
              <a:rPr lang="en-US" sz="1200" dirty="0"/>
              <a:t>, where an indifference curve is tangent to </a:t>
            </a:r>
            <a:r>
              <a:rPr lang="en-US" sz="1200" dirty="0" smtClean="0"/>
              <a:t>the budget </a:t>
            </a:r>
            <a:r>
              <a:rPr lang="en-US" sz="1200" dirty="0"/>
              <a:t>constraint, is the optimal consumption bundle for the consumer. Points inside the </a:t>
            </a:r>
            <a:r>
              <a:rPr lang="en-US" sz="1200" dirty="0" smtClean="0"/>
              <a:t>budget constraint</a:t>
            </a:r>
            <a:r>
              <a:rPr lang="en-US" sz="1200" dirty="0"/>
              <a:t>, such as </a:t>
            </a:r>
            <a:r>
              <a:rPr lang="en-US" sz="1200" i="1" dirty="0"/>
              <a:t>J</a:t>
            </a:r>
            <a:r>
              <a:rPr lang="en-US" sz="1200" dirty="0"/>
              <a:t>, cannot be optimal (more is preferred to less), and such points as </a:t>
            </a:r>
            <a:r>
              <a:rPr lang="en-US" sz="1200" i="1" dirty="0"/>
              <a:t>E </a:t>
            </a:r>
            <a:r>
              <a:rPr lang="en-US" sz="1200" dirty="0"/>
              <a:t>and </a:t>
            </a:r>
            <a:r>
              <a:rPr lang="en-US" sz="1200" i="1" dirty="0"/>
              <a:t>F</a:t>
            </a:r>
            <a:r>
              <a:rPr lang="en-US" sz="1200" dirty="0" smtClean="0"/>
              <a:t>, where </a:t>
            </a:r>
            <a:r>
              <a:rPr lang="en-US" sz="1200" dirty="0"/>
              <a:t>an indifference curve cuts the budget constraint, also cannot be optimal.</a:t>
            </a:r>
            <a:endParaRPr lang="en-AU" sz="1200" dirty="0"/>
          </a:p>
        </p:txBody>
      </p:sp>
      <p:pic>
        <p:nvPicPr>
          <p:cNvPr id="4" name="Picture 3" descr="A graph plots consumption, C, versus leisure, l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549" y="1130546"/>
            <a:ext cx="4110371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75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Implies: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kern="0" dirty="0">
                <a:cs typeface="Times New Roman" pitchFamily="18" charset="0"/>
              </a:rPr>
              <a:t>The marginal rate of substitution of leisure for consumption equals the real wage.</a:t>
            </a:r>
            <a:endParaRPr lang="en-IN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187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sz="2400" dirty="0"/>
              <a:t>Figure 4.6</a:t>
            </a:r>
            <a:br>
              <a:rPr lang="en-US" sz="2400" dirty="0"/>
            </a:br>
            <a:r>
              <a:rPr lang="en-US" sz="2400" b="0" dirty="0"/>
              <a:t>The Representative Consumer Chooses Not to Work</a:t>
            </a:r>
            <a:endParaRPr lang="en-AU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452200"/>
            <a:ext cx="8229600" cy="832816"/>
          </a:xfrm>
        </p:spPr>
        <p:txBody>
          <a:bodyPr/>
          <a:lstStyle/>
          <a:p>
            <a:r>
              <a:rPr lang="en-US" sz="1200" dirty="0"/>
              <a:t>The consumer’s optimal consumption bundle is at the kink in the budget constraint, at </a:t>
            </a:r>
            <a:r>
              <a:rPr lang="en-US" sz="1200" i="1" dirty="0"/>
              <a:t>B</a:t>
            </a:r>
            <a:r>
              <a:rPr lang="en-US" sz="1200" dirty="0"/>
              <a:t>, so that </a:t>
            </a:r>
            <a:r>
              <a:rPr lang="en-US" sz="1200" dirty="0" smtClean="0"/>
              <a:t>the consumer </a:t>
            </a:r>
            <a:r>
              <a:rPr lang="en-US" sz="1200" dirty="0"/>
              <a:t>does not work (</a:t>
            </a:r>
            <a:r>
              <a:rPr lang="en-US" sz="1200" i="1" dirty="0"/>
              <a:t>l </a:t>
            </a:r>
            <a:r>
              <a:rPr lang="en-US" sz="1200" dirty="0" smtClean="0"/>
              <a:t>= </a:t>
            </a:r>
            <a:r>
              <a:rPr lang="en-US" sz="1200" i="1" dirty="0"/>
              <a:t>h</a:t>
            </a:r>
            <a:r>
              <a:rPr lang="en-US" sz="1200" dirty="0"/>
              <a:t>). This is a situation that cannot happen, taking into account </a:t>
            </a:r>
            <a:r>
              <a:rPr lang="en-US" sz="1200" dirty="0" smtClean="0"/>
              <a:t>consistency between </a:t>
            </a:r>
            <a:r>
              <a:rPr lang="en-US" sz="1200" dirty="0"/>
              <a:t>the actions of the consumer and of firms.</a:t>
            </a:r>
            <a:endParaRPr lang="en-AU" sz="1200" dirty="0"/>
          </a:p>
        </p:txBody>
      </p:sp>
      <p:pic>
        <p:nvPicPr>
          <p:cNvPr id="4" name="Picture 3" descr="A graph plots consumption, C, versus leisure, l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31" y="1132200"/>
            <a:ext cx="431137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5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Dividends or Taxes Change for the Consumer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Tx/>
              <a:buChar char="•"/>
              <a:defRPr/>
            </a:pPr>
            <a:r>
              <a:rPr lang="en-US" kern="0" dirty="0">
                <a:cs typeface="Times New Roman" pitchFamily="18" charset="0"/>
              </a:rPr>
              <a:t>Assume that consumption and leisure are both normal goods.</a:t>
            </a:r>
          </a:p>
          <a:p>
            <a:pPr>
              <a:buFontTx/>
              <a:buChar char="•"/>
              <a:defRPr/>
            </a:pPr>
            <a:r>
              <a:rPr lang="en-US" kern="0" dirty="0">
                <a:cs typeface="Times New Roman" pitchFamily="18" charset="0"/>
              </a:rPr>
              <a:t>An increase in dividends or a decrease in taxes will then cause the consumer to increase consumption and reduce the quantity of </a:t>
            </a:r>
            <a:r>
              <a:rPr lang="en-US" kern="0" dirty="0" err="1">
                <a:cs typeface="Times New Roman" pitchFamily="18" charset="0"/>
              </a:rPr>
              <a:t>labour</a:t>
            </a:r>
            <a:r>
              <a:rPr lang="en-US" kern="0" dirty="0">
                <a:cs typeface="Times New Roman" pitchFamily="18" charset="0"/>
              </a:rPr>
              <a:t> supplied (increase leisure).</a:t>
            </a:r>
            <a:endParaRPr lang="en-IN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902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sz="2400" dirty="0"/>
              <a:t>Figure 4.7</a:t>
            </a:r>
            <a:br>
              <a:rPr lang="en-US" sz="2400" dirty="0"/>
            </a:br>
            <a:r>
              <a:rPr lang="en-US" sz="2400" b="0" dirty="0"/>
              <a:t>An Increase in </a:t>
            </a:r>
            <a:r>
              <a:rPr lang="en-US" sz="2400" b="0" dirty="0">
                <a:sym typeface="Symbol" pitchFamily="18" charset="2"/>
              </a:rPr>
              <a:t>the Consumer</a:t>
            </a:r>
            <a:r>
              <a:rPr lang="en-US" altLang="en-US" sz="2400" b="0" dirty="0">
                <a:sym typeface="Symbol" pitchFamily="18" charset="2"/>
              </a:rPr>
              <a:t>’</a:t>
            </a:r>
            <a:r>
              <a:rPr lang="en-US" sz="2400" b="0" dirty="0">
                <a:sym typeface="Symbol" pitchFamily="18" charset="2"/>
              </a:rPr>
              <a:t>s Dividend Income</a:t>
            </a:r>
            <a:endParaRPr lang="en-AU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463000"/>
            <a:ext cx="8229600" cy="822016"/>
          </a:xfrm>
        </p:spPr>
        <p:txBody>
          <a:bodyPr/>
          <a:lstStyle/>
          <a:p>
            <a:r>
              <a:rPr lang="en-US" sz="1200" dirty="0"/>
              <a:t>Initially the consumer chooses </a:t>
            </a:r>
            <a:r>
              <a:rPr lang="en-US" sz="1200" i="1" dirty="0"/>
              <a:t>H</a:t>
            </a:r>
            <a:r>
              <a:rPr lang="en-US" sz="1200" dirty="0"/>
              <a:t>, and when dividend income rises (or taxes fall), this shifts </a:t>
            </a:r>
            <a:r>
              <a:rPr lang="en-US" sz="1200" dirty="0" smtClean="0"/>
              <a:t>the budget </a:t>
            </a:r>
            <a:r>
              <a:rPr lang="en-US" sz="1200" dirty="0"/>
              <a:t>constraint out in a parallel fashion (the real wage, which determines the slope of the </a:t>
            </a:r>
            <a:r>
              <a:rPr lang="en-US" sz="1200" dirty="0" smtClean="0"/>
              <a:t>budget constraint</a:t>
            </a:r>
            <a:r>
              <a:rPr lang="en-US" sz="1200" dirty="0"/>
              <a:t>, stays constant). Consumption and leisure both increase, as both are normal goods.</a:t>
            </a:r>
            <a:endParaRPr lang="en-AU" sz="1200" dirty="0"/>
          </a:p>
        </p:txBody>
      </p:sp>
      <p:pic>
        <p:nvPicPr>
          <p:cNvPr id="4" name="Picture 3" descr="A graph plots consumption, C, versus leisure, l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632" y="1143000"/>
            <a:ext cx="402234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4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 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6032" indent="-256032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Behaviour of the representative consumer</a:t>
            </a:r>
          </a:p>
          <a:p>
            <a:pPr marL="256032" indent="-256032"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Behaviour of the representative firm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7600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Increase in the Market Real Wage Rate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Tx/>
              <a:buChar char="•"/>
              <a:defRPr/>
            </a:pPr>
            <a:r>
              <a:rPr lang="en-US" kern="0" dirty="0">
                <a:cs typeface="Times New Roman" pitchFamily="18" charset="0"/>
              </a:rPr>
              <a:t>This has income and substitution effects.</a:t>
            </a:r>
          </a:p>
          <a:p>
            <a:pPr>
              <a:buFontTx/>
              <a:buChar char="•"/>
              <a:defRPr/>
            </a:pPr>
            <a:r>
              <a:rPr lang="en-US" kern="0" dirty="0">
                <a:cs typeface="Times New Roman" pitchFamily="18" charset="0"/>
              </a:rPr>
              <a:t>Substitution effect: the price of leisure rises, so the consumer substitutes from leisure to consumption.</a:t>
            </a:r>
          </a:p>
          <a:p>
            <a:pPr>
              <a:buFontTx/>
              <a:buChar char="•"/>
              <a:defRPr/>
            </a:pPr>
            <a:r>
              <a:rPr lang="en-US" kern="0" dirty="0">
                <a:cs typeface="Times New Roman" pitchFamily="18" charset="0"/>
              </a:rPr>
              <a:t>Income effect: the consumer is effectively more wealthy and, since both goods are normal, consumption increases and leisure increases.</a:t>
            </a:r>
          </a:p>
          <a:p>
            <a:pPr>
              <a:buFontTx/>
              <a:buChar char="•"/>
              <a:defRPr/>
            </a:pPr>
            <a:r>
              <a:rPr lang="en-US" kern="0" dirty="0">
                <a:cs typeface="Times New Roman" pitchFamily="18" charset="0"/>
              </a:rPr>
              <a:t>Conclusion: Consumption must rise, but leisure may rise or fall.</a:t>
            </a:r>
            <a:endParaRPr lang="en-IN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481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sz="2400" dirty="0"/>
              <a:t>Figure 4.8</a:t>
            </a:r>
            <a:br>
              <a:rPr lang="en-US" sz="2400" dirty="0"/>
            </a:br>
            <a:r>
              <a:rPr lang="en-US" sz="2400" b="0" dirty="0"/>
              <a:t>Increase in the Real Wage Rate–Income and Substitution Effects</a:t>
            </a:r>
            <a:endParaRPr lang="en-AU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517600"/>
            <a:ext cx="8229600" cy="767416"/>
          </a:xfrm>
        </p:spPr>
        <p:txBody>
          <a:bodyPr/>
          <a:lstStyle/>
          <a:p>
            <a:r>
              <a:rPr lang="en-US" sz="1200" dirty="0"/>
              <a:t>An increase in the real wage shifts the budget constraint from </a:t>
            </a:r>
            <a:r>
              <a:rPr lang="en-US" sz="1200" i="1" dirty="0"/>
              <a:t>ABD </a:t>
            </a:r>
            <a:r>
              <a:rPr lang="en-US" sz="1200" dirty="0"/>
              <a:t>to </a:t>
            </a:r>
            <a:r>
              <a:rPr lang="en-US" sz="1200" i="1" dirty="0"/>
              <a:t>EBD</a:t>
            </a:r>
            <a:r>
              <a:rPr lang="en-US" sz="1200" dirty="0"/>
              <a:t>. The kink in the </a:t>
            </a:r>
            <a:r>
              <a:rPr lang="en-US" sz="1200" dirty="0" smtClean="0"/>
              <a:t>constraint remains </a:t>
            </a:r>
            <a:r>
              <a:rPr lang="en-US" sz="1200" dirty="0"/>
              <a:t>fixed, and the budget constraint becomes steeper. Consumption must increase but </a:t>
            </a:r>
            <a:r>
              <a:rPr lang="en-US" sz="1200" dirty="0" smtClean="0"/>
              <a:t>leisure may </a:t>
            </a:r>
            <a:r>
              <a:rPr lang="en-US" sz="1200" dirty="0"/>
              <a:t>rise or fall because of opposing substitution and income effects. The substitution effect is </a:t>
            </a:r>
            <a:r>
              <a:rPr lang="en-US" sz="1200" dirty="0" smtClean="0"/>
              <a:t>the movement </a:t>
            </a:r>
            <a:r>
              <a:rPr lang="en-US" sz="1200" dirty="0"/>
              <a:t>from </a:t>
            </a:r>
            <a:r>
              <a:rPr lang="en-US" sz="1200" i="1" dirty="0"/>
              <a:t>F </a:t>
            </a:r>
            <a:r>
              <a:rPr lang="en-US" sz="1200" dirty="0"/>
              <a:t>to </a:t>
            </a:r>
            <a:r>
              <a:rPr lang="en-US" sz="1200" i="1" dirty="0"/>
              <a:t>O</a:t>
            </a:r>
            <a:r>
              <a:rPr lang="en-US" sz="1200" dirty="0"/>
              <a:t>; the income effect is the movement from </a:t>
            </a:r>
            <a:r>
              <a:rPr lang="en-US" sz="1200" i="1" dirty="0"/>
              <a:t>O </a:t>
            </a:r>
            <a:r>
              <a:rPr lang="en-US" sz="1200" dirty="0"/>
              <a:t>to </a:t>
            </a:r>
            <a:r>
              <a:rPr lang="en-US" sz="1200" i="1" dirty="0"/>
              <a:t>H</a:t>
            </a:r>
            <a:r>
              <a:rPr lang="en-US" sz="1200" dirty="0"/>
              <a:t>.</a:t>
            </a:r>
            <a:endParaRPr lang="en-AU" sz="1200" dirty="0"/>
          </a:p>
        </p:txBody>
      </p:sp>
      <p:pic>
        <p:nvPicPr>
          <p:cNvPr id="4" name="Picture 3" descr="A graph plots consumption, C, versus leisure, l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825" y="1132200"/>
            <a:ext cx="39963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42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sz="2400" dirty="0"/>
              <a:t>Figure 4.10</a:t>
            </a:r>
            <a:br>
              <a:rPr lang="en-US" sz="2400" dirty="0"/>
            </a:br>
            <a:r>
              <a:rPr lang="en-US" sz="2400" b="0" dirty="0" err="1"/>
              <a:t>Labour</a:t>
            </a:r>
            <a:r>
              <a:rPr lang="en-US" sz="2400" b="0" dirty="0"/>
              <a:t> Supply Curve</a:t>
            </a:r>
            <a:endParaRPr lang="en-AU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528400"/>
            <a:ext cx="8229600" cy="756616"/>
          </a:xfrm>
        </p:spPr>
        <p:txBody>
          <a:bodyPr/>
          <a:lstStyle/>
          <a:p>
            <a:r>
              <a:rPr lang="en-US" sz="1200" dirty="0"/>
              <a:t>The </a:t>
            </a:r>
            <a:r>
              <a:rPr lang="en-US" sz="1200" dirty="0" err="1"/>
              <a:t>labour</a:t>
            </a:r>
            <a:r>
              <a:rPr lang="en-US" sz="1200" dirty="0"/>
              <a:t> supply curve tells us how much </a:t>
            </a:r>
            <a:r>
              <a:rPr lang="en-US" sz="1200" dirty="0" err="1"/>
              <a:t>labour</a:t>
            </a:r>
            <a:r>
              <a:rPr lang="en-US" sz="1200" dirty="0"/>
              <a:t> the consumer wants to supply for </a:t>
            </a:r>
            <a:r>
              <a:rPr lang="en-US" sz="1200" dirty="0" smtClean="0"/>
              <a:t>each possible </a:t>
            </a:r>
            <a:r>
              <a:rPr lang="en-US" sz="1200" dirty="0"/>
              <a:t>value for the real wage. Here, the </a:t>
            </a:r>
            <a:r>
              <a:rPr lang="en-US" sz="1200" dirty="0" err="1"/>
              <a:t>labour</a:t>
            </a:r>
            <a:r>
              <a:rPr lang="en-US" sz="1200" dirty="0"/>
              <a:t> supply curve is upward-sloping, which </a:t>
            </a:r>
            <a:r>
              <a:rPr lang="en-US" sz="1200" dirty="0" smtClean="0"/>
              <a:t>implies that </a:t>
            </a:r>
            <a:r>
              <a:rPr lang="en-US" sz="1200" dirty="0"/>
              <a:t>the substitution effect of an increase in the real wage is larger than the income effect for </a:t>
            </a:r>
            <a:r>
              <a:rPr lang="en-US" sz="1200" dirty="0" smtClean="0"/>
              <a:t>the </a:t>
            </a:r>
            <a:r>
              <a:rPr lang="en-AU" sz="1200" dirty="0" smtClean="0"/>
              <a:t>consumer</a:t>
            </a:r>
            <a:r>
              <a:rPr lang="en-AU" sz="1200" dirty="0"/>
              <a:t>.</a:t>
            </a:r>
          </a:p>
        </p:txBody>
      </p:sp>
      <p:pic>
        <p:nvPicPr>
          <p:cNvPr id="4" name="Picture 3" descr="A graph plots real wage, w, versus employment, N. The curve, N s, rises with increasing steepness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670" y="1208400"/>
            <a:ext cx="4757709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19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38600"/>
          </a:xfrm>
        </p:spPr>
        <p:txBody>
          <a:bodyPr/>
          <a:lstStyle/>
          <a:p>
            <a:r>
              <a:rPr lang="en-US" sz="2400" dirty="0"/>
              <a:t>Figure 4.11</a:t>
            </a:r>
            <a:br>
              <a:rPr lang="en-US" sz="2400" dirty="0"/>
            </a:br>
            <a:r>
              <a:rPr lang="en-US" sz="2400" b="0" dirty="0"/>
              <a:t>Effect of an Increase in Dividend Income or a Decrease in Taxes</a:t>
            </a:r>
            <a:endParaRPr lang="en-AU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638800"/>
            <a:ext cx="8229600" cy="646216"/>
          </a:xfrm>
        </p:spPr>
        <p:txBody>
          <a:bodyPr/>
          <a:lstStyle/>
          <a:p>
            <a:r>
              <a:rPr lang="en-US" sz="1200" dirty="0"/>
              <a:t>The </a:t>
            </a:r>
            <a:r>
              <a:rPr lang="en-US" sz="1200" dirty="0" err="1"/>
              <a:t>labour</a:t>
            </a:r>
            <a:r>
              <a:rPr lang="en-US" sz="1200" dirty="0"/>
              <a:t> supply curve shifts to the left when dividend income increases or taxes fall because of </a:t>
            </a:r>
            <a:r>
              <a:rPr lang="en-US" sz="1200" dirty="0" smtClean="0"/>
              <a:t>a positive </a:t>
            </a:r>
            <a:r>
              <a:rPr lang="en-US" sz="1200" dirty="0"/>
              <a:t>income effect on leisure for the consumer.</a:t>
            </a:r>
            <a:endParaRPr lang="en-AU" sz="1200" dirty="0"/>
          </a:p>
        </p:txBody>
      </p:sp>
      <p:pic>
        <p:nvPicPr>
          <p:cNvPr id="4" name="Picture 3" descr="A graph plots real wage, w, versus employment, N. The curve, N s, rises with increasing steepness. Another curve, N s sub 1, is shifted to the left from N s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43000"/>
            <a:ext cx="496551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5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sz="2400" dirty="0"/>
              <a:t>Figure 4.12</a:t>
            </a:r>
            <a:br>
              <a:rPr lang="en-US" sz="2400" dirty="0"/>
            </a:br>
            <a:r>
              <a:rPr lang="en-US" sz="2400" b="0" dirty="0"/>
              <a:t>Perfect Complements</a:t>
            </a:r>
            <a:endParaRPr lang="en-AU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605584"/>
            <a:ext cx="8229600" cy="679432"/>
          </a:xfrm>
        </p:spPr>
        <p:txBody>
          <a:bodyPr/>
          <a:lstStyle/>
          <a:p>
            <a:r>
              <a:rPr lang="en-US" sz="1200" dirty="0"/>
              <a:t>When consumption and leisure are perfect complements for the consumer, indifference curves </a:t>
            </a:r>
            <a:r>
              <a:rPr lang="en-US" sz="1200" dirty="0" smtClean="0"/>
              <a:t>are L-shaped </a:t>
            </a:r>
            <a:r>
              <a:rPr lang="en-US" sz="1200" dirty="0"/>
              <a:t>with right angles along the line </a:t>
            </a:r>
            <a:r>
              <a:rPr lang="en-US" sz="1200" i="1" dirty="0"/>
              <a:t>C </a:t>
            </a:r>
            <a:r>
              <a:rPr lang="en-US" sz="1200" dirty="0"/>
              <a:t>= </a:t>
            </a:r>
            <a:r>
              <a:rPr lang="en-US" sz="1200" i="1" dirty="0"/>
              <a:t>al</a:t>
            </a:r>
            <a:r>
              <a:rPr lang="en-US" sz="1200" dirty="0"/>
              <a:t>, where </a:t>
            </a:r>
            <a:r>
              <a:rPr lang="en-US" sz="1200" i="1" dirty="0"/>
              <a:t>a </a:t>
            </a:r>
            <a:r>
              <a:rPr lang="en-US" sz="1200" dirty="0"/>
              <a:t>is a constant. The budget constraint </a:t>
            </a:r>
            <a:r>
              <a:rPr lang="en-US" sz="1200" dirty="0" smtClean="0"/>
              <a:t>is </a:t>
            </a:r>
            <a:r>
              <a:rPr lang="en-US" sz="1200" i="1" dirty="0" smtClean="0"/>
              <a:t>ABD</a:t>
            </a:r>
            <a:r>
              <a:rPr lang="en-US" sz="1200" dirty="0"/>
              <a:t>, and the optimal consumption bundle will always be on the line </a:t>
            </a:r>
            <a:r>
              <a:rPr lang="en-US" sz="1200" i="1" dirty="0"/>
              <a:t>C </a:t>
            </a:r>
            <a:r>
              <a:rPr lang="en-US" sz="1200" dirty="0"/>
              <a:t>= </a:t>
            </a:r>
            <a:r>
              <a:rPr lang="en-US" sz="1200" i="1" dirty="0"/>
              <a:t>al</a:t>
            </a:r>
            <a:r>
              <a:rPr lang="en-US" sz="1200" dirty="0"/>
              <a:t>.</a:t>
            </a:r>
            <a:endParaRPr lang="en-AU" sz="1200" dirty="0"/>
          </a:p>
        </p:txBody>
      </p:sp>
      <p:pic>
        <p:nvPicPr>
          <p:cNvPr id="4" name="Picture 3" descr="A graph plots consumption, C, versus leisure, l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138092"/>
            <a:ext cx="401487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6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Representative Firm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Tx/>
              <a:buChar char="•"/>
              <a:defRPr/>
            </a:pPr>
            <a:r>
              <a:rPr lang="en-US" kern="0" dirty="0">
                <a:cs typeface="Times New Roman" pitchFamily="18" charset="0"/>
              </a:rPr>
              <a:t>The production function.</a:t>
            </a:r>
          </a:p>
          <a:p>
            <a:pPr>
              <a:buFontTx/>
              <a:buChar char="•"/>
              <a:defRPr/>
            </a:pPr>
            <a:r>
              <a:rPr lang="en-US" kern="0" dirty="0">
                <a:cs typeface="Times New Roman" pitchFamily="18" charset="0"/>
              </a:rPr>
              <a:t>Profit maximization and </a:t>
            </a:r>
            <a:r>
              <a:rPr lang="en-US" kern="0" dirty="0" err="1">
                <a:cs typeface="Times New Roman" pitchFamily="18" charset="0"/>
              </a:rPr>
              <a:t>labour</a:t>
            </a:r>
            <a:r>
              <a:rPr lang="en-US" kern="0" dirty="0">
                <a:cs typeface="Times New Roman" pitchFamily="18" charset="0"/>
              </a:rPr>
              <a:t> demand.</a:t>
            </a:r>
            <a:endParaRPr lang="en-IN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662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Firm</a:t>
            </a:r>
            <a:r>
              <a:rPr lang="en-US" altLang="en-US" dirty="0"/>
              <a:t>’</a:t>
            </a:r>
            <a:r>
              <a:rPr lang="en-US" dirty="0"/>
              <a:t>s Production Function</a:t>
            </a:r>
            <a:endParaRPr lang="en-IN" dirty="0"/>
          </a:p>
        </p:txBody>
      </p:sp>
      <p:graphicFrame>
        <p:nvGraphicFramePr>
          <p:cNvPr id="5" name="Content Placeholder 4" descr="Y = z F left parenthesis K, N super d right parenthesis,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383594"/>
              </p:ext>
            </p:extLst>
          </p:nvPr>
        </p:nvGraphicFramePr>
        <p:xfrm>
          <a:off x="3587750" y="2133600"/>
          <a:ext cx="1968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4" imgW="1968480" imgH="457200" progId="Equation.DSMT4">
                  <p:embed/>
                </p:oleObj>
              </mc:Choice>
              <mc:Fallback>
                <p:oleObj name="Equation" r:id="rId4" imgW="1968480" imgH="4572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87750" y="2133600"/>
                        <a:ext cx="19685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8577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the Firm</a:t>
            </a:r>
            <a:r>
              <a:rPr lang="en-US" altLang="en-US" dirty="0"/>
              <a:t>’</a:t>
            </a:r>
            <a:r>
              <a:rPr lang="en-US" dirty="0"/>
              <a:t>s Production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Tx/>
              <a:buChar char="•"/>
              <a:defRPr/>
            </a:pPr>
            <a:r>
              <a:rPr lang="en-US" kern="0" dirty="0"/>
              <a:t>Constant returns to scale.</a:t>
            </a:r>
          </a:p>
          <a:p>
            <a:pPr>
              <a:buFontTx/>
              <a:buChar char="•"/>
              <a:defRPr/>
            </a:pPr>
            <a:r>
              <a:rPr lang="en-US" kern="0" dirty="0"/>
              <a:t>Output increases with increases in either the </a:t>
            </a:r>
            <a:r>
              <a:rPr lang="en-US" kern="0" dirty="0" err="1"/>
              <a:t>labour</a:t>
            </a:r>
            <a:r>
              <a:rPr lang="en-US" kern="0" dirty="0"/>
              <a:t> input or the capital input.</a:t>
            </a:r>
          </a:p>
          <a:p>
            <a:pPr>
              <a:buFontTx/>
              <a:buChar char="•"/>
              <a:defRPr/>
            </a:pPr>
            <a:r>
              <a:rPr lang="en-US" kern="0" dirty="0"/>
              <a:t>The marginal product of </a:t>
            </a:r>
            <a:r>
              <a:rPr lang="en-US" kern="0" dirty="0" err="1"/>
              <a:t>labour</a:t>
            </a:r>
            <a:r>
              <a:rPr lang="en-US" kern="0" dirty="0"/>
              <a:t> decreases as the </a:t>
            </a:r>
            <a:r>
              <a:rPr lang="en-US" kern="0" dirty="0" err="1"/>
              <a:t>labour</a:t>
            </a:r>
            <a:r>
              <a:rPr lang="en-US" kern="0" dirty="0"/>
              <a:t> input increases.</a:t>
            </a:r>
          </a:p>
          <a:p>
            <a:pPr>
              <a:buFontTx/>
              <a:buChar char="•"/>
              <a:defRPr/>
            </a:pPr>
            <a:r>
              <a:rPr lang="en-US" kern="0" dirty="0"/>
              <a:t>The marginal product of capital decreases as the capital input increases.</a:t>
            </a:r>
          </a:p>
          <a:p>
            <a:pPr>
              <a:buFontTx/>
              <a:buChar char="•"/>
              <a:defRPr/>
            </a:pPr>
            <a:r>
              <a:rPr lang="en-US" kern="0" dirty="0"/>
              <a:t>The marginal product of </a:t>
            </a:r>
            <a:r>
              <a:rPr lang="en-US" kern="0" dirty="0" err="1"/>
              <a:t>labour</a:t>
            </a:r>
            <a:r>
              <a:rPr lang="en-US" kern="0" dirty="0"/>
              <a:t> increases as the quantity of the capital input increases.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5474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2400" dirty="0"/>
              <a:t>Figure 4.13</a:t>
            </a:r>
            <a:br>
              <a:rPr lang="en-US" sz="2400" dirty="0"/>
            </a:br>
            <a:r>
              <a:rPr lang="en-US" sz="2400" b="0" dirty="0"/>
              <a:t>Production Function, Fixing the Quantity of Capital, and Varying the Quantity of </a:t>
            </a:r>
            <a:r>
              <a:rPr lang="en-US" sz="2400" b="0" dirty="0" err="1"/>
              <a:t>Labour</a:t>
            </a:r>
            <a:endParaRPr lang="en-AU" sz="24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920200"/>
            <a:ext cx="8229600" cy="364816"/>
          </a:xfrm>
        </p:spPr>
        <p:txBody>
          <a:bodyPr/>
          <a:lstStyle/>
          <a:p>
            <a:r>
              <a:rPr lang="en-US" sz="1200" dirty="0"/>
              <a:t>The marginal product of </a:t>
            </a:r>
            <a:r>
              <a:rPr lang="en-US" sz="1200" dirty="0" err="1"/>
              <a:t>labour</a:t>
            </a:r>
            <a:r>
              <a:rPr lang="en-US" sz="1200" dirty="0"/>
              <a:t> is the slope of the production function at a given point. Note that </a:t>
            </a:r>
            <a:r>
              <a:rPr lang="en-US" sz="1200" dirty="0" smtClean="0"/>
              <a:t>the marginal </a:t>
            </a:r>
            <a:r>
              <a:rPr lang="en-US" sz="1200" dirty="0"/>
              <a:t>product of </a:t>
            </a:r>
            <a:r>
              <a:rPr lang="en-US" sz="1200" dirty="0" err="1"/>
              <a:t>labour</a:t>
            </a:r>
            <a:r>
              <a:rPr lang="en-US" sz="1200" dirty="0"/>
              <a:t> declines with the quantity of </a:t>
            </a:r>
            <a:r>
              <a:rPr lang="en-US" sz="1200" dirty="0" err="1"/>
              <a:t>labour</a:t>
            </a:r>
            <a:r>
              <a:rPr lang="en-US" sz="1200" dirty="0"/>
              <a:t>.</a:t>
            </a:r>
            <a:endParaRPr lang="en-AU" sz="1200" dirty="0"/>
          </a:p>
        </p:txBody>
      </p:sp>
      <p:pic>
        <p:nvPicPr>
          <p:cNvPr id="4" name="Picture 3" descr="A graph plots output, Y, versus labour input, N d. A curve, z F of K star, N d, rises with decreasing steepness through point A at labour input N star. The slope at point A is M P sub N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36" y="1678800"/>
            <a:ext cx="3732328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37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sz="2400" dirty="0"/>
              <a:t>Figure 4.14</a:t>
            </a:r>
            <a:br>
              <a:rPr lang="en-US" sz="2400" dirty="0"/>
            </a:br>
            <a:r>
              <a:rPr lang="en-US" sz="2400" b="0" dirty="0"/>
              <a:t>Production Function, Fixing the Quantity of </a:t>
            </a:r>
            <a:r>
              <a:rPr lang="en-US" sz="2400" b="0" dirty="0" err="1"/>
              <a:t>Labour</a:t>
            </a:r>
            <a:r>
              <a:rPr lang="en-US" sz="2400" b="0" dirty="0"/>
              <a:t>, and Varying the Quantity of Capital</a:t>
            </a:r>
            <a:endParaRPr lang="en-AU" sz="24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867400"/>
            <a:ext cx="8229600" cy="417616"/>
          </a:xfrm>
        </p:spPr>
        <p:txBody>
          <a:bodyPr/>
          <a:lstStyle/>
          <a:p>
            <a:r>
              <a:rPr lang="en-US" sz="1200" dirty="0"/>
              <a:t>The slope of the production function is the marginal product of capital, and the marginal product </a:t>
            </a:r>
            <a:r>
              <a:rPr lang="en-US" sz="1200" dirty="0" smtClean="0"/>
              <a:t>of capital </a:t>
            </a:r>
            <a:r>
              <a:rPr lang="en-US" sz="1200" dirty="0"/>
              <a:t>declines with the quantity of capital.</a:t>
            </a:r>
            <a:endParaRPr lang="en-AU" sz="1200" dirty="0"/>
          </a:p>
        </p:txBody>
      </p:sp>
      <p:pic>
        <p:nvPicPr>
          <p:cNvPr id="4" name="Picture 3" descr="A graph plots output, Y, versus capital input, K. A curve, z F of K, N star, rises with decreasing steepness through point A at capital input K star. The slope at point A is M P sub K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447800"/>
            <a:ext cx="412213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8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Representative Consumer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Consumer’s preferences over consumption and leisure as represented by indifference curves.</a:t>
            </a:r>
          </a:p>
          <a:p>
            <a:r>
              <a:rPr lang="en-US" dirty="0"/>
              <a:t>Consumer’s budget constraint.</a:t>
            </a:r>
          </a:p>
          <a:p>
            <a:r>
              <a:rPr lang="en-US" dirty="0"/>
              <a:t>Consumer’s optimization problem: making himself or herself as well off as possible given his or her budget constraint.</a:t>
            </a:r>
          </a:p>
          <a:p>
            <a:r>
              <a:rPr lang="en-US" dirty="0"/>
              <a:t>How does the consumer respond to: (</a:t>
            </a:r>
            <a:r>
              <a:rPr lang="en-US" dirty="0" err="1"/>
              <a:t>i</a:t>
            </a:r>
            <a:r>
              <a:rPr lang="en-US" dirty="0"/>
              <a:t>) an increase in non-wage income; (ii) an increase in the market real wage rate?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7390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sz="2400" dirty="0"/>
              <a:t>Figure 4.15</a:t>
            </a:r>
            <a:br>
              <a:rPr lang="en-US" sz="2400" dirty="0"/>
            </a:br>
            <a:r>
              <a:rPr lang="en-US" sz="2400" b="0" dirty="0"/>
              <a:t>Marginal Product of </a:t>
            </a:r>
            <a:r>
              <a:rPr lang="en-US" sz="2400" b="0" dirty="0" err="1"/>
              <a:t>Labour</a:t>
            </a:r>
            <a:r>
              <a:rPr lang="en-US" sz="2400" b="0" dirty="0"/>
              <a:t> Schedule for the Representative Firm</a:t>
            </a:r>
            <a:endParaRPr lang="en-AU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715000"/>
            <a:ext cx="8229600" cy="570016"/>
          </a:xfrm>
        </p:spPr>
        <p:txBody>
          <a:bodyPr/>
          <a:lstStyle/>
          <a:p>
            <a:r>
              <a:rPr lang="en-US" sz="1200" dirty="0"/>
              <a:t>The marginal product of </a:t>
            </a:r>
            <a:r>
              <a:rPr lang="en-US" sz="1200" dirty="0" err="1"/>
              <a:t>labour</a:t>
            </a:r>
            <a:r>
              <a:rPr lang="en-US" sz="1200" dirty="0"/>
              <a:t> declines as the quantity of </a:t>
            </a:r>
            <a:r>
              <a:rPr lang="en-US" sz="1200" dirty="0" err="1"/>
              <a:t>labour</a:t>
            </a:r>
            <a:r>
              <a:rPr lang="en-US" sz="1200" dirty="0"/>
              <a:t> used in the production process increases.</a:t>
            </a:r>
            <a:endParaRPr lang="en-AU" sz="1200" dirty="0"/>
          </a:p>
        </p:txBody>
      </p:sp>
      <p:pic>
        <p:nvPicPr>
          <p:cNvPr id="4" name="Picture 3" descr="A graph plots marginal product of labour, M P sub N, versus labour input, N d. The curve, M P sub N, falls with decreasing steepness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79358"/>
            <a:ext cx="4421699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70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sz="2400" dirty="0"/>
              <a:t>Figure 4.16</a:t>
            </a:r>
            <a:br>
              <a:rPr lang="en-US" sz="2400" dirty="0"/>
            </a:br>
            <a:r>
              <a:rPr lang="en-US" sz="2400" b="0" dirty="0"/>
              <a:t>Adding Capital Increases the Marginal Product of </a:t>
            </a:r>
            <a:r>
              <a:rPr lang="en-US" sz="2400" b="0" dirty="0" err="1"/>
              <a:t>Labour</a:t>
            </a:r>
            <a:endParaRPr lang="en-AU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794504"/>
            <a:ext cx="8229600" cy="490512"/>
          </a:xfrm>
        </p:spPr>
        <p:txBody>
          <a:bodyPr/>
          <a:lstStyle/>
          <a:p>
            <a:r>
              <a:rPr lang="en-US" sz="1200" dirty="0"/>
              <a:t>For each quantity of the </a:t>
            </a:r>
            <a:r>
              <a:rPr lang="en-US" sz="1200" dirty="0" err="1"/>
              <a:t>labour</a:t>
            </a:r>
            <a:r>
              <a:rPr lang="en-US" sz="1200" dirty="0"/>
              <a:t> input, the marginal product of </a:t>
            </a:r>
            <a:r>
              <a:rPr lang="en-US" sz="1200" dirty="0" err="1"/>
              <a:t>labour</a:t>
            </a:r>
            <a:r>
              <a:rPr lang="en-US" sz="1200" dirty="0"/>
              <a:t> increases when the quantity </a:t>
            </a:r>
            <a:r>
              <a:rPr lang="en-US" sz="1200" dirty="0" smtClean="0"/>
              <a:t>of capital </a:t>
            </a:r>
            <a:r>
              <a:rPr lang="en-US" sz="1200" dirty="0"/>
              <a:t>used in </a:t>
            </a:r>
            <a:r>
              <a:rPr lang="en-US" sz="1200" dirty="0" smtClean="0"/>
              <a:t>production </a:t>
            </a:r>
            <a:r>
              <a:rPr lang="en-US" sz="1200" dirty="0"/>
              <a:t>increases.</a:t>
            </a:r>
            <a:endParaRPr lang="en-AU" sz="1200" dirty="0"/>
          </a:p>
        </p:txBody>
      </p:sp>
      <p:pic>
        <p:nvPicPr>
          <p:cNvPr id="4" name="Picture 3" descr="A graph plots marginal product of labour, M P sub N, versus labour input, N d. The curve, M P 1 sub N, falls with decreasing steepness. Another curve, M P 2 sub N, falls with decreasing steepness, shifted up from M P 1 sub N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307" y="1114504"/>
            <a:ext cx="4615385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53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38600"/>
          </a:xfrm>
        </p:spPr>
        <p:txBody>
          <a:bodyPr/>
          <a:lstStyle/>
          <a:p>
            <a:r>
              <a:rPr lang="en-US" sz="2400" dirty="0"/>
              <a:t>Figure 4.17</a:t>
            </a:r>
            <a:br>
              <a:rPr lang="en-US" sz="2400" dirty="0"/>
            </a:br>
            <a:r>
              <a:rPr lang="en-US" sz="2400" b="0" dirty="0"/>
              <a:t>Total Factor Productivity Increases</a:t>
            </a:r>
            <a:endParaRPr lang="en-AU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638800"/>
            <a:ext cx="8229600" cy="646216"/>
          </a:xfrm>
        </p:spPr>
        <p:txBody>
          <a:bodyPr/>
          <a:lstStyle/>
          <a:p>
            <a:r>
              <a:rPr lang="en-US" sz="1200" dirty="0"/>
              <a:t>An increase in total factor productivity has two effects: More output is produced given each quantity </a:t>
            </a:r>
            <a:r>
              <a:rPr lang="en-US" sz="1200" dirty="0" smtClean="0"/>
              <a:t>of the </a:t>
            </a:r>
            <a:r>
              <a:rPr lang="en-US" sz="1200" dirty="0" err="1"/>
              <a:t>labour</a:t>
            </a:r>
            <a:r>
              <a:rPr lang="en-US" sz="1200" dirty="0"/>
              <a:t> input, and the marginal product of </a:t>
            </a:r>
            <a:r>
              <a:rPr lang="en-US" sz="1200" dirty="0" err="1"/>
              <a:t>labour</a:t>
            </a:r>
            <a:r>
              <a:rPr lang="en-US" sz="1200" dirty="0"/>
              <a:t> increases for each quantity of the </a:t>
            </a:r>
            <a:r>
              <a:rPr lang="en-US" sz="1200" dirty="0" err="1"/>
              <a:t>labour</a:t>
            </a:r>
            <a:r>
              <a:rPr lang="en-US" sz="1200" dirty="0"/>
              <a:t> input.</a:t>
            </a:r>
            <a:endParaRPr lang="en-AU" sz="1200" dirty="0"/>
          </a:p>
        </p:txBody>
      </p:sp>
      <p:pic>
        <p:nvPicPr>
          <p:cNvPr id="4" name="Picture 3" descr="A graph plots output, Y, versus labour input, N d. A curve, Z 1 F of K star, N d, rises with decreasing steepness from the origin. Another curve, Z 2 F of K star, N d, rises with decreasing steepness from the origin, shifted up from Z 1 F of K star, N d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575" y="1143000"/>
            <a:ext cx="4145873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92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2400" dirty="0" smtClean="0"/>
              <a:t>Figure 4.18</a:t>
            </a:r>
            <a:br>
              <a:rPr lang="en-US" sz="2400" dirty="0" smtClean="0"/>
            </a:br>
            <a:r>
              <a:rPr lang="en-US" sz="2400" b="0" dirty="0" smtClean="0"/>
              <a:t>Effect of an Increase in Total Factor Productivity on the Marginal Product of </a:t>
            </a:r>
            <a:r>
              <a:rPr lang="en-US" sz="2400" b="0" dirty="0" err="1" smtClean="0"/>
              <a:t>Labour</a:t>
            </a:r>
            <a:endParaRPr lang="en-AU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963982"/>
            <a:ext cx="8229600" cy="321034"/>
          </a:xfrm>
        </p:spPr>
        <p:txBody>
          <a:bodyPr/>
          <a:lstStyle/>
          <a:p>
            <a:r>
              <a:rPr lang="en-US" sz="1200" dirty="0"/>
              <a:t>When total factor productivity increases, the marginal product of </a:t>
            </a:r>
            <a:r>
              <a:rPr lang="en-US" sz="1200" dirty="0" err="1"/>
              <a:t>labour</a:t>
            </a:r>
            <a:r>
              <a:rPr lang="en-US" sz="1200" dirty="0"/>
              <a:t> schedule shifts to the </a:t>
            </a:r>
            <a:r>
              <a:rPr lang="en-US" sz="1200" dirty="0" smtClean="0"/>
              <a:t>right.</a:t>
            </a:r>
            <a:endParaRPr lang="en-AU" sz="1200" dirty="0"/>
          </a:p>
        </p:txBody>
      </p:sp>
      <p:pic>
        <p:nvPicPr>
          <p:cNvPr id="4" name="Picture 3" descr="A graph plots marginal product of labour, M P sub N versus labour input, N d. A curve, M P 1 sub N, falls with decreasing steepness. Another curve, M P 2 sub N, falls with decreasing steepness, shifted to the right from M P 1 sub N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469691"/>
            <a:ext cx="415384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21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 Maximization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/>
          <a:lstStyle/>
          <a:p>
            <a:r>
              <a:rPr lang="en-US" kern="0" dirty="0"/>
              <a:t>When the firm maximizes profits, the marginal product of </a:t>
            </a:r>
            <a:r>
              <a:rPr lang="en-US" kern="0" dirty="0" err="1"/>
              <a:t>labour</a:t>
            </a:r>
            <a:r>
              <a:rPr lang="en-US" kern="0" dirty="0"/>
              <a:t> equals the real wage.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 descr="M P sub N = w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401633"/>
              </p:ext>
            </p:extLst>
          </p:nvPr>
        </p:nvGraphicFramePr>
        <p:xfrm>
          <a:off x="4038600" y="3048000"/>
          <a:ext cx="1181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4" imgW="1180800" imgH="380880" progId="Equation.DSMT4">
                  <p:embed/>
                </p:oleObj>
              </mc:Choice>
              <mc:Fallback>
                <p:oleObj name="Equation" r:id="rId4" imgW="1180800" imgH="38088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38600" y="3048000"/>
                        <a:ext cx="1181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0259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05656"/>
          </a:xfrm>
        </p:spPr>
        <p:txBody>
          <a:bodyPr/>
          <a:lstStyle/>
          <a:p>
            <a:r>
              <a:rPr lang="en-US" sz="2400" dirty="0"/>
              <a:t>Figure 4.19</a:t>
            </a:r>
            <a:br>
              <a:rPr lang="en-US" sz="2400" dirty="0"/>
            </a:br>
            <a:r>
              <a:rPr lang="en-US" sz="2400" b="0" dirty="0"/>
              <a:t>The Solow Residual for Canada, 1961–2017</a:t>
            </a:r>
            <a:endParaRPr lang="en-AU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791200"/>
            <a:ext cx="8229600" cy="493816"/>
          </a:xfrm>
        </p:spPr>
        <p:txBody>
          <a:bodyPr/>
          <a:lstStyle/>
          <a:p>
            <a:r>
              <a:rPr lang="en-US" sz="1200" dirty="0"/>
              <a:t>The Solow residual is a measure of total factor productivity, and it is calculated here </a:t>
            </a:r>
            <a:r>
              <a:rPr lang="en-US" sz="1200" dirty="0" smtClean="0"/>
              <a:t>by using </a:t>
            </a:r>
            <a:r>
              <a:rPr lang="en-US" sz="1200" dirty="0"/>
              <a:t>a Cobb–Douglas production function. Measured total factor productivity </a:t>
            </a:r>
            <a:r>
              <a:rPr lang="en-US" sz="1200" dirty="0" smtClean="0"/>
              <a:t>has increased </a:t>
            </a:r>
            <a:r>
              <a:rPr lang="en-US" sz="1200" dirty="0"/>
              <a:t>over time, and it also fluctuates about trend, as shown.</a:t>
            </a:r>
            <a:endParaRPr lang="en-AU" sz="1200" dirty="0"/>
          </a:p>
        </p:txBody>
      </p:sp>
      <p:pic>
        <p:nvPicPr>
          <p:cNvPr id="4" name="Picture 3" descr="A graph plots Solow residual over time. The curve rises through (1970, 16.5) and (2010, 20). The curve rises and falls along the upward trend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20" y="1252728"/>
            <a:ext cx="535316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8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sz="2400" dirty="0"/>
              <a:t>Figure 4.20</a:t>
            </a:r>
            <a:br>
              <a:rPr lang="en-US" sz="2400" dirty="0"/>
            </a:br>
            <a:r>
              <a:rPr lang="en-US" sz="2400" b="0" dirty="0"/>
              <a:t>Revenue, Variable Costs, and Profit Maximization</a:t>
            </a:r>
            <a:endParaRPr lang="en-AU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715000"/>
            <a:ext cx="8229600" cy="570016"/>
          </a:xfrm>
        </p:spPr>
        <p:txBody>
          <a:bodyPr/>
          <a:lstStyle/>
          <a:p>
            <a:r>
              <a:rPr lang="en-US" sz="1200" i="1" dirty="0"/>
              <a:t>Y </a:t>
            </a:r>
            <a:r>
              <a:rPr lang="en-US" sz="1200" dirty="0"/>
              <a:t>= </a:t>
            </a:r>
            <a:r>
              <a:rPr lang="en-US" sz="1200" i="1" dirty="0" err="1"/>
              <a:t>zF</a:t>
            </a:r>
            <a:r>
              <a:rPr lang="en-US" sz="1200" i="1" dirty="0"/>
              <a:t> </a:t>
            </a:r>
            <a:r>
              <a:rPr lang="en-US" sz="1200" dirty="0"/>
              <a:t>(</a:t>
            </a:r>
            <a:r>
              <a:rPr lang="en-US" sz="1200" i="1" dirty="0"/>
              <a:t>K</a:t>
            </a:r>
            <a:r>
              <a:rPr lang="en-US" sz="1200" dirty="0"/>
              <a:t>, </a:t>
            </a:r>
            <a:r>
              <a:rPr lang="en-US" sz="1200" i="1" dirty="0"/>
              <a:t>N</a:t>
            </a:r>
            <a:r>
              <a:rPr lang="en-US" sz="1200" i="1" baseline="30000" dirty="0"/>
              <a:t>d</a:t>
            </a:r>
            <a:r>
              <a:rPr lang="en-US" sz="1200" dirty="0"/>
              <a:t>) is the firm’s revenue, while </a:t>
            </a:r>
            <a:r>
              <a:rPr lang="en-US" sz="1200" i="1" dirty="0" smtClean="0"/>
              <a:t>wN</a:t>
            </a:r>
            <a:r>
              <a:rPr lang="en-US" sz="1200" i="1" baseline="30000" dirty="0" smtClean="0"/>
              <a:t>d</a:t>
            </a:r>
            <a:r>
              <a:rPr lang="en-US" sz="1200" i="1" dirty="0" smtClean="0"/>
              <a:t> </a:t>
            </a:r>
            <a:r>
              <a:rPr lang="en-US" sz="1200" dirty="0"/>
              <a:t>is the firm’s variable cost. Profits are the </a:t>
            </a:r>
            <a:r>
              <a:rPr lang="en-US" sz="1200" dirty="0" smtClean="0"/>
              <a:t>difference between </a:t>
            </a:r>
            <a:r>
              <a:rPr lang="en-US" sz="1200" dirty="0"/>
              <a:t>the former and the latter. The firm maximizes profits at the point where marginal </a:t>
            </a:r>
            <a:r>
              <a:rPr lang="en-US" sz="1200" dirty="0" smtClean="0"/>
              <a:t>revenue equals </a:t>
            </a:r>
            <a:r>
              <a:rPr lang="en-US" sz="1200" dirty="0"/>
              <a:t>marginal cost, or </a:t>
            </a:r>
            <a:r>
              <a:rPr lang="en-US" sz="1200" i="1" dirty="0"/>
              <a:t>MP</a:t>
            </a:r>
            <a:r>
              <a:rPr lang="en-US" sz="1200" i="1" baseline="-25000" dirty="0"/>
              <a:t>N</a:t>
            </a:r>
            <a:r>
              <a:rPr lang="en-US" sz="1200" i="1" dirty="0"/>
              <a:t> </a:t>
            </a:r>
            <a:r>
              <a:rPr lang="en-US" sz="1200" dirty="0"/>
              <a:t>= </a:t>
            </a:r>
            <a:r>
              <a:rPr lang="en-US" sz="1200" i="1" dirty="0" smtClean="0"/>
              <a:t>w</a:t>
            </a:r>
            <a:r>
              <a:rPr lang="en-US" sz="1200" dirty="0" smtClean="0"/>
              <a:t>. </a:t>
            </a:r>
            <a:r>
              <a:rPr lang="en-US" sz="1200" dirty="0"/>
              <a:t>Maximized profits are the distance </a:t>
            </a:r>
            <a:r>
              <a:rPr lang="en-US" sz="1200" i="1" dirty="0"/>
              <a:t>AB</a:t>
            </a:r>
            <a:r>
              <a:rPr lang="en-US" sz="1200" dirty="0"/>
              <a:t>, or the distance </a:t>
            </a:r>
            <a:r>
              <a:rPr lang="en-US" sz="1200" i="1" dirty="0"/>
              <a:t>ED</a:t>
            </a:r>
            <a:r>
              <a:rPr lang="en-US" sz="1200" dirty="0"/>
              <a:t>.</a:t>
            </a:r>
            <a:endParaRPr lang="en-AU" sz="1200" dirty="0"/>
          </a:p>
        </p:txBody>
      </p:sp>
      <p:pic>
        <p:nvPicPr>
          <p:cNvPr id="4" name="Picture 3" descr="A graph plots revenue, variable costs, versus labour input, N d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288" y="1269000"/>
            <a:ext cx="4467425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48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2400" dirty="0"/>
              <a:t>Figure 4.21</a:t>
            </a:r>
            <a:br>
              <a:rPr lang="en-US" sz="2400" dirty="0"/>
            </a:br>
            <a:r>
              <a:rPr lang="en-US" sz="2400" b="0" dirty="0"/>
              <a:t>The Marginal Product of </a:t>
            </a:r>
            <a:r>
              <a:rPr lang="en-US" sz="2400" b="0" dirty="0" err="1"/>
              <a:t>Labour</a:t>
            </a:r>
            <a:r>
              <a:rPr lang="en-US" sz="2400" b="0" dirty="0"/>
              <a:t> Curve Is the </a:t>
            </a:r>
            <a:r>
              <a:rPr lang="en-US" sz="2400" b="0" dirty="0" err="1"/>
              <a:t>Labour</a:t>
            </a:r>
            <a:r>
              <a:rPr lang="en-US" sz="2400" b="0" dirty="0"/>
              <a:t> Demand Curve of the Profit-Maximizing Firm</a:t>
            </a:r>
            <a:endParaRPr lang="en-AU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6019800"/>
            <a:ext cx="8229600" cy="265216"/>
          </a:xfrm>
        </p:spPr>
        <p:txBody>
          <a:bodyPr/>
          <a:lstStyle/>
          <a:p>
            <a:r>
              <a:rPr lang="en-US" sz="1200" dirty="0"/>
              <a:t>This is true because the firm hires </a:t>
            </a:r>
            <a:r>
              <a:rPr lang="en-US" sz="1200" dirty="0" err="1"/>
              <a:t>labour</a:t>
            </a:r>
            <a:r>
              <a:rPr lang="en-US" sz="1200" dirty="0"/>
              <a:t> up to the point where </a:t>
            </a:r>
            <a:r>
              <a:rPr lang="en-US" sz="1200" i="1" dirty="0"/>
              <a:t>MP</a:t>
            </a:r>
            <a:r>
              <a:rPr lang="en-US" sz="1200" i="1" baseline="-25000" dirty="0"/>
              <a:t>N</a:t>
            </a:r>
            <a:r>
              <a:rPr lang="en-US" sz="1200" i="1" dirty="0"/>
              <a:t> </a:t>
            </a:r>
            <a:r>
              <a:rPr lang="en-US" sz="1200" dirty="0"/>
              <a:t>= </a:t>
            </a:r>
            <a:r>
              <a:rPr lang="en-US" sz="1200" i="1" dirty="0"/>
              <a:t>w</a:t>
            </a:r>
            <a:r>
              <a:rPr lang="en-US" sz="1200" dirty="0"/>
              <a:t>.</a:t>
            </a:r>
            <a:endParaRPr lang="en-AU" sz="1200" dirty="0"/>
          </a:p>
        </p:txBody>
      </p:sp>
      <p:pic>
        <p:nvPicPr>
          <p:cNvPr id="4" name="Picture 3" descr="A graph plots real wage, w, versus quantity of labour demanded, N d. The graph is a curve, M P sub N or labour demand curve, that falls with decreasing steepness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015" y="1506588"/>
            <a:ext cx="428997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7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Representative Consumer</a:t>
            </a:r>
            <a:r>
              <a:rPr lang="en-US" altLang="en-US" dirty="0"/>
              <a:t>’</a:t>
            </a:r>
            <a:r>
              <a:rPr lang="en-US" dirty="0"/>
              <a:t>s Indifference Curves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Tx/>
              <a:buChar char="•"/>
              <a:defRPr/>
            </a:pPr>
            <a:r>
              <a:rPr lang="en-US" kern="0" dirty="0">
                <a:cs typeface="Times New Roman" pitchFamily="18" charset="0"/>
              </a:rPr>
              <a:t>An indifference curve slopes downward (more is preferred to less).</a:t>
            </a:r>
          </a:p>
          <a:p>
            <a:pPr>
              <a:buFontTx/>
              <a:buChar char="•"/>
              <a:defRPr/>
            </a:pPr>
            <a:r>
              <a:rPr lang="en-US" kern="0" dirty="0">
                <a:cs typeface="Times New Roman" pitchFamily="18" charset="0"/>
              </a:rPr>
              <a:t>An indifference curve is convex (the consumer has a preference for diversity in his or her consumption bundle).</a:t>
            </a:r>
            <a:endParaRPr lang="en-IN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95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sz="2400" dirty="0"/>
              <a:t>Figure 4.1</a:t>
            </a:r>
            <a:br>
              <a:rPr lang="en-US" sz="2400" dirty="0"/>
            </a:br>
            <a:r>
              <a:rPr lang="en-US" sz="2400" b="0" dirty="0"/>
              <a:t>Indifference Curves</a:t>
            </a:r>
            <a:endParaRPr lang="en-AU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791200"/>
            <a:ext cx="8229600" cy="493816"/>
          </a:xfrm>
        </p:spPr>
        <p:txBody>
          <a:bodyPr/>
          <a:lstStyle/>
          <a:p>
            <a:r>
              <a:rPr lang="en-US" sz="1200" dirty="0"/>
              <a:t>The figure shows two indifference curves for the consumer. Each indifference curve represents a set of consumption bundles among which the consumer is indifferent. Higher indifference curves represent higher welfare for the consumer.</a:t>
            </a:r>
            <a:endParaRPr lang="en-AU" sz="1200" dirty="0"/>
          </a:p>
        </p:txBody>
      </p:sp>
      <p:pic>
        <p:nvPicPr>
          <p:cNvPr id="4" name="Picture 3" descr="A graph plots consumption, C, versus leisure, l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149321"/>
            <a:ext cx="4157844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Figure 4.2</a:t>
            </a:r>
            <a:br>
              <a:rPr lang="en-US" sz="2400" dirty="0"/>
            </a:br>
            <a:r>
              <a:rPr lang="en-US" sz="2400" b="0" dirty="0"/>
              <a:t>Properties of Indifference Curves</a:t>
            </a:r>
            <a:endParaRPr lang="en-AU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638800"/>
            <a:ext cx="8229600" cy="646216"/>
          </a:xfrm>
        </p:spPr>
        <p:txBody>
          <a:bodyPr/>
          <a:lstStyle/>
          <a:p>
            <a:r>
              <a:rPr lang="en-US" sz="1200" dirty="0"/>
              <a:t>Indifference curves are downward-sloping because more is preferred to less. A preference </a:t>
            </a:r>
            <a:r>
              <a:rPr lang="en-US" sz="1200" dirty="0" smtClean="0"/>
              <a:t>for diversity </a:t>
            </a:r>
            <a:r>
              <a:rPr lang="en-US" sz="1200" dirty="0"/>
              <a:t>implies that indifference curves are convex (bowed in toward the origin). The slope of </a:t>
            </a:r>
            <a:r>
              <a:rPr lang="en-US" sz="1200" dirty="0" smtClean="0"/>
              <a:t>an indifference </a:t>
            </a:r>
            <a:r>
              <a:rPr lang="en-US" sz="1200" dirty="0"/>
              <a:t>curve is the negative of the marginal rate of substitution.</a:t>
            </a:r>
            <a:endParaRPr lang="en-AU" sz="1200" dirty="0"/>
          </a:p>
        </p:txBody>
      </p:sp>
      <p:pic>
        <p:nvPicPr>
          <p:cNvPr id="4" name="Picture 3" descr="A graph plots consumption, C, versus leisure, l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510361"/>
            <a:ext cx="3916913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1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Consumer</a:t>
            </a:r>
            <a:r>
              <a:rPr lang="en-US" altLang="en-US" dirty="0"/>
              <a:t>’</a:t>
            </a:r>
            <a:r>
              <a:rPr lang="en-US" dirty="0"/>
              <a:t>s Time Constraint</a:t>
            </a:r>
            <a:endParaRPr lang="en-IN" dirty="0"/>
          </a:p>
        </p:txBody>
      </p:sp>
      <p:graphicFrame>
        <p:nvGraphicFramePr>
          <p:cNvPr id="5" name="Content Placeholder 4" descr="l + N super S = h,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868122"/>
              </p:ext>
            </p:extLst>
          </p:nvPr>
        </p:nvGraphicFramePr>
        <p:xfrm>
          <a:off x="3924300" y="2286000"/>
          <a:ext cx="129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4" imgW="1295280" imgH="393480" progId="Equation.DSMT4">
                  <p:embed/>
                </p:oleObj>
              </mc:Choice>
              <mc:Fallback>
                <p:oleObj name="Equation" r:id="rId4" imgW="1295280" imgH="39348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24300" y="2286000"/>
                        <a:ext cx="1295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000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452"/>
          </a:xfrm>
        </p:spPr>
        <p:txBody>
          <a:bodyPr/>
          <a:lstStyle/>
          <a:p>
            <a:r>
              <a:rPr lang="en-US" dirty="0"/>
              <a:t>The Consumer</a:t>
            </a:r>
            <a:r>
              <a:rPr lang="en-US" altLang="en-US" dirty="0"/>
              <a:t>’</a:t>
            </a:r>
            <a:r>
              <a:rPr lang="en-US" dirty="0"/>
              <a:t>s Budget Constraint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762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kern="0" dirty="0"/>
              <a:t>Consumption is equal to total wage income, plus dividend income, minus taxes.</a:t>
            </a:r>
            <a:endParaRPr lang="en-IN" b="0" i="1" kern="0" dirty="0"/>
          </a:p>
          <a:p>
            <a:pPr marL="0" indent="0" algn="ctr">
              <a:spcBef>
                <a:spcPts val="600"/>
              </a:spcBef>
              <a:buNone/>
            </a:pPr>
            <a:r>
              <a:rPr lang="en-IN" dirty="0" smtClean="0"/>
              <a:t>	</a:t>
            </a:r>
            <a:endParaRPr lang="en-IN" dirty="0"/>
          </a:p>
        </p:txBody>
      </p:sp>
      <p:graphicFrame>
        <p:nvGraphicFramePr>
          <p:cNvPr id="4" name="Object 3" descr="C = w N super S + pi minus T,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172663"/>
              </p:ext>
            </p:extLst>
          </p:nvPr>
        </p:nvGraphicFramePr>
        <p:xfrm>
          <a:off x="3441700" y="2800350"/>
          <a:ext cx="2260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4" imgW="2260440" imgH="419040" progId="Equation.DSMT4">
                  <p:embed/>
                </p:oleObj>
              </mc:Choice>
              <mc:Fallback>
                <p:oleObj name="Equation" r:id="rId4" imgW="2260440" imgH="41904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1700" y="2800350"/>
                        <a:ext cx="22606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083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609"/>
            <a:ext cx="8229600" cy="1097280"/>
          </a:xfrm>
        </p:spPr>
        <p:txBody>
          <a:bodyPr/>
          <a:lstStyle/>
          <a:p>
            <a:r>
              <a:rPr lang="en-US" dirty="0"/>
              <a:t>The Consumer</a:t>
            </a:r>
            <a:r>
              <a:rPr lang="en-US" altLang="en-US" dirty="0"/>
              <a:t>’</a:t>
            </a:r>
            <a:r>
              <a:rPr lang="en-US" dirty="0"/>
              <a:t>s Budget Constraint, Accounting for the Time Constraint</a:t>
            </a:r>
            <a:endParaRPr lang="en-IN" dirty="0"/>
          </a:p>
        </p:txBody>
      </p:sp>
      <p:graphicFrame>
        <p:nvGraphicFramePr>
          <p:cNvPr id="5" name="Content Placeholder 4" descr="C = w left parenthesis h minus l right parenthesis + pi minus T.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411020"/>
              </p:ext>
            </p:extLst>
          </p:nvPr>
        </p:nvGraphicFramePr>
        <p:xfrm>
          <a:off x="3352800" y="2898775"/>
          <a:ext cx="26289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4" imgW="2679480" imgH="406080" progId="Equation.DSMT4">
                  <p:embed/>
                </p:oleObj>
              </mc:Choice>
              <mc:Fallback>
                <p:oleObj name="Equation" r:id="rId4" imgW="2679480" imgH="40608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52800" y="2898775"/>
                        <a:ext cx="2628900" cy="398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1244647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572</TotalTime>
  <Words>1420</Words>
  <Application>Microsoft Office PowerPoint</Application>
  <PresentationFormat>On-screen Show (4:3)</PresentationFormat>
  <Paragraphs>119</Paragraphs>
  <Slides>37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Lucida Grande CE</vt:lpstr>
      <vt:lpstr>Symbol</vt:lpstr>
      <vt:lpstr>Times New Roman</vt:lpstr>
      <vt:lpstr>Verdana</vt:lpstr>
      <vt:lpstr>Wingdings</vt:lpstr>
      <vt:lpstr>508 Lecture</vt:lpstr>
      <vt:lpstr>Equation</vt:lpstr>
      <vt:lpstr>Macroeconomics</vt:lpstr>
      <vt:lpstr>Chapter 4 Topics</vt:lpstr>
      <vt:lpstr>Representative Consumer</vt:lpstr>
      <vt:lpstr>Representative Consumer’s Indifference Curves</vt:lpstr>
      <vt:lpstr>Figure 4.1 Indifference Curves</vt:lpstr>
      <vt:lpstr>Figure 4.2 Properties of Indifference Curves</vt:lpstr>
      <vt:lpstr>The Consumer’s Time Constraint</vt:lpstr>
      <vt:lpstr>The Consumer’s Budget Constraint</vt:lpstr>
      <vt:lpstr>The Consumer’s Budget Constraint, Accounting for the Time Constraint</vt:lpstr>
      <vt:lpstr>Rewriting the Budget Constraint</vt:lpstr>
      <vt:lpstr>Rewriting the Budget Constraint Again</vt:lpstr>
      <vt:lpstr>Figure 4.3 Representative Consumer’s Budget Constraint T  </vt:lpstr>
      <vt:lpstr>Figure 4.4 Representative Consumer’s Budget Constraint T  </vt:lpstr>
      <vt:lpstr>Consumer Optimization</vt:lpstr>
      <vt:lpstr>Figure 4.5 Consumer Optimization</vt:lpstr>
      <vt:lpstr>Optimization Implies:</vt:lpstr>
      <vt:lpstr>Figure 4.6 The Representative Consumer Chooses Not to Work</vt:lpstr>
      <vt:lpstr>Real Dividends or Taxes Change for the Consumer</vt:lpstr>
      <vt:lpstr>Figure 4.7 An Increase in the Consumer’s Dividend Income</vt:lpstr>
      <vt:lpstr>An Increase in the Market Real Wage Rate</vt:lpstr>
      <vt:lpstr>Figure 4.8 Increase in the Real Wage Rate–Income and Substitution Effects</vt:lpstr>
      <vt:lpstr>Figure 4.10 Labour Supply Curve</vt:lpstr>
      <vt:lpstr>Figure 4.11 Effect of an Increase in Dividend Income or a Decrease in Taxes</vt:lpstr>
      <vt:lpstr>Figure 4.12 Perfect Complements</vt:lpstr>
      <vt:lpstr>The Representative Firm</vt:lpstr>
      <vt:lpstr>The Firm’s Production Function</vt:lpstr>
      <vt:lpstr>Properties of the Firm’s Production Function</vt:lpstr>
      <vt:lpstr>Figure 4.13 Production Function, Fixing the Quantity of Capital, and Varying the Quantity of Labour</vt:lpstr>
      <vt:lpstr>Figure 4.14 Production Function, Fixing the Quantity of Labour, and Varying the Quantity of Capital</vt:lpstr>
      <vt:lpstr>Figure 4.15 Marginal Product of Labour Schedule for the Representative Firm</vt:lpstr>
      <vt:lpstr>Figure 4.16 Adding Capital Increases the Marginal Product of Labour</vt:lpstr>
      <vt:lpstr>Figure 4.17 Total Factor Productivity Increases</vt:lpstr>
      <vt:lpstr>Figure 4.18 Effect of an Increase in Total Factor Productivity on the Marginal Product of Labour</vt:lpstr>
      <vt:lpstr>Profit Maximization</vt:lpstr>
      <vt:lpstr>Figure 4.19 The Solow Residual for Canada, 1961–2017</vt:lpstr>
      <vt:lpstr>Figure 4.20 Revenue, Variable Costs, and Profit Maximization</vt:lpstr>
      <vt:lpstr>Figure 4.21 The Marginal Product of Labour Curve Is the Labour Demand Curve of the Profit-Maximizing Firm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Macroeconomics, Sixth Canadian Edition</dc:title>
  <dc:subject>Chapter 4: Consumer and Firm Behaviour: The Work-Leisure Decision and Profit Maximization</dc:subject>
  <dc:creator>Stephen D. Williamson</dc:creator>
  <cp:keywords>Economics</cp:keywords>
  <cp:lastModifiedBy>Balwantsingh, Rawat</cp:lastModifiedBy>
  <cp:revision>293</cp:revision>
  <dcterms:created xsi:type="dcterms:W3CDTF">2014-07-14T20:04:21Z</dcterms:created>
  <dcterms:modified xsi:type="dcterms:W3CDTF">2020-01-14T07:04:28Z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ive_VersionGuid">
    <vt:lpwstr>41a035f9-c0c9-4b55-9462-aad6e29bb125</vt:lpwstr>
  </property>
  <property fmtid="{D5CDD505-2E9C-101B-9397-08002B2CF9AE}" pid="3" name="Offisync_UpdateToken">
    <vt:lpwstr>1</vt:lpwstr>
  </property>
  <property fmtid="{D5CDD505-2E9C-101B-9397-08002B2CF9AE}" pid="4" name="Offisync_ProviderInitializationData">
    <vt:lpwstr>https://neo.pearson.com</vt:lpwstr>
  </property>
  <property fmtid="{D5CDD505-2E9C-101B-9397-08002B2CF9AE}" pid="5" name="Offisync_UniqueId">
    <vt:lpwstr>669439</vt:lpwstr>
  </property>
  <property fmtid="{D5CDD505-2E9C-101B-9397-08002B2CF9AE}" pid="6" name="Jive_LatestUserAccountName">
    <vt:lpwstr>UHellJe</vt:lpwstr>
  </property>
  <property fmtid="{D5CDD505-2E9C-101B-9397-08002B2CF9AE}" pid="7" name="Offisync_ServerID">
    <vt:lpwstr>7e960520-0e88-4f05-9fa0-24079b61e486</vt:lpwstr>
  </property>
</Properties>
</file>