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256" r:id="rId2"/>
    <p:sldId id="257" r:id="rId3"/>
    <p:sldId id="258" r:id="rId4"/>
    <p:sldId id="305" r:id="rId5"/>
    <p:sldId id="260" r:id="rId6"/>
    <p:sldId id="333" r:id="rId7"/>
    <p:sldId id="262" r:id="rId8"/>
    <p:sldId id="306" r:id="rId9"/>
    <p:sldId id="307" r:id="rId10"/>
    <p:sldId id="265" r:id="rId11"/>
    <p:sldId id="308" r:id="rId12"/>
    <p:sldId id="267" r:id="rId13"/>
    <p:sldId id="268" r:id="rId14"/>
    <p:sldId id="309" r:id="rId15"/>
    <p:sldId id="270" r:id="rId16"/>
    <p:sldId id="310" r:id="rId17"/>
    <p:sldId id="274" r:id="rId18"/>
    <p:sldId id="311" r:id="rId19"/>
    <p:sldId id="312" r:id="rId20"/>
    <p:sldId id="313" r:id="rId21"/>
    <p:sldId id="314" r:id="rId22"/>
    <p:sldId id="279" r:id="rId23"/>
    <p:sldId id="280" r:id="rId24"/>
    <p:sldId id="281" r:id="rId25"/>
    <p:sldId id="282" r:id="rId26"/>
    <p:sldId id="283" r:id="rId27"/>
    <p:sldId id="285" r:id="rId28"/>
    <p:sldId id="315" r:id="rId29"/>
    <p:sldId id="286" r:id="rId30"/>
    <p:sldId id="316" r:id="rId31"/>
    <p:sldId id="317" r:id="rId32"/>
    <p:sldId id="318" r:id="rId33"/>
    <p:sldId id="319" r:id="rId34"/>
    <p:sldId id="334" r:id="rId35"/>
    <p:sldId id="335" r:id="rId36"/>
    <p:sldId id="320" r:id="rId37"/>
    <p:sldId id="326" r:id="rId38"/>
    <p:sldId id="327" r:id="rId39"/>
    <p:sldId id="331" r:id="rId40"/>
    <p:sldId id="332" r:id="rId41"/>
    <p:sldId id="329"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35" autoAdjust="0"/>
    <p:restoredTop sz="86000" autoAdjust="0"/>
  </p:normalViewPr>
  <p:slideViewPr>
    <p:cSldViewPr>
      <p:cViewPr>
        <p:scale>
          <a:sx n="102" d="100"/>
          <a:sy n="102" d="100"/>
        </p:scale>
        <p:origin x="922" y="6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lun Feng" userId="78150ebe-6c38-4bbb-8e3d-498911c7d5e0" providerId="ADAL" clId="{281D8EAF-3739-422F-8E0C-B6A660D5DD7B}"/>
    <pc:docChg chg="custSel modSld">
      <pc:chgData name="Yulun Feng" userId="78150ebe-6c38-4bbb-8e3d-498911c7d5e0" providerId="ADAL" clId="{281D8EAF-3739-422F-8E0C-B6A660D5DD7B}" dt="2023-06-06T19:10:53.865" v="26" actId="27636"/>
      <pc:docMkLst>
        <pc:docMk/>
      </pc:docMkLst>
      <pc:sldChg chg="addSp delSp modSp mod">
        <pc:chgData name="Yulun Feng" userId="78150ebe-6c38-4bbb-8e3d-498911c7d5e0" providerId="ADAL" clId="{281D8EAF-3739-422F-8E0C-B6A660D5DD7B}" dt="2023-06-06T19:10:53.708" v="24" actId="27636"/>
        <pc:sldMkLst>
          <pc:docMk/>
          <pc:sldMk cId="4027930248" sldId="262"/>
        </pc:sldMkLst>
        <pc:spChg chg="add mod">
          <ac:chgData name="Yulun Feng" userId="78150ebe-6c38-4bbb-8e3d-498911c7d5e0" providerId="ADAL" clId="{281D8EAF-3739-422F-8E0C-B6A660D5DD7B}" dt="2023-06-06T19:10:53.708" v="24" actId="27636"/>
          <ac:spMkLst>
            <pc:docMk/>
            <pc:sldMk cId="4027930248" sldId="262"/>
            <ac:spMk id="5" creationId="{00000000-0000-0000-0000-000000000000}"/>
          </ac:spMkLst>
        </pc:spChg>
        <pc:graphicFrameChg chg="del mod replId">
          <ac:chgData name="Yulun Feng" userId="78150ebe-6c38-4bbb-8e3d-498911c7d5e0" providerId="ADAL" clId="{281D8EAF-3739-422F-8E0C-B6A660D5DD7B}" dt="2023-06-06T19:10:53.174" v="18"/>
          <ac:graphicFrameMkLst>
            <pc:docMk/>
            <pc:sldMk cId="4027930248" sldId="262"/>
            <ac:graphicFrameMk id="3" creationId="{00000000-0000-0000-0000-000000000000}"/>
          </ac:graphicFrameMkLst>
        </pc:graphicFrameChg>
      </pc:sldChg>
      <pc:sldChg chg="addSp delSp modSp mod">
        <pc:chgData name="Yulun Feng" userId="78150ebe-6c38-4bbb-8e3d-498911c7d5e0" providerId="ADAL" clId="{281D8EAF-3739-422F-8E0C-B6A660D5DD7B}" dt="2023-06-06T19:10:53.833" v="25" actId="27636"/>
        <pc:sldMkLst>
          <pc:docMk/>
          <pc:sldMk cId="2674970856" sldId="265"/>
        </pc:sldMkLst>
        <pc:spChg chg="add mod">
          <ac:chgData name="Yulun Feng" userId="78150ebe-6c38-4bbb-8e3d-498911c7d5e0" providerId="ADAL" clId="{281D8EAF-3739-422F-8E0C-B6A660D5DD7B}" dt="2023-06-06T19:10:53.833" v="25" actId="27636"/>
          <ac:spMkLst>
            <pc:docMk/>
            <pc:sldMk cId="2674970856" sldId="265"/>
            <ac:spMk id="5" creationId="{00000000-0000-0000-0000-000000000000}"/>
          </ac:spMkLst>
        </pc:spChg>
        <pc:graphicFrameChg chg="del mod replId">
          <ac:chgData name="Yulun Feng" userId="78150ebe-6c38-4bbb-8e3d-498911c7d5e0" providerId="ADAL" clId="{281D8EAF-3739-422F-8E0C-B6A660D5DD7B}" dt="2023-06-06T19:10:53.174" v="18"/>
          <ac:graphicFrameMkLst>
            <pc:docMk/>
            <pc:sldMk cId="2674970856" sldId="265"/>
            <ac:graphicFrameMk id="3" creationId="{00000000-0000-0000-0000-000000000000}"/>
          </ac:graphicFrameMkLst>
        </pc:graphicFrameChg>
      </pc:sldChg>
      <pc:sldChg chg="addSp delSp modSp mod">
        <pc:chgData name="Yulun Feng" userId="78150ebe-6c38-4bbb-8e3d-498911c7d5e0" providerId="ADAL" clId="{281D8EAF-3739-422F-8E0C-B6A660D5DD7B}" dt="2023-06-06T19:10:53.174" v="18"/>
        <pc:sldMkLst>
          <pc:docMk/>
          <pc:sldMk cId="3552371257" sldId="267"/>
        </pc:sldMkLst>
        <pc:spChg chg="add">
          <ac:chgData name="Yulun Feng" userId="78150ebe-6c38-4bbb-8e3d-498911c7d5e0" providerId="ADAL" clId="{281D8EAF-3739-422F-8E0C-B6A660D5DD7B}" dt="2023-06-06T19:10:53.174" v="18"/>
          <ac:spMkLst>
            <pc:docMk/>
            <pc:sldMk cId="3552371257" sldId="267"/>
            <ac:spMk id="5" creationId="{00000000-0000-0000-0000-000000000000}"/>
          </ac:spMkLst>
        </pc:spChg>
        <pc:graphicFrameChg chg="del mod replId">
          <ac:chgData name="Yulun Feng" userId="78150ebe-6c38-4bbb-8e3d-498911c7d5e0" providerId="ADAL" clId="{281D8EAF-3739-422F-8E0C-B6A660D5DD7B}" dt="2023-06-06T19:10:53.174" v="18"/>
          <ac:graphicFrameMkLst>
            <pc:docMk/>
            <pc:sldMk cId="3552371257" sldId="267"/>
            <ac:graphicFrameMk id="4" creationId="{00000000-0000-0000-0000-000000000000}"/>
          </ac:graphicFrameMkLst>
        </pc:graphicFrameChg>
      </pc:sldChg>
      <pc:sldChg chg="addSp delSp modSp mod">
        <pc:chgData name="Yulun Feng" userId="78150ebe-6c38-4bbb-8e3d-498911c7d5e0" providerId="ADAL" clId="{281D8EAF-3739-422F-8E0C-B6A660D5DD7B}" dt="2023-06-06T19:10:53.865" v="26" actId="27636"/>
        <pc:sldMkLst>
          <pc:docMk/>
          <pc:sldMk cId="2582642283" sldId="280"/>
        </pc:sldMkLst>
        <pc:spChg chg="add mod">
          <ac:chgData name="Yulun Feng" userId="78150ebe-6c38-4bbb-8e3d-498911c7d5e0" providerId="ADAL" clId="{281D8EAF-3739-422F-8E0C-B6A660D5DD7B}" dt="2023-06-06T19:10:53.865" v="26" actId="27636"/>
          <ac:spMkLst>
            <pc:docMk/>
            <pc:sldMk cId="2582642283" sldId="280"/>
            <ac:spMk id="4" creationId="{00000000-0000-0000-0000-000000000000}"/>
          </ac:spMkLst>
        </pc:spChg>
        <pc:graphicFrameChg chg="del mod replId">
          <ac:chgData name="Yulun Feng" userId="78150ebe-6c38-4bbb-8e3d-498911c7d5e0" providerId="ADAL" clId="{281D8EAF-3739-422F-8E0C-B6A660D5DD7B}" dt="2023-06-06T19:10:53.174" v="18"/>
          <ac:graphicFrameMkLst>
            <pc:docMk/>
            <pc:sldMk cId="2582642283" sldId="280"/>
            <ac:graphicFrameMk id="3" creationId="{00000000-0000-0000-0000-000000000000}"/>
          </ac:graphicFrameMkLst>
        </pc:graphicFrameChg>
      </pc:sldChg>
      <pc:sldChg chg="addSp delSp modSp mod">
        <pc:chgData name="Yulun Feng" userId="78150ebe-6c38-4bbb-8e3d-498911c7d5e0" providerId="ADAL" clId="{281D8EAF-3739-422F-8E0C-B6A660D5DD7B}" dt="2023-06-06T19:10:53.174" v="18"/>
        <pc:sldMkLst>
          <pc:docMk/>
          <pc:sldMk cId="1129495245" sldId="281"/>
        </pc:sldMkLst>
        <pc:spChg chg="add mod">
          <ac:chgData name="Yulun Feng" userId="78150ebe-6c38-4bbb-8e3d-498911c7d5e0" providerId="ADAL" clId="{281D8EAF-3739-422F-8E0C-B6A660D5DD7B}" dt="2023-06-06T19:10:53.174" v="18"/>
          <ac:spMkLst>
            <pc:docMk/>
            <pc:sldMk cId="1129495245" sldId="281"/>
            <ac:spMk id="5" creationId="{00000000-0000-0000-0000-000000000000}"/>
          </ac:spMkLst>
        </pc:spChg>
        <pc:graphicFrameChg chg="del mod replId">
          <ac:chgData name="Yulun Feng" userId="78150ebe-6c38-4bbb-8e3d-498911c7d5e0" providerId="ADAL" clId="{281D8EAF-3739-422F-8E0C-B6A660D5DD7B}" dt="2023-06-06T19:10:53.174" v="18"/>
          <ac:graphicFrameMkLst>
            <pc:docMk/>
            <pc:sldMk cId="1129495245" sldId="281"/>
            <ac:graphicFrameMk id="3" creationId="{00000000-0000-0000-0000-000000000000}"/>
          </ac:graphicFrameMkLst>
        </pc:graphicFrameChg>
      </pc:sldChg>
      <pc:sldChg chg="addSp delSp modSp mod">
        <pc:chgData name="Yulun Feng" userId="78150ebe-6c38-4bbb-8e3d-498911c7d5e0" providerId="ADAL" clId="{281D8EAF-3739-422F-8E0C-B6A660D5DD7B}" dt="2023-06-06T19:10:53.378" v="19" actId="27636"/>
        <pc:sldMkLst>
          <pc:docMk/>
          <pc:sldMk cId="4194835110" sldId="282"/>
        </pc:sldMkLst>
        <pc:spChg chg="add mod">
          <ac:chgData name="Yulun Feng" userId="78150ebe-6c38-4bbb-8e3d-498911c7d5e0" providerId="ADAL" clId="{281D8EAF-3739-422F-8E0C-B6A660D5DD7B}" dt="2023-06-06T19:10:53.378" v="19" actId="27636"/>
          <ac:spMkLst>
            <pc:docMk/>
            <pc:sldMk cId="4194835110" sldId="282"/>
            <ac:spMk id="5" creationId="{00000000-0000-0000-0000-000000000000}"/>
          </ac:spMkLst>
        </pc:spChg>
        <pc:graphicFrameChg chg="del mod replId">
          <ac:chgData name="Yulun Feng" userId="78150ebe-6c38-4bbb-8e3d-498911c7d5e0" providerId="ADAL" clId="{281D8EAF-3739-422F-8E0C-B6A660D5DD7B}" dt="2023-06-06T19:10:53.174" v="18"/>
          <ac:graphicFrameMkLst>
            <pc:docMk/>
            <pc:sldMk cId="4194835110" sldId="282"/>
            <ac:graphicFrameMk id="3" creationId="{00000000-0000-0000-0000-000000000000}"/>
          </ac:graphicFrameMkLst>
        </pc:graphicFrameChg>
      </pc:sldChg>
      <pc:sldChg chg="addSp delSp modSp mod">
        <pc:chgData name="Yulun Feng" userId="78150ebe-6c38-4bbb-8e3d-498911c7d5e0" providerId="ADAL" clId="{281D8EAF-3739-422F-8E0C-B6A660D5DD7B}" dt="2023-06-06T19:10:53.456" v="20" actId="27636"/>
        <pc:sldMkLst>
          <pc:docMk/>
          <pc:sldMk cId="315780400" sldId="283"/>
        </pc:sldMkLst>
        <pc:spChg chg="add mod">
          <ac:chgData name="Yulun Feng" userId="78150ebe-6c38-4bbb-8e3d-498911c7d5e0" providerId="ADAL" clId="{281D8EAF-3739-422F-8E0C-B6A660D5DD7B}" dt="2023-06-06T19:10:53.456" v="20" actId="27636"/>
          <ac:spMkLst>
            <pc:docMk/>
            <pc:sldMk cId="315780400" sldId="283"/>
            <ac:spMk id="5" creationId="{00000000-0000-0000-0000-000000000000}"/>
          </ac:spMkLst>
        </pc:spChg>
        <pc:graphicFrameChg chg="del mod replId">
          <ac:chgData name="Yulun Feng" userId="78150ebe-6c38-4bbb-8e3d-498911c7d5e0" providerId="ADAL" clId="{281D8EAF-3739-422F-8E0C-B6A660D5DD7B}" dt="2023-06-06T19:10:53.174" v="18"/>
          <ac:graphicFrameMkLst>
            <pc:docMk/>
            <pc:sldMk cId="315780400" sldId="283"/>
            <ac:graphicFrameMk id="3" creationId="{00000000-0000-0000-0000-000000000000}"/>
          </ac:graphicFrameMkLst>
        </pc:graphicFrameChg>
      </pc:sldChg>
      <pc:sldChg chg="addSp delSp modSp mod">
        <pc:chgData name="Yulun Feng" userId="78150ebe-6c38-4bbb-8e3d-498911c7d5e0" providerId="ADAL" clId="{281D8EAF-3739-422F-8E0C-B6A660D5DD7B}" dt="2023-06-06T19:10:53.519" v="21" actId="27636"/>
        <pc:sldMkLst>
          <pc:docMk/>
          <pc:sldMk cId="506395501" sldId="285"/>
        </pc:sldMkLst>
        <pc:spChg chg="add mod">
          <ac:chgData name="Yulun Feng" userId="78150ebe-6c38-4bbb-8e3d-498911c7d5e0" providerId="ADAL" clId="{281D8EAF-3739-422F-8E0C-B6A660D5DD7B}" dt="2023-06-06T19:10:53.519" v="21" actId="27636"/>
          <ac:spMkLst>
            <pc:docMk/>
            <pc:sldMk cId="506395501" sldId="285"/>
            <ac:spMk id="5" creationId="{00000000-0000-0000-0000-000000000000}"/>
          </ac:spMkLst>
        </pc:spChg>
        <pc:graphicFrameChg chg="del mod replId">
          <ac:chgData name="Yulun Feng" userId="78150ebe-6c38-4bbb-8e3d-498911c7d5e0" providerId="ADAL" clId="{281D8EAF-3739-422F-8E0C-B6A660D5DD7B}" dt="2023-06-06T19:10:53.174" v="18"/>
          <ac:graphicFrameMkLst>
            <pc:docMk/>
            <pc:sldMk cId="506395501" sldId="285"/>
            <ac:graphicFrameMk id="3" creationId="{00000000-0000-0000-0000-000000000000}"/>
          </ac:graphicFrameMkLst>
        </pc:graphicFrameChg>
      </pc:sldChg>
      <pc:sldChg chg="addSp delSp modSp mod">
        <pc:chgData name="Yulun Feng" userId="78150ebe-6c38-4bbb-8e3d-498911c7d5e0" providerId="ADAL" clId="{281D8EAF-3739-422F-8E0C-B6A660D5DD7B}" dt="2023-06-06T19:10:53.591" v="22" actId="27636"/>
        <pc:sldMkLst>
          <pc:docMk/>
          <pc:sldMk cId="365865545" sldId="286"/>
        </pc:sldMkLst>
        <pc:spChg chg="add mod">
          <ac:chgData name="Yulun Feng" userId="78150ebe-6c38-4bbb-8e3d-498911c7d5e0" providerId="ADAL" clId="{281D8EAF-3739-422F-8E0C-B6A660D5DD7B}" dt="2023-06-06T19:10:53.591" v="22" actId="27636"/>
          <ac:spMkLst>
            <pc:docMk/>
            <pc:sldMk cId="365865545" sldId="286"/>
            <ac:spMk id="5" creationId="{00000000-0000-0000-0000-000000000000}"/>
          </ac:spMkLst>
        </pc:spChg>
        <pc:graphicFrameChg chg="del mod replId">
          <ac:chgData name="Yulun Feng" userId="78150ebe-6c38-4bbb-8e3d-498911c7d5e0" providerId="ADAL" clId="{281D8EAF-3739-422F-8E0C-B6A660D5DD7B}" dt="2023-06-06T19:10:53.174" v="18"/>
          <ac:graphicFrameMkLst>
            <pc:docMk/>
            <pc:sldMk cId="365865545" sldId="286"/>
            <ac:graphicFrameMk id="3" creationId="{00000000-0000-0000-0000-000000000000}"/>
          </ac:graphicFrameMkLst>
        </pc:graphicFrameChg>
      </pc:sldChg>
      <pc:sldChg chg="addSp delSp modSp mod">
        <pc:chgData name="Yulun Feng" userId="78150ebe-6c38-4bbb-8e3d-498911c7d5e0" providerId="ADAL" clId="{281D8EAF-3739-422F-8E0C-B6A660D5DD7B}" dt="2023-06-06T19:10:53.174" v="18"/>
        <pc:sldMkLst>
          <pc:docMk/>
          <pc:sldMk cId="4142544189" sldId="326"/>
        </pc:sldMkLst>
        <pc:spChg chg="add">
          <ac:chgData name="Yulun Feng" userId="78150ebe-6c38-4bbb-8e3d-498911c7d5e0" providerId="ADAL" clId="{281D8EAF-3739-422F-8E0C-B6A660D5DD7B}" dt="2023-06-06T19:10:53.174" v="18"/>
          <ac:spMkLst>
            <pc:docMk/>
            <pc:sldMk cId="4142544189" sldId="326"/>
            <ac:spMk id="4" creationId="{00000000-0000-0000-0000-000000000000}"/>
          </ac:spMkLst>
        </pc:spChg>
        <pc:graphicFrameChg chg="del mod replId">
          <ac:chgData name="Yulun Feng" userId="78150ebe-6c38-4bbb-8e3d-498911c7d5e0" providerId="ADAL" clId="{281D8EAF-3739-422F-8E0C-B6A660D5DD7B}" dt="2023-06-06T19:10:53.174" v="18"/>
          <ac:graphicFrameMkLst>
            <pc:docMk/>
            <pc:sldMk cId="4142544189" sldId="326"/>
            <ac:graphicFrameMk id="6" creationId="{00000000-0000-0000-0000-000000000000}"/>
          </ac:graphicFrameMkLst>
        </pc:graphicFrameChg>
      </pc:sldChg>
      <pc:sldChg chg="addSp delSp modSp mod">
        <pc:chgData name="Yulun Feng" userId="78150ebe-6c38-4bbb-8e3d-498911c7d5e0" providerId="ADAL" clId="{281D8EAF-3739-422F-8E0C-B6A660D5DD7B}" dt="2023-06-06T19:10:53.661" v="23" actId="27636"/>
        <pc:sldMkLst>
          <pc:docMk/>
          <pc:sldMk cId="437410089" sldId="333"/>
        </pc:sldMkLst>
        <pc:spChg chg="add mod">
          <ac:chgData name="Yulun Feng" userId="78150ebe-6c38-4bbb-8e3d-498911c7d5e0" providerId="ADAL" clId="{281D8EAF-3739-422F-8E0C-B6A660D5DD7B}" dt="2023-06-06T19:10:53.661" v="23" actId="27636"/>
          <ac:spMkLst>
            <pc:docMk/>
            <pc:sldMk cId="437410089" sldId="333"/>
            <ac:spMk id="4" creationId="{00000000-0000-0000-0000-000000000000}"/>
          </ac:spMkLst>
        </pc:spChg>
        <pc:graphicFrameChg chg="del mod replId">
          <ac:chgData name="Yulun Feng" userId="78150ebe-6c38-4bbb-8e3d-498911c7d5e0" providerId="ADAL" clId="{281D8EAF-3739-422F-8E0C-B6A660D5DD7B}" dt="2023-06-06T19:10:53.174" v="18"/>
          <ac:graphicFrameMkLst>
            <pc:docMk/>
            <pc:sldMk cId="437410089" sldId="333"/>
            <ac:graphicFrameMk id="5"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6/6/2023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6/6/2023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If this PowerPoint presentation contains mathematical equations, you may need to check that your computer has the following installed:</a:t>
            </a:r>
          </a:p>
          <a:p>
            <a:r>
              <a:rPr lang="en-US" sz="1200" kern="1200" dirty="0">
                <a:solidFill>
                  <a:schemeClr val="tx1"/>
                </a:solidFill>
                <a:latin typeface="+mn-lt"/>
                <a:ea typeface="+mn-ea"/>
                <a:cs typeface="+mn-cs"/>
              </a:rPr>
              <a:t>1) </a:t>
            </a:r>
            <a:r>
              <a:rPr lang="en-US" sz="1200" kern="1200" dirty="0" err="1">
                <a:solidFill>
                  <a:schemeClr val="tx1"/>
                </a:solidFill>
                <a:latin typeface="+mn-lt"/>
                <a:ea typeface="+mn-ea"/>
                <a:cs typeface="+mn-cs"/>
              </a:rPr>
              <a:t>MathType</a:t>
            </a:r>
            <a:r>
              <a:rPr lang="en-US" sz="1200" kern="1200" dirty="0">
                <a:solidFill>
                  <a:schemeClr val="tx1"/>
                </a:solidFill>
                <a:latin typeface="+mn-lt"/>
                <a:ea typeface="+mn-ea"/>
                <a:cs typeface="+mn-cs"/>
              </a:rPr>
              <a:t> Plugin</a:t>
            </a:r>
          </a:p>
          <a:p>
            <a:r>
              <a:rPr lang="en-US" sz="1200" kern="1200" dirty="0">
                <a:solidFill>
                  <a:schemeClr val="tx1"/>
                </a:solidFill>
                <a:latin typeface="+mn-lt"/>
                <a:ea typeface="+mn-ea"/>
                <a:cs typeface="+mn-cs"/>
              </a:rPr>
              <a:t>2) Math Player (free versions available)</a:t>
            </a:r>
          </a:p>
          <a:p>
            <a:r>
              <a:rPr lang="en-US" sz="1200" kern="1200" dirty="0">
                <a:solidFill>
                  <a:schemeClr val="tx1"/>
                </a:solidFill>
                <a:latin typeface="+mn-lt"/>
                <a:ea typeface="+mn-ea"/>
                <a:cs typeface="+mn-cs"/>
              </a:rPr>
              <a:t>3) NVDA Reader (free versions available)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131006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298068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183276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2802936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159955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1063832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2005487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15436038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2210958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27466460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309403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29566306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13954740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28350303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6647275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38288509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23905917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10744895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19931064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34666619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30103892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61952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42690557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6922523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3D6722-9B4D-4E29-B226-C325925A8118}" type="slidenum">
              <a:rPr lang="en-US" smtClean="0"/>
              <a:pPr/>
              <a:t>36</a:t>
            </a:fld>
            <a:endParaRPr lang="en-US" dirty="0"/>
          </a:p>
        </p:txBody>
      </p:sp>
    </p:spTree>
    <p:extLst>
      <p:ext uri="{BB962C8B-B14F-4D97-AF65-F5344CB8AC3E}">
        <p14:creationId xmlns:p14="http://schemas.microsoft.com/office/powerpoint/2010/main" val="35965671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3D6722-9B4D-4E29-B226-C325925A8118}" type="slidenum">
              <a:rPr lang="en-US" smtClean="0"/>
              <a:pPr/>
              <a:t>37</a:t>
            </a:fld>
            <a:endParaRPr lang="en-US" dirty="0"/>
          </a:p>
        </p:txBody>
      </p:sp>
    </p:spTree>
    <p:extLst>
      <p:ext uri="{BB962C8B-B14F-4D97-AF65-F5344CB8AC3E}">
        <p14:creationId xmlns:p14="http://schemas.microsoft.com/office/powerpoint/2010/main" val="26142649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3D6722-9B4D-4E29-B226-C325925A8118}" type="slidenum">
              <a:rPr lang="en-US" smtClean="0"/>
              <a:pPr/>
              <a:t>38</a:t>
            </a:fld>
            <a:endParaRPr lang="en-US" dirty="0"/>
          </a:p>
        </p:txBody>
      </p:sp>
    </p:spTree>
    <p:extLst>
      <p:ext uri="{BB962C8B-B14F-4D97-AF65-F5344CB8AC3E}">
        <p14:creationId xmlns:p14="http://schemas.microsoft.com/office/powerpoint/2010/main" val="17674083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3D6722-9B4D-4E29-B226-C325925A8118}" type="slidenum">
              <a:rPr lang="en-US" smtClean="0"/>
              <a:pPr/>
              <a:t>40</a:t>
            </a:fld>
            <a:endParaRPr lang="en-US" dirty="0"/>
          </a:p>
        </p:txBody>
      </p:sp>
    </p:spTree>
    <p:extLst>
      <p:ext uri="{BB962C8B-B14F-4D97-AF65-F5344CB8AC3E}">
        <p14:creationId xmlns:p14="http://schemas.microsoft.com/office/powerpoint/2010/main" val="40230629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3D6722-9B4D-4E29-B226-C325925A8118}" type="slidenum">
              <a:rPr lang="en-US" smtClean="0"/>
              <a:pPr/>
              <a:t>41</a:t>
            </a:fld>
            <a:endParaRPr lang="en-US" dirty="0"/>
          </a:p>
        </p:txBody>
      </p:sp>
    </p:spTree>
    <p:extLst>
      <p:ext uri="{BB962C8B-B14F-4D97-AF65-F5344CB8AC3E}">
        <p14:creationId xmlns:p14="http://schemas.microsoft.com/office/powerpoint/2010/main" val="338888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1473478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36736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572512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2296838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627908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4023087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A9DF6EFB-3F44-496C-A842-1E0B3D3B975A}" type="datetimeFigureOut">
              <a:rPr lang="en-US" smtClean="0"/>
              <a:pPr/>
              <a:t>6/6/2023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pic>
        <p:nvPicPr>
          <p:cNvPr id="14" name="Picture 13"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a:extLst>
              <a:ext uri="{FF2B5EF4-FFF2-40B4-BE49-F238E27FC236}">
                <a16:creationId xmlns:a16="http://schemas.microsoft.com/office/drawing/2014/main" id="{F43F5A9F-BAF2-1242-A2D3-3300FF9C0BEB}"/>
              </a:ext>
            </a:extLst>
          </p:cNvPr>
          <p:cNvSpPr txBox="1"/>
          <p:nvPr userDrawn="1"/>
        </p:nvSpPr>
        <p:spPr>
          <a:xfrm>
            <a:off x="1600200" y="6429345"/>
            <a:ext cx="71628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2021 Pearson Canada Inc.</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0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6/6/2023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Figures+Tabl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7" name="Content Placeholder 6"/>
          <p:cNvSpPr>
            <a:spLocks noGrp="1"/>
          </p:cNvSpPr>
          <p:nvPr>
            <p:ph sz="quarter" idx="14"/>
          </p:nvPr>
        </p:nvSpPr>
        <p:spPr>
          <a:xfrm>
            <a:off x="457200" y="5410200"/>
            <a:ext cx="8229600" cy="758952"/>
          </a:xfrm>
        </p:spPr>
        <p:txBody>
          <a:bodyPr/>
          <a:lstStyle>
            <a:lvl1pPr marL="0" indent="0">
              <a:buNone/>
              <a:defRPr/>
            </a:lvl1pPr>
          </a:lstStyle>
          <a:p>
            <a:pPr lvl="0"/>
            <a:endParaRPr lang="en-US" dirty="0"/>
          </a:p>
        </p:txBody>
      </p:sp>
      <p:sp>
        <p:nvSpPr>
          <p:cNvPr id="4" name="Content Placeholder 3"/>
          <p:cNvSpPr>
            <a:spLocks noGrp="1"/>
          </p:cNvSpPr>
          <p:nvPr>
            <p:ph sz="quarter" idx="13"/>
          </p:nvPr>
        </p:nvSpPr>
        <p:spPr>
          <a:xfrm>
            <a:off x="457200" y="4495800"/>
            <a:ext cx="8229600" cy="762000"/>
          </a:xfrm>
        </p:spPr>
        <p:txBody>
          <a:bodyPr/>
          <a:lstStyle>
            <a:lvl1pPr marL="0" indent="0">
              <a:buNone/>
              <a:defRPr/>
            </a:lvl1pPr>
          </a:lstStyle>
          <a:p>
            <a:pPr lvl="0"/>
            <a:endParaRPr lang="en-US" dirty="0"/>
          </a:p>
        </p:txBody>
      </p:sp>
      <p:sp>
        <p:nvSpPr>
          <p:cNvPr id="3" name="Content Placeholder 2"/>
          <p:cNvSpPr>
            <a:spLocks noGrp="1"/>
          </p:cNvSpPr>
          <p:nvPr>
            <p:ph idx="1"/>
          </p:nvPr>
        </p:nvSpPr>
        <p:spPr>
          <a:xfrm>
            <a:off x="457200" y="1600201"/>
            <a:ext cx="8229600" cy="762000"/>
          </a:xfrm>
        </p:spPr>
        <p:txBody>
          <a:bodyPr/>
          <a:lstStyle>
            <a:lvl1pPr marL="0" indent="0">
              <a:buClr>
                <a:srgbClr val="007FA3"/>
              </a:buClr>
              <a:buSzPct val="100000"/>
              <a:buNone/>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6/6/2023</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142705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6/6/2023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6/6/2023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a:extLst>
              <a:ext uri="{FF2B5EF4-FFF2-40B4-BE49-F238E27FC236}">
                <a16:creationId xmlns:a16="http://schemas.microsoft.com/office/drawing/2014/main" id="{D3E21730-5511-E14B-B2C7-D53254E9B6F2}"/>
              </a:ext>
            </a:extLst>
          </p:cNvPr>
          <p:cNvSpPr txBox="1"/>
          <p:nvPr userDrawn="1"/>
        </p:nvSpPr>
        <p:spPr>
          <a:xfrm>
            <a:off x="1600200" y="6429345"/>
            <a:ext cx="7162800" cy="20005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2021 Pearson Canada Inc.</a:t>
            </a:r>
          </a:p>
        </p:txBody>
      </p:sp>
    </p:spTree>
    <p:extLst>
      <p:ext uri="{BB962C8B-B14F-4D97-AF65-F5344CB8AC3E}">
        <p14:creationId xmlns:p14="http://schemas.microsoft.com/office/powerpoint/2010/main" val="371113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6/6/2023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629842" y="2505075"/>
            <a:ext cx="386834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629150" y="2505075"/>
            <a:ext cx="3887391"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6/6/2023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631372" y="4278084"/>
            <a:ext cx="386834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637312" y="4288972"/>
            <a:ext cx="3887391"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27716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5" name="Date Placeholder 14"/>
          <p:cNvSpPr>
            <a:spLocks noGrp="1"/>
          </p:cNvSpPr>
          <p:nvPr>
            <p:ph type="dt" sz="half" idx="16"/>
          </p:nvPr>
        </p:nvSpPr>
        <p:spPr>
          <a:xfrm>
            <a:off x="6335713" y="113072"/>
            <a:ext cx="2133600" cy="182880"/>
          </a:xfrm>
          <a:prstGeom prst="rect">
            <a:avLst/>
          </a:prstGeom>
        </p:spPr>
        <p:txBody>
          <a:bodyPr/>
          <a:lstStyle/>
          <a:p>
            <a:fld id="{A9DF6EFB-3F44-496C-A842-1E0B3D3B975A}" type="datetimeFigureOut">
              <a:rPr lang="en-US" smtClean="0"/>
              <a:pPr/>
              <a:t>6/6/2023</a:t>
            </a:fld>
            <a:endParaRPr lang="en-US" dirty="0"/>
          </a:p>
        </p:txBody>
      </p:sp>
      <p:sp>
        <p:nvSpPr>
          <p:cNvPr id="17" name="Slide Number Placeholder 16"/>
          <p:cNvSpPr>
            <a:spLocks noGrp="1"/>
          </p:cNvSpPr>
          <p:nvPr>
            <p:ph type="sldNum" sz="quarter" idx="17"/>
          </p:nvPr>
        </p:nvSpPr>
        <p:spPr/>
        <p:txBody>
          <a:bodyPr/>
          <a:lstStyle>
            <a:lvl1pPr>
              <a:defRPr sz="900"/>
            </a:lvl1pPr>
          </a:lstStyle>
          <a:p>
            <a:fld id="{200B2350-5261-4F5C-9DF5-EF0D264FC8D2}" type="slidenum">
              <a:rPr lang="en-US" smtClean="0"/>
              <a:pPr/>
              <a:t>‹#›</a:t>
            </a:fld>
            <a:endParaRPr lang="en-US" dirty="0"/>
          </a:p>
        </p:txBody>
      </p:sp>
      <p:sp>
        <p:nvSpPr>
          <p:cNvPr id="18" name="Footer Placeholder 17"/>
          <p:cNvSpPr>
            <a:spLocks noGrp="1"/>
          </p:cNvSpPr>
          <p:nvPr>
            <p:ph type="ftr" sz="quarter" idx="18"/>
          </p:nvPr>
        </p:nvSpPr>
        <p:spPr/>
        <p:txBody>
          <a:bodyPr/>
          <a:lstStyle/>
          <a:p>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6/6/2023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6/6/2023</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buNone/>
              <a:defRPr lang="en-US" sz="2400" kern="1200" dirty="0">
                <a:solidFill>
                  <a:schemeClr val="tx1"/>
                </a:solidFill>
                <a:latin typeface="+mn-lt"/>
                <a:ea typeface="+mn-ea"/>
                <a:cs typeface="+mn-cs"/>
              </a:defRPr>
            </a:lvl1pPr>
            <a:lvl2pPr marL="569913" indent="-285750">
              <a:buClr>
                <a:srgbClr val="007FA3"/>
              </a:buClr>
              <a:buNone/>
              <a:defRPr lang="en-US" sz="2200" kern="1200" dirty="0">
                <a:solidFill>
                  <a:schemeClr val="tx1"/>
                </a:solidFill>
                <a:latin typeface="+mn-lt"/>
                <a:ea typeface="+mn-ea"/>
                <a:cs typeface="+mn-cs"/>
              </a:defRPr>
            </a:lvl2pPr>
            <a:lvl3pPr>
              <a:buClr>
                <a:srgbClr val="007FA3"/>
              </a:buClr>
              <a:defRPr sz="2000"/>
            </a:lvl3pPr>
            <a:lvl4pPr>
              <a:buClr>
                <a:srgbClr val="007FA3"/>
              </a:buClr>
              <a:defRPr sz="18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6/6/2023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2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atin typeface="Verdana" panose="020B0604030504040204" pitchFamily="34" charset="0"/>
                <a:ea typeface="Verdana" panose="020B0604030504040204" pitchFamily="34" charset="0"/>
              </a:defRPr>
            </a:lvl1pPr>
            <a:lvl2pPr marL="0" indent="0">
              <a:spcBef>
                <a:spcPts val="0"/>
              </a:spcBef>
              <a:buNone/>
              <a:defRPr sz="1200">
                <a:latin typeface="Verdana" panose="020B0604030504040204" pitchFamily="34" charset="0"/>
                <a:ea typeface="Verdana" panose="020B0604030504040204" pitchFamily="34" charset="0"/>
              </a:defRPr>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1"/>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6/6/2023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a:extLst>
              <a:ext uri="{FF2B5EF4-FFF2-40B4-BE49-F238E27FC236}">
                <a16:creationId xmlns:a16="http://schemas.microsoft.com/office/drawing/2014/main" id="{F43F5A9F-BAF2-1242-A2D3-3300FF9C0BEB}"/>
              </a:ext>
            </a:extLst>
          </p:cNvPr>
          <p:cNvSpPr txBox="1"/>
          <p:nvPr userDrawn="1"/>
        </p:nvSpPr>
        <p:spPr>
          <a:xfrm>
            <a:off x="1600200" y="6429345"/>
            <a:ext cx="71628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2021 Pearson Canada Inc.</a:t>
            </a:r>
          </a:p>
        </p:txBody>
      </p:sp>
    </p:spTree>
    <p:extLst>
      <p:ext uri="{BB962C8B-B14F-4D97-AF65-F5344CB8AC3E}">
        <p14:creationId xmlns:p14="http://schemas.microsoft.com/office/powerpoint/2010/main" val="2203796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000"/>
            </a:lvl1pPr>
            <a:lvl2pPr>
              <a:defRPr sz="20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000"/>
            </a:lvl1pPr>
            <a:lvl2pPr>
              <a:defRPr sz="20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6/6/2023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6/6/2023</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0" name="TextBox 9">
            <a:extLst>
              <a:ext uri="{FF2B5EF4-FFF2-40B4-BE49-F238E27FC236}">
                <a16:creationId xmlns:a16="http://schemas.microsoft.com/office/drawing/2014/main" id="{F43F5A9F-BAF2-1242-A2D3-3300FF9C0BEB}"/>
              </a:ext>
            </a:extLst>
          </p:cNvPr>
          <p:cNvSpPr txBox="1"/>
          <p:nvPr userDrawn="1"/>
        </p:nvSpPr>
        <p:spPr>
          <a:xfrm>
            <a:off x="1600200" y="6429345"/>
            <a:ext cx="71628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2021 Pearson Canada Inc.</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64" r:id="rId3"/>
    <p:sldLayoutId id="2147483662" r:id="rId4"/>
    <p:sldLayoutId id="2147483656" r:id="rId5"/>
    <p:sldLayoutId id="2147483650" r:id="rId6"/>
    <p:sldLayoutId id="2147483659" r:id="rId7"/>
    <p:sldLayoutId id="2147483658" r:id="rId8"/>
    <p:sldLayoutId id="2147483660" r:id="rId9"/>
    <p:sldLayoutId id="2147483651" r:id="rId10"/>
    <p:sldLayoutId id="2147483661" r:id="rId11"/>
    <p:sldLayoutId id="2147483654" r:id="rId12"/>
    <p:sldLayoutId id="2147483655" r:id="rId13"/>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6408"/>
            <a:ext cx="8229600" cy="621792"/>
          </a:xfrm>
        </p:spPr>
        <p:txBody>
          <a:bodyPr/>
          <a:lstStyle/>
          <a:p>
            <a:r>
              <a:rPr lang="en-US" dirty="0"/>
              <a:t>Macroeconomics</a:t>
            </a:r>
          </a:p>
        </p:txBody>
      </p:sp>
      <p:sp>
        <p:nvSpPr>
          <p:cNvPr id="3" name="Text Placeholder 2"/>
          <p:cNvSpPr>
            <a:spLocks noGrp="1"/>
          </p:cNvSpPr>
          <p:nvPr>
            <p:ph type="body" sz="quarter" idx="13"/>
          </p:nvPr>
        </p:nvSpPr>
        <p:spPr>
          <a:xfrm>
            <a:off x="457200" y="787402"/>
            <a:ext cx="8229600" cy="478970"/>
          </a:xfrm>
        </p:spPr>
        <p:txBody>
          <a:bodyPr/>
          <a:lstStyle/>
          <a:p>
            <a:r>
              <a:rPr lang="en-US" dirty="0"/>
              <a:t>Sixth Canadian Edition</a:t>
            </a:r>
          </a:p>
        </p:txBody>
      </p:sp>
      <p:sp>
        <p:nvSpPr>
          <p:cNvPr id="4" name="Text Placeholder 3"/>
          <p:cNvSpPr>
            <a:spLocks noGrp="1"/>
          </p:cNvSpPr>
          <p:nvPr>
            <p:ph type="body" sz="quarter" idx="14"/>
          </p:nvPr>
        </p:nvSpPr>
        <p:spPr>
          <a:xfrm>
            <a:off x="5029200" y="2667000"/>
            <a:ext cx="3657600" cy="533400"/>
          </a:xfrm>
        </p:spPr>
        <p:txBody>
          <a:bodyPr/>
          <a:lstStyle/>
          <a:p>
            <a:r>
              <a:rPr lang="en-US" dirty="0"/>
              <a:t>Chapter 5</a:t>
            </a:r>
          </a:p>
        </p:txBody>
      </p:sp>
      <p:sp>
        <p:nvSpPr>
          <p:cNvPr id="5" name="Text Placeholder 4"/>
          <p:cNvSpPr>
            <a:spLocks noGrp="1"/>
          </p:cNvSpPr>
          <p:nvPr>
            <p:ph type="body" sz="quarter" idx="15"/>
          </p:nvPr>
        </p:nvSpPr>
        <p:spPr>
          <a:xfrm>
            <a:off x="5029200" y="3200401"/>
            <a:ext cx="3657600" cy="1066800"/>
          </a:xfrm>
        </p:spPr>
        <p:txBody>
          <a:bodyPr/>
          <a:lstStyle/>
          <a:p>
            <a:r>
              <a:rPr lang="en-US" dirty="0"/>
              <a:t>A Closed-Economy One-Period Macroeconomic Model</a:t>
            </a:r>
          </a:p>
        </p:txBody>
      </p:sp>
      <p:sp>
        <p:nvSpPr>
          <p:cNvPr id="11" name="TextBox 10">
            <a:extLst>
              <a:ext uri="{FF2B5EF4-FFF2-40B4-BE49-F238E27FC236}">
                <a16:creationId xmlns:a16="http://schemas.microsoft.com/office/drawing/2014/main" id="{F43F5A9F-BAF2-1242-A2D3-3300FF9C0BEB}"/>
              </a:ext>
            </a:extLst>
          </p:cNvPr>
          <p:cNvSpPr txBox="1"/>
          <p:nvPr/>
        </p:nvSpPr>
        <p:spPr>
          <a:xfrm>
            <a:off x="1600200" y="6429345"/>
            <a:ext cx="71628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2021 Pearson Canada Inc.</a:t>
            </a:r>
          </a:p>
        </p:txBody>
      </p:sp>
      <p:pic>
        <p:nvPicPr>
          <p:cNvPr id="10" name="Picture 9" descr="Macroeconomics, Sixth Canadian Edition by Stephen D. Williams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499" y="1182659"/>
            <a:ext cx="3961801" cy="506574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Properties of a Competitive Equilibrium</a:t>
            </a:r>
            <a:endParaRPr lang="en-IN" dirty="0"/>
          </a:p>
        </p:txBody>
      </p:sp>
      <mc:AlternateContent xmlns:mc="http://schemas.openxmlformats.org/markup-compatibility/2006">
        <mc:Choice xmlns:a14="http://schemas.microsoft.com/office/drawing/2010/main" Requires="a14">
          <p:sp>
            <p:nvSpPr>
              <p:cNvPr id="5" name="Content Placeholder 4" descr="M R S sub start expression l, C end expression = M R T sub start expression l, C end expression = M P sub N, "/>
              <p:cNvSpPr txBox="1"/>
              <p:nvPr>
                <p:ph idx="1"/>
              </p:nvPr>
            </p:nvSpPr>
            <p:spPr>
              <a:xfrm>
                <a:off x="3079750" y="2133600"/>
                <a:ext cx="2984500" cy="406400"/>
              </a:xfrm>
              <a:prstGeom prst="rect">
                <a:avLst/>
              </a:prstGeom>
            </p:spPr>
            <p:txBody>
              <a:bodyPr>
                <a:normAutofit fontScale="85000" lnSpcReduction="10000"/>
              </a:bodyPr>
              <a:lstStyle/>
              <a:p>
                <a:pPr>
                  <a:buNone/>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𝑀𝑅</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𝑆</m:t>
                          </m:r>
                        </m:e>
                        <m:sub>
                          <m:r>
                            <a:rPr lang="zh-CN" altLang="en-US" i="1">
                              <a:solidFill>
                                <a:srgbClr val="000000"/>
                              </a:solidFill>
                              <a:latin typeface="Cambria Math" panose="02040503050406030204" pitchFamily="18" charset="0"/>
                            </a:rPr>
                            <m:t>𝑙</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𝑐</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𝑀𝑅</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𝑇</m:t>
                          </m:r>
                        </m:e>
                        <m:sub>
                          <m:r>
                            <a:rPr lang="zh-CN" altLang="en-US" i="1">
                              <a:solidFill>
                                <a:srgbClr val="000000"/>
                              </a:solidFill>
                              <a:latin typeface="Cambria Math" panose="02040503050406030204" pitchFamily="18" charset="0"/>
                            </a:rPr>
                            <m:t>𝑙</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𝑐</m:t>
                          </m:r>
                        </m:sub>
                      </m:sSub>
                      <m:r>
                        <a:rPr lang="zh-CN" altLang="en-US" i="0">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𝑀</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𝑃</m:t>
                          </m:r>
                        </m:e>
                        <m:sub>
                          <m:r>
                            <a:rPr lang="zh-CN" altLang="en-US" i="1">
                              <a:solidFill>
                                <a:srgbClr val="000000"/>
                              </a:solidFill>
                              <a:latin typeface="Cambria Math" panose="02040503050406030204" pitchFamily="18" charset="0"/>
                            </a:rPr>
                            <m:t>𝑁</m:t>
                          </m:r>
                          <m:r>
                            <a:rPr lang="zh-CN" altLang="en-US" i="1">
                              <a:solidFill>
                                <a:srgbClr val="000000"/>
                              </a:solidFill>
                              <a:latin typeface="Cambria Math" panose="02040503050406030204" pitchFamily="18" charset="0"/>
                            </a:rPr>
                            <m:t>′</m:t>
                          </m:r>
                        </m:sub>
                      </m:sSub>
                    </m:oMath>
                  </m:oMathPara>
                </a14:m>
                <a:endParaRPr lang="zh-CN" altLang="en-US"/>
              </a:p>
            </p:txBody>
          </p:sp>
        </mc:Choice>
        <mc:Fallback>
          <p:sp>
            <p:nvSpPr>
              <p:cNvPr id="5" name="Content Placeholder 4" descr="M R S sub start expression l, C end expression = M R T sub start expression l, C end expression = M P sub N, "/>
              <p:cNvSpPr txBox="1">
                <a:spLocks noRot="1" noChangeAspect="1" noMove="1" noResize="1" noEditPoints="1" noAdjustHandles="1" noChangeArrowheads="1" noChangeShapeType="1" noTextEdit="1"/>
              </p:cNvSpPr>
              <p:nvPr>
                <p:ph idx="1"/>
              </p:nvPr>
            </p:nvSpPr>
            <p:spPr>
              <a:xfrm>
                <a:off x="3079750" y="2133600"/>
                <a:ext cx="2984500" cy="406400"/>
              </a:xfrm>
              <a:prstGeom prst="rect">
                <a:avLst/>
              </a:prstGeom>
              <a:blipFill>
                <a:blip r:embed="rId3"/>
                <a:stretch>
                  <a:fillRect l="-28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74970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lstStyle/>
          <a:p>
            <a:r>
              <a:rPr lang="en-US" dirty="0"/>
              <a:t>Figure 5.4</a:t>
            </a:r>
            <a:br>
              <a:rPr lang="en-US" dirty="0"/>
            </a:br>
            <a:r>
              <a:rPr lang="en-US" b="0" dirty="0"/>
              <a:t>Pareto Optimality</a:t>
            </a:r>
            <a:endParaRPr lang="en-AU" dirty="0"/>
          </a:p>
        </p:txBody>
      </p:sp>
      <p:sp>
        <p:nvSpPr>
          <p:cNvPr id="3" name="Text Placeholder 2"/>
          <p:cNvSpPr>
            <a:spLocks noGrp="1"/>
          </p:cNvSpPr>
          <p:nvPr>
            <p:ph type="body" sz="quarter" idx="13"/>
          </p:nvPr>
        </p:nvSpPr>
        <p:spPr>
          <a:xfrm>
            <a:off x="457200" y="5715000"/>
            <a:ext cx="8229600" cy="570016"/>
          </a:xfrm>
        </p:spPr>
        <p:txBody>
          <a:bodyPr/>
          <a:lstStyle/>
          <a:p>
            <a:r>
              <a:rPr lang="en-US" sz="1200" dirty="0"/>
              <a:t>The Pareto optimum is the point that a social planner would choose, where the representative consumer is as well off as possible given the technology for producing consumption goods by using </a:t>
            </a:r>
            <a:r>
              <a:rPr lang="en-US" sz="1200" dirty="0" err="1"/>
              <a:t>labour</a:t>
            </a:r>
            <a:r>
              <a:rPr lang="en-US" sz="1200" dirty="0"/>
              <a:t> as an input. Here, the Pareto optimum is </a:t>
            </a:r>
            <a:r>
              <a:rPr lang="en-US" sz="1200" i="1" dirty="0"/>
              <a:t>B</a:t>
            </a:r>
            <a:r>
              <a:rPr lang="en-US" sz="1200" dirty="0"/>
              <a:t>, where an indifference curve is tangent to the PPF.</a:t>
            </a:r>
            <a:endParaRPr lang="en-AU" sz="1200" dirty="0"/>
          </a:p>
        </p:txBody>
      </p:sp>
      <p:pic>
        <p:nvPicPr>
          <p:cNvPr id="4" name="Picture 3" descr="A line graph depicts the Pareto optimalit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08364" y="1143000"/>
            <a:ext cx="3927273" cy="4320000"/>
          </a:xfrm>
          <a:prstGeom prst="rect">
            <a:avLst/>
          </a:prstGeom>
        </p:spPr>
      </p:pic>
    </p:spTree>
    <p:extLst>
      <p:ext uri="{BB962C8B-B14F-4D97-AF65-F5344CB8AC3E}">
        <p14:creationId xmlns:p14="http://schemas.microsoft.com/office/powerpoint/2010/main" val="2976002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Properties of a Pareto Optimum</a:t>
            </a:r>
            <a:endParaRPr lang="en-IN" dirty="0"/>
          </a:p>
        </p:txBody>
      </p:sp>
      <p:sp>
        <p:nvSpPr>
          <p:cNvPr id="3" name="Content Placeholder 2"/>
          <p:cNvSpPr>
            <a:spLocks noGrp="1"/>
          </p:cNvSpPr>
          <p:nvPr>
            <p:ph idx="1"/>
          </p:nvPr>
        </p:nvSpPr>
        <p:spPr>
          <a:xfrm>
            <a:off x="457200" y="1600200"/>
            <a:ext cx="8229600" cy="1219199"/>
          </a:xfrm>
        </p:spPr>
        <p:txBody>
          <a:bodyPr/>
          <a:lstStyle/>
          <a:p>
            <a:pPr>
              <a:spcBef>
                <a:spcPts val="600"/>
              </a:spcBef>
              <a:buFontTx/>
              <a:buChar char="•"/>
              <a:defRPr/>
            </a:pPr>
            <a:r>
              <a:rPr lang="en-US" kern="0" dirty="0"/>
              <a:t>In this model, the competitive equilibrium and the Pareto optimum are identical.</a:t>
            </a:r>
          </a:p>
          <a:p>
            <a:pPr>
              <a:spcBef>
                <a:spcPts val="600"/>
              </a:spcBef>
              <a:spcAft>
                <a:spcPts val="2000"/>
              </a:spcAft>
              <a:buFontTx/>
              <a:buChar char="•"/>
              <a:defRPr/>
            </a:pPr>
            <a:r>
              <a:rPr lang="en-US" kern="0" dirty="0"/>
              <a:t>We know this as, at the Pareto optimum,</a:t>
            </a:r>
          </a:p>
          <a:p>
            <a:pPr marL="0" indent="0">
              <a:spcBef>
                <a:spcPts val="2000"/>
              </a:spcBef>
              <a:buNone/>
              <a:defRPr/>
            </a:pPr>
            <a:endParaRPr lang="en-IN" dirty="0"/>
          </a:p>
        </p:txBody>
      </p:sp>
      <mc:AlternateContent xmlns:mc="http://schemas.openxmlformats.org/markup-compatibility/2006">
        <mc:Choice xmlns:a14="http://schemas.microsoft.com/office/drawing/2010/main" Requires="a14">
          <p:sp>
            <p:nvSpPr>
              <p:cNvPr id="5" name="Object 4" descr="M R S sub start expression l, C end expression = M R T sub start expression l, C end expression = M P sub N, "/>
              <p:cNvSpPr txBox="1"/>
              <p:nvPr/>
            </p:nvSpPr>
            <p:spPr>
              <a:xfrm>
                <a:off x="3079750" y="3200400"/>
                <a:ext cx="2984500" cy="406400"/>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𝑀𝑅</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𝑆</m:t>
                          </m:r>
                        </m:e>
                        <m:sub>
                          <m:r>
                            <a:rPr lang="zh-CN" altLang="en-US" i="1">
                              <a:solidFill>
                                <a:srgbClr val="000000"/>
                              </a:solidFill>
                              <a:latin typeface="Cambria Math" panose="02040503050406030204" pitchFamily="18" charset="0"/>
                            </a:rPr>
                            <m:t>𝑙</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𝑐</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𝑀𝑅</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𝑇</m:t>
                          </m:r>
                        </m:e>
                        <m:sub>
                          <m:r>
                            <a:rPr lang="zh-CN" altLang="en-US" i="1">
                              <a:solidFill>
                                <a:srgbClr val="000000"/>
                              </a:solidFill>
                              <a:latin typeface="Cambria Math" panose="02040503050406030204" pitchFamily="18" charset="0"/>
                            </a:rPr>
                            <m:t>𝑙</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𝑐</m:t>
                          </m:r>
                        </m:sub>
                      </m:sSub>
                      <m:r>
                        <a:rPr lang="zh-CN" altLang="en-US" i="0">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𝑀</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𝑃</m:t>
                          </m:r>
                        </m:e>
                        <m:sub>
                          <m:r>
                            <a:rPr lang="zh-CN" altLang="en-US" i="1">
                              <a:solidFill>
                                <a:srgbClr val="000000"/>
                              </a:solidFill>
                              <a:latin typeface="Cambria Math" panose="02040503050406030204" pitchFamily="18" charset="0"/>
                            </a:rPr>
                            <m:t>𝑁</m:t>
                          </m:r>
                          <m:r>
                            <a:rPr lang="zh-CN" altLang="en-US" i="1">
                              <a:solidFill>
                                <a:srgbClr val="000000"/>
                              </a:solidFill>
                              <a:latin typeface="Cambria Math" panose="02040503050406030204" pitchFamily="18" charset="0"/>
                            </a:rPr>
                            <m:t>′</m:t>
                          </m:r>
                        </m:sub>
                      </m:sSub>
                    </m:oMath>
                  </m:oMathPara>
                </a14:m>
                <a:endParaRPr lang="zh-CN" altLang="en-US"/>
              </a:p>
            </p:txBody>
          </p:sp>
        </mc:Choice>
        <mc:Fallback>
          <p:sp>
            <p:nvSpPr>
              <p:cNvPr id="5" name="Object 4" descr="M R S sub start expression l, C end expression = M R T sub start expression l, C end expression = M P sub N, "/>
              <p:cNvSpPr txBox="1">
                <a:spLocks noRot="1" noChangeAspect="1" noMove="1" noResize="1" noEditPoints="1" noAdjustHandles="1" noChangeArrowheads="1" noChangeShapeType="1" noTextEdit="1"/>
              </p:cNvSpPr>
              <p:nvPr/>
            </p:nvSpPr>
            <p:spPr>
              <a:xfrm>
                <a:off x="3079750" y="3200400"/>
                <a:ext cx="2984500" cy="406400"/>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52371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and Second Welfare Theorems</a:t>
            </a:r>
            <a:endParaRPr lang="en-IN" dirty="0"/>
          </a:p>
        </p:txBody>
      </p:sp>
      <p:sp>
        <p:nvSpPr>
          <p:cNvPr id="3" name="Content Placeholder 2"/>
          <p:cNvSpPr>
            <a:spLocks noGrp="1"/>
          </p:cNvSpPr>
          <p:nvPr>
            <p:ph idx="1"/>
          </p:nvPr>
        </p:nvSpPr>
        <p:spPr/>
        <p:txBody>
          <a:bodyPr/>
          <a:lstStyle/>
          <a:p>
            <a:pPr>
              <a:spcBef>
                <a:spcPts val="600"/>
              </a:spcBef>
              <a:buFontTx/>
              <a:buChar char="•"/>
              <a:defRPr/>
            </a:pPr>
            <a:r>
              <a:rPr lang="en-US" kern="0" dirty="0"/>
              <a:t>These theorems apply to any macroeconomic model.</a:t>
            </a:r>
          </a:p>
          <a:p>
            <a:pPr>
              <a:spcBef>
                <a:spcPts val="600"/>
              </a:spcBef>
              <a:buFontTx/>
              <a:buChar char="•"/>
              <a:defRPr/>
            </a:pPr>
            <a:r>
              <a:rPr lang="en-US" kern="0" dirty="0"/>
              <a:t>First Welfare Theorem: Under certain conditions, a competitive equilibrium is Pareto optimal.</a:t>
            </a:r>
          </a:p>
          <a:p>
            <a:pPr>
              <a:spcBef>
                <a:spcPts val="600"/>
              </a:spcBef>
              <a:buFontTx/>
              <a:buChar char="•"/>
              <a:defRPr/>
            </a:pPr>
            <a:r>
              <a:rPr lang="en-US" kern="0" dirty="0"/>
              <a:t>Second Welfare Theorem: Under certain conditions, a Pareto optimum is a competitive equilibrium.</a:t>
            </a:r>
          </a:p>
        </p:txBody>
      </p:sp>
    </p:spTree>
    <p:extLst>
      <p:ext uri="{BB962C8B-B14F-4D97-AF65-F5344CB8AC3E}">
        <p14:creationId xmlns:p14="http://schemas.microsoft.com/office/powerpoint/2010/main" val="4242570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35220"/>
          </a:xfrm>
        </p:spPr>
        <p:txBody>
          <a:bodyPr/>
          <a:lstStyle/>
          <a:p>
            <a:r>
              <a:rPr lang="en-US" dirty="0"/>
              <a:t>Figure 5.5</a:t>
            </a:r>
            <a:br>
              <a:rPr lang="en-US" dirty="0"/>
            </a:br>
            <a:r>
              <a:rPr lang="en-US" b="0" dirty="0"/>
              <a:t>Using the Second Welfare Theorem to Determine a Competitive Equilibrium</a:t>
            </a:r>
            <a:endParaRPr lang="en-AU" dirty="0"/>
          </a:p>
        </p:txBody>
      </p:sp>
      <p:sp>
        <p:nvSpPr>
          <p:cNvPr id="3" name="Text Placeholder 2"/>
          <p:cNvSpPr>
            <a:spLocks noGrp="1"/>
          </p:cNvSpPr>
          <p:nvPr>
            <p:ph type="body" sz="quarter" idx="13"/>
          </p:nvPr>
        </p:nvSpPr>
        <p:spPr>
          <a:xfrm>
            <a:off x="457200" y="5491780"/>
            <a:ext cx="8229600" cy="793236"/>
          </a:xfrm>
        </p:spPr>
        <p:txBody>
          <a:bodyPr/>
          <a:lstStyle/>
          <a:p>
            <a:r>
              <a:rPr lang="en-US" sz="1200" dirty="0"/>
              <a:t>Since the competitive equilibrium and the Pareto optimum are the same thing, we can analyze a competitive equilibrium by working out the Pareto optimum, which is point </a:t>
            </a:r>
            <a:r>
              <a:rPr lang="en-US" sz="1200" i="1" dirty="0"/>
              <a:t>B </a:t>
            </a:r>
            <a:r>
              <a:rPr lang="en-US" sz="1200" dirty="0"/>
              <a:t>in the figure. At the Pareto optimum, an indifference curve is tangent to the PPF, and the equilibrium real wage is equal to minus the slope of the PPF and minus the slope of the indifference curve at </a:t>
            </a:r>
            <a:r>
              <a:rPr lang="en-US" sz="1200" i="1" dirty="0"/>
              <a:t>B</a:t>
            </a:r>
            <a:r>
              <a:rPr lang="en-US" sz="1200" dirty="0"/>
              <a:t>.</a:t>
            </a:r>
            <a:endParaRPr lang="en-AU" sz="1200" dirty="0"/>
          </a:p>
        </p:txBody>
      </p:sp>
      <p:pic>
        <p:nvPicPr>
          <p:cNvPr id="4" name="Picture 3" descr="A line graph depicts the competitive equilibrium and Pareto optimum."/>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0931" y="1447800"/>
            <a:ext cx="3889939" cy="3960000"/>
          </a:xfrm>
          <a:prstGeom prst="rect">
            <a:avLst/>
          </a:prstGeom>
        </p:spPr>
      </p:pic>
    </p:spTree>
    <p:extLst>
      <p:ext uri="{BB962C8B-B14F-4D97-AF65-F5344CB8AC3E}">
        <p14:creationId xmlns:p14="http://schemas.microsoft.com/office/powerpoint/2010/main" val="4011107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Effects of an Increase in G</a:t>
            </a:r>
            <a:endParaRPr lang="en-IN" dirty="0"/>
          </a:p>
        </p:txBody>
      </p:sp>
      <p:sp>
        <p:nvSpPr>
          <p:cNvPr id="3" name="Content Placeholder 2"/>
          <p:cNvSpPr>
            <a:spLocks noGrp="1"/>
          </p:cNvSpPr>
          <p:nvPr>
            <p:ph idx="1"/>
          </p:nvPr>
        </p:nvSpPr>
        <p:spPr/>
        <p:txBody>
          <a:bodyPr/>
          <a:lstStyle/>
          <a:p>
            <a:pPr>
              <a:spcBef>
                <a:spcPts val="600"/>
              </a:spcBef>
              <a:buFontTx/>
              <a:buChar char="•"/>
              <a:defRPr/>
            </a:pPr>
            <a:r>
              <a:rPr lang="en-US" kern="0" dirty="0"/>
              <a:t>Essentially a pure income effect</a:t>
            </a:r>
          </a:p>
          <a:p>
            <a:pPr>
              <a:spcBef>
                <a:spcPts val="600"/>
              </a:spcBef>
              <a:buFontTx/>
              <a:buChar char="•"/>
              <a:defRPr/>
            </a:pPr>
            <a:r>
              <a:rPr lang="en-US" kern="0" dirty="0"/>
              <a:t>C decreases, </a:t>
            </a:r>
            <a:r>
              <a:rPr lang="en-US" i="1" kern="0" dirty="0"/>
              <a:t>l</a:t>
            </a:r>
            <a:r>
              <a:rPr lang="en-US" kern="0" dirty="0"/>
              <a:t> decreases, Y increases, w falls</a:t>
            </a:r>
            <a:endParaRPr lang="en-IN" dirty="0"/>
          </a:p>
        </p:txBody>
      </p:sp>
    </p:spTree>
    <p:extLst>
      <p:ext uri="{BB962C8B-B14F-4D97-AF65-F5344CB8AC3E}">
        <p14:creationId xmlns:p14="http://schemas.microsoft.com/office/powerpoint/2010/main" val="200932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38600"/>
          </a:xfrm>
        </p:spPr>
        <p:txBody>
          <a:bodyPr/>
          <a:lstStyle/>
          <a:p>
            <a:r>
              <a:rPr lang="en-US" dirty="0"/>
              <a:t>Figure 5.6</a:t>
            </a:r>
            <a:br>
              <a:rPr lang="en-US" dirty="0"/>
            </a:br>
            <a:r>
              <a:rPr lang="en-US" b="0" dirty="0"/>
              <a:t>Equilibrium Effects of an Increase in Government Spending</a:t>
            </a:r>
            <a:endParaRPr lang="en-AU" dirty="0"/>
          </a:p>
        </p:txBody>
      </p:sp>
      <p:sp>
        <p:nvSpPr>
          <p:cNvPr id="3" name="Text Placeholder 2"/>
          <p:cNvSpPr>
            <a:spLocks noGrp="1"/>
          </p:cNvSpPr>
          <p:nvPr>
            <p:ph type="body" sz="quarter" idx="13"/>
          </p:nvPr>
        </p:nvSpPr>
        <p:spPr>
          <a:xfrm>
            <a:off x="457200" y="5638800"/>
            <a:ext cx="8229600" cy="646216"/>
          </a:xfrm>
        </p:spPr>
        <p:txBody>
          <a:bodyPr/>
          <a:lstStyle/>
          <a:p>
            <a:r>
              <a:rPr lang="en-US" sz="1200" dirty="0"/>
              <a:t>An increase in government spending shifts the PPF down by the amount of the increase in </a:t>
            </a:r>
            <a:r>
              <a:rPr lang="en-US" sz="1200" i="1" dirty="0"/>
              <a:t>G. </a:t>
            </a:r>
            <a:r>
              <a:rPr lang="en-US" sz="1200" dirty="0"/>
              <a:t>There are negative income effects on consumption and leisure, so that both </a:t>
            </a:r>
            <a:r>
              <a:rPr lang="en-US" sz="1200" i="1" dirty="0"/>
              <a:t>C </a:t>
            </a:r>
            <a:r>
              <a:rPr lang="en-US" sz="1200" dirty="0"/>
              <a:t>and </a:t>
            </a:r>
            <a:r>
              <a:rPr lang="en-US" sz="1200" i="1" dirty="0"/>
              <a:t>l </a:t>
            </a:r>
            <a:r>
              <a:rPr lang="en-US" sz="1200" dirty="0"/>
              <a:t>fall, and employment rises, while output (equal to </a:t>
            </a:r>
            <a:r>
              <a:rPr lang="en-US" sz="1200" i="1" dirty="0"/>
              <a:t>C </a:t>
            </a:r>
            <a:r>
              <a:rPr lang="en-US" sz="1200" dirty="0"/>
              <a:t>+ </a:t>
            </a:r>
            <a:r>
              <a:rPr lang="en-US" sz="1200" i="1" dirty="0"/>
              <a:t>G</a:t>
            </a:r>
            <a:r>
              <a:rPr lang="en-US" sz="1200" dirty="0"/>
              <a:t>) increases.</a:t>
            </a:r>
            <a:endParaRPr lang="en-AU" sz="1200" dirty="0"/>
          </a:p>
        </p:txBody>
      </p:sp>
      <p:pic>
        <p:nvPicPr>
          <p:cNvPr id="4" name="Picture 3" descr="A line graph depicts the shift in P P F curve due to increase in the government spend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0431" y="1143000"/>
            <a:ext cx="3423138" cy="4320000"/>
          </a:xfrm>
          <a:prstGeom prst="rect">
            <a:avLst/>
          </a:prstGeom>
        </p:spPr>
      </p:pic>
    </p:spTree>
    <p:extLst>
      <p:ext uri="{BB962C8B-B14F-4D97-AF65-F5344CB8AC3E}">
        <p14:creationId xmlns:p14="http://schemas.microsoft.com/office/powerpoint/2010/main" val="587259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610600" cy="1097280"/>
          </a:xfrm>
        </p:spPr>
        <p:txBody>
          <a:bodyPr/>
          <a:lstStyle/>
          <a:p>
            <a:r>
              <a:rPr lang="en-US" dirty="0"/>
              <a:t>Effects of an Increase in </a:t>
            </a:r>
            <a:r>
              <a:rPr lang="en-US" i="1" dirty="0"/>
              <a:t>z</a:t>
            </a:r>
            <a:r>
              <a:rPr lang="en-US" dirty="0"/>
              <a:t> (or an increase in </a:t>
            </a:r>
            <a:r>
              <a:rPr lang="en-US" i="1" dirty="0"/>
              <a:t>K</a:t>
            </a:r>
            <a:r>
              <a:rPr lang="en-US" dirty="0"/>
              <a:t>)</a:t>
            </a:r>
            <a:endParaRPr lang="en-IN" dirty="0"/>
          </a:p>
        </p:txBody>
      </p:sp>
      <p:sp>
        <p:nvSpPr>
          <p:cNvPr id="3" name="Content Placeholder 2"/>
          <p:cNvSpPr>
            <a:spLocks noGrp="1"/>
          </p:cNvSpPr>
          <p:nvPr>
            <p:ph idx="1"/>
          </p:nvPr>
        </p:nvSpPr>
        <p:spPr/>
        <p:txBody>
          <a:bodyPr/>
          <a:lstStyle/>
          <a:p>
            <a:pPr>
              <a:spcBef>
                <a:spcPts val="600"/>
              </a:spcBef>
              <a:buFontTx/>
              <a:buChar char="•"/>
            </a:pPr>
            <a:r>
              <a:rPr lang="en-US" dirty="0"/>
              <a:t>PPF shifts out, and becomes steeper – income and substitution effects are involved.</a:t>
            </a:r>
          </a:p>
          <a:p>
            <a:pPr>
              <a:spcBef>
                <a:spcPts val="600"/>
              </a:spcBef>
              <a:buFontTx/>
              <a:buChar char="•"/>
            </a:pPr>
            <a:r>
              <a:rPr lang="en-US" i="1" dirty="0"/>
              <a:t>C</a:t>
            </a:r>
            <a:r>
              <a:rPr lang="en-US" dirty="0"/>
              <a:t> increases, </a:t>
            </a:r>
            <a:r>
              <a:rPr lang="en-US" i="1" dirty="0"/>
              <a:t>l</a:t>
            </a:r>
            <a:r>
              <a:rPr lang="en-US" dirty="0"/>
              <a:t> may increase or decrease, </a:t>
            </a:r>
            <a:r>
              <a:rPr lang="en-US" i="1" dirty="0"/>
              <a:t>Y</a:t>
            </a:r>
            <a:r>
              <a:rPr lang="en-US" dirty="0"/>
              <a:t> increases, </a:t>
            </a:r>
            <a:r>
              <a:rPr lang="en-US" i="1" dirty="0"/>
              <a:t>w</a:t>
            </a:r>
            <a:r>
              <a:rPr lang="en-US" dirty="0"/>
              <a:t> increases.</a:t>
            </a:r>
            <a:endParaRPr lang="en-IN" dirty="0"/>
          </a:p>
        </p:txBody>
      </p:sp>
    </p:spTree>
    <p:extLst>
      <p:ext uri="{BB962C8B-B14F-4D97-AF65-F5344CB8AC3E}">
        <p14:creationId xmlns:p14="http://schemas.microsoft.com/office/powerpoint/2010/main" val="1301085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lstStyle/>
          <a:p>
            <a:r>
              <a:rPr lang="en-US" dirty="0"/>
              <a:t>Figure 5.7</a:t>
            </a:r>
            <a:br>
              <a:rPr lang="en-US" dirty="0"/>
            </a:br>
            <a:r>
              <a:rPr lang="en-US" b="0" dirty="0"/>
              <a:t>Increase in Total Factor Productivity</a:t>
            </a:r>
            <a:endParaRPr lang="en-AU" dirty="0"/>
          </a:p>
        </p:txBody>
      </p:sp>
      <p:sp>
        <p:nvSpPr>
          <p:cNvPr id="3" name="Text Placeholder 2"/>
          <p:cNvSpPr>
            <a:spLocks noGrp="1"/>
          </p:cNvSpPr>
          <p:nvPr>
            <p:ph type="body" sz="quarter" idx="13"/>
          </p:nvPr>
        </p:nvSpPr>
        <p:spPr>
          <a:xfrm>
            <a:off x="457200" y="5791200"/>
            <a:ext cx="8229600" cy="493816"/>
          </a:xfrm>
        </p:spPr>
        <p:txBody>
          <a:bodyPr/>
          <a:lstStyle/>
          <a:p>
            <a:r>
              <a:rPr lang="en-US" sz="1200" dirty="0"/>
              <a:t>An increase in total factor productivity shifts the production function up and increases the marginal product of </a:t>
            </a:r>
            <a:r>
              <a:rPr lang="en-US" sz="1200" dirty="0" err="1"/>
              <a:t>labour</a:t>
            </a:r>
            <a:r>
              <a:rPr lang="en-US" sz="1200" dirty="0"/>
              <a:t> for each quantity of the </a:t>
            </a:r>
            <a:r>
              <a:rPr lang="en-US" sz="1200" dirty="0" err="1"/>
              <a:t>labour</a:t>
            </a:r>
            <a:r>
              <a:rPr lang="en-US" sz="1200" dirty="0"/>
              <a:t> input.</a:t>
            </a:r>
            <a:endParaRPr lang="en-AU" sz="1200" dirty="0"/>
          </a:p>
        </p:txBody>
      </p:sp>
      <p:pic>
        <p:nvPicPr>
          <p:cNvPr id="4" name="Picture 3" descr="A graph plots output, Y versus labour input, 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5034" y="1242600"/>
            <a:ext cx="4853933" cy="4320000"/>
          </a:xfrm>
          <a:prstGeom prst="rect">
            <a:avLst/>
          </a:prstGeom>
        </p:spPr>
      </p:pic>
    </p:spTree>
    <p:extLst>
      <p:ext uri="{BB962C8B-B14F-4D97-AF65-F5344CB8AC3E}">
        <p14:creationId xmlns:p14="http://schemas.microsoft.com/office/powerpoint/2010/main" val="4253824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73050"/>
          </a:xfrm>
        </p:spPr>
        <p:txBody>
          <a:bodyPr/>
          <a:lstStyle/>
          <a:p>
            <a:r>
              <a:rPr lang="en-US" dirty="0"/>
              <a:t>Figure 5.8</a:t>
            </a:r>
            <a:br>
              <a:rPr lang="en-US" dirty="0"/>
            </a:br>
            <a:r>
              <a:rPr lang="en-US" b="0" dirty="0"/>
              <a:t>Competitive Equilibrium Effects of an Increase in Total Factor Productivity</a:t>
            </a:r>
            <a:endParaRPr lang="en-AU" dirty="0"/>
          </a:p>
        </p:txBody>
      </p:sp>
      <p:sp>
        <p:nvSpPr>
          <p:cNvPr id="3" name="Text Placeholder 2"/>
          <p:cNvSpPr>
            <a:spLocks noGrp="1"/>
          </p:cNvSpPr>
          <p:nvPr>
            <p:ph type="body" sz="quarter" idx="13"/>
          </p:nvPr>
        </p:nvSpPr>
        <p:spPr>
          <a:xfrm>
            <a:off x="457200" y="5715000"/>
            <a:ext cx="8229600" cy="570016"/>
          </a:xfrm>
        </p:spPr>
        <p:txBody>
          <a:bodyPr/>
          <a:lstStyle/>
          <a:p>
            <a:r>
              <a:rPr lang="en-US" sz="1200" dirty="0"/>
              <a:t>An increase in total factor productivity shifts the PPF from </a:t>
            </a:r>
            <a:r>
              <a:rPr lang="en-US" sz="1200" i="1" dirty="0"/>
              <a:t>AB </a:t>
            </a:r>
            <a:r>
              <a:rPr lang="en-US" sz="1200" dirty="0"/>
              <a:t>to </a:t>
            </a:r>
            <a:r>
              <a:rPr lang="en-US" sz="1200" i="1" dirty="0"/>
              <a:t>AD</a:t>
            </a:r>
            <a:r>
              <a:rPr lang="en-US" sz="1200" dirty="0"/>
              <a:t>. The competitive equilibrium changes from </a:t>
            </a:r>
            <a:r>
              <a:rPr lang="en-US" sz="1200" i="1" dirty="0"/>
              <a:t>F </a:t>
            </a:r>
            <a:r>
              <a:rPr lang="en-US" sz="1200" dirty="0"/>
              <a:t>to </a:t>
            </a:r>
            <a:r>
              <a:rPr lang="en-US" sz="1200" i="1" dirty="0"/>
              <a:t>H </a:t>
            </a:r>
            <a:r>
              <a:rPr lang="en-US" sz="1200" dirty="0"/>
              <a:t>as a result. Output and consumption increase, the real wage increases, and leisure may rise or fall. Since employment is </a:t>
            </a:r>
            <a:r>
              <a:rPr lang="en-US" sz="1200" i="1" dirty="0"/>
              <a:t>N </a:t>
            </a:r>
            <a:r>
              <a:rPr lang="en-US" sz="1200" dirty="0"/>
              <a:t>= </a:t>
            </a:r>
            <a:r>
              <a:rPr lang="en-US" sz="1200" i="1" dirty="0"/>
              <a:t>h </a:t>
            </a:r>
            <a:r>
              <a:rPr lang="en-US" sz="1200" dirty="0"/>
              <a:t>- </a:t>
            </a:r>
            <a:r>
              <a:rPr lang="en-US" sz="1200" i="1" dirty="0"/>
              <a:t>l</a:t>
            </a:r>
            <a:r>
              <a:rPr lang="en-US" sz="1200" dirty="0"/>
              <a:t>, employment may rise or fall.</a:t>
            </a:r>
            <a:endParaRPr lang="en-AU" sz="1200" dirty="0"/>
          </a:p>
        </p:txBody>
      </p:sp>
      <p:pic>
        <p:nvPicPr>
          <p:cNvPr id="4" name="Picture 3" descr="A line graph depicts the competitive equilibrium effects of an increase in total factor productivit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9400" y="1501250"/>
            <a:ext cx="3689820" cy="4114150"/>
          </a:xfrm>
          <a:prstGeom prst="rect">
            <a:avLst/>
          </a:prstGeom>
        </p:spPr>
      </p:pic>
    </p:spTree>
    <p:extLst>
      <p:ext uri="{BB962C8B-B14F-4D97-AF65-F5344CB8AC3E}">
        <p14:creationId xmlns:p14="http://schemas.microsoft.com/office/powerpoint/2010/main" val="1655919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5 Topics</a:t>
            </a:r>
            <a:endParaRPr lang="en-IN" dirty="0"/>
          </a:p>
        </p:txBody>
      </p:sp>
      <p:sp>
        <p:nvSpPr>
          <p:cNvPr id="3" name="Content Placeholder 2"/>
          <p:cNvSpPr>
            <a:spLocks noGrp="1"/>
          </p:cNvSpPr>
          <p:nvPr>
            <p:ph idx="1"/>
          </p:nvPr>
        </p:nvSpPr>
        <p:spPr/>
        <p:txBody>
          <a:bodyPr/>
          <a:lstStyle/>
          <a:p>
            <a:pPr marL="256032" indent="-256032">
              <a:spcBef>
                <a:spcPts val="600"/>
              </a:spcBef>
              <a:buSzPct val="100000"/>
              <a:buFont typeface="Arial" panose="020B0604020202020204" pitchFamily="34" charset="0"/>
              <a:buChar char="•"/>
              <a:defRPr/>
            </a:pPr>
            <a:r>
              <a:rPr lang="en-US" dirty="0"/>
              <a:t>Introduce the government.</a:t>
            </a:r>
          </a:p>
          <a:p>
            <a:pPr marL="256032" indent="-256032">
              <a:spcBef>
                <a:spcPts val="600"/>
              </a:spcBef>
              <a:buSzPct val="100000"/>
              <a:buFont typeface="Arial" panose="020B0604020202020204" pitchFamily="34" charset="0"/>
              <a:buChar char="•"/>
              <a:defRPr/>
            </a:pPr>
            <a:r>
              <a:rPr lang="en-US" dirty="0"/>
              <a:t>Construct closed-economy one-period macroeconomic model, which has: (i) representative consumer; (ii) representative firm; (iii) government.</a:t>
            </a:r>
          </a:p>
          <a:p>
            <a:pPr marL="256032" indent="-256032">
              <a:spcBef>
                <a:spcPts val="600"/>
              </a:spcBef>
              <a:buSzPct val="100000"/>
              <a:buFont typeface="Arial" panose="020B0604020202020204" pitchFamily="34" charset="0"/>
              <a:buChar char="•"/>
              <a:defRPr/>
            </a:pPr>
            <a:r>
              <a:rPr lang="en-US" dirty="0"/>
              <a:t>Economic efficiency and Pareto optimality.</a:t>
            </a:r>
          </a:p>
          <a:p>
            <a:pPr marL="256032" indent="-256032">
              <a:spcBef>
                <a:spcPts val="600"/>
              </a:spcBef>
              <a:buSzPct val="100000"/>
              <a:buFont typeface="Arial" panose="020B0604020202020204" pitchFamily="34" charset="0"/>
              <a:buChar char="•"/>
              <a:defRPr/>
            </a:pPr>
            <a:r>
              <a:rPr lang="en-US" dirty="0"/>
              <a:t>Experiments: Increases in government spending and total factor productivity.</a:t>
            </a:r>
          </a:p>
          <a:p>
            <a:pPr marL="256032" indent="-256032">
              <a:spcBef>
                <a:spcPts val="600"/>
              </a:spcBef>
              <a:buSzPct val="100000"/>
              <a:buFont typeface="Arial" panose="020B0604020202020204" pitchFamily="34" charset="0"/>
              <a:buChar char="•"/>
              <a:defRPr/>
            </a:pPr>
            <a:r>
              <a:rPr lang="en-US" dirty="0"/>
              <a:t>Consider a distorting tax on wage income and study the </a:t>
            </a:r>
            <a:r>
              <a:rPr lang="en-US" dirty="0" err="1"/>
              <a:t>Laffer</a:t>
            </a:r>
            <a:r>
              <a:rPr lang="en-US" dirty="0"/>
              <a:t> curve.</a:t>
            </a:r>
          </a:p>
          <a:p>
            <a:pPr marL="256032" indent="-256032">
              <a:spcBef>
                <a:spcPts val="600"/>
              </a:spcBef>
              <a:buSzPct val="100000"/>
              <a:buFont typeface="Arial" panose="020B0604020202020204" pitchFamily="34" charset="0"/>
              <a:buChar char="•"/>
              <a:defRPr/>
            </a:pPr>
            <a:r>
              <a:rPr lang="en-US" dirty="0"/>
              <a:t>Extension of the basic model to include sticky wages and prices: a simple Keynesian model.</a:t>
            </a:r>
            <a:endParaRPr lang="en-IN" dirty="0"/>
          </a:p>
        </p:txBody>
      </p:sp>
    </p:spTree>
    <p:extLst>
      <p:ext uri="{BB962C8B-B14F-4D97-AF65-F5344CB8AC3E}">
        <p14:creationId xmlns:p14="http://schemas.microsoft.com/office/powerpoint/2010/main" val="1847600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Figure 5.9</a:t>
            </a:r>
            <a:br>
              <a:rPr lang="en-US" dirty="0"/>
            </a:br>
            <a:r>
              <a:rPr lang="en-US" b="0" dirty="0"/>
              <a:t>Income and Substitution Effects of an Increase in Total Factor Productivity</a:t>
            </a:r>
            <a:endParaRPr lang="en-AU" dirty="0"/>
          </a:p>
        </p:txBody>
      </p:sp>
      <p:sp>
        <p:nvSpPr>
          <p:cNvPr id="3" name="Text Placeholder 2"/>
          <p:cNvSpPr>
            <a:spLocks noGrp="1"/>
          </p:cNvSpPr>
          <p:nvPr>
            <p:ph type="body" sz="quarter" idx="13"/>
          </p:nvPr>
        </p:nvSpPr>
        <p:spPr>
          <a:xfrm>
            <a:off x="457200" y="5539200"/>
            <a:ext cx="8229600" cy="745816"/>
          </a:xfrm>
        </p:spPr>
        <p:txBody>
          <a:bodyPr/>
          <a:lstStyle/>
          <a:p>
            <a:r>
              <a:rPr lang="en-US" sz="1200" dirty="0"/>
              <a:t>Here, the effects of an increase in total factor productivity are separated into substitution and income</a:t>
            </a:r>
          </a:p>
          <a:p>
            <a:r>
              <a:rPr lang="en-US" sz="1200" dirty="0"/>
              <a:t>effects. The increase in total factor productivity involves a shift from </a:t>
            </a:r>
            <a:r>
              <a:rPr lang="en-US" sz="1200" i="1" dirty="0"/>
              <a:t>PPF</a:t>
            </a:r>
            <a:r>
              <a:rPr lang="en-US" sz="1200" baseline="-25000" dirty="0"/>
              <a:t>1</a:t>
            </a:r>
            <a:r>
              <a:rPr lang="en-US" sz="1200" dirty="0"/>
              <a:t> to </a:t>
            </a:r>
            <a:r>
              <a:rPr lang="en-US" sz="1200" i="1" dirty="0"/>
              <a:t>PPF</a:t>
            </a:r>
            <a:r>
              <a:rPr lang="en-US" sz="1200" baseline="-25000" dirty="0"/>
              <a:t>2</a:t>
            </a:r>
            <a:r>
              <a:rPr lang="en-US" sz="1200" dirty="0"/>
              <a:t>. The curve </a:t>
            </a:r>
            <a:r>
              <a:rPr lang="en-US" sz="1200" i="1" dirty="0"/>
              <a:t>PPF</a:t>
            </a:r>
            <a:r>
              <a:rPr lang="en-US" sz="1200" baseline="-25000" dirty="0"/>
              <a:t>3</a:t>
            </a:r>
            <a:r>
              <a:rPr lang="en-US" sz="1200" dirty="0"/>
              <a:t> is an artificial PPF, and it is </a:t>
            </a:r>
            <a:r>
              <a:rPr lang="en-US" sz="1200" i="1" dirty="0"/>
              <a:t>PPF</a:t>
            </a:r>
            <a:r>
              <a:rPr lang="en-US" sz="1200" baseline="-25000" dirty="0"/>
              <a:t>2</a:t>
            </a:r>
            <a:r>
              <a:rPr lang="en-US" sz="1200" dirty="0"/>
              <a:t> with the income effect of the increase in </a:t>
            </a:r>
            <a:r>
              <a:rPr lang="en-US" sz="1200" i="1" dirty="0"/>
              <a:t>z </a:t>
            </a:r>
            <a:r>
              <a:rPr lang="en-US" sz="1200" dirty="0"/>
              <a:t>taken out. The substitution effect is the movement from </a:t>
            </a:r>
            <a:r>
              <a:rPr lang="en-US" sz="1200" i="1" dirty="0"/>
              <a:t>A </a:t>
            </a:r>
            <a:r>
              <a:rPr lang="en-US" sz="1200" dirty="0"/>
              <a:t>to </a:t>
            </a:r>
            <a:r>
              <a:rPr lang="en-US" sz="1200" i="1" dirty="0"/>
              <a:t>D</a:t>
            </a:r>
            <a:r>
              <a:rPr lang="en-US" sz="1200" dirty="0"/>
              <a:t>, and the income effect is the movement from </a:t>
            </a:r>
            <a:r>
              <a:rPr lang="en-US" sz="1200" i="1" dirty="0"/>
              <a:t>D </a:t>
            </a:r>
            <a:r>
              <a:rPr lang="en-US" sz="1200" dirty="0"/>
              <a:t>to </a:t>
            </a:r>
            <a:r>
              <a:rPr lang="en-US" sz="1200" i="1" dirty="0"/>
              <a:t>B</a:t>
            </a:r>
            <a:r>
              <a:rPr lang="en-US" sz="1200" dirty="0"/>
              <a:t>.</a:t>
            </a:r>
            <a:endParaRPr lang="en-AU" sz="1200" dirty="0"/>
          </a:p>
        </p:txBody>
      </p:sp>
      <p:pic>
        <p:nvPicPr>
          <p:cNvPr id="4" name="Picture 3" descr="A line graph depicts the income and substitution effects of an increase in total factor productivit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0" y="1482814"/>
            <a:ext cx="3430443" cy="3886692"/>
          </a:xfrm>
          <a:prstGeom prst="rect">
            <a:avLst/>
          </a:prstGeom>
        </p:spPr>
      </p:pic>
    </p:spTree>
    <p:extLst>
      <p:ext uri="{BB962C8B-B14F-4D97-AF65-F5344CB8AC3E}">
        <p14:creationId xmlns:p14="http://schemas.microsoft.com/office/powerpoint/2010/main" val="888717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Figure 5.11</a:t>
            </a:r>
            <a:br>
              <a:rPr lang="en-US" dirty="0"/>
            </a:br>
            <a:r>
              <a:rPr lang="en-IN" b="0" dirty="0"/>
              <a:t>Deviations from Trend in the Solow Residual and Real GDP, 1961–2017</a:t>
            </a:r>
            <a:endParaRPr lang="en-AU" dirty="0"/>
          </a:p>
        </p:txBody>
      </p:sp>
      <p:pic>
        <p:nvPicPr>
          <p:cNvPr id="4" name="Picture 3" descr="A line graph depicts the deviation from the trend for Solow residual and real GDP for the period from 19 60 to 20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1" y="1524000"/>
            <a:ext cx="4907063" cy="3960000"/>
          </a:xfrm>
          <a:prstGeom prst="rect">
            <a:avLst/>
          </a:prstGeom>
        </p:spPr>
      </p:pic>
      <p:sp>
        <p:nvSpPr>
          <p:cNvPr id="5" name="Text Placeholder 4"/>
          <p:cNvSpPr>
            <a:spLocks noGrp="1"/>
          </p:cNvSpPr>
          <p:nvPr>
            <p:ph type="body" sz="quarter" idx="13"/>
          </p:nvPr>
        </p:nvSpPr>
        <p:spPr>
          <a:xfrm>
            <a:off x="457200" y="5715000"/>
            <a:ext cx="8229600" cy="570016"/>
          </a:xfrm>
        </p:spPr>
        <p:txBody>
          <a:bodyPr/>
          <a:lstStyle/>
          <a:p>
            <a:r>
              <a:rPr lang="en-US" sz="1200" dirty="0"/>
              <a:t>The figure shows the percentage deviations from trend in the Solow residual, a measure of total factor productivity, and in real GDP. The two time series track each other very closely, consistent with the view that total factor productivity fluctuations are an important cause of business cycles.</a:t>
            </a:r>
            <a:endParaRPr lang="en-AU" sz="1200" dirty="0"/>
          </a:p>
        </p:txBody>
      </p:sp>
    </p:spTree>
    <p:extLst>
      <p:ext uri="{BB962C8B-B14F-4D97-AF65-F5344CB8AC3E}">
        <p14:creationId xmlns:p14="http://schemas.microsoft.com/office/powerpoint/2010/main" val="1833965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Simplified Model with a Proportional Income Tax</a:t>
            </a:r>
            <a:endParaRPr lang="en-IN" dirty="0"/>
          </a:p>
        </p:txBody>
      </p:sp>
      <p:sp>
        <p:nvSpPr>
          <p:cNvPr id="3" name="Content Placeholder 2"/>
          <p:cNvSpPr>
            <a:spLocks noGrp="1"/>
          </p:cNvSpPr>
          <p:nvPr>
            <p:ph idx="1"/>
          </p:nvPr>
        </p:nvSpPr>
        <p:spPr/>
        <p:txBody>
          <a:bodyPr/>
          <a:lstStyle/>
          <a:p>
            <a:pPr>
              <a:spcBef>
                <a:spcPts val="600"/>
              </a:spcBef>
            </a:pPr>
            <a:r>
              <a:rPr lang="en-US" dirty="0"/>
              <a:t>Use the model to study the incentive effects of the income tax, and to derive the </a:t>
            </a:r>
            <a:r>
              <a:rPr lang="ja-JP" altLang="en-US" dirty="0"/>
              <a:t>“</a:t>
            </a:r>
            <a:r>
              <a:rPr lang="en-US" altLang="ja-JP" dirty="0" err="1"/>
              <a:t>Laffer</a:t>
            </a:r>
            <a:r>
              <a:rPr lang="en-US" altLang="ja-JP" dirty="0"/>
              <a:t> curve.</a:t>
            </a:r>
            <a:r>
              <a:rPr lang="ja-JP" altLang="en-US" dirty="0"/>
              <a:t>”</a:t>
            </a:r>
            <a:endParaRPr lang="en-IN" dirty="0"/>
          </a:p>
        </p:txBody>
      </p:sp>
    </p:spTree>
    <p:extLst>
      <p:ext uri="{BB962C8B-B14F-4D97-AF65-F5344CB8AC3E}">
        <p14:creationId xmlns:p14="http://schemas.microsoft.com/office/powerpoint/2010/main" val="2250564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Production Function Without Capital</a:t>
            </a:r>
            <a:endParaRPr lang="en-IN" dirty="0"/>
          </a:p>
        </p:txBody>
      </p:sp>
      <p:sp>
        <p:nvSpPr>
          <p:cNvPr id="6" name="Content Placeholder 5"/>
          <p:cNvSpPr>
            <a:spLocks noGrp="1"/>
          </p:cNvSpPr>
          <p:nvPr>
            <p:ph idx="1"/>
          </p:nvPr>
        </p:nvSpPr>
        <p:spPr>
          <a:xfrm>
            <a:off x="457200" y="1600201"/>
            <a:ext cx="8229600" cy="838200"/>
          </a:xfrm>
        </p:spPr>
        <p:txBody>
          <a:bodyPr/>
          <a:lstStyle/>
          <a:p>
            <a:r>
              <a:rPr lang="en-US" kern="0" dirty="0" err="1">
                <a:cs typeface="Times New Roman" pitchFamily="18" charset="0"/>
              </a:rPr>
              <a:t>Labour</a:t>
            </a:r>
            <a:r>
              <a:rPr lang="en-US" kern="0" dirty="0">
                <a:cs typeface="Times New Roman" pitchFamily="18" charset="0"/>
              </a:rPr>
              <a:t> is the only input, but there is still constant returns to scale (linear production function).</a:t>
            </a:r>
            <a:endParaRPr lang="en-AU" dirty="0"/>
          </a:p>
        </p:txBody>
      </p:sp>
      <mc:AlternateContent xmlns:mc="http://schemas.openxmlformats.org/markup-compatibility/2006">
        <mc:Choice xmlns:a14="http://schemas.microsoft.com/office/drawing/2010/main" Requires="a14">
          <p:sp>
            <p:nvSpPr>
              <p:cNvPr id="4" name="Object 3" descr="Y = z N"/>
              <p:cNvSpPr txBox="1"/>
              <p:nvPr/>
            </p:nvSpPr>
            <p:spPr>
              <a:xfrm>
                <a:off x="4095750" y="2743200"/>
                <a:ext cx="952500" cy="279400"/>
              </a:xfrm>
              <a:prstGeom prst="rect">
                <a:avLst/>
              </a:prstGeom>
            </p:spPr>
            <p:txBody>
              <a:bodyPr>
                <a:normAutofit fontScale="62500" lnSpcReduction="2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𝑌</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𝑧𝑁</m:t>
                      </m:r>
                    </m:oMath>
                  </m:oMathPara>
                </a14:m>
                <a:endParaRPr lang="zh-CN" altLang="en-US"/>
              </a:p>
            </p:txBody>
          </p:sp>
        </mc:Choice>
        <mc:Fallback>
          <p:sp>
            <p:nvSpPr>
              <p:cNvPr id="4" name="Object 3" descr="Y = z N"/>
              <p:cNvSpPr txBox="1">
                <a:spLocks noRot="1" noChangeAspect="1" noMove="1" noResize="1" noEditPoints="1" noAdjustHandles="1" noChangeArrowheads="1" noChangeShapeType="1" noTextEdit="1"/>
              </p:cNvSpPr>
              <p:nvPr/>
            </p:nvSpPr>
            <p:spPr>
              <a:xfrm>
                <a:off x="4095750" y="2743200"/>
                <a:ext cx="952500" cy="279400"/>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82642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Production Possibilities Frontier</a:t>
            </a:r>
            <a:endParaRPr lang="en-IN" dirty="0"/>
          </a:p>
        </p:txBody>
      </p:sp>
      <mc:AlternateContent xmlns:mc="http://schemas.openxmlformats.org/markup-compatibility/2006">
        <mc:Choice xmlns:a14="http://schemas.microsoft.com/office/drawing/2010/main" Requires="a14">
          <p:sp>
            <p:nvSpPr>
              <p:cNvPr id="5" name="Content Placeholder 4" descr="C = z left parenthesis h minus l right parenthesis minus G"/>
              <p:cNvSpPr txBox="1"/>
              <p:nvPr>
                <p:ph idx="1"/>
              </p:nvPr>
            </p:nvSpPr>
            <p:spPr>
              <a:xfrm>
                <a:off x="3581400" y="2133600"/>
                <a:ext cx="2120900" cy="406400"/>
              </a:xfrm>
              <a:prstGeom prst="rect">
                <a:avLst/>
              </a:prstGeom>
            </p:spPr>
            <p:txBody>
              <a:bodyPr>
                <a:normAutofit/>
              </a:bodyPr>
              <a:lstStyle/>
              <a:p>
                <a:pPr>
                  <a:buNone/>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𝐶</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𝑧</m:t>
                      </m:r>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h</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𝑙</m:t>
                          </m:r>
                        </m:e>
                      </m:d>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𝐺</m:t>
                      </m:r>
                    </m:oMath>
                  </m:oMathPara>
                </a14:m>
                <a:endParaRPr lang="zh-CN" altLang="en-US" dirty="0"/>
              </a:p>
            </p:txBody>
          </p:sp>
        </mc:Choice>
        <mc:Fallback>
          <p:sp>
            <p:nvSpPr>
              <p:cNvPr id="5" name="Content Placeholder 4" descr="C = z left parenthesis h minus l right parenthesis minus G"/>
              <p:cNvSpPr txBox="1">
                <a:spLocks noRot="1" noChangeAspect="1" noMove="1" noResize="1" noEditPoints="1" noAdjustHandles="1" noChangeArrowheads="1" noChangeShapeType="1" noTextEdit="1"/>
              </p:cNvSpPr>
              <p:nvPr>
                <p:ph idx="1"/>
              </p:nvPr>
            </p:nvSpPr>
            <p:spPr>
              <a:xfrm>
                <a:off x="3581400" y="2133600"/>
                <a:ext cx="2120900" cy="406400"/>
              </a:xfrm>
              <a:prstGeom prst="rect">
                <a:avLst/>
              </a:prstGeom>
              <a:blipFill>
                <a:blip r:embed="rId3"/>
                <a:stretch>
                  <a:fillRect l="-5187" b="-1731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29495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a:t>
            </a:r>
            <a:r>
              <a:rPr lang="en-US" altLang="en-US" dirty="0"/>
              <a:t>’</a:t>
            </a:r>
            <a:r>
              <a:rPr lang="en-US" dirty="0"/>
              <a:t>s Budget Constraint</a:t>
            </a:r>
            <a:endParaRPr lang="en-IN" dirty="0"/>
          </a:p>
        </p:txBody>
      </p:sp>
      <mc:AlternateContent xmlns:mc="http://schemas.openxmlformats.org/markup-compatibility/2006">
        <mc:Choice xmlns:a14="http://schemas.microsoft.com/office/drawing/2010/main" Requires="a14">
          <p:sp>
            <p:nvSpPr>
              <p:cNvPr id="5" name="Content Placeholder 4" descr="C = w left parenthesis 1 minus t right parenthesis left parenthesis h minus l right parenthesis + pi"/>
              <p:cNvSpPr txBox="1"/>
              <p:nvPr>
                <p:ph idx="1"/>
              </p:nvPr>
            </p:nvSpPr>
            <p:spPr>
              <a:xfrm>
                <a:off x="3276600" y="2133600"/>
                <a:ext cx="2870200" cy="406400"/>
              </a:xfrm>
              <a:prstGeom prst="rect">
                <a:avLst/>
              </a:prstGeom>
            </p:spPr>
            <p:txBody>
              <a:bodyPr>
                <a:normAutofit fontScale="85000" lnSpcReduction="10000"/>
              </a:bodyPr>
              <a:lstStyle/>
              <a:p>
                <a:pPr>
                  <a:buNone/>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𝐶</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𝑤</m:t>
                      </m:r>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𝑡</m:t>
                          </m:r>
                        </m:e>
                      </m:d>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h</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𝑙</m:t>
                          </m:r>
                        </m:e>
                      </m:d>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𝜋</m:t>
                      </m:r>
                    </m:oMath>
                  </m:oMathPara>
                </a14:m>
                <a:endParaRPr lang="zh-CN" altLang="en-US"/>
              </a:p>
            </p:txBody>
          </p:sp>
        </mc:Choice>
        <mc:Fallback>
          <p:sp>
            <p:nvSpPr>
              <p:cNvPr id="5" name="Content Placeholder 4" descr="C = w left parenthesis 1 minus t right parenthesis left parenthesis h minus l right parenthesis + pi"/>
              <p:cNvSpPr txBox="1">
                <a:spLocks noRot="1" noChangeAspect="1" noMove="1" noResize="1" noEditPoints="1" noAdjustHandles="1" noChangeArrowheads="1" noChangeShapeType="1" noTextEdit="1"/>
              </p:cNvSpPr>
              <p:nvPr>
                <p:ph idx="1"/>
              </p:nvPr>
            </p:nvSpPr>
            <p:spPr>
              <a:xfrm>
                <a:off x="3276600" y="2133600"/>
                <a:ext cx="2870200" cy="406400"/>
              </a:xfrm>
              <a:prstGeom prst="rect">
                <a:avLst/>
              </a:prstGeom>
              <a:blipFill>
                <a:blip r:embed="rId3"/>
                <a:stretch>
                  <a:fillRect l="-31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94835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Profits for the Firm</a:t>
            </a:r>
            <a:endParaRPr lang="en-IN" dirty="0"/>
          </a:p>
        </p:txBody>
      </p:sp>
      <mc:AlternateContent xmlns:mc="http://schemas.openxmlformats.org/markup-compatibility/2006">
        <mc:Choice xmlns:a14="http://schemas.microsoft.com/office/drawing/2010/main" Requires="a14">
          <p:sp>
            <p:nvSpPr>
              <p:cNvPr id="5" name="Content Placeholder 4" descr="pi = Y minus w N super d = left parenthesis z minus w right parenthesis N super d,"/>
              <p:cNvSpPr txBox="1"/>
              <p:nvPr>
                <p:ph idx="1"/>
              </p:nvPr>
            </p:nvSpPr>
            <p:spPr>
              <a:xfrm>
                <a:off x="2971800" y="2286000"/>
                <a:ext cx="3479800" cy="482600"/>
              </a:xfrm>
              <a:prstGeom prst="rect">
                <a:avLst/>
              </a:prstGeom>
            </p:spPr>
            <p:txBody>
              <a:bodyPr>
                <a:normAutofit fontScale="92500"/>
              </a:bodyPr>
              <a:lstStyle/>
              <a:p>
                <a:pPr>
                  <a:buNone/>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𝜋</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𝑌</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𝑤</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𝑁</m:t>
                          </m:r>
                        </m:e>
                        <m:sup>
                          <m:r>
                            <a:rPr lang="zh-CN" altLang="en-US" i="1">
                              <a:solidFill>
                                <a:srgbClr val="000000"/>
                              </a:solidFill>
                              <a:latin typeface="Cambria Math" panose="02040503050406030204" pitchFamily="18" charset="0"/>
                            </a:rPr>
                            <m:t>𝑑</m:t>
                          </m:r>
                        </m:sup>
                      </m:sSup>
                      <m:r>
                        <a:rPr lang="zh-CN" altLang="en-US" i="1">
                          <a:solidFill>
                            <a:srgbClr val="000000"/>
                          </a:solidFill>
                          <a:latin typeface="Cambria Math" panose="02040503050406030204" pitchFamily="18" charset="0"/>
                        </a:rPr>
                        <m:t>=</m:t>
                      </m:r>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𝑧</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𝑤</m:t>
                          </m:r>
                        </m:e>
                      </m:d>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𝑁</m:t>
                          </m:r>
                        </m:e>
                        <m:sup>
                          <m:r>
                            <a:rPr lang="zh-CN" altLang="en-US" i="1">
                              <a:solidFill>
                                <a:srgbClr val="000000"/>
                              </a:solidFill>
                              <a:latin typeface="Cambria Math" panose="02040503050406030204" pitchFamily="18" charset="0"/>
                            </a:rPr>
                            <m:t>𝑑</m:t>
                          </m:r>
                        </m:sup>
                      </m:sSup>
                      <m:r>
                        <a:rPr lang="zh-CN" altLang="en-US" i="1">
                          <a:solidFill>
                            <a:srgbClr val="000000"/>
                          </a:solidFill>
                          <a:latin typeface="Cambria Math" panose="02040503050406030204" pitchFamily="18" charset="0"/>
                        </a:rPr>
                        <m:t>,</m:t>
                      </m:r>
                    </m:oMath>
                  </m:oMathPara>
                </a14:m>
                <a:endParaRPr lang="zh-CN" altLang="en-US"/>
              </a:p>
            </p:txBody>
          </p:sp>
        </mc:Choice>
        <mc:Fallback>
          <p:sp>
            <p:nvSpPr>
              <p:cNvPr id="5" name="Content Placeholder 4" descr="pi = Y minus w N super d = left parenthesis z minus w right parenthesis N super d,"/>
              <p:cNvSpPr txBox="1">
                <a:spLocks noRot="1" noChangeAspect="1" noMove="1" noResize="1" noEditPoints="1" noAdjustHandles="1" noChangeArrowheads="1" noChangeShapeType="1" noTextEdit="1"/>
              </p:cNvSpPr>
              <p:nvPr>
                <p:ph idx="1"/>
              </p:nvPr>
            </p:nvSpPr>
            <p:spPr>
              <a:xfrm>
                <a:off x="2971800" y="2286000"/>
                <a:ext cx="3479800" cy="482600"/>
              </a:xfrm>
              <a:prstGeom prst="rect">
                <a:avLst/>
              </a:prstGeom>
              <a:blipFill>
                <a:blip r:embed="rId3"/>
                <a:stretch>
                  <a:fillRect l="-21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5780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Consumer</a:t>
            </a:r>
            <a:r>
              <a:rPr lang="en-US" altLang="en-US" dirty="0"/>
              <a:t>’</a:t>
            </a:r>
            <a:r>
              <a:rPr lang="en-US" dirty="0"/>
              <a:t>s Budget Constraint in Equilibrium</a:t>
            </a:r>
            <a:endParaRPr lang="en-IN" dirty="0"/>
          </a:p>
        </p:txBody>
      </p:sp>
      <mc:AlternateContent xmlns:mc="http://schemas.openxmlformats.org/markup-compatibility/2006">
        <mc:Choice xmlns:a14="http://schemas.microsoft.com/office/drawing/2010/main" Requires="a14">
          <p:sp>
            <p:nvSpPr>
              <p:cNvPr id="5" name="Content Placeholder 4" descr="C = z left parenthesis 1 minus t right parenthesis left parenthesis h minus l right parenthesis."/>
              <p:cNvSpPr txBox="1"/>
              <p:nvPr>
                <p:ph idx="1"/>
              </p:nvPr>
            </p:nvSpPr>
            <p:spPr>
              <a:xfrm>
                <a:off x="3365500" y="2209800"/>
                <a:ext cx="2413000" cy="406400"/>
              </a:xfrm>
              <a:prstGeom prst="rect">
                <a:avLst/>
              </a:prstGeom>
            </p:spPr>
            <p:txBody>
              <a:bodyPr>
                <a:normAutofit fontScale="85000" lnSpcReduction="10000"/>
              </a:bodyPr>
              <a:lstStyle/>
              <a:p>
                <a:pPr>
                  <a:buNone/>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𝐶</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𝑧</m:t>
                      </m:r>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𝑡</m:t>
                          </m:r>
                        </m:e>
                      </m:d>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h</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𝑙</m:t>
                          </m:r>
                        </m:e>
                      </m:d>
                      <m:r>
                        <a:rPr lang="zh-CN" altLang="en-US" i="1">
                          <a:solidFill>
                            <a:srgbClr val="000000"/>
                          </a:solidFill>
                          <a:latin typeface="Cambria Math" panose="02040503050406030204" pitchFamily="18" charset="0"/>
                        </a:rPr>
                        <m:t>.</m:t>
                      </m:r>
                    </m:oMath>
                  </m:oMathPara>
                </a14:m>
                <a:endParaRPr lang="zh-CN" altLang="en-US"/>
              </a:p>
            </p:txBody>
          </p:sp>
        </mc:Choice>
        <mc:Fallback>
          <p:sp>
            <p:nvSpPr>
              <p:cNvPr id="5" name="Content Placeholder 4" descr="C = z left parenthesis 1 minus t right parenthesis left parenthesis h minus l right parenthesis."/>
              <p:cNvSpPr txBox="1">
                <a:spLocks noRot="1" noChangeAspect="1" noMove="1" noResize="1" noEditPoints="1" noAdjustHandles="1" noChangeArrowheads="1" noChangeShapeType="1" noTextEdit="1"/>
              </p:cNvSpPr>
              <p:nvPr>
                <p:ph idx="1"/>
              </p:nvPr>
            </p:nvSpPr>
            <p:spPr>
              <a:xfrm>
                <a:off x="3365500" y="2209800"/>
                <a:ext cx="2413000" cy="406400"/>
              </a:xfrm>
              <a:prstGeom prst="rect">
                <a:avLst/>
              </a:prstGeom>
              <a:blipFill>
                <a:blip r:embed="rId3"/>
                <a:stretch>
                  <a:fillRect l="-35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063955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lstStyle/>
          <a:p>
            <a:r>
              <a:rPr lang="en-US" dirty="0"/>
              <a:t>Figure 5.12</a:t>
            </a:r>
            <a:br>
              <a:rPr lang="en-US" dirty="0"/>
            </a:br>
            <a:r>
              <a:rPr lang="en-US" b="0" dirty="0"/>
              <a:t>The Production Possibilities Frontier in the Simplified Model</a:t>
            </a:r>
            <a:endParaRPr lang="en-AU" dirty="0"/>
          </a:p>
        </p:txBody>
      </p:sp>
      <p:sp>
        <p:nvSpPr>
          <p:cNvPr id="3" name="Text Placeholder 2"/>
          <p:cNvSpPr>
            <a:spLocks noGrp="1"/>
          </p:cNvSpPr>
          <p:nvPr>
            <p:ph type="body" sz="quarter" idx="13"/>
          </p:nvPr>
        </p:nvSpPr>
        <p:spPr>
          <a:xfrm>
            <a:off x="457200" y="5615400"/>
            <a:ext cx="8229600" cy="669616"/>
          </a:xfrm>
        </p:spPr>
        <p:txBody>
          <a:bodyPr/>
          <a:lstStyle/>
          <a:p>
            <a:r>
              <a:rPr lang="en-US" sz="1200" dirty="0"/>
              <a:t>The production possibilities frontier is linear. The maximum quantity of consumption (when the quantity of leisure is zero) is </a:t>
            </a:r>
            <a:r>
              <a:rPr lang="en-US" sz="1200" i="1" dirty="0" err="1"/>
              <a:t>zh</a:t>
            </a:r>
            <a:r>
              <a:rPr lang="en-US" sz="1200" i="1" dirty="0"/>
              <a:t> </a:t>
            </a:r>
            <a:r>
              <a:rPr lang="en-US" sz="1200" dirty="0"/>
              <a:t>- </a:t>
            </a:r>
            <a:r>
              <a:rPr lang="en-US" sz="1200" i="1" dirty="0"/>
              <a:t>G</a:t>
            </a:r>
            <a:r>
              <a:rPr lang="en-US" sz="1200" dirty="0"/>
              <a:t>.</a:t>
            </a:r>
            <a:endParaRPr lang="en-AU" sz="1200" dirty="0"/>
          </a:p>
        </p:txBody>
      </p:sp>
      <p:pic>
        <p:nvPicPr>
          <p:cNvPr id="4" name="Picture 3" descr="A line graph depicts the production possibilities frontier in the simplified model."/>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34633" y="1143000"/>
            <a:ext cx="3074733" cy="4320000"/>
          </a:xfrm>
          <a:prstGeom prst="rect">
            <a:avLst/>
          </a:prstGeom>
        </p:spPr>
      </p:pic>
    </p:spTree>
    <p:extLst>
      <p:ext uri="{BB962C8B-B14F-4D97-AF65-F5344CB8AC3E}">
        <p14:creationId xmlns:p14="http://schemas.microsoft.com/office/powerpoint/2010/main" val="4291349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Revenue for the Government Given the Tax Rate </a:t>
            </a:r>
            <a:r>
              <a:rPr lang="en-US" i="1" dirty="0"/>
              <a:t>t</a:t>
            </a:r>
            <a:endParaRPr lang="en-IN" dirty="0"/>
          </a:p>
        </p:txBody>
      </p:sp>
      <mc:AlternateContent xmlns:mc="http://schemas.openxmlformats.org/markup-compatibility/2006">
        <mc:Choice xmlns:a14="http://schemas.microsoft.com/office/drawing/2010/main" Requires="a14">
          <p:sp>
            <p:nvSpPr>
              <p:cNvPr id="5" name="Content Placeholder 4" descr="R E V = t z left bracket h minus l of t right bracket"/>
              <p:cNvSpPr txBox="1"/>
              <p:nvPr>
                <p:ph idx="1"/>
              </p:nvPr>
            </p:nvSpPr>
            <p:spPr>
              <a:xfrm>
                <a:off x="3505200" y="2133600"/>
                <a:ext cx="2298700" cy="406400"/>
              </a:xfrm>
              <a:prstGeom prst="rect">
                <a:avLst/>
              </a:prstGeom>
            </p:spPr>
            <p:txBody>
              <a:bodyPr>
                <a:normAutofit fontScale="85000" lnSpcReduction="10000"/>
              </a:bodyPr>
              <a:lstStyle/>
              <a:p>
                <a:pPr>
                  <a:buNone/>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𝑅𝐸𝑉</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𝑡𝑧</m:t>
                      </m:r>
                      <m:d>
                        <m:dPr>
                          <m:begChr m:val="["/>
                          <m:endChr m:val="]"/>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h</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𝑙</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e>
                      </m:d>
                    </m:oMath>
                  </m:oMathPara>
                </a14:m>
                <a:endParaRPr lang="zh-CN" altLang="en-US"/>
              </a:p>
            </p:txBody>
          </p:sp>
        </mc:Choice>
        <mc:Fallback>
          <p:sp>
            <p:nvSpPr>
              <p:cNvPr id="5" name="Content Placeholder 4" descr="R E V = t z left bracket h minus l of t right bracket"/>
              <p:cNvSpPr txBox="1">
                <a:spLocks noRot="1" noChangeAspect="1" noMove="1" noResize="1" noEditPoints="1" noAdjustHandles="1" noChangeArrowheads="1" noChangeShapeType="1" noTextEdit="1"/>
              </p:cNvSpPr>
              <p:nvPr>
                <p:ph idx="1"/>
              </p:nvPr>
            </p:nvSpPr>
            <p:spPr>
              <a:xfrm>
                <a:off x="3505200" y="2133600"/>
                <a:ext cx="2298700" cy="406400"/>
              </a:xfrm>
              <a:prstGeom prst="rect">
                <a:avLst/>
              </a:prstGeom>
              <a:blipFill>
                <a:blip r:embed="rId3"/>
                <a:stretch>
                  <a:fillRect l="-3714" b="-44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5865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Closed-Economy One-Period Macro Model</a:t>
            </a:r>
            <a:endParaRPr lang="en-IN" dirty="0"/>
          </a:p>
        </p:txBody>
      </p:sp>
      <p:sp>
        <p:nvSpPr>
          <p:cNvPr id="3" name="Content Placeholder 2"/>
          <p:cNvSpPr>
            <a:spLocks noGrp="1"/>
          </p:cNvSpPr>
          <p:nvPr>
            <p:ph idx="1"/>
          </p:nvPr>
        </p:nvSpPr>
        <p:spPr>
          <a:xfrm>
            <a:off x="457200" y="1600200"/>
            <a:ext cx="8229600" cy="4525963"/>
          </a:xfrm>
        </p:spPr>
        <p:txBody>
          <a:bodyPr/>
          <a:lstStyle/>
          <a:p>
            <a:pPr>
              <a:spcBef>
                <a:spcPts val="600"/>
              </a:spcBef>
              <a:defRPr/>
            </a:pPr>
            <a:r>
              <a:rPr lang="en-US" dirty="0"/>
              <a:t>Representative Consumer</a:t>
            </a:r>
          </a:p>
          <a:p>
            <a:pPr>
              <a:spcBef>
                <a:spcPts val="600"/>
              </a:spcBef>
              <a:defRPr/>
            </a:pPr>
            <a:r>
              <a:rPr lang="en-US" dirty="0"/>
              <a:t>Representative Firm</a:t>
            </a:r>
          </a:p>
          <a:p>
            <a:pPr>
              <a:spcBef>
                <a:spcPts val="600"/>
              </a:spcBef>
              <a:defRPr/>
            </a:pPr>
            <a:r>
              <a:rPr lang="en-US" dirty="0"/>
              <a:t>Competitive Equilibrium</a:t>
            </a:r>
          </a:p>
          <a:p>
            <a:pPr>
              <a:spcBef>
                <a:spcPts val="600"/>
              </a:spcBef>
              <a:defRPr/>
            </a:pPr>
            <a:r>
              <a:rPr lang="en-US" dirty="0"/>
              <a:t>Experiments: What does the model tell us are the effects of changes in government spending and in total factor productivity?</a:t>
            </a:r>
            <a:endParaRPr lang="en-IN" dirty="0"/>
          </a:p>
        </p:txBody>
      </p:sp>
    </p:spTree>
    <p:extLst>
      <p:ext uri="{BB962C8B-B14F-4D97-AF65-F5344CB8AC3E}">
        <p14:creationId xmlns:p14="http://schemas.microsoft.com/office/powerpoint/2010/main" val="16424493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lstStyle/>
          <a:p>
            <a:r>
              <a:rPr lang="en-US" dirty="0"/>
              <a:t>Figure 5.13</a:t>
            </a:r>
            <a:br>
              <a:rPr lang="en-US" dirty="0"/>
            </a:br>
            <a:r>
              <a:rPr lang="en-US" b="0" dirty="0"/>
              <a:t>The </a:t>
            </a:r>
            <a:r>
              <a:rPr lang="en-US" b="0" dirty="0" err="1"/>
              <a:t>Labour</a:t>
            </a:r>
            <a:r>
              <a:rPr lang="en-US" b="0" dirty="0"/>
              <a:t> Demand Curve in the Simplified Model</a:t>
            </a:r>
            <a:endParaRPr lang="en-AU" dirty="0"/>
          </a:p>
        </p:txBody>
      </p:sp>
      <p:sp>
        <p:nvSpPr>
          <p:cNvPr id="3" name="Text Placeholder 2"/>
          <p:cNvSpPr>
            <a:spLocks noGrp="1"/>
          </p:cNvSpPr>
          <p:nvPr>
            <p:ph type="body" sz="quarter" idx="13"/>
          </p:nvPr>
        </p:nvSpPr>
        <p:spPr>
          <a:xfrm>
            <a:off x="457200" y="5715000"/>
            <a:ext cx="8229600" cy="570016"/>
          </a:xfrm>
        </p:spPr>
        <p:txBody>
          <a:bodyPr/>
          <a:lstStyle/>
          <a:p>
            <a:r>
              <a:rPr lang="en-US" sz="1200" dirty="0"/>
              <a:t>Since productivity is constant at </a:t>
            </a:r>
            <a:r>
              <a:rPr lang="en-US" sz="1200" i="1" dirty="0"/>
              <a:t>z</a:t>
            </a:r>
            <a:r>
              <a:rPr lang="en-US" sz="1200" dirty="0"/>
              <a:t>, the representative firm’s demand curve for </a:t>
            </a:r>
            <a:r>
              <a:rPr lang="en-US" sz="1200" dirty="0" err="1"/>
              <a:t>labour</a:t>
            </a:r>
            <a:r>
              <a:rPr lang="en-US" sz="1200" dirty="0"/>
              <a:t> is infinitely </a:t>
            </a:r>
            <a:r>
              <a:rPr lang="en-AU" sz="1200" dirty="0"/>
              <a:t>elastic at </a:t>
            </a:r>
            <a:r>
              <a:rPr lang="en-AU" sz="1200" i="1" dirty="0"/>
              <a:t>w </a:t>
            </a:r>
            <a:r>
              <a:rPr lang="en-AU" sz="1200" dirty="0"/>
              <a:t>= </a:t>
            </a:r>
            <a:r>
              <a:rPr lang="en-AU" sz="1200" i="1" dirty="0"/>
              <a:t>z</a:t>
            </a:r>
            <a:r>
              <a:rPr lang="en-AU" sz="1200" dirty="0"/>
              <a:t>.</a:t>
            </a:r>
          </a:p>
        </p:txBody>
      </p:sp>
      <p:pic>
        <p:nvPicPr>
          <p:cNvPr id="4" name="Picture 3" descr="A line graph depicts the labour demand curve in the simplified model. The horizontal axis is labelled, N sup d and the vertical axis is labelled w. A horizontal line from point (0, z) on the vertical axis is labelled, N sup d (w)."/>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9974" y="1090200"/>
            <a:ext cx="4784053" cy="4320000"/>
          </a:xfrm>
          <a:prstGeom prst="rect">
            <a:avLst/>
          </a:prstGeom>
        </p:spPr>
      </p:pic>
    </p:spTree>
    <p:extLst>
      <p:ext uri="{BB962C8B-B14F-4D97-AF65-F5344CB8AC3E}">
        <p14:creationId xmlns:p14="http://schemas.microsoft.com/office/powerpoint/2010/main" val="2840476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Figure 5.14</a:t>
            </a:r>
            <a:br>
              <a:rPr lang="en-US" dirty="0"/>
            </a:br>
            <a:r>
              <a:rPr lang="en-US" b="0" dirty="0"/>
              <a:t>Competitive Equilibrium in the Simplified Model with a Proportional Tax on </a:t>
            </a:r>
            <a:r>
              <a:rPr lang="en-US" b="0" dirty="0" err="1"/>
              <a:t>Labour</a:t>
            </a:r>
            <a:r>
              <a:rPr lang="en-US" b="0" dirty="0"/>
              <a:t> Income</a:t>
            </a:r>
            <a:endParaRPr lang="en-AU" dirty="0"/>
          </a:p>
        </p:txBody>
      </p:sp>
      <p:sp>
        <p:nvSpPr>
          <p:cNvPr id="3" name="Text Placeholder 2"/>
          <p:cNvSpPr>
            <a:spLocks noGrp="1"/>
          </p:cNvSpPr>
          <p:nvPr>
            <p:ph type="body" sz="quarter" idx="13"/>
          </p:nvPr>
        </p:nvSpPr>
        <p:spPr>
          <a:xfrm>
            <a:off x="457200" y="5943600"/>
            <a:ext cx="8229600" cy="341416"/>
          </a:xfrm>
        </p:spPr>
        <p:txBody>
          <a:bodyPr/>
          <a:lstStyle/>
          <a:p>
            <a:r>
              <a:rPr lang="en-US" sz="1200" dirty="0"/>
              <a:t>The competitive equilibrium is point </a:t>
            </a:r>
            <a:r>
              <a:rPr lang="en-US" sz="1200" i="1" dirty="0"/>
              <a:t>H</a:t>
            </a:r>
            <a:r>
              <a:rPr lang="en-US" sz="1200" dirty="0"/>
              <a:t>, and the Pareto optimum is point </a:t>
            </a:r>
            <a:r>
              <a:rPr lang="en-US" sz="1200" i="1" dirty="0"/>
              <a:t>E</a:t>
            </a:r>
            <a:r>
              <a:rPr lang="en-US" sz="1200" dirty="0"/>
              <a:t>.</a:t>
            </a:r>
            <a:endParaRPr lang="en-AU" sz="1200" dirty="0"/>
          </a:p>
        </p:txBody>
      </p:sp>
      <p:pic>
        <p:nvPicPr>
          <p:cNvPr id="4" name="Picture 3" descr="A line graph depicts the competitive equilibrium in the simplified model with a proportional tax on labour incom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0060" y="1524000"/>
            <a:ext cx="3223880" cy="4320000"/>
          </a:xfrm>
          <a:prstGeom prst="rect">
            <a:avLst/>
          </a:prstGeom>
        </p:spPr>
      </p:pic>
    </p:spTree>
    <p:extLst>
      <p:ext uri="{BB962C8B-B14F-4D97-AF65-F5344CB8AC3E}">
        <p14:creationId xmlns:p14="http://schemas.microsoft.com/office/powerpoint/2010/main" val="10902029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78840"/>
          </a:xfrm>
        </p:spPr>
        <p:txBody>
          <a:bodyPr/>
          <a:lstStyle/>
          <a:p>
            <a:r>
              <a:rPr lang="en-US" dirty="0"/>
              <a:t>Figure 5.15</a:t>
            </a:r>
            <a:br>
              <a:rPr lang="en-US" dirty="0"/>
            </a:br>
            <a:r>
              <a:rPr lang="en-US" b="0" dirty="0"/>
              <a:t>A </a:t>
            </a:r>
            <a:r>
              <a:rPr lang="en-US" b="0" dirty="0" err="1"/>
              <a:t>Laffer</a:t>
            </a:r>
            <a:r>
              <a:rPr lang="en-US" b="0" dirty="0"/>
              <a:t> Curve</a:t>
            </a:r>
            <a:endParaRPr lang="en-AU" dirty="0"/>
          </a:p>
        </p:txBody>
      </p:sp>
      <p:sp>
        <p:nvSpPr>
          <p:cNvPr id="3" name="Text Placeholder 2"/>
          <p:cNvSpPr>
            <a:spLocks noGrp="1"/>
          </p:cNvSpPr>
          <p:nvPr>
            <p:ph type="body" sz="quarter" idx="13"/>
          </p:nvPr>
        </p:nvSpPr>
        <p:spPr/>
        <p:txBody>
          <a:bodyPr/>
          <a:lstStyle/>
          <a:p>
            <a:r>
              <a:rPr lang="en-US" sz="1200" dirty="0"/>
              <a:t>The </a:t>
            </a:r>
            <a:r>
              <a:rPr lang="en-US" sz="1200" dirty="0" err="1"/>
              <a:t>Laffer</a:t>
            </a:r>
            <a:r>
              <a:rPr lang="en-US" sz="1200" dirty="0"/>
              <a:t> curve is the relationship between income tax revenue and the income tax rate. Tax revenue must be zero when </a:t>
            </a:r>
            <a:r>
              <a:rPr lang="en-US" sz="1200" i="1" dirty="0"/>
              <a:t>t </a:t>
            </a:r>
            <a:r>
              <a:rPr lang="en-US" sz="1200" dirty="0"/>
              <a:t>= 0 (the tax rate is zero) and </a:t>
            </a:r>
            <a:r>
              <a:rPr lang="en-US" sz="1200" i="1" dirty="0"/>
              <a:t>t </a:t>
            </a:r>
            <a:r>
              <a:rPr lang="en-US" sz="1200" dirty="0"/>
              <a:t>= 1 (because no one will work if all income is taxed away). The government can maximize tax revenue by setting </a:t>
            </a:r>
            <a:r>
              <a:rPr lang="en-US" sz="1200" i="1" dirty="0"/>
              <a:t>t </a:t>
            </a:r>
            <a:r>
              <a:rPr lang="en-US" sz="1200" dirty="0"/>
              <a:t>= </a:t>
            </a:r>
            <a:r>
              <a:rPr lang="en-US" sz="1200" i="1" dirty="0"/>
              <a:t>t</a:t>
            </a:r>
            <a:r>
              <a:rPr lang="en-US" sz="1200" dirty="0"/>
              <a:t>*. If the government wishes to finance government spending equal to </a:t>
            </a:r>
            <a:r>
              <a:rPr lang="en-US" sz="1200" i="1" dirty="0"/>
              <a:t>G</a:t>
            </a:r>
            <a:r>
              <a:rPr lang="en-US" sz="1200" dirty="0"/>
              <a:t>, it can set a tax rate of </a:t>
            </a:r>
            <a:r>
              <a:rPr lang="en-US" sz="1200" i="1" dirty="0"/>
              <a:t>t</a:t>
            </a:r>
            <a:r>
              <a:rPr lang="en-US" sz="1200" baseline="-25000" dirty="0"/>
              <a:t>1</a:t>
            </a:r>
            <a:r>
              <a:rPr lang="en-US" sz="1200" dirty="0"/>
              <a:t> (on the good side of the </a:t>
            </a:r>
            <a:r>
              <a:rPr lang="en-US" sz="1200" dirty="0" err="1"/>
              <a:t>Laffer</a:t>
            </a:r>
            <a:r>
              <a:rPr lang="en-US" sz="1200" dirty="0"/>
              <a:t> curve) or </a:t>
            </a:r>
            <a:r>
              <a:rPr lang="en-US" sz="1200" i="1" dirty="0"/>
              <a:t>t</a:t>
            </a:r>
            <a:r>
              <a:rPr lang="en-US" sz="1200" baseline="-25000" dirty="0"/>
              <a:t>2</a:t>
            </a:r>
            <a:r>
              <a:rPr lang="en-US" sz="1200" dirty="0"/>
              <a:t> (on the bad side of the </a:t>
            </a:r>
            <a:r>
              <a:rPr lang="en-US" sz="1200" dirty="0" err="1"/>
              <a:t>Laffer</a:t>
            </a:r>
            <a:r>
              <a:rPr lang="en-US" sz="1200" dirty="0"/>
              <a:t> curve).</a:t>
            </a:r>
            <a:endParaRPr lang="en-AU" sz="1200" dirty="0"/>
          </a:p>
        </p:txBody>
      </p:sp>
      <p:pic>
        <p:nvPicPr>
          <p:cNvPr id="4" name="Picture 3" descr="A line graph depicts a Laffer curv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6157" y="1117800"/>
            <a:ext cx="4651686" cy="4140000"/>
          </a:xfrm>
          <a:prstGeom prst="rect">
            <a:avLst/>
          </a:prstGeom>
        </p:spPr>
      </p:pic>
    </p:spTree>
    <p:extLst>
      <p:ext uri="{BB962C8B-B14F-4D97-AF65-F5344CB8AC3E}">
        <p14:creationId xmlns:p14="http://schemas.microsoft.com/office/powerpoint/2010/main" val="30861032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95936"/>
          </a:xfrm>
        </p:spPr>
        <p:txBody>
          <a:bodyPr/>
          <a:lstStyle/>
          <a:p>
            <a:r>
              <a:rPr lang="en-US" dirty="0"/>
              <a:t>Figure 5.16</a:t>
            </a:r>
            <a:br>
              <a:rPr lang="en-US" dirty="0"/>
            </a:br>
            <a:r>
              <a:rPr lang="en-IN" b="0" dirty="0"/>
              <a:t>Equilibria with High and Low Tax Rates</a:t>
            </a:r>
            <a:endParaRPr lang="en-AU" dirty="0"/>
          </a:p>
        </p:txBody>
      </p:sp>
      <p:sp>
        <p:nvSpPr>
          <p:cNvPr id="3" name="Text Placeholder 2"/>
          <p:cNvSpPr>
            <a:spLocks noGrp="1"/>
          </p:cNvSpPr>
          <p:nvPr>
            <p:ph type="body" sz="quarter" idx="13"/>
          </p:nvPr>
        </p:nvSpPr>
        <p:spPr>
          <a:xfrm>
            <a:off x="457200" y="5638800"/>
            <a:ext cx="8229600" cy="646216"/>
          </a:xfrm>
        </p:spPr>
        <p:txBody>
          <a:bodyPr/>
          <a:lstStyle/>
          <a:p>
            <a:r>
              <a:rPr lang="en-US" sz="1200" dirty="0"/>
              <a:t>Given government spending equal to </a:t>
            </a:r>
            <a:r>
              <a:rPr lang="en-US" sz="1200" i="1" dirty="0"/>
              <a:t>G</a:t>
            </a:r>
            <a:r>
              <a:rPr lang="en-US" sz="1200" dirty="0"/>
              <a:t>, as in Figure 5.15, there are two equilibrium tax rates. The low-tax-rate (high-tax-rate) equilibrium is at point </a:t>
            </a:r>
            <a:r>
              <a:rPr lang="en-US" sz="1200" i="1" dirty="0"/>
              <a:t>F </a:t>
            </a:r>
            <a:r>
              <a:rPr lang="en-US" sz="1200" dirty="0"/>
              <a:t>(</a:t>
            </a:r>
            <a:r>
              <a:rPr lang="en-US" sz="1200" i="1" dirty="0"/>
              <a:t>H</a:t>
            </a:r>
            <a:r>
              <a:rPr lang="en-US" sz="1200" dirty="0"/>
              <a:t>). In the low-tax-rate equilibrium, consumption and output are higher and leisure is lower than in the high-tax-rate equilibrium.</a:t>
            </a:r>
            <a:endParaRPr lang="en-AU" sz="1200" dirty="0"/>
          </a:p>
        </p:txBody>
      </p:sp>
      <p:pic>
        <p:nvPicPr>
          <p:cNvPr id="4" name="Picture 3" descr="A line graph depicts the equilibria with high and low tax rate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71800" y="1200336"/>
            <a:ext cx="3244036" cy="4262664"/>
          </a:xfrm>
          <a:prstGeom prst="rect">
            <a:avLst/>
          </a:prstGeom>
        </p:spPr>
      </p:pic>
    </p:spTree>
    <p:extLst>
      <p:ext uri="{BB962C8B-B14F-4D97-AF65-F5344CB8AC3E}">
        <p14:creationId xmlns:p14="http://schemas.microsoft.com/office/powerpoint/2010/main" val="2518926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Keynesian Sticky Wages and Prices</a:t>
            </a:r>
            <a:endParaRPr lang="en-AU" dirty="0"/>
          </a:p>
        </p:txBody>
      </p:sp>
      <p:sp>
        <p:nvSpPr>
          <p:cNvPr id="3" name="Content Placeholder 2"/>
          <p:cNvSpPr>
            <a:spLocks noGrp="1"/>
          </p:cNvSpPr>
          <p:nvPr>
            <p:ph idx="1"/>
          </p:nvPr>
        </p:nvSpPr>
        <p:spPr>
          <a:xfrm>
            <a:off x="457200" y="1600200"/>
            <a:ext cx="8229600" cy="4648200"/>
          </a:xfrm>
        </p:spPr>
        <p:txBody>
          <a:bodyPr/>
          <a:lstStyle/>
          <a:p>
            <a:r>
              <a:rPr lang="en-US" sz="2200" dirty="0"/>
              <a:t>In the basic closed-economy one-period macroeconomic model, prices are assumed to be perfectly flexible, and quantity supplied is equal to quantity demanded in each market in equilibrium.</a:t>
            </a:r>
          </a:p>
          <a:p>
            <a:pPr>
              <a:spcBef>
                <a:spcPts val="600"/>
              </a:spcBef>
            </a:pPr>
            <a:r>
              <a:rPr lang="en-US" sz="2200" dirty="0"/>
              <a:t>Long tradition in macroeconomics, dating back to Keynes’s </a:t>
            </a:r>
            <a:r>
              <a:rPr lang="en-US" sz="2200" i="1" dirty="0"/>
              <a:t>General Theory,</a:t>
            </a:r>
            <a:r>
              <a:rPr lang="en-US" sz="2200" dirty="0"/>
              <a:t> taking seriously the idea that prices and wages are sticky.</a:t>
            </a:r>
          </a:p>
          <a:p>
            <a:pPr>
              <a:spcBef>
                <a:spcPts val="600"/>
              </a:spcBef>
            </a:pPr>
            <a:r>
              <a:rPr lang="en-US" sz="2200" dirty="0"/>
              <a:t>Why might prices and wages be sticky?</a:t>
            </a:r>
          </a:p>
          <a:p>
            <a:pPr lvl="1"/>
            <a:r>
              <a:rPr lang="en-US" sz="2000" dirty="0"/>
              <a:t>Costs associated with decision-making to change wages or prices – </a:t>
            </a:r>
            <a:r>
              <a:rPr lang="en-US" sz="2000" dirty="0" err="1"/>
              <a:t>labour</a:t>
            </a:r>
            <a:r>
              <a:rPr lang="en-US" sz="2000" dirty="0"/>
              <a:t> negotiations about wages, or executive decisions on price changes. </a:t>
            </a:r>
            <a:r>
              <a:rPr lang="en-US" sz="2000" dirty="0" err="1"/>
              <a:t>adiq</a:t>
            </a:r>
            <a:r>
              <a:rPr lang="en-US" sz="2000" dirty="0"/>
              <a:t> increases – can produce more G for a given input of private goods.</a:t>
            </a:r>
          </a:p>
          <a:p>
            <a:pPr>
              <a:spcBef>
                <a:spcPts val="600"/>
              </a:spcBef>
            </a:pPr>
            <a:r>
              <a:rPr lang="en-US" sz="2200" dirty="0"/>
              <a:t>Evidence of stickiness: Prices and wages change infrequently.</a:t>
            </a:r>
            <a:endParaRPr lang="en-AU" sz="2200" dirty="0"/>
          </a:p>
        </p:txBody>
      </p:sp>
    </p:spTree>
    <p:extLst>
      <p:ext uri="{BB962C8B-B14F-4D97-AF65-F5344CB8AC3E}">
        <p14:creationId xmlns:p14="http://schemas.microsoft.com/office/powerpoint/2010/main" val="36473307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Modifying the Basic Model to Include Wage and Price Stickiness</a:t>
            </a:r>
            <a:endParaRPr lang="en-AU"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300" dirty="0"/>
                  <a:t>Assume that prices and wages are denominated in terms of money, without modeling the role for money in the economy.</a:t>
                </a:r>
              </a:p>
              <a:p>
                <a:pPr lvl="1"/>
                <a:r>
                  <a:rPr lang="en-US" dirty="0"/>
                  <a:t>P = Price of goods in terms of money.</a:t>
                </a:r>
              </a:p>
              <a:p>
                <a:pPr lvl="1"/>
                <a:r>
                  <a:rPr lang="en-US" dirty="0"/>
                  <a:t>W = Price of </a:t>
                </a:r>
                <a:r>
                  <a:rPr lang="en-US" dirty="0" err="1"/>
                  <a:t>labour</a:t>
                </a:r>
                <a:r>
                  <a:rPr lang="en-US" dirty="0"/>
                  <a:t> in terms of money (nominal wage).</a:t>
                </a:r>
              </a:p>
              <a:p>
                <a:pPr lvl="1"/>
                <a14:m>
                  <m:oMath xmlns:m="http://schemas.openxmlformats.org/officeDocument/2006/math">
                    <m:r>
                      <a:rPr lang="en-CA" i="1">
                        <a:latin typeface="Cambria Math" panose="02040503050406030204" pitchFamily="18" charset="0"/>
                      </a:rPr>
                      <m:t>𝑤</m:t>
                    </m:r>
                    <m:r>
                      <a:rPr lang="en-CA" i="1">
                        <a:latin typeface="Cambria Math" panose="02040503050406030204" pitchFamily="18" charset="0"/>
                      </a:rPr>
                      <m:t>=</m:t>
                    </m:r>
                    <m:f>
                      <m:fPr>
                        <m:ctrlPr>
                          <a:rPr lang="en-CA" i="1">
                            <a:latin typeface="Cambria Math" panose="02040503050406030204" pitchFamily="18" charset="0"/>
                          </a:rPr>
                        </m:ctrlPr>
                      </m:fPr>
                      <m:num>
                        <m:r>
                          <a:rPr lang="en-CA" i="1">
                            <a:latin typeface="Cambria Math" panose="02040503050406030204" pitchFamily="18" charset="0"/>
                          </a:rPr>
                          <m:t>𝑊</m:t>
                        </m:r>
                      </m:num>
                      <m:den>
                        <m:r>
                          <a:rPr lang="en-CA" i="1">
                            <a:latin typeface="Cambria Math" panose="02040503050406030204" pitchFamily="18" charset="0"/>
                          </a:rPr>
                          <m:t>𝑃</m:t>
                        </m:r>
                      </m:den>
                    </m:f>
                  </m:oMath>
                </a14:m>
                <a:r>
                  <a:rPr lang="en-US" dirty="0"/>
                  <a:t> = real wage.</a:t>
                </a:r>
              </a:p>
              <a:p>
                <a:pPr>
                  <a:spcBef>
                    <a:spcPts val="600"/>
                  </a:spcBef>
                </a:pPr>
                <a:r>
                  <a:rPr lang="en-US" sz="2300" dirty="0"/>
                  <a:t>Assume this is a short run model:</a:t>
                </a:r>
              </a:p>
              <a:p>
                <a:pPr lvl="1"/>
                <a:r>
                  <a:rPr lang="en-US" i="1" dirty="0"/>
                  <a:t>W</a:t>
                </a:r>
                <a:r>
                  <a:rPr lang="en-US" dirty="0"/>
                  <a:t> is fixed (exogenous).</a:t>
                </a:r>
              </a:p>
              <a:p>
                <a:pPr lvl="1"/>
                <a:r>
                  <a:rPr lang="en-US" i="1" dirty="0"/>
                  <a:t>P</a:t>
                </a:r>
                <a:r>
                  <a:rPr lang="en-US" dirty="0"/>
                  <a:t> is fixed, but responsive to government policy.</a:t>
                </a:r>
              </a:p>
              <a:p>
                <a:pPr lvl="2"/>
                <a:r>
                  <a:rPr lang="en-US" dirty="0"/>
                  <a:t>Monetary policy can make </a:t>
                </a:r>
                <a:r>
                  <a:rPr lang="en-US" i="1" dirty="0"/>
                  <a:t>P </a:t>
                </a:r>
                <a:r>
                  <a:rPr lang="en-US" dirty="0"/>
                  <a:t>go up or down.</a:t>
                </a:r>
              </a:p>
              <a:p>
                <a:pPr lvl="2"/>
                <a:r>
                  <a:rPr lang="en-US" dirty="0"/>
                  <a:t>Increases (decreases) in </a:t>
                </a:r>
                <a:r>
                  <a:rPr lang="en-US" i="1" dirty="0"/>
                  <a:t>G</a:t>
                </a:r>
                <a:r>
                  <a:rPr lang="en-US" dirty="0"/>
                  <a:t> make </a:t>
                </a:r>
                <a:r>
                  <a:rPr lang="en-US" i="1" dirty="0"/>
                  <a:t>P</a:t>
                </a:r>
                <a:r>
                  <a:rPr lang="en-US" dirty="0"/>
                  <a:t> go up (down), as this increases (decreases) demand for goods.</a:t>
                </a:r>
              </a:p>
              <a:p>
                <a:pPr lvl="1"/>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000" t="-2022" b="-539"/>
                </a:stretch>
              </a:blipFill>
            </p:spPr>
            <p:txBody>
              <a:bodyPr/>
              <a:lstStyle/>
              <a:p>
                <a:r>
                  <a:rPr lang="en-AU">
                    <a:noFill/>
                  </a:rPr>
                  <a:t> </a:t>
                </a:r>
              </a:p>
            </p:txBody>
          </p:sp>
        </mc:Fallback>
      </mc:AlternateContent>
    </p:spTree>
    <p:extLst>
      <p:ext uri="{BB962C8B-B14F-4D97-AF65-F5344CB8AC3E}">
        <p14:creationId xmlns:p14="http://schemas.microsoft.com/office/powerpoint/2010/main" val="23307163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lstStyle/>
          <a:p>
            <a:r>
              <a:rPr lang="en-US" dirty="0"/>
              <a:t>Figure 5.17</a:t>
            </a:r>
            <a:br>
              <a:rPr lang="en-US" dirty="0"/>
            </a:br>
            <a:r>
              <a:rPr lang="en-US" b="0" dirty="0"/>
              <a:t>Short Run Equilibrium with Sticky Wages and Prices</a:t>
            </a:r>
            <a:endParaRPr lang="en-AU" dirty="0"/>
          </a:p>
        </p:txBody>
      </p:sp>
      <p:sp>
        <p:nvSpPr>
          <p:cNvPr id="3" name="Text Placeholder 2"/>
          <p:cNvSpPr>
            <a:spLocks noGrp="1"/>
          </p:cNvSpPr>
          <p:nvPr>
            <p:ph type="body" sz="quarter" idx="13"/>
          </p:nvPr>
        </p:nvSpPr>
        <p:spPr>
          <a:xfrm>
            <a:off x="533400" y="5662200"/>
            <a:ext cx="8153400" cy="622816"/>
          </a:xfrm>
        </p:spPr>
        <p:txBody>
          <a:bodyPr/>
          <a:lstStyle/>
          <a:p>
            <a:r>
              <a:rPr lang="en-US" sz="1200" i="1" dirty="0"/>
              <a:t>A </a:t>
            </a:r>
            <a:r>
              <a:rPr lang="en-US" sz="1200" dirty="0"/>
              <a:t>represents an efficient state of affairs. If the real wage is too low, the short-run equilibrium is at a point such as </a:t>
            </a:r>
            <a:r>
              <a:rPr lang="en-US" sz="1200" i="1" dirty="0"/>
              <a:t>B</a:t>
            </a:r>
            <a:r>
              <a:rPr lang="en-US" sz="1200" dirty="0"/>
              <a:t>, where there is an excess supply of </a:t>
            </a:r>
            <a:r>
              <a:rPr lang="en-US" sz="1200" dirty="0" err="1"/>
              <a:t>labour</a:t>
            </a:r>
            <a:r>
              <a:rPr lang="en-US" sz="1200" dirty="0"/>
              <a:t>. At point </a:t>
            </a:r>
            <a:r>
              <a:rPr lang="en-US" sz="1200" i="1" dirty="0"/>
              <a:t>C</a:t>
            </a:r>
            <a:r>
              <a:rPr lang="en-US" sz="1200" dirty="0"/>
              <a:t>, the real wage is too high, and the consumer is working more than he or she would like at the market wage.</a:t>
            </a:r>
            <a:endParaRPr lang="en-AU" sz="1200" dirty="0"/>
          </a:p>
        </p:txBody>
      </p:sp>
      <p:pic>
        <p:nvPicPr>
          <p:cNvPr id="4" name="Picture 3" descr="A line graph depicts the short run equilibrium with sticky wages and pric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4263" y="1166400"/>
            <a:ext cx="5255474" cy="4320000"/>
          </a:xfrm>
          <a:prstGeom prst="rect">
            <a:avLst/>
          </a:prstGeom>
        </p:spPr>
      </p:pic>
    </p:spTree>
    <p:extLst>
      <p:ext uri="{BB962C8B-B14F-4D97-AF65-F5344CB8AC3E}">
        <p14:creationId xmlns:p14="http://schemas.microsoft.com/office/powerpoint/2010/main" val="12710290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Equilibrium with Price and Wage Stickiness </a:t>
            </a:r>
            <a:r>
              <a:rPr lang="en-US" sz="2000" b="0" dirty="0"/>
              <a:t>(1 of 2)</a:t>
            </a:r>
            <a:endParaRPr lang="en-AU" sz="2000" b="0" dirty="0"/>
          </a:p>
        </p:txBody>
      </p:sp>
      <mc:AlternateContent xmlns:mc="http://schemas.openxmlformats.org/markup-compatibility/2006" xmlns:a14="http://schemas.microsoft.com/office/drawing/2010/main">
        <mc:Choice Requires="a14">
          <p:sp>
            <p:nvSpPr>
              <p:cNvPr id="3" name="Content Placeholder 2" descr="W over P."/>
              <p:cNvSpPr>
                <a:spLocks noGrp="1"/>
              </p:cNvSpPr>
              <p:nvPr>
                <p:ph idx="1"/>
              </p:nvPr>
            </p:nvSpPr>
            <p:spPr>
              <a:xfrm>
                <a:off x="457200" y="1600201"/>
                <a:ext cx="8229600" cy="3276600"/>
              </a:xfrm>
            </p:spPr>
            <p:txBody>
              <a:bodyPr/>
              <a:lstStyle/>
              <a:p>
                <a:r>
                  <a:rPr lang="en-US" dirty="0"/>
                  <a:t>Given the real wage </a:t>
                </a:r>
                <a14:m>
                  <m:oMath xmlns:m="http://schemas.openxmlformats.org/officeDocument/2006/math">
                    <m:f>
                      <m:fPr>
                        <m:ctrlPr>
                          <a:rPr lang="en-US" i="1">
                            <a:latin typeface="Cambria Math" panose="02040503050406030204" pitchFamily="18" charset="0"/>
                          </a:rPr>
                        </m:ctrlPr>
                      </m:fPr>
                      <m:num>
                        <m:r>
                          <a:rPr lang="en-CA" i="1">
                            <a:latin typeface="Cambria Math" panose="02040503050406030204" pitchFamily="18" charset="0"/>
                          </a:rPr>
                          <m:t>𝑊</m:t>
                        </m:r>
                      </m:num>
                      <m:den>
                        <m:r>
                          <a:rPr lang="en-CA" i="1">
                            <a:latin typeface="Cambria Math" panose="02040503050406030204" pitchFamily="18" charset="0"/>
                          </a:rPr>
                          <m:t>𝑃</m:t>
                        </m:r>
                      </m:den>
                    </m:f>
                  </m:oMath>
                </a14:m>
                <a:r>
                  <a:rPr lang="en-US" dirty="0"/>
                  <a:t> the representative firm optimizes, choosing </a:t>
                </a:r>
                <a:r>
                  <a:rPr lang="en-US" dirty="0" err="1"/>
                  <a:t>labour</a:t>
                </a:r>
                <a:r>
                  <a:rPr lang="en-US" dirty="0"/>
                  <a:t> input so that </a:t>
                </a:r>
                <a14:m>
                  <m:oMath xmlns:m="http://schemas.openxmlformats.org/officeDocument/2006/math">
                    <m:r>
                      <m:rPr>
                        <m:nor/>
                      </m:rPr>
                      <a:rPr lang="en-US" i="1" dirty="0"/>
                      <m:t>MP</m:t>
                    </m:r>
                    <m:r>
                      <m:rPr>
                        <m:nor/>
                      </m:rPr>
                      <a:rPr lang="en-US" i="1" baseline="-25000" dirty="0"/>
                      <m:t>N</m:t>
                    </m:r>
                    <m:r>
                      <a:rPr lang="en-AU">
                        <a:latin typeface="Cambria Math" panose="02040503050406030204" pitchFamily="18" charset="0"/>
                      </a:rPr>
                      <m:t>=</m:t>
                    </m:r>
                    <m:f>
                      <m:fPr>
                        <m:ctrlPr>
                          <a:rPr lang="en-US" i="1">
                            <a:latin typeface="Cambria Math" panose="02040503050406030204" pitchFamily="18" charset="0"/>
                          </a:rPr>
                        </m:ctrlPr>
                      </m:fPr>
                      <m:num>
                        <m:r>
                          <a:rPr lang="en-CA" i="1">
                            <a:latin typeface="Cambria Math" panose="02040503050406030204" pitchFamily="18" charset="0"/>
                          </a:rPr>
                          <m:t>𝑊</m:t>
                        </m:r>
                      </m:num>
                      <m:den>
                        <m:r>
                          <a:rPr lang="en-AU" b="0" i="1" smtClean="0">
                            <a:latin typeface="Cambria Math" panose="02040503050406030204" pitchFamily="18" charset="0"/>
                          </a:rPr>
                          <m:t>𝑃</m:t>
                        </m:r>
                      </m:den>
                    </m:f>
                    <m:r>
                      <a:rPr lang="en-AU" b="0" i="1" smtClean="0">
                        <a:latin typeface="Cambria Math" panose="02040503050406030204" pitchFamily="18" charset="0"/>
                      </a:rPr>
                      <m:t>.</m:t>
                    </m:r>
                  </m:oMath>
                </a14:m>
                <a:r>
                  <a:rPr lang="en-US" dirty="0"/>
                  <a:t> </a:t>
                </a:r>
              </a:p>
              <a:p>
                <a:pPr lvl="1"/>
                <a:r>
                  <a:rPr lang="en-US" dirty="0"/>
                  <a:t>Implies that equilibrium point is in the </a:t>
                </a:r>
                <a14:m>
                  <m:oMath xmlns:m="http://schemas.openxmlformats.org/officeDocument/2006/math">
                    <m:r>
                      <a:rPr lang="en-CA" i="1">
                        <a:latin typeface="Cambria Math" panose="02040503050406030204" pitchFamily="18" charset="0"/>
                      </a:rPr>
                      <m:t>𝑃𝑃𝐹</m:t>
                    </m:r>
                    <m:r>
                      <a:rPr lang="en-CA">
                        <a:latin typeface="Cambria Math" panose="02040503050406030204" pitchFamily="18" charset="0"/>
                      </a:rPr>
                      <m:t> </m:t>
                    </m:r>
                  </m:oMath>
                </a14:m>
                <a:r>
                  <a:rPr lang="en-US" dirty="0"/>
                  <a:t>where slope of </a:t>
                </a:r>
                <a14:m>
                  <m:oMath xmlns:m="http://schemas.openxmlformats.org/officeDocument/2006/math">
                    <m:r>
                      <a:rPr lang="en-CA" i="1">
                        <a:latin typeface="Cambria Math" panose="02040503050406030204" pitchFamily="18" charset="0"/>
                      </a:rPr>
                      <m:t>𝑃𝑃𝐹</m:t>
                    </m:r>
                    <m:r>
                      <a:rPr lang="en-CA" i="1">
                        <a:latin typeface="Cambria Math" panose="02040503050406030204" pitchFamily="18" charset="0"/>
                      </a:rPr>
                      <m:t> </m:t>
                    </m:r>
                  </m:oMath>
                </a14:m>
                <a:r>
                  <a:rPr lang="en-US" dirty="0"/>
                  <a:t>equal to </a:t>
                </a:r>
                <a14:m>
                  <m:oMath xmlns:m="http://schemas.openxmlformats.org/officeDocument/2006/math">
                    <m:f>
                      <m:fPr>
                        <m:ctrlPr>
                          <a:rPr lang="en-US" i="1">
                            <a:latin typeface="Cambria Math" panose="02040503050406030204" pitchFamily="18" charset="0"/>
                          </a:rPr>
                        </m:ctrlPr>
                      </m:fPr>
                      <m:num>
                        <m:r>
                          <a:rPr lang="en-CA" i="1">
                            <a:latin typeface="Cambria Math" panose="02040503050406030204" pitchFamily="18" charset="0"/>
                          </a:rPr>
                          <m:t>𝑊</m:t>
                        </m:r>
                      </m:num>
                      <m:den>
                        <m:r>
                          <a:rPr lang="en-CA" i="1">
                            <a:latin typeface="Cambria Math" panose="02040503050406030204" pitchFamily="18" charset="0"/>
                          </a:rPr>
                          <m:t>𝑃</m:t>
                        </m:r>
                      </m:den>
                    </m:f>
                    <m:r>
                      <a:rPr lang="en-CA" i="1">
                        <a:latin typeface="Cambria Math" panose="02040503050406030204" pitchFamily="18" charset="0"/>
                      </a:rPr>
                      <m:t>.</m:t>
                    </m:r>
                  </m:oMath>
                </a14:m>
                <a:endParaRPr lang="en-AU" dirty="0"/>
              </a:p>
              <a:p>
                <a:pPr>
                  <a:buFontTx/>
                  <a:buChar char="•"/>
                </a:pPr>
                <a:r>
                  <a:rPr lang="en-US" dirty="0"/>
                  <a:t>Follow standard Keynesian modeling approach: Representative consumer supplies whatever quantity of </a:t>
                </a:r>
                <a:r>
                  <a:rPr lang="en-US" dirty="0" err="1"/>
                  <a:t>labour</a:t>
                </a:r>
                <a:r>
                  <a:rPr lang="en-US" dirty="0"/>
                  <a:t> is demanded by the firm.</a:t>
                </a:r>
              </a:p>
            </p:txBody>
          </p:sp>
        </mc:Choice>
        <mc:Fallback xmlns="">
          <p:sp>
            <p:nvSpPr>
              <p:cNvPr id="3" name="Content Placeholder 2" descr="W over P."/>
              <p:cNvSpPr>
                <a:spLocks noGrp="1" noRot="1" noChangeAspect="1" noMove="1" noResize="1" noEditPoints="1" noAdjustHandles="1" noChangeArrowheads="1" noChangeShapeType="1" noTextEdit="1"/>
              </p:cNvSpPr>
              <p:nvPr>
                <p:ph idx="1"/>
              </p:nvPr>
            </p:nvSpPr>
            <p:spPr>
              <a:xfrm>
                <a:off x="457200" y="1600201"/>
                <a:ext cx="8229600" cy="3276600"/>
              </a:xfrm>
              <a:blipFill>
                <a:blip r:embed="rId4"/>
                <a:stretch>
                  <a:fillRect l="-2074" t="-745" b="-3724"/>
                </a:stretch>
              </a:blipFill>
            </p:spPr>
            <p:txBody>
              <a:bodyPr/>
              <a:lstStyle/>
              <a:p>
                <a:r>
                  <a:rPr lang="en-AU">
                    <a:noFill/>
                  </a:rPr>
                  <a:t> </a:t>
                </a:r>
              </a:p>
            </p:txBody>
          </p:sp>
        </mc:Fallback>
      </mc:AlternateContent>
      <p:sp>
        <p:nvSpPr>
          <p:cNvPr id="5" name="Content Placeholder 2" descr="W over P."/>
          <p:cNvSpPr txBox="1">
            <a:spLocks/>
          </p:cNvSpPr>
          <p:nvPr/>
        </p:nvSpPr>
        <p:spPr>
          <a:xfrm>
            <a:off x="441290" y="5029201"/>
            <a:ext cx="2454310" cy="457200"/>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a:buFontTx/>
              <a:buChar char="•"/>
            </a:pPr>
            <a:r>
              <a:rPr lang="en-US" dirty="0"/>
              <a:t>Efficient output:</a:t>
            </a:r>
            <a:endParaRPr lang="en-AU" dirty="0"/>
          </a:p>
        </p:txBody>
      </p:sp>
      <mc:AlternateContent xmlns:mc="http://schemas.openxmlformats.org/markup-compatibility/2006">
        <mc:Choice xmlns:a14="http://schemas.microsoft.com/office/drawing/2010/main" Requires="a14">
          <p:sp>
            <p:nvSpPr>
              <p:cNvPr id="4" name="Object 3" descr="M R S sub start expression l, C end expression = M P sub n = W over P, "/>
              <p:cNvSpPr txBox="1"/>
              <p:nvPr/>
            </p:nvSpPr>
            <p:spPr>
              <a:xfrm>
                <a:off x="2895600" y="4876800"/>
                <a:ext cx="2476500" cy="723900"/>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𝑀𝑅</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𝑆</m:t>
                          </m:r>
                        </m:e>
                        <m:sub>
                          <m:r>
                            <a:rPr lang="zh-CN" altLang="en-US" i="1">
                              <a:solidFill>
                                <a:srgbClr val="000000"/>
                              </a:solidFill>
                              <a:latin typeface="Cambria Math" panose="02040503050406030204" pitchFamily="18" charset="0"/>
                            </a:rPr>
                            <m:t>𝑙</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𝑐</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𝑀</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𝑃</m:t>
                          </m:r>
                        </m:e>
                        <m:sub>
                          <m:r>
                            <a:rPr lang="zh-CN" altLang="en-US" i="1">
                              <a:solidFill>
                                <a:srgbClr val="000000"/>
                              </a:solidFill>
                              <a:latin typeface="Cambria Math" panose="02040503050406030204" pitchFamily="18" charset="0"/>
                            </a:rPr>
                            <m:t>𝑁</m:t>
                          </m:r>
                        </m:sub>
                      </m:sSub>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𝑤</m:t>
                          </m:r>
                        </m:num>
                        <m:den>
                          <m:r>
                            <a:rPr lang="zh-CN" altLang="en-US" i="1">
                              <a:solidFill>
                                <a:srgbClr val="000000"/>
                              </a:solidFill>
                              <a:latin typeface="Cambria Math" panose="02040503050406030204" pitchFamily="18" charset="0"/>
                            </a:rPr>
                            <m:t>𝑃</m:t>
                          </m:r>
                        </m:den>
                      </m:f>
                    </m:oMath>
                  </m:oMathPara>
                </a14:m>
                <a:endParaRPr lang="zh-CN" altLang="en-US"/>
              </a:p>
            </p:txBody>
          </p:sp>
        </mc:Choice>
        <mc:Fallback>
          <p:sp>
            <p:nvSpPr>
              <p:cNvPr id="4" name="Object 3" descr="M R S sub start expression l, C end expression = M P sub n = W over P, "/>
              <p:cNvSpPr txBox="1">
                <a:spLocks noRot="1" noChangeAspect="1" noMove="1" noResize="1" noEditPoints="1" noAdjustHandles="1" noChangeArrowheads="1" noChangeShapeType="1" noTextEdit="1"/>
              </p:cNvSpPr>
              <p:nvPr/>
            </p:nvSpPr>
            <p:spPr>
              <a:xfrm>
                <a:off x="2895600" y="4876800"/>
                <a:ext cx="2476500" cy="723900"/>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425441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Equilibrium with Price and Wage Stickiness</a:t>
            </a:r>
            <a:r>
              <a:rPr lang="en-US" sz="3600" b="0" dirty="0"/>
              <a:t> </a:t>
            </a:r>
            <a:r>
              <a:rPr lang="en-US" sz="2000" b="0" dirty="0"/>
              <a:t>(2 of 2)</a:t>
            </a:r>
            <a:endParaRPr lang="en-AU" sz="2000" dirty="0"/>
          </a:p>
        </p:txBody>
      </p:sp>
      <mc:AlternateContent xmlns:mc="http://schemas.openxmlformats.org/markup-compatibility/2006" xmlns:a14="http://schemas.microsoft.com/office/drawing/2010/main">
        <mc:Choice Requires="a14">
          <p:sp>
            <p:nvSpPr>
              <p:cNvPr id="3" name="Content Placeholder 2" descr="M R S sub start expression l, C end expression is greater than M P sub n = W over P "/>
              <p:cNvSpPr>
                <a:spLocks noGrp="1"/>
              </p:cNvSpPr>
              <p:nvPr>
                <p:ph idx="1"/>
              </p:nvPr>
            </p:nvSpPr>
            <p:spPr>
              <a:xfrm>
                <a:off x="457200" y="1600201"/>
                <a:ext cx="8229600" cy="762000"/>
              </a:xfrm>
            </p:spPr>
            <p:txBody>
              <a:bodyPr/>
              <a:lstStyle/>
              <a:p>
                <a:pPr>
                  <a:buFontTx/>
                  <a:buChar char="•"/>
                </a:pPr>
                <a:r>
                  <a:rPr lang="en-US" dirty="0"/>
                  <a:t>But two possibilities in equilibrium with sticky wages and prices:</a:t>
                </a:r>
              </a:p>
              <a:p>
                <a:pPr lvl="1">
                  <a:spcBef>
                    <a:spcPts val="1500"/>
                  </a:spcBef>
                  <a:buFontTx/>
                  <a:buChar char="−"/>
                </a:pPr>
                <a14:m>
                  <m:oMath xmlns:m="http://schemas.openxmlformats.org/officeDocument/2006/math">
                    <m:sSub>
                      <m:sSubPr>
                        <m:ctrlPr>
                          <a:rPr lang="en-IN" i="1" smtClean="0">
                            <a:latin typeface="Cambria Math" panose="02040503050406030204" pitchFamily="18" charset="0"/>
                          </a:rPr>
                        </m:ctrlPr>
                      </m:sSubPr>
                      <m:e>
                        <m:r>
                          <a:rPr lang="en-CA" i="1">
                            <a:latin typeface="Cambria Math" panose="02040503050406030204" pitchFamily="18" charset="0"/>
                          </a:rPr>
                          <m:t>𝑀𝑅𝑆</m:t>
                        </m:r>
                      </m:e>
                      <m:sub>
                        <m:r>
                          <a:rPr lang="en-CA" i="1">
                            <a:latin typeface="Cambria Math" panose="02040503050406030204" pitchFamily="18" charset="0"/>
                          </a:rPr>
                          <m:t>𝑙</m:t>
                        </m:r>
                        <m:r>
                          <a:rPr lang="en-CA" i="1">
                            <a:latin typeface="Cambria Math" panose="02040503050406030204" pitchFamily="18" charset="0"/>
                          </a:rPr>
                          <m:t>,</m:t>
                        </m:r>
                        <m:r>
                          <a:rPr lang="en-CA" i="1">
                            <a:latin typeface="Cambria Math" panose="02040503050406030204" pitchFamily="18" charset="0"/>
                          </a:rPr>
                          <m:t>𝐶</m:t>
                        </m:r>
                      </m:sub>
                    </m:sSub>
                    <m:r>
                      <a:rPr lang="en-CA" i="1">
                        <a:latin typeface="Cambria Math" panose="02040503050406030204" pitchFamily="18" charset="0"/>
                      </a:rPr>
                      <m:t>&lt;</m:t>
                    </m:r>
                    <m:sSub>
                      <m:sSubPr>
                        <m:ctrlPr>
                          <a:rPr lang="en-CA" i="1">
                            <a:latin typeface="Cambria Math" panose="02040503050406030204" pitchFamily="18" charset="0"/>
                          </a:rPr>
                        </m:ctrlPr>
                      </m:sSubPr>
                      <m:e>
                        <m:r>
                          <a:rPr lang="en-CA" i="1">
                            <a:latin typeface="Cambria Math" panose="02040503050406030204" pitchFamily="18" charset="0"/>
                          </a:rPr>
                          <m:t>𝑀𝑃</m:t>
                        </m:r>
                      </m:e>
                      <m:sub>
                        <m:r>
                          <a:rPr lang="en-CA" i="1">
                            <a:latin typeface="Cambria Math" panose="02040503050406030204" pitchFamily="18" charset="0"/>
                          </a:rPr>
                          <m:t>𝑁</m:t>
                        </m:r>
                      </m:sub>
                    </m:sSub>
                    <m:r>
                      <a:rPr lang="en-CA" i="1">
                        <a:latin typeface="Cambria Math" panose="02040503050406030204" pitchFamily="18" charset="0"/>
                      </a:rPr>
                      <m:t>=</m:t>
                    </m:r>
                    <m:f>
                      <m:fPr>
                        <m:ctrlPr>
                          <a:rPr lang="en-CA" i="1">
                            <a:latin typeface="Cambria Math" panose="02040503050406030204" pitchFamily="18" charset="0"/>
                          </a:rPr>
                        </m:ctrlPr>
                      </m:fPr>
                      <m:num>
                        <m:r>
                          <a:rPr lang="en-CA" i="1">
                            <a:latin typeface="Cambria Math" panose="02040503050406030204" pitchFamily="18" charset="0"/>
                          </a:rPr>
                          <m:t>𝑊</m:t>
                        </m:r>
                      </m:num>
                      <m:den>
                        <m:r>
                          <a:rPr lang="en-CA" i="1">
                            <a:latin typeface="Cambria Math" panose="02040503050406030204" pitchFamily="18" charset="0"/>
                          </a:rPr>
                          <m:t>𝑃</m:t>
                        </m:r>
                      </m:den>
                    </m:f>
                  </m:oMath>
                </a14:m>
                <a:r>
                  <a:rPr lang="en-IN" dirty="0"/>
                  <a:t> (consumer wants to work and consume more)</a:t>
                </a:r>
              </a:p>
              <a:p>
                <a:pPr lvl="1">
                  <a:spcBef>
                    <a:spcPts val="1500"/>
                  </a:spcBef>
                  <a:buFontTx/>
                  <a:buChar char="−"/>
                </a:pPr>
                <a14:m>
                  <m:oMath xmlns:m="http://schemas.openxmlformats.org/officeDocument/2006/math">
                    <m:sSub>
                      <m:sSubPr>
                        <m:ctrlPr>
                          <a:rPr lang="en-IN" i="1">
                            <a:latin typeface="Cambria Math" panose="02040503050406030204" pitchFamily="18" charset="0"/>
                          </a:rPr>
                        </m:ctrlPr>
                      </m:sSubPr>
                      <m:e>
                        <m:r>
                          <a:rPr lang="en-CA" i="1">
                            <a:latin typeface="Cambria Math" panose="02040503050406030204" pitchFamily="18" charset="0"/>
                          </a:rPr>
                          <m:t>𝑀𝑅𝑆</m:t>
                        </m:r>
                      </m:e>
                      <m:sub>
                        <m:r>
                          <a:rPr lang="en-CA" i="1">
                            <a:latin typeface="Cambria Math" panose="02040503050406030204" pitchFamily="18" charset="0"/>
                          </a:rPr>
                          <m:t>𝑙</m:t>
                        </m:r>
                        <m:r>
                          <a:rPr lang="en-CA" i="1">
                            <a:latin typeface="Cambria Math" panose="02040503050406030204" pitchFamily="18" charset="0"/>
                          </a:rPr>
                          <m:t>,</m:t>
                        </m:r>
                        <m:r>
                          <a:rPr lang="en-CA" i="1">
                            <a:latin typeface="Cambria Math" panose="02040503050406030204" pitchFamily="18" charset="0"/>
                          </a:rPr>
                          <m:t>𝐶</m:t>
                        </m:r>
                      </m:sub>
                    </m:sSub>
                    <m:r>
                      <a:rPr lang="en-CA" i="1">
                        <a:latin typeface="Cambria Math" panose="02040503050406030204" pitchFamily="18" charset="0"/>
                      </a:rPr>
                      <m:t>&gt;</m:t>
                    </m:r>
                    <m:sSub>
                      <m:sSubPr>
                        <m:ctrlPr>
                          <a:rPr lang="en-CA" i="1">
                            <a:latin typeface="Cambria Math" panose="02040503050406030204" pitchFamily="18" charset="0"/>
                          </a:rPr>
                        </m:ctrlPr>
                      </m:sSubPr>
                      <m:e>
                        <m:r>
                          <a:rPr lang="en-CA" i="1">
                            <a:latin typeface="Cambria Math" panose="02040503050406030204" pitchFamily="18" charset="0"/>
                          </a:rPr>
                          <m:t>𝑀𝑃</m:t>
                        </m:r>
                      </m:e>
                      <m:sub>
                        <m:r>
                          <a:rPr lang="en-CA" i="1">
                            <a:latin typeface="Cambria Math" panose="02040503050406030204" pitchFamily="18" charset="0"/>
                          </a:rPr>
                          <m:t>𝑁</m:t>
                        </m:r>
                      </m:sub>
                    </m:sSub>
                    <m:r>
                      <a:rPr lang="en-CA" i="1">
                        <a:latin typeface="Cambria Math" panose="02040503050406030204" pitchFamily="18" charset="0"/>
                      </a:rPr>
                      <m:t>=</m:t>
                    </m:r>
                    <m:f>
                      <m:fPr>
                        <m:ctrlPr>
                          <a:rPr lang="en-CA" i="1">
                            <a:latin typeface="Cambria Math" panose="02040503050406030204" pitchFamily="18" charset="0"/>
                          </a:rPr>
                        </m:ctrlPr>
                      </m:fPr>
                      <m:num>
                        <m:r>
                          <a:rPr lang="en-CA" i="1">
                            <a:latin typeface="Cambria Math" panose="02040503050406030204" pitchFamily="18" charset="0"/>
                          </a:rPr>
                          <m:t>𝑊</m:t>
                        </m:r>
                      </m:num>
                      <m:den>
                        <m:r>
                          <a:rPr lang="en-CA" i="1">
                            <a:latin typeface="Cambria Math" panose="02040503050406030204" pitchFamily="18" charset="0"/>
                          </a:rPr>
                          <m:t>𝑃</m:t>
                        </m:r>
                      </m:den>
                    </m:f>
                  </m:oMath>
                </a14:m>
                <a:r>
                  <a:rPr lang="en-IN" dirty="0"/>
                  <a:t> (consumer wants to work and consume less)</a:t>
                </a:r>
                <a:endParaRPr lang="en-AU" dirty="0"/>
              </a:p>
            </p:txBody>
          </p:sp>
        </mc:Choice>
        <mc:Fallback xmlns="">
          <p:sp>
            <p:nvSpPr>
              <p:cNvPr id="3" name="Content Placeholder 2" descr="M R S sub start expression l, C end expression is greater than M P sub n = W over P "/>
              <p:cNvSpPr>
                <a:spLocks noGrp="1" noRot="1" noChangeAspect="1" noMove="1" noResize="1" noEditPoints="1" noAdjustHandles="1" noChangeArrowheads="1" noChangeShapeType="1" noTextEdit="1"/>
              </p:cNvSpPr>
              <p:nvPr>
                <p:ph idx="1"/>
              </p:nvPr>
            </p:nvSpPr>
            <p:spPr>
              <a:xfrm>
                <a:off x="457200" y="1600201"/>
                <a:ext cx="8229600" cy="762000"/>
              </a:xfrm>
              <a:blipFill>
                <a:blip r:embed="rId3"/>
                <a:stretch>
                  <a:fillRect l="-2074" t="-12000" r="-74" b="-280800"/>
                </a:stretch>
              </a:blipFill>
            </p:spPr>
            <p:txBody>
              <a:bodyPr/>
              <a:lstStyle/>
              <a:p>
                <a:r>
                  <a:rPr lang="en-AU">
                    <a:noFill/>
                  </a:rPr>
                  <a:t> </a:t>
                </a:r>
              </a:p>
            </p:txBody>
          </p:sp>
        </mc:Fallback>
      </mc:AlternateContent>
      <p:sp>
        <p:nvSpPr>
          <p:cNvPr id="4" name="Content Placeholder 2" descr="M R S sub start expression l, C end expression is greater than M P sub n = W over P "/>
          <p:cNvSpPr txBox="1">
            <a:spLocks/>
          </p:cNvSpPr>
          <p:nvPr/>
        </p:nvSpPr>
        <p:spPr>
          <a:xfrm>
            <a:off x="461387" y="2514600"/>
            <a:ext cx="8229600" cy="914400"/>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a:buFontTx/>
              <a:buChar char="•"/>
            </a:pPr>
            <a:endParaRPr lang="en-US" dirty="0"/>
          </a:p>
        </p:txBody>
      </p:sp>
      <p:sp>
        <p:nvSpPr>
          <p:cNvPr id="7" name="Content Placeholder 2" descr="M R S sub start expression l, C end expression is greater than M P sub n = W over P "/>
          <p:cNvSpPr txBox="1">
            <a:spLocks/>
          </p:cNvSpPr>
          <p:nvPr/>
        </p:nvSpPr>
        <p:spPr>
          <a:xfrm>
            <a:off x="685800" y="3505200"/>
            <a:ext cx="8229600" cy="914400"/>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a:buFontTx/>
              <a:buChar char="•"/>
            </a:pPr>
            <a:endParaRPr lang="en-US" dirty="0"/>
          </a:p>
        </p:txBody>
      </p:sp>
    </p:spTree>
    <p:extLst>
      <p:ext uri="{BB962C8B-B14F-4D97-AF65-F5344CB8AC3E}">
        <p14:creationId xmlns:p14="http://schemas.microsoft.com/office/powerpoint/2010/main" val="40546935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Macroeconomic Policy with Sticky Wages and Prices</a:t>
            </a:r>
            <a:r>
              <a:rPr lang="en-US" sz="2000" b="0" dirty="0"/>
              <a:t> (1 of 2)</a:t>
            </a:r>
            <a:endParaRPr lang="en-AU" sz="2000" b="0" dirty="0"/>
          </a:p>
        </p:txBody>
      </p:sp>
      <p:sp>
        <p:nvSpPr>
          <p:cNvPr id="3" name="Content Placeholder 2"/>
          <p:cNvSpPr>
            <a:spLocks noGrp="1"/>
          </p:cNvSpPr>
          <p:nvPr>
            <p:ph idx="1"/>
          </p:nvPr>
        </p:nvSpPr>
        <p:spPr/>
        <p:txBody>
          <a:bodyPr/>
          <a:lstStyle/>
          <a:p>
            <a:pPr>
              <a:spcBef>
                <a:spcPts val="600"/>
              </a:spcBef>
              <a:buFontTx/>
              <a:buChar char="•"/>
            </a:pPr>
            <a:r>
              <a:rPr lang="en-US" dirty="0"/>
              <a:t>In general, the competitive equilibrium is not Pareto optimal – the first welfare theorem fails.</a:t>
            </a:r>
          </a:p>
          <a:p>
            <a:pPr>
              <a:spcBef>
                <a:spcPts val="600"/>
              </a:spcBef>
              <a:buFontTx/>
              <a:buChar char="•"/>
            </a:pPr>
            <a:r>
              <a:rPr lang="en-US" dirty="0"/>
              <a:t>In the long run, prices and wages adjust so that efficiency is achieved.</a:t>
            </a:r>
          </a:p>
          <a:p>
            <a:pPr>
              <a:spcBef>
                <a:spcPts val="600"/>
              </a:spcBef>
              <a:buFontTx/>
              <a:buChar char="•"/>
            </a:pPr>
            <a:r>
              <a:rPr lang="en-US" dirty="0"/>
              <a:t>Keynesians argue that the long run is too long to wait. Keynes said: “In the long run we are all dead.”</a:t>
            </a:r>
            <a:endParaRPr lang="en-AU" dirty="0"/>
          </a:p>
        </p:txBody>
      </p:sp>
    </p:spTree>
    <p:extLst>
      <p:ext uri="{BB962C8B-B14F-4D97-AF65-F5344CB8AC3E}">
        <p14:creationId xmlns:p14="http://schemas.microsoft.com/office/powerpoint/2010/main" val="2860595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5.1</a:t>
            </a:r>
            <a:br>
              <a:rPr lang="en-US" dirty="0"/>
            </a:br>
            <a:r>
              <a:rPr lang="en-US" b="0" dirty="0"/>
              <a:t>A Model Takes Exogenous Variables and Determines Endogenous Variables</a:t>
            </a:r>
            <a:endParaRPr lang="en-AU" dirty="0"/>
          </a:p>
        </p:txBody>
      </p:sp>
      <p:sp>
        <p:nvSpPr>
          <p:cNvPr id="3" name="Text Placeholder 2"/>
          <p:cNvSpPr>
            <a:spLocks noGrp="1"/>
          </p:cNvSpPr>
          <p:nvPr>
            <p:ph type="body" sz="quarter" idx="13"/>
          </p:nvPr>
        </p:nvSpPr>
        <p:spPr/>
        <p:txBody>
          <a:bodyPr/>
          <a:lstStyle/>
          <a:p>
            <a:r>
              <a:rPr lang="en-US" sz="1200" dirty="0"/>
              <a:t>Exogenous variables are determined outside a macroeconomic model. Given the exogenous variables, the model determines the endogenous variables. In experiments, we are interested in how the endogenous variables change when there are changes in exogenous variables.</a:t>
            </a:r>
            <a:endParaRPr lang="en-AU" sz="1200" dirty="0"/>
          </a:p>
        </p:txBody>
      </p:sp>
      <p:pic>
        <p:nvPicPr>
          <p:cNvPr id="4" name="Picture 3" descr="An illustration depicts an arrow from Exogenous Variables pointing to Model and another arrow from Model pointing to Endogenous Variabl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810256"/>
            <a:ext cx="6096000" cy="1237488"/>
          </a:xfrm>
          <a:prstGeom prst="rect">
            <a:avLst/>
          </a:prstGeom>
        </p:spPr>
      </p:pic>
    </p:spTree>
    <p:extLst>
      <p:ext uri="{BB962C8B-B14F-4D97-AF65-F5344CB8AC3E}">
        <p14:creationId xmlns:p14="http://schemas.microsoft.com/office/powerpoint/2010/main" val="36902935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Macroeconomic Policy with Sticky Wages and Prices</a:t>
            </a:r>
            <a:r>
              <a:rPr lang="en-US" sz="2000" b="0" dirty="0"/>
              <a:t> (2 of 2)</a:t>
            </a:r>
            <a:endParaRPr lang="en-AU" sz="2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Short run monetary policy:</a:t>
                </a:r>
              </a:p>
              <a:p>
                <a:pPr lvl="1"/>
                <a:r>
                  <a:rPr lang="en-US" sz="2400" dirty="0"/>
                  <a:t>If </a:t>
                </a:r>
                <a14:m>
                  <m:oMath xmlns:m="http://schemas.openxmlformats.org/officeDocument/2006/math">
                    <m:sSub>
                      <m:sSubPr>
                        <m:ctrlPr>
                          <a:rPr lang="en-IN" sz="2400" i="1">
                            <a:latin typeface="Cambria Math" panose="02040503050406030204" pitchFamily="18" charset="0"/>
                          </a:rPr>
                        </m:ctrlPr>
                      </m:sSubPr>
                      <m:e>
                        <m:r>
                          <a:rPr lang="en-CA" sz="2400" i="1">
                            <a:latin typeface="Cambria Math" panose="02040503050406030204" pitchFamily="18" charset="0"/>
                          </a:rPr>
                          <m:t>𝑀𝑅𝑆</m:t>
                        </m:r>
                      </m:e>
                      <m:sub>
                        <m:r>
                          <a:rPr lang="en-CA" sz="2400" i="1">
                            <a:latin typeface="Cambria Math" panose="02040503050406030204" pitchFamily="18" charset="0"/>
                          </a:rPr>
                          <m:t>𝑙</m:t>
                        </m:r>
                        <m:r>
                          <a:rPr lang="en-CA" sz="2400" i="1">
                            <a:latin typeface="Cambria Math" panose="02040503050406030204" pitchFamily="18" charset="0"/>
                          </a:rPr>
                          <m:t>,</m:t>
                        </m:r>
                        <m:r>
                          <a:rPr lang="en-CA" sz="2400" i="1">
                            <a:latin typeface="Cambria Math" panose="02040503050406030204" pitchFamily="18" charset="0"/>
                          </a:rPr>
                          <m:t>𝐶</m:t>
                        </m:r>
                      </m:sub>
                    </m:sSub>
                    <m:r>
                      <a:rPr lang="en-CA" sz="2400" i="1">
                        <a:latin typeface="Cambria Math" panose="02040503050406030204" pitchFamily="18" charset="0"/>
                      </a:rPr>
                      <m:t>&lt;</m:t>
                    </m:r>
                    <m:sSub>
                      <m:sSubPr>
                        <m:ctrlPr>
                          <a:rPr lang="en-CA" sz="2400" i="1">
                            <a:latin typeface="Cambria Math" panose="02040503050406030204" pitchFamily="18" charset="0"/>
                          </a:rPr>
                        </m:ctrlPr>
                      </m:sSubPr>
                      <m:e>
                        <m:r>
                          <a:rPr lang="en-CA" sz="2400" i="1">
                            <a:latin typeface="Cambria Math" panose="02040503050406030204" pitchFamily="18" charset="0"/>
                          </a:rPr>
                          <m:t>𝑀𝑃</m:t>
                        </m:r>
                      </m:e>
                      <m:sub>
                        <m:r>
                          <a:rPr lang="en-CA" sz="2400" i="1">
                            <a:latin typeface="Cambria Math" panose="02040503050406030204" pitchFamily="18" charset="0"/>
                          </a:rPr>
                          <m:t>𝑁</m:t>
                        </m:r>
                      </m:sub>
                    </m:sSub>
                    <m:r>
                      <a:rPr lang="en-CA" sz="2400" i="1">
                        <a:latin typeface="Cambria Math" panose="02040503050406030204" pitchFamily="18" charset="0"/>
                      </a:rPr>
                      <m:t>=</m:t>
                    </m:r>
                    <m:f>
                      <m:fPr>
                        <m:ctrlPr>
                          <a:rPr lang="en-CA" sz="2400" i="1">
                            <a:latin typeface="Cambria Math" panose="02040503050406030204" pitchFamily="18" charset="0"/>
                          </a:rPr>
                        </m:ctrlPr>
                      </m:fPr>
                      <m:num>
                        <m:r>
                          <a:rPr lang="en-CA" sz="2400" i="1">
                            <a:latin typeface="Cambria Math" panose="02040503050406030204" pitchFamily="18" charset="0"/>
                          </a:rPr>
                          <m:t>𝑊</m:t>
                        </m:r>
                      </m:num>
                      <m:den>
                        <m:r>
                          <a:rPr lang="en-CA" sz="2400" i="1">
                            <a:latin typeface="Cambria Math" panose="02040503050406030204" pitchFamily="18" charset="0"/>
                          </a:rPr>
                          <m:t>𝑃</m:t>
                        </m:r>
                      </m:den>
                    </m:f>
                    <m:r>
                      <a:rPr lang="en-CA" sz="2400" i="1">
                        <a:latin typeface="Cambria Math" panose="02040503050406030204" pitchFamily="18" charset="0"/>
                      </a:rPr>
                      <m:t> </m:t>
                    </m:r>
                  </m:oMath>
                </a14:m>
                <a:r>
                  <a:rPr lang="en-US" sz="2400" dirty="0"/>
                  <a:t>, then accommodative monetary policy should increase </a:t>
                </a:r>
                <a:r>
                  <a:rPr lang="en-US" sz="2400" i="1" dirty="0"/>
                  <a:t>P</a:t>
                </a:r>
                <a:r>
                  <a:rPr lang="en-US" sz="2400" dirty="0"/>
                  <a:t>, lower the real wage, and increase output.</a:t>
                </a:r>
              </a:p>
              <a:p>
                <a:pPr lvl="1"/>
                <a:r>
                  <a:rPr lang="en-US" sz="2400" dirty="0"/>
                  <a:t>If </a:t>
                </a:r>
                <a14:m>
                  <m:oMath xmlns:m="http://schemas.openxmlformats.org/officeDocument/2006/math">
                    <m:sSub>
                      <m:sSubPr>
                        <m:ctrlPr>
                          <a:rPr lang="en-IN" sz="2400" i="1">
                            <a:latin typeface="Cambria Math" panose="02040503050406030204" pitchFamily="18" charset="0"/>
                          </a:rPr>
                        </m:ctrlPr>
                      </m:sSubPr>
                      <m:e>
                        <m:r>
                          <a:rPr lang="en-CA" sz="2400" i="1">
                            <a:latin typeface="Cambria Math" panose="02040503050406030204" pitchFamily="18" charset="0"/>
                          </a:rPr>
                          <m:t>𝑀𝑅𝑆</m:t>
                        </m:r>
                      </m:e>
                      <m:sub>
                        <m:r>
                          <a:rPr lang="en-CA" sz="2400" i="1">
                            <a:latin typeface="Cambria Math" panose="02040503050406030204" pitchFamily="18" charset="0"/>
                          </a:rPr>
                          <m:t>𝑙</m:t>
                        </m:r>
                        <m:r>
                          <a:rPr lang="en-CA" sz="2400" i="1">
                            <a:latin typeface="Cambria Math" panose="02040503050406030204" pitchFamily="18" charset="0"/>
                          </a:rPr>
                          <m:t>,</m:t>
                        </m:r>
                        <m:r>
                          <a:rPr lang="en-CA" sz="2400" i="1">
                            <a:latin typeface="Cambria Math" panose="02040503050406030204" pitchFamily="18" charset="0"/>
                          </a:rPr>
                          <m:t>𝐶</m:t>
                        </m:r>
                      </m:sub>
                    </m:sSub>
                    <m:r>
                      <a:rPr lang="en-CA" sz="2400" i="1">
                        <a:latin typeface="Cambria Math" panose="02040503050406030204" pitchFamily="18" charset="0"/>
                      </a:rPr>
                      <m:t>&gt;</m:t>
                    </m:r>
                    <m:sSub>
                      <m:sSubPr>
                        <m:ctrlPr>
                          <a:rPr lang="en-CA" sz="2400" i="1">
                            <a:latin typeface="Cambria Math" panose="02040503050406030204" pitchFamily="18" charset="0"/>
                          </a:rPr>
                        </m:ctrlPr>
                      </m:sSubPr>
                      <m:e>
                        <m:r>
                          <a:rPr lang="en-CA" sz="2400" i="1">
                            <a:latin typeface="Cambria Math" panose="02040503050406030204" pitchFamily="18" charset="0"/>
                          </a:rPr>
                          <m:t>𝑀𝑃</m:t>
                        </m:r>
                      </m:e>
                      <m:sub>
                        <m:r>
                          <a:rPr lang="en-CA" sz="2400" i="1">
                            <a:latin typeface="Cambria Math" panose="02040503050406030204" pitchFamily="18" charset="0"/>
                          </a:rPr>
                          <m:t>𝑁</m:t>
                        </m:r>
                      </m:sub>
                    </m:sSub>
                    <m:r>
                      <a:rPr lang="en-CA" sz="2400" i="1">
                        <a:latin typeface="Cambria Math" panose="02040503050406030204" pitchFamily="18" charset="0"/>
                      </a:rPr>
                      <m:t>=</m:t>
                    </m:r>
                    <m:f>
                      <m:fPr>
                        <m:ctrlPr>
                          <a:rPr lang="en-CA" sz="2400" i="1">
                            <a:latin typeface="Cambria Math" panose="02040503050406030204" pitchFamily="18" charset="0"/>
                          </a:rPr>
                        </m:ctrlPr>
                      </m:fPr>
                      <m:num>
                        <m:r>
                          <a:rPr lang="en-CA" sz="2400" i="1">
                            <a:latin typeface="Cambria Math" panose="02040503050406030204" pitchFamily="18" charset="0"/>
                          </a:rPr>
                          <m:t>𝑊</m:t>
                        </m:r>
                      </m:num>
                      <m:den>
                        <m:r>
                          <a:rPr lang="en-CA" sz="2400" i="1">
                            <a:latin typeface="Cambria Math" panose="02040503050406030204" pitchFamily="18" charset="0"/>
                          </a:rPr>
                          <m:t>𝑃</m:t>
                        </m:r>
                      </m:den>
                    </m:f>
                    <m:r>
                      <a:rPr lang="en-CA" sz="2400" i="1">
                        <a:latin typeface="Cambria Math" panose="02040503050406030204" pitchFamily="18" charset="0"/>
                      </a:rPr>
                      <m:t> </m:t>
                    </m:r>
                  </m:oMath>
                </a14:m>
                <a:r>
                  <a:rPr lang="en-US" sz="2400" dirty="0"/>
                  <a:t>, then monetary policy should tighten, which reduces </a:t>
                </a:r>
                <a:r>
                  <a:rPr lang="en-US" sz="2400" i="1" dirty="0"/>
                  <a:t>P</a:t>
                </a:r>
                <a:r>
                  <a:rPr lang="en-US" sz="2400" dirty="0"/>
                  <a:t> and increases the real wage, and reduces output.</a:t>
                </a:r>
              </a:p>
              <a:p>
                <a:r>
                  <a:rPr lang="en-IN" sz="2600" dirty="0"/>
                  <a:t>Short run fiscal policy: Increase in </a:t>
                </a:r>
                <a:r>
                  <a:rPr lang="en-IN" sz="2600" i="1" dirty="0"/>
                  <a:t>G</a:t>
                </a:r>
                <a:r>
                  <a:rPr lang="en-IN" sz="2600" dirty="0"/>
                  <a:t> can increase </a:t>
                </a:r>
                <a:r>
                  <a:rPr lang="en-IN" sz="2600" i="1" dirty="0"/>
                  <a:t>Y</a:t>
                </a:r>
                <a:r>
                  <a:rPr lang="en-IN" sz="2600" dirty="0"/>
                  <a:t> more than one-for-one – government spending multiplier.</a:t>
                </a:r>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2222" t="-2022" r="-1111" b="-1482"/>
                </a:stretch>
              </a:blipFill>
            </p:spPr>
            <p:txBody>
              <a:bodyPr/>
              <a:lstStyle/>
              <a:p>
                <a:r>
                  <a:rPr lang="en-AU">
                    <a:noFill/>
                  </a:rPr>
                  <a:t> </a:t>
                </a:r>
              </a:p>
            </p:txBody>
          </p:sp>
        </mc:Fallback>
      </mc:AlternateContent>
    </p:spTree>
    <p:extLst>
      <p:ext uri="{BB962C8B-B14F-4D97-AF65-F5344CB8AC3E}">
        <p14:creationId xmlns:p14="http://schemas.microsoft.com/office/powerpoint/2010/main" val="6572869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838200"/>
          </a:xfrm>
        </p:spPr>
        <p:txBody>
          <a:bodyPr/>
          <a:lstStyle/>
          <a:p>
            <a:r>
              <a:rPr lang="en-US" dirty="0"/>
              <a:t>Figure 5.18</a:t>
            </a:r>
            <a:br>
              <a:rPr lang="en-US" dirty="0"/>
            </a:br>
            <a:r>
              <a:rPr lang="en-US" b="0" dirty="0"/>
              <a:t>An Increase in Government Spending with Sticky Wages and Prices</a:t>
            </a:r>
            <a:endParaRPr lang="en-AU" dirty="0"/>
          </a:p>
        </p:txBody>
      </p:sp>
      <p:sp>
        <p:nvSpPr>
          <p:cNvPr id="5" name="Text Placeholder 4"/>
          <p:cNvSpPr>
            <a:spLocks noGrp="1"/>
          </p:cNvSpPr>
          <p:nvPr>
            <p:ph type="body" sz="quarter" idx="13"/>
          </p:nvPr>
        </p:nvSpPr>
        <p:spPr>
          <a:xfrm>
            <a:off x="457200" y="5765276"/>
            <a:ext cx="8229600" cy="519739"/>
          </a:xfrm>
        </p:spPr>
        <p:txBody>
          <a:bodyPr/>
          <a:lstStyle/>
          <a:p>
            <a:r>
              <a:rPr lang="en-US" sz="1200" dirty="0"/>
              <a:t>In this example, government spending increases the price level </a:t>
            </a:r>
            <a:r>
              <a:rPr lang="en-US" sz="1200" i="1" dirty="0"/>
              <a:t>P </a:t>
            </a:r>
            <a:r>
              <a:rPr lang="en-US" sz="1200" dirty="0"/>
              <a:t>and reduces the real wage. The </a:t>
            </a:r>
            <a:r>
              <a:rPr lang="en-US" sz="1200" i="1" dirty="0"/>
              <a:t>PPF </a:t>
            </a:r>
            <a:r>
              <a:rPr lang="en-US" sz="1200" dirty="0"/>
              <a:t>shifts in the usual fashion, but the equilibrium shifts from </a:t>
            </a:r>
            <a:r>
              <a:rPr lang="en-US" sz="1200" i="1" dirty="0"/>
              <a:t>B </a:t>
            </a:r>
            <a:r>
              <a:rPr lang="en-US" sz="1200" dirty="0"/>
              <a:t>to </a:t>
            </a:r>
            <a:r>
              <a:rPr lang="en-US" sz="1200" i="1" dirty="0"/>
              <a:t>F</a:t>
            </a:r>
            <a:r>
              <a:rPr lang="en-US" sz="1200" dirty="0"/>
              <a:t>, increasing consumption.</a:t>
            </a:r>
            <a:endParaRPr lang="en-AU" sz="1200" dirty="0"/>
          </a:p>
        </p:txBody>
      </p:sp>
      <p:pic>
        <p:nvPicPr>
          <p:cNvPr id="4" name="Picture 3" descr="A line graph depicts a shift in P P F curve due an increase in the government spend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1371600"/>
            <a:ext cx="4845916" cy="4088877"/>
          </a:xfrm>
          <a:prstGeom prst="rect">
            <a:avLst/>
          </a:prstGeom>
        </p:spPr>
      </p:pic>
    </p:spTree>
    <p:extLst>
      <p:ext uri="{BB962C8B-B14F-4D97-AF65-F5344CB8AC3E}">
        <p14:creationId xmlns:p14="http://schemas.microsoft.com/office/powerpoint/2010/main" val="923642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Competitive Equilibrium</a:t>
            </a:r>
            <a:endParaRPr lang="en-IN" dirty="0"/>
          </a:p>
        </p:txBody>
      </p:sp>
      <p:sp>
        <p:nvSpPr>
          <p:cNvPr id="3" name="Content Placeholder 2"/>
          <p:cNvSpPr>
            <a:spLocks noGrp="1"/>
          </p:cNvSpPr>
          <p:nvPr>
            <p:ph idx="1"/>
          </p:nvPr>
        </p:nvSpPr>
        <p:spPr/>
        <p:txBody>
          <a:bodyPr/>
          <a:lstStyle/>
          <a:p>
            <a:pPr>
              <a:spcBef>
                <a:spcPts val="600"/>
              </a:spcBef>
              <a:defRPr/>
            </a:pPr>
            <a:r>
              <a:rPr lang="en-US" dirty="0"/>
              <a:t>Representative consumer optimizes given market prices.</a:t>
            </a:r>
          </a:p>
          <a:p>
            <a:pPr>
              <a:spcBef>
                <a:spcPts val="600"/>
              </a:spcBef>
              <a:defRPr/>
            </a:pPr>
            <a:r>
              <a:rPr lang="en-US" dirty="0"/>
              <a:t>Representative firm optimizes given market prices.</a:t>
            </a:r>
          </a:p>
          <a:p>
            <a:pPr>
              <a:spcBef>
                <a:spcPts val="600"/>
              </a:spcBef>
              <a:defRPr/>
            </a:pPr>
            <a:r>
              <a:rPr lang="en-US" dirty="0"/>
              <a:t>The </a:t>
            </a:r>
            <a:r>
              <a:rPr lang="en-US" dirty="0" err="1"/>
              <a:t>labour</a:t>
            </a:r>
            <a:r>
              <a:rPr lang="en-US" dirty="0"/>
              <a:t> market clears.</a:t>
            </a:r>
          </a:p>
          <a:p>
            <a:pPr>
              <a:spcBef>
                <a:spcPts val="600"/>
              </a:spcBef>
              <a:defRPr/>
            </a:pPr>
            <a:r>
              <a:rPr lang="en-US" dirty="0"/>
              <a:t>The government budget constraint is satisfied, or G = T.</a:t>
            </a:r>
            <a:endParaRPr lang="en-IN" dirty="0"/>
          </a:p>
        </p:txBody>
      </p:sp>
    </p:spTree>
    <p:extLst>
      <p:ext uri="{BB962C8B-B14F-4D97-AF65-F5344CB8AC3E}">
        <p14:creationId xmlns:p14="http://schemas.microsoft.com/office/powerpoint/2010/main" val="3731397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Income-Expenditure Identity</a:t>
            </a:r>
            <a:endParaRPr lang="en-AU" dirty="0"/>
          </a:p>
        </p:txBody>
      </p:sp>
      <p:sp>
        <p:nvSpPr>
          <p:cNvPr id="3" name="Content Placeholder 2"/>
          <p:cNvSpPr>
            <a:spLocks noGrp="1"/>
          </p:cNvSpPr>
          <p:nvPr>
            <p:ph idx="1"/>
          </p:nvPr>
        </p:nvSpPr>
        <p:spPr>
          <a:xfrm>
            <a:off x="457200" y="1600201"/>
            <a:ext cx="8229600" cy="914400"/>
          </a:xfrm>
        </p:spPr>
        <p:txBody>
          <a:bodyPr/>
          <a:lstStyle/>
          <a:p>
            <a:r>
              <a:rPr lang="en-US" kern="0" dirty="0"/>
              <a:t>In a competitive equilibrium, the income-expenditure identity is satisfied, so</a:t>
            </a:r>
            <a:endParaRPr lang="en-AU" dirty="0"/>
          </a:p>
        </p:txBody>
      </p:sp>
      <mc:AlternateContent xmlns:mc="http://schemas.openxmlformats.org/markup-compatibility/2006">
        <mc:Choice xmlns:a14="http://schemas.microsoft.com/office/drawing/2010/main" Requires="a14">
          <p:sp>
            <p:nvSpPr>
              <p:cNvPr id="4" name="Object 3" descr="Y = C + G"/>
              <p:cNvSpPr txBox="1"/>
              <p:nvPr/>
            </p:nvSpPr>
            <p:spPr>
              <a:xfrm>
                <a:off x="3810000" y="2819400"/>
                <a:ext cx="1333500" cy="292100"/>
              </a:xfrm>
              <a:prstGeom prst="rect">
                <a:avLst/>
              </a:prstGeom>
            </p:spPr>
            <p:txBody>
              <a:bodyPr>
                <a:normAutofit fontScale="70000" lnSpcReduction="2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𝑌</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𝐶</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𝐺</m:t>
                      </m:r>
                    </m:oMath>
                  </m:oMathPara>
                </a14:m>
                <a:endParaRPr lang="zh-CN" altLang="en-US"/>
              </a:p>
            </p:txBody>
          </p:sp>
        </mc:Choice>
        <mc:Fallback>
          <p:sp>
            <p:nvSpPr>
              <p:cNvPr id="4" name="Object 3" descr="Y = C + G"/>
              <p:cNvSpPr txBox="1">
                <a:spLocks noRot="1" noChangeAspect="1" noMove="1" noResize="1" noEditPoints="1" noAdjustHandles="1" noChangeArrowheads="1" noChangeShapeType="1" noTextEdit="1"/>
              </p:cNvSpPr>
              <p:nvPr/>
            </p:nvSpPr>
            <p:spPr>
              <a:xfrm>
                <a:off x="3810000" y="2819400"/>
                <a:ext cx="1333500" cy="292100"/>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37410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Production Function</a:t>
            </a:r>
            <a:endParaRPr lang="en-IN" dirty="0"/>
          </a:p>
        </p:txBody>
      </p:sp>
      <mc:AlternateContent xmlns:mc="http://schemas.openxmlformats.org/markup-compatibility/2006">
        <mc:Choice xmlns:a14="http://schemas.microsoft.com/office/drawing/2010/main" Requires="a14">
          <p:sp>
            <p:nvSpPr>
              <p:cNvPr id="5" name="Content Placeholder 4" descr="Y = z F left parenthesis K, N right parenthesis,"/>
              <p:cNvSpPr txBox="1"/>
              <p:nvPr>
                <p:ph idx="1"/>
              </p:nvPr>
            </p:nvSpPr>
            <p:spPr>
              <a:xfrm>
                <a:off x="3676650" y="2133600"/>
                <a:ext cx="1790700" cy="342900"/>
              </a:xfrm>
              <a:prstGeom prst="rect">
                <a:avLst/>
              </a:prstGeom>
            </p:spPr>
            <p:txBody>
              <a:bodyPr>
                <a:normAutofit fontScale="92500"/>
              </a:bodyPr>
              <a:lstStyle/>
              <a:p>
                <a:pPr>
                  <a:buNone/>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𝑌</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𝑧𝐹</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𝐾</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𝑁</m:t>
                      </m:r>
                      <m:r>
                        <a:rPr lang="zh-CN" altLang="en-US" i="1">
                          <a:solidFill>
                            <a:srgbClr val="000000"/>
                          </a:solidFill>
                          <a:latin typeface="Cambria Math" panose="02040503050406030204" pitchFamily="18" charset="0"/>
                        </a:rPr>
                        <m:t>),</m:t>
                      </m:r>
                    </m:oMath>
                  </m:oMathPara>
                </a14:m>
                <a:endParaRPr lang="zh-CN" altLang="en-US"/>
              </a:p>
            </p:txBody>
          </p:sp>
        </mc:Choice>
        <mc:Fallback>
          <p:sp>
            <p:nvSpPr>
              <p:cNvPr id="5" name="Content Placeholder 4" descr="Y = z F left parenthesis K, N right parenthesis,"/>
              <p:cNvSpPr txBox="1">
                <a:spLocks noRot="1" noChangeAspect="1" noMove="1" noResize="1" noEditPoints="1" noAdjustHandles="1" noChangeArrowheads="1" noChangeShapeType="1" noTextEdit="1"/>
              </p:cNvSpPr>
              <p:nvPr>
                <p:ph idx="1"/>
              </p:nvPr>
            </p:nvSpPr>
            <p:spPr>
              <a:xfrm>
                <a:off x="3676650" y="2133600"/>
                <a:ext cx="1790700" cy="342900"/>
              </a:xfrm>
              <a:prstGeom prst="rect">
                <a:avLst/>
              </a:prstGeom>
              <a:blipFill>
                <a:blip r:embed="rId3"/>
                <a:stretch>
                  <a:fillRect l="-5442" b="-357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27930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5800"/>
          </a:xfrm>
        </p:spPr>
        <p:txBody>
          <a:bodyPr/>
          <a:lstStyle/>
          <a:p>
            <a:r>
              <a:rPr lang="en-US" dirty="0"/>
              <a:t>Figure 5.2</a:t>
            </a:r>
            <a:br>
              <a:rPr lang="en-US" dirty="0"/>
            </a:br>
            <a:r>
              <a:rPr lang="en-US" b="0" dirty="0"/>
              <a:t>The Production Function and the Production Possibilities Frontier</a:t>
            </a:r>
            <a:endParaRPr lang="en-AU" dirty="0"/>
          </a:p>
        </p:txBody>
      </p:sp>
      <p:pic>
        <p:nvPicPr>
          <p:cNvPr id="4" name="Picture 3" descr="A set of three graphs depicting production function, output as a function of leisure, and the production possibilities frontie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5479" y="1276800"/>
            <a:ext cx="1739130" cy="3600000"/>
          </a:xfrm>
          <a:prstGeom prst="rect">
            <a:avLst/>
          </a:prstGeom>
        </p:spPr>
      </p:pic>
      <p:sp>
        <p:nvSpPr>
          <p:cNvPr id="5" name="Text Placeholder 4"/>
          <p:cNvSpPr>
            <a:spLocks noGrp="1"/>
          </p:cNvSpPr>
          <p:nvPr>
            <p:ph type="body" sz="quarter" idx="13"/>
          </p:nvPr>
        </p:nvSpPr>
        <p:spPr>
          <a:xfrm>
            <a:off x="457200" y="5181600"/>
            <a:ext cx="8229600" cy="1103416"/>
          </a:xfrm>
        </p:spPr>
        <p:txBody>
          <a:bodyPr/>
          <a:lstStyle/>
          <a:p>
            <a:r>
              <a:rPr lang="en-US" sz="1200" dirty="0"/>
              <a:t>Panel (a) shows the production function of the representative firm, while panel (b) shows the equilibrium relationship between the quantity of leisure consumed by the representative consumer and aggregate output. The relationship in (b) is the mirror image of the production function in (a). In (c), we show the production possibilities frontier (PPF), which is the technological relationship between </a:t>
            </a:r>
            <a:r>
              <a:rPr lang="en-US" sz="1200" i="1" dirty="0"/>
              <a:t>C </a:t>
            </a:r>
            <a:r>
              <a:rPr lang="en-US" sz="1200" dirty="0"/>
              <a:t>and </a:t>
            </a:r>
            <a:r>
              <a:rPr lang="en-US" sz="1200" i="1" dirty="0"/>
              <a:t>l</a:t>
            </a:r>
            <a:r>
              <a:rPr lang="en-US" sz="1200" dirty="0"/>
              <a:t>, determined by shifting the relationship in (b) down by the amount </a:t>
            </a:r>
            <a:r>
              <a:rPr lang="en-US" sz="1200" i="1" dirty="0"/>
              <a:t>G</a:t>
            </a:r>
            <a:r>
              <a:rPr lang="en-US" sz="1200" dirty="0"/>
              <a:t>. The shaded region in (c) represents consumption bundles that are technologically feasible to produce in this economy.</a:t>
            </a:r>
            <a:endParaRPr lang="en-AU" sz="1200" dirty="0"/>
          </a:p>
        </p:txBody>
      </p:sp>
    </p:spTree>
    <p:extLst>
      <p:ext uri="{BB962C8B-B14F-4D97-AF65-F5344CB8AC3E}">
        <p14:creationId xmlns:p14="http://schemas.microsoft.com/office/powerpoint/2010/main" val="205012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20280"/>
          </a:xfrm>
        </p:spPr>
        <p:txBody>
          <a:bodyPr/>
          <a:lstStyle/>
          <a:p>
            <a:r>
              <a:rPr lang="en-US" dirty="0"/>
              <a:t>Figure 5.3</a:t>
            </a:r>
            <a:br>
              <a:rPr lang="en-US" dirty="0"/>
            </a:br>
            <a:r>
              <a:rPr lang="en-US" b="0" dirty="0"/>
              <a:t>Competitive Equilibrium</a:t>
            </a:r>
            <a:endParaRPr lang="en-AU" dirty="0"/>
          </a:p>
        </p:txBody>
      </p:sp>
      <p:pic>
        <p:nvPicPr>
          <p:cNvPr id="4" name="Picture 3" descr="A line graph depicts the competitive equilibrium."/>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0362" y="1295400"/>
            <a:ext cx="3603276" cy="3960000"/>
          </a:xfrm>
          <a:prstGeom prst="rect">
            <a:avLst/>
          </a:prstGeom>
        </p:spPr>
      </p:pic>
      <p:sp>
        <p:nvSpPr>
          <p:cNvPr id="5" name="Text Placeholder 4"/>
          <p:cNvSpPr>
            <a:spLocks noGrp="1"/>
          </p:cNvSpPr>
          <p:nvPr>
            <p:ph type="body" sz="quarter" idx="13"/>
          </p:nvPr>
        </p:nvSpPr>
        <p:spPr>
          <a:xfrm>
            <a:off x="457200" y="5501920"/>
            <a:ext cx="8229600" cy="783096"/>
          </a:xfrm>
        </p:spPr>
        <p:txBody>
          <a:bodyPr/>
          <a:lstStyle/>
          <a:p>
            <a:r>
              <a:rPr lang="en-US" sz="1200" dirty="0"/>
              <a:t>This figure brings together the representative consumer’s preferences and the representative firm’s production technology to determine a competitive equilibrium. Point </a:t>
            </a:r>
            <a:r>
              <a:rPr lang="en-US" sz="1200" i="1" dirty="0"/>
              <a:t>J </a:t>
            </a:r>
            <a:r>
              <a:rPr lang="en-US" sz="1200" dirty="0"/>
              <a:t>represents the equilibrium consumption bundle. </a:t>
            </a:r>
            <a:r>
              <a:rPr lang="en-US" sz="1200" i="1" dirty="0"/>
              <a:t>ADB </a:t>
            </a:r>
            <a:r>
              <a:rPr lang="en-US" sz="1200" dirty="0"/>
              <a:t>is the budget constraint faced by the consumer in equilibrium, with the slope of </a:t>
            </a:r>
            <a:r>
              <a:rPr lang="en-US" sz="1200" i="1" dirty="0"/>
              <a:t>AD </a:t>
            </a:r>
            <a:r>
              <a:rPr lang="en-US" sz="1200" dirty="0"/>
              <a:t>equal to minus the real wage and the distance </a:t>
            </a:r>
            <a:r>
              <a:rPr lang="en-US" sz="1200" i="1" dirty="0"/>
              <a:t>DB </a:t>
            </a:r>
            <a:r>
              <a:rPr lang="en-US" sz="1200" dirty="0"/>
              <a:t>equal to dividend income minus taxes.</a:t>
            </a:r>
            <a:endParaRPr lang="en-AU" sz="1200" dirty="0"/>
          </a:p>
        </p:txBody>
      </p:sp>
    </p:spTree>
    <p:extLst>
      <p:ext uri="{BB962C8B-B14F-4D97-AF65-F5344CB8AC3E}">
        <p14:creationId xmlns:p14="http://schemas.microsoft.com/office/powerpoint/2010/main" val="1538700465"/>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938</TotalTime>
  <Words>2172</Words>
  <Application>Microsoft Office PowerPoint</Application>
  <PresentationFormat>全屏显示(4:3)</PresentationFormat>
  <Paragraphs>167</Paragraphs>
  <Slides>41</Slides>
  <Notes>35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41</vt:i4>
      </vt:variant>
    </vt:vector>
  </HeadingPairs>
  <TitlesOfParts>
    <vt:vector size="47" baseType="lpstr">
      <vt:lpstr>Arial</vt:lpstr>
      <vt:lpstr>Cambria Math</vt:lpstr>
      <vt:lpstr>Times New Roman</vt:lpstr>
      <vt:lpstr>Verdana</vt:lpstr>
      <vt:lpstr>Wingdings</vt:lpstr>
      <vt:lpstr>508 Lecture</vt:lpstr>
      <vt:lpstr>Macroeconomics</vt:lpstr>
      <vt:lpstr>Chapter 5 Topics</vt:lpstr>
      <vt:lpstr>Closed-Economy One-Period Macro Model</vt:lpstr>
      <vt:lpstr>Figure 5.1 A Model Takes Exogenous Variables and Determines Endogenous Variables</vt:lpstr>
      <vt:lpstr>Competitive Equilibrium</vt:lpstr>
      <vt:lpstr>Income-Expenditure Identity</vt:lpstr>
      <vt:lpstr>The Production Function</vt:lpstr>
      <vt:lpstr>Figure 5.2 The Production Function and the Production Possibilities Frontier</vt:lpstr>
      <vt:lpstr>Figure 5.3 Competitive Equilibrium</vt:lpstr>
      <vt:lpstr>Key Properties of a Competitive Equilibrium</vt:lpstr>
      <vt:lpstr>Figure 5.4 Pareto Optimality</vt:lpstr>
      <vt:lpstr>Key Properties of a Pareto Optimum</vt:lpstr>
      <vt:lpstr>First and Second Welfare Theorems</vt:lpstr>
      <vt:lpstr>Figure 5.5 Using the Second Welfare Theorem to Determine a Competitive Equilibrium</vt:lpstr>
      <vt:lpstr>Effects of an Increase in G</vt:lpstr>
      <vt:lpstr>Figure 5.6 Equilibrium Effects of an Increase in Government Spending</vt:lpstr>
      <vt:lpstr>Effects of an Increase in z (or an increase in K)</vt:lpstr>
      <vt:lpstr>Figure 5.7 Increase in Total Factor Productivity</vt:lpstr>
      <vt:lpstr>Figure 5.8 Competitive Equilibrium Effects of an Increase in Total Factor Productivity</vt:lpstr>
      <vt:lpstr>Figure 5.9 Income and Substitution Effects of an Increase in Total Factor Productivity</vt:lpstr>
      <vt:lpstr>Figure 5.11 Deviations from Trend in the Solow Residual and Real GDP, 1961–2017</vt:lpstr>
      <vt:lpstr>A Simplified Model with a Proportional Income Tax</vt:lpstr>
      <vt:lpstr>Production Function Without Capital</vt:lpstr>
      <vt:lpstr>Production Possibilities Frontier</vt:lpstr>
      <vt:lpstr>Consumer’s Budget Constraint</vt:lpstr>
      <vt:lpstr>Profits for the Firm</vt:lpstr>
      <vt:lpstr>The Consumer’s Budget Constraint in Equilibrium</vt:lpstr>
      <vt:lpstr>Figure 5.12 The Production Possibilities Frontier in the Simplified Model</vt:lpstr>
      <vt:lpstr>Revenue for the Government Given the Tax Rate t</vt:lpstr>
      <vt:lpstr>Figure 5.13 The Labour Demand Curve in the Simplified Model</vt:lpstr>
      <vt:lpstr>Figure 5.14 Competitive Equilibrium in the Simplified Model with a Proportional Tax on Labour Income</vt:lpstr>
      <vt:lpstr>Figure 5.15 A Laffer Curve</vt:lpstr>
      <vt:lpstr>Figure 5.16 Equilibria with High and Low Tax Rates</vt:lpstr>
      <vt:lpstr>Keynesian Sticky Wages and Prices</vt:lpstr>
      <vt:lpstr>Modifying the Basic Model to Include Wage and Price Stickiness</vt:lpstr>
      <vt:lpstr>Figure 5.17 Short Run Equilibrium with Sticky Wages and Prices</vt:lpstr>
      <vt:lpstr>Equilibrium with Price and Wage Stickiness (1 of 2)</vt:lpstr>
      <vt:lpstr>Equilibrium with Price and Wage Stickiness (2 of 2)</vt:lpstr>
      <vt:lpstr>Macroeconomic Policy with Sticky Wages and Prices (1 of 2)</vt:lpstr>
      <vt:lpstr>Macroeconomic Policy with Sticky Wages and Prices (2 of 2)</vt:lpstr>
      <vt:lpstr>Figure 5.18 An Increase in Government Spending with Sticky Wages and Prices</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Macroeconomics, Sixth Canadian Edition</dc:title>
  <dc:subject>Chapter 5: A Closed-Economy One-Period Macro-economic Model</dc:subject>
  <dc:creator>Stephen D. Williamson</dc:creator>
  <cp:keywords>Economics</cp:keywords>
  <cp:lastModifiedBy>语伦 冯</cp:lastModifiedBy>
  <cp:revision>391</cp:revision>
  <dcterms:created xsi:type="dcterms:W3CDTF">2014-07-14T20:04:21Z</dcterms:created>
  <dcterms:modified xsi:type="dcterms:W3CDTF">2023-06-06T19:10:58Z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Jive_VersionGuid">
    <vt:lpwstr>41a035f9-c0c9-4b55-9462-aad6e29bb125</vt:lpwstr>
  </property>
  <property fmtid="{D5CDD505-2E9C-101B-9397-08002B2CF9AE}" pid="3" name="Offisync_UpdateToken">
    <vt:lpwstr>1</vt:lpwstr>
  </property>
  <property fmtid="{D5CDD505-2E9C-101B-9397-08002B2CF9AE}" pid="4" name="Offisync_ProviderInitializationData">
    <vt:lpwstr>https://neo.pearson.com</vt:lpwstr>
  </property>
  <property fmtid="{D5CDD505-2E9C-101B-9397-08002B2CF9AE}" pid="5" name="Offisync_UniqueId">
    <vt:lpwstr>669439</vt:lpwstr>
  </property>
  <property fmtid="{D5CDD505-2E9C-101B-9397-08002B2CF9AE}" pid="6" name="Jive_LatestUserAccountName">
    <vt:lpwstr>UHellJe</vt:lpwstr>
  </property>
  <property fmtid="{D5CDD505-2E9C-101B-9397-08002B2CF9AE}" pid="7" name="Offisync_ServerID">
    <vt:lpwstr>7e960520-0e88-4f05-9fa0-24079b61e486</vt:lpwstr>
  </property>
</Properties>
</file>