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58" r:id="rId4"/>
    <p:sldId id="321" r:id="rId5"/>
    <p:sldId id="260" r:id="rId6"/>
    <p:sldId id="322" r:id="rId7"/>
    <p:sldId id="262" r:id="rId8"/>
    <p:sldId id="323" r:id="rId9"/>
    <p:sldId id="264" r:id="rId10"/>
    <p:sldId id="324" r:id="rId11"/>
    <p:sldId id="266" r:id="rId12"/>
    <p:sldId id="267" r:id="rId13"/>
    <p:sldId id="268" r:id="rId14"/>
    <p:sldId id="269" r:id="rId15"/>
    <p:sldId id="270" r:id="rId16"/>
    <p:sldId id="325" r:id="rId17"/>
    <p:sldId id="272" r:id="rId18"/>
    <p:sldId id="326" r:id="rId19"/>
    <p:sldId id="274" r:id="rId20"/>
    <p:sldId id="275" r:id="rId21"/>
    <p:sldId id="276" r:id="rId22"/>
    <p:sldId id="327" r:id="rId23"/>
    <p:sldId id="328" r:id="rId24"/>
    <p:sldId id="279" r:id="rId25"/>
    <p:sldId id="329" r:id="rId26"/>
    <p:sldId id="330" r:id="rId27"/>
    <p:sldId id="282" r:id="rId28"/>
    <p:sldId id="33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32" r:id="rId37"/>
    <p:sldId id="292" r:id="rId38"/>
    <p:sldId id="293" r:id="rId39"/>
    <p:sldId id="294" r:id="rId40"/>
    <p:sldId id="295" r:id="rId41"/>
    <p:sldId id="296" r:id="rId42"/>
    <p:sldId id="333" r:id="rId43"/>
    <p:sldId id="334" r:id="rId44"/>
    <p:sldId id="299" r:id="rId45"/>
    <p:sldId id="335" r:id="rId46"/>
    <p:sldId id="336" r:id="rId47"/>
    <p:sldId id="337" r:id="rId48"/>
    <p:sldId id="338" r:id="rId49"/>
    <p:sldId id="304" r:id="rId50"/>
    <p:sldId id="339" r:id="rId51"/>
    <p:sldId id="306" r:id="rId52"/>
    <p:sldId id="340" r:id="rId53"/>
    <p:sldId id="315" r:id="rId54"/>
    <p:sldId id="316" r:id="rId55"/>
    <p:sldId id="341" r:id="rId56"/>
    <p:sldId id="318" r:id="rId57"/>
    <p:sldId id="319" r:id="rId58"/>
    <p:sldId id="320" r:id="rId59"/>
    <p:sldId id="308" r:id="rId60"/>
    <p:sldId id="309" r:id="rId61"/>
    <p:sldId id="310" r:id="rId62"/>
    <p:sldId id="311" r:id="rId63"/>
    <p:sldId id="342" r:id="rId64"/>
    <p:sldId id="313" r:id="rId65"/>
    <p:sldId id="314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55DE2B-50AC-4E85-B446-E69083060006}">
          <p14:sldIdLst>
            <p14:sldId id="256"/>
            <p14:sldId id="257"/>
            <p14:sldId id="258"/>
            <p14:sldId id="321"/>
            <p14:sldId id="260"/>
            <p14:sldId id="322"/>
            <p14:sldId id="262"/>
            <p14:sldId id="323"/>
            <p14:sldId id="264"/>
            <p14:sldId id="324"/>
            <p14:sldId id="266"/>
            <p14:sldId id="267"/>
            <p14:sldId id="268"/>
            <p14:sldId id="269"/>
            <p14:sldId id="270"/>
            <p14:sldId id="325"/>
            <p14:sldId id="272"/>
          </p14:sldIdLst>
        </p14:section>
        <p14:section name="Untitled Section" id="{ED12A512-1393-4657-8FFA-010A69039259}">
          <p14:sldIdLst>
            <p14:sldId id="326"/>
            <p14:sldId id="274"/>
            <p14:sldId id="275"/>
            <p14:sldId id="276"/>
            <p14:sldId id="327"/>
            <p14:sldId id="328"/>
            <p14:sldId id="279"/>
            <p14:sldId id="329"/>
            <p14:sldId id="330"/>
            <p14:sldId id="282"/>
            <p14:sldId id="331"/>
            <p14:sldId id="284"/>
            <p14:sldId id="285"/>
            <p14:sldId id="286"/>
            <p14:sldId id="287"/>
            <p14:sldId id="288"/>
            <p14:sldId id="289"/>
            <p14:sldId id="290"/>
            <p14:sldId id="332"/>
            <p14:sldId id="292"/>
            <p14:sldId id="293"/>
            <p14:sldId id="294"/>
            <p14:sldId id="295"/>
            <p14:sldId id="296"/>
            <p14:sldId id="333"/>
            <p14:sldId id="334"/>
            <p14:sldId id="299"/>
            <p14:sldId id="335"/>
            <p14:sldId id="336"/>
            <p14:sldId id="337"/>
            <p14:sldId id="338"/>
            <p14:sldId id="304"/>
            <p14:sldId id="339"/>
            <p14:sldId id="306"/>
            <p14:sldId id="340"/>
            <p14:sldId id="315"/>
            <p14:sldId id="316"/>
            <p14:sldId id="341"/>
            <p14:sldId id="318"/>
            <p14:sldId id="319"/>
            <p14:sldId id="320"/>
            <p14:sldId id="308"/>
            <p14:sldId id="309"/>
            <p14:sldId id="310"/>
            <p14:sldId id="311"/>
            <p14:sldId id="34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6404" autoAdjust="0"/>
  </p:normalViewPr>
  <p:slideViewPr>
    <p:cSldViewPr>
      <p:cViewPr varScale="1">
        <p:scale>
          <a:sx n="97" d="100"/>
          <a:sy n="97" d="100"/>
        </p:scale>
        <p:origin x="1147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lun Feng" userId="78150ebe-6c38-4bbb-8e3d-498911c7d5e0" providerId="ADAL" clId="{CF8BE118-FE5E-4FB5-95D8-03BB4E5103B0}"/>
    <pc:docChg chg="custSel modSld">
      <pc:chgData name="Yulun Feng" userId="78150ebe-6c38-4bbb-8e3d-498911c7d5e0" providerId="ADAL" clId="{CF8BE118-FE5E-4FB5-95D8-03BB4E5103B0}" dt="2023-06-07T16:01:34.864" v="33" actId="27636"/>
      <pc:docMkLst>
        <pc:docMk/>
      </pc:docMkLst>
      <pc:sldChg chg="addSp delSp modSp mod">
        <pc:chgData name="Yulun Feng" userId="78150ebe-6c38-4bbb-8e3d-498911c7d5e0" providerId="ADAL" clId="{CF8BE118-FE5E-4FB5-95D8-03BB4E5103B0}" dt="2023-06-07T16:01:34.864" v="33" actId="27636"/>
        <pc:sldMkLst>
          <pc:docMk/>
          <pc:sldMk cId="0" sldId="267"/>
        </pc:sldMkLst>
        <pc:spChg chg="add mod">
          <ac:chgData name="Yulun Feng" userId="78150ebe-6c38-4bbb-8e3d-498911c7d5e0" providerId="ADAL" clId="{CF8BE118-FE5E-4FB5-95D8-03BB4E5103B0}" dt="2023-06-07T16:01:34.864" v="33" actId="27636"/>
          <ac:spMkLst>
            <pc:docMk/>
            <pc:sldMk cId="0" sldId="267"/>
            <ac:spMk id="4" creationId="{00000000-0000-0000-0000-000000000000}"/>
          </ac:spMkLst>
        </pc:spChg>
        <pc:graphicFrameChg chg="del mod replId">
          <ac:chgData name="Yulun Feng" userId="78150ebe-6c38-4bbb-8e3d-498911c7d5e0" providerId="ADAL" clId="{CF8BE118-FE5E-4FB5-95D8-03BB4E5103B0}" dt="2023-06-07T16:01:34.488" v="21"/>
          <ac:graphicFrameMkLst>
            <pc:docMk/>
            <pc:sldMk cId="0" sldId="267"/>
            <ac:graphicFrameMk id="5" creationId="{00000000-0000-0000-0000-000000000000}"/>
          </ac:graphicFrameMkLst>
        </pc:graphicFrameChg>
      </pc:sldChg>
      <pc:sldChg chg="addSp delSp modSp mod">
        <pc:chgData name="Yulun Feng" userId="78150ebe-6c38-4bbb-8e3d-498911c7d5e0" providerId="ADAL" clId="{CF8BE118-FE5E-4FB5-95D8-03BB4E5103B0}" dt="2023-06-07T16:01:34.488" v="21"/>
        <pc:sldMkLst>
          <pc:docMk/>
          <pc:sldMk cId="0" sldId="268"/>
        </pc:sldMkLst>
        <pc:spChg chg="add">
          <ac:chgData name="Yulun Feng" userId="78150ebe-6c38-4bbb-8e3d-498911c7d5e0" providerId="ADAL" clId="{CF8BE118-FE5E-4FB5-95D8-03BB4E5103B0}" dt="2023-06-07T16:01:34.488" v="21"/>
          <ac:spMkLst>
            <pc:docMk/>
            <pc:sldMk cId="0" sldId="268"/>
            <ac:spMk id="6" creationId="{00000000-0000-0000-0000-000000000000}"/>
          </ac:spMkLst>
        </pc:spChg>
        <pc:graphicFrameChg chg="del mod replId">
          <ac:chgData name="Yulun Feng" userId="78150ebe-6c38-4bbb-8e3d-498911c7d5e0" providerId="ADAL" clId="{CF8BE118-FE5E-4FB5-95D8-03BB4E5103B0}" dt="2023-06-07T16:01:34.488" v="21"/>
          <ac:graphicFrameMkLst>
            <pc:docMk/>
            <pc:sldMk cId="0" sldId="268"/>
            <ac:graphicFrameMk id="4" creationId="{00000000-0000-0000-0000-000000000000}"/>
          </ac:graphicFrameMkLst>
        </pc:graphicFrameChg>
      </pc:sldChg>
      <pc:sldChg chg="addSp delSp modSp mod">
        <pc:chgData name="Yulun Feng" userId="78150ebe-6c38-4bbb-8e3d-498911c7d5e0" providerId="ADAL" clId="{CF8BE118-FE5E-4FB5-95D8-03BB4E5103B0}" dt="2023-06-07T16:01:34.575" v="22" actId="27636"/>
        <pc:sldMkLst>
          <pc:docMk/>
          <pc:sldMk cId="0" sldId="269"/>
        </pc:sldMkLst>
        <pc:spChg chg="add mod">
          <ac:chgData name="Yulun Feng" userId="78150ebe-6c38-4bbb-8e3d-498911c7d5e0" providerId="ADAL" clId="{CF8BE118-FE5E-4FB5-95D8-03BB4E5103B0}" dt="2023-06-07T16:01:34.575" v="22" actId="27636"/>
          <ac:spMkLst>
            <pc:docMk/>
            <pc:sldMk cId="0" sldId="269"/>
            <ac:spMk id="6" creationId="{00000000-0000-0000-0000-000000000000}"/>
          </ac:spMkLst>
        </pc:spChg>
        <pc:graphicFrameChg chg="del mod replId">
          <ac:chgData name="Yulun Feng" userId="78150ebe-6c38-4bbb-8e3d-498911c7d5e0" providerId="ADAL" clId="{CF8BE118-FE5E-4FB5-95D8-03BB4E5103B0}" dt="2023-06-07T16:01:34.488" v="21"/>
          <ac:graphicFrameMkLst>
            <pc:docMk/>
            <pc:sldMk cId="0" sldId="269"/>
            <ac:graphicFrameMk id="4" creationId="{00000000-0000-0000-0000-000000000000}"/>
          </ac:graphicFrameMkLst>
        </pc:graphicFrameChg>
      </pc:sldChg>
      <pc:sldChg chg="addSp delSp modSp mod">
        <pc:chgData name="Yulun Feng" userId="78150ebe-6c38-4bbb-8e3d-498911c7d5e0" providerId="ADAL" clId="{CF8BE118-FE5E-4FB5-95D8-03BB4E5103B0}" dt="2023-06-07T16:01:34.488" v="21"/>
        <pc:sldMkLst>
          <pc:docMk/>
          <pc:sldMk cId="0" sldId="270"/>
        </pc:sldMkLst>
        <pc:spChg chg="add">
          <ac:chgData name="Yulun Feng" userId="78150ebe-6c38-4bbb-8e3d-498911c7d5e0" providerId="ADAL" clId="{CF8BE118-FE5E-4FB5-95D8-03BB4E5103B0}" dt="2023-06-07T16:01:34.488" v="21"/>
          <ac:spMkLst>
            <pc:docMk/>
            <pc:sldMk cId="0" sldId="270"/>
            <ac:spMk id="6" creationId="{00000000-0000-0000-0000-000000000000}"/>
          </ac:spMkLst>
        </pc:spChg>
        <pc:graphicFrameChg chg="del mod replId">
          <ac:chgData name="Yulun Feng" userId="78150ebe-6c38-4bbb-8e3d-498911c7d5e0" providerId="ADAL" clId="{CF8BE118-FE5E-4FB5-95D8-03BB4E5103B0}" dt="2023-06-07T16:01:34.488" v="21"/>
          <ac:graphicFrameMkLst>
            <pc:docMk/>
            <pc:sldMk cId="0" sldId="270"/>
            <ac:graphicFrameMk id="4" creationId="{00000000-0000-0000-0000-000000000000}"/>
          </ac:graphicFrameMkLst>
        </pc:graphicFrameChg>
      </pc:sldChg>
      <pc:sldChg chg="addSp delSp modSp mod">
        <pc:chgData name="Yulun Feng" userId="78150ebe-6c38-4bbb-8e3d-498911c7d5e0" providerId="ADAL" clId="{CF8BE118-FE5E-4FB5-95D8-03BB4E5103B0}" dt="2023-06-07T16:01:34.488" v="21"/>
        <pc:sldMkLst>
          <pc:docMk/>
          <pc:sldMk cId="0" sldId="272"/>
        </pc:sldMkLst>
        <pc:spChg chg="add">
          <ac:chgData name="Yulun Feng" userId="78150ebe-6c38-4bbb-8e3d-498911c7d5e0" providerId="ADAL" clId="{CF8BE118-FE5E-4FB5-95D8-03BB4E5103B0}" dt="2023-06-07T16:01:34.488" v="21"/>
          <ac:spMkLst>
            <pc:docMk/>
            <pc:sldMk cId="0" sldId="272"/>
            <ac:spMk id="4" creationId="{00000000-0000-0000-0000-000000000000}"/>
          </ac:spMkLst>
        </pc:spChg>
        <pc:graphicFrameChg chg="del mod replId">
          <ac:chgData name="Yulun Feng" userId="78150ebe-6c38-4bbb-8e3d-498911c7d5e0" providerId="ADAL" clId="{CF8BE118-FE5E-4FB5-95D8-03BB4E5103B0}" dt="2023-06-07T16:01:34.488" v="21"/>
          <ac:graphicFrameMkLst>
            <pc:docMk/>
            <pc:sldMk cId="0" sldId="272"/>
            <ac:graphicFrameMk id="3" creationId="{00000000-0000-0000-0000-000000000000}"/>
          </ac:graphicFrameMkLst>
        </pc:graphicFrameChg>
      </pc:sldChg>
      <pc:sldChg chg="addSp delSp modSp mod">
        <pc:chgData name="Yulun Feng" userId="78150ebe-6c38-4bbb-8e3d-498911c7d5e0" providerId="ADAL" clId="{CF8BE118-FE5E-4FB5-95D8-03BB4E5103B0}" dt="2023-06-07T16:01:34.599" v="23" actId="27636"/>
        <pc:sldMkLst>
          <pc:docMk/>
          <pc:sldMk cId="0" sldId="274"/>
        </pc:sldMkLst>
        <pc:spChg chg="add mod">
          <ac:chgData name="Yulun Feng" userId="78150ebe-6c38-4bbb-8e3d-498911c7d5e0" providerId="ADAL" clId="{CF8BE118-FE5E-4FB5-95D8-03BB4E5103B0}" dt="2023-06-07T16:01:34.599" v="23" actId="27636"/>
          <ac:spMkLst>
            <pc:docMk/>
            <pc:sldMk cId="0" sldId="274"/>
            <ac:spMk id="4" creationId="{00000000-0000-0000-0000-000000000000}"/>
          </ac:spMkLst>
        </pc:spChg>
        <pc:graphicFrameChg chg="del mod replId">
          <ac:chgData name="Yulun Feng" userId="78150ebe-6c38-4bbb-8e3d-498911c7d5e0" providerId="ADAL" clId="{CF8BE118-FE5E-4FB5-95D8-03BB4E5103B0}" dt="2023-06-07T16:01:34.488" v="21"/>
          <ac:graphicFrameMkLst>
            <pc:docMk/>
            <pc:sldMk cId="0" sldId="274"/>
            <ac:graphicFrameMk id="3" creationId="{00000000-0000-0000-0000-000000000000}"/>
          </ac:graphicFrameMkLst>
        </pc:graphicFrameChg>
      </pc:sldChg>
      <pc:sldChg chg="addSp delSp modSp mod">
        <pc:chgData name="Yulun Feng" userId="78150ebe-6c38-4bbb-8e3d-498911c7d5e0" providerId="ADAL" clId="{CF8BE118-FE5E-4FB5-95D8-03BB4E5103B0}" dt="2023-06-07T16:01:34.613" v="24" actId="27636"/>
        <pc:sldMkLst>
          <pc:docMk/>
          <pc:sldMk cId="0" sldId="275"/>
        </pc:sldMkLst>
        <pc:spChg chg="add mod">
          <ac:chgData name="Yulun Feng" userId="78150ebe-6c38-4bbb-8e3d-498911c7d5e0" providerId="ADAL" clId="{CF8BE118-FE5E-4FB5-95D8-03BB4E5103B0}" dt="2023-06-07T16:01:34.613" v="24" actId="27636"/>
          <ac:spMkLst>
            <pc:docMk/>
            <pc:sldMk cId="0" sldId="275"/>
            <ac:spMk id="5" creationId="{00000000-0000-0000-0000-000000000000}"/>
          </ac:spMkLst>
        </pc:spChg>
        <pc:graphicFrameChg chg="del mod replId">
          <ac:chgData name="Yulun Feng" userId="78150ebe-6c38-4bbb-8e3d-498911c7d5e0" providerId="ADAL" clId="{CF8BE118-FE5E-4FB5-95D8-03BB4E5103B0}" dt="2023-06-07T16:01:34.488" v="21"/>
          <ac:graphicFrameMkLst>
            <pc:docMk/>
            <pc:sldMk cId="0" sldId="275"/>
            <ac:graphicFrameMk id="3" creationId="{00000000-0000-0000-0000-000000000000}"/>
          </ac:graphicFrameMkLst>
        </pc:graphicFrameChg>
      </pc:sldChg>
      <pc:sldChg chg="addSp delSp modSp mod">
        <pc:chgData name="Yulun Feng" userId="78150ebe-6c38-4bbb-8e3d-498911c7d5e0" providerId="ADAL" clId="{CF8BE118-FE5E-4FB5-95D8-03BB4E5103B0}" dt="2023-06-07T16:01:34.488" v="21"/>
        <pc:sldMkLst>
          <pc:docMk/>
          <pc:sldMk cId="0" sldId="276"/>
        </pc:sldMkLst>
        <pc:spChg chg="add">
          <ac:chgData name="Yulun Feng" userId="78150ebe-6c38-4bbb-8e3d-498911c7d5e0" providerId="ADAL" clId="{CF8BE118-FE5E-4FB5-95D8-03BB4E5103B0}" dt="2023-06-07T16:01:34.488" v="21"/>
          <ac:spMkLst>
            <pc:docMk/>
            <pc:sldMk cId="0" sldId="276"/>
            <ac:spMk id="6" creationId="{00000000-0000-0000-0000-000000000000}"/>
          </ac:spMkLst>
        </pc:spChg>
        <pc:graphicFrameChg chg="del mod replId">
          <ac:chgData name="Yulun Feng" userId="78150ebe-6c38-4bbb-8e3d-498911c7d5e0" providerId="ADAL" clId="{CF8BE118-FE5E-4FB5-95D8-03BB4E5103B0}" dt="2023-06-07T16:01:34.488" v="21"/>
          <ac:graphicFrameMkLst>
            <pc:docMk/>
            <pc:sldMk cId="0" sldId="276"/>
            <ac:graphicFrameMk id="4" creationId="{00000000-0000-0000-0000-000000000000}"/>
          </ac:graphicFrameMkLst>
        </pc:graphicFrameChg>
      </pc:sldChg>
      <pc:sldChg chg="addSp delSp modSp mod">
        <pc:chgData name="Yulun Feng" userId="78150ebe-6c38-4bbb-8e3d-498911c7d5e0" providerId="ADAL" clId="{CF8BE118-FE5E-4FB5-95D8-03BB4E5103B0}" dt="2023-06-07T16:01:34.631" v="25" actId="27636"/>
        <pc:sldMkLst>
          <pc:docMk/>
          <pc:sldMk cId="0" sldId="286"/>
        </pc:sldMkLst>
        <pc:spChg chg="add mod">
          <ac:chgData name="Yulun Feng" userId="78150ebe-6c38-4bbb-8e3d-498911c7d5e0" providerId="ADAL" clId="{CF8BE118-FE5E-4FB5-95D8-03BB4E5103B0}" dt="2023-06-07T16:01:34.631" v="25" actId="27636"/>
          <ac:spMkLst>
            <pc:docMk/>
            <pc:sldMk cId="0" sldId="286"/>
            <ac:spMk id="5" creationId="{00000000-0000-0000-0000-000000000000}"/>
          </ac:spMkLst>
        </pc:spChg>
        <pc:graphicFrameChg chg="del mod replId">
          <ac:chgData name="Yulun Feng" userId="78150ebe-6c38-4bbb-8e3d-498911c7d5e0" providerId="ADAL" clId="{CF8BE118-FE5E-4FB5-95D8-03BB4E5103B0}" dt="2023-06-07T16:01:34.488" v="21"/>
          <ac:graphicFrameMkLst>
            <pc:docMk/>
            <pc:sldMk cId="0" sldId="286"/>
            <ac:graphicFrameMk id="4" creationId="{00000000-0000-0000-0000-000000000000}"/>
          </ac:graphicFrameMkLst>
        </pc:graphicFrameChg>
      </pc:sldChg>
      <pc:sldChg chg="addSp delSp modSp mod">
        <pc:chgData name="Yulun Feng" userId="78150ebe-6c38-4bbb-8e3d-498911c7d5e0" providerId="ADAL" clId="{CF8BE118-FE5E-4FB5-95D8-03BB4E5103B0}" dt="2023-06-07T16:01:34.646" v="26" actId="27636"/>
        <pc:sldMkLst>
          <pc:docMk/>
          <pc:sldMk cId="0" sldId="287"/>
        </pc:sldMkLst>
        <pc:spChg chg="add mod">
          <ac:chgData name="Yulun Feng" userId="78150ebe-6c38-4bbb-8e3d-498911c7d5e0" providerId="ADAL" clId="{CF8BE118-FE5E-4FB5-95D8-03BB4E5103B0}" dt="2023-06-07T16:01:34.646" v="26" actId="27636"/>
          <ac:spMkLst>
            <pc:docMk/>
            <pc:sldMk cId="0" sldId="287"/>
            <ac:spMk id="6" creationId="{00000000-0000-0000-0000-000000000000}"/>
          </ac:spMkLst>
        </pc:spChg>
        <pc:graphicFrameChg chg="del mod replId">
          <ac:chgData name="Yulun Feng" userId="78150ebe-6c38-4bbb-8e3d-498911c7d5e0" providerId="ADAL" clId="{CF8BE118-FE5E-4FB5-95D8-03BB4E5103B0}" dt="2023-06-07T16:01:34.488" v="21"/>
          <ac:graphicFrameMkLst>
            <pc:docMk/>
            <pc:sldMk cId="0" sldId="287"/>
            <ac:graphicFrameMk id="4" creationId="{00000000-0000-0000-0000-000000000000}"/>
          </ac:graphicFrameMkLst>
        </pc:graphicFrameChg>
      </pc:sldChg>
      <pc:sldChg chg="addSp delSp modSp mod">
        <pc:chgData name="Yulun Feng" userId="78150ebe-6c38-4bbb-8e3d-498911c7d5e0" providerId="ADAL" clId="{CF8BE118-FE5E-4FB5-95D8-03BB4E5103B0}" dt="2023-06-07T16:01:34.665" v="27" actId="27636"/>
        <pc:sldMkLst>
          <pc:docMk/>
          <pc:sldMk cId="0" sldId="288"/>
        </pc:sldMkLst>
        <pc:spChg chg="add mod">
          <ac:chgData name="Yulun Feng" userId="78150ebe-6c38-4bbb-8e3d-498911c7d5e0" providerId="ADAL" clId="{CF8BE118-FE5E-4FB5-95D8-03BB4E5103B0}" dt="2023-06-07T16:01:34.665" v="27" actId="27636"/>
          <ac:spMkLst>
            <pc:docMk/>
            <pc:sldMk cId="0" sldId="288"/>
            <ac:spMk id="4" creationId="{00000000-0000-0000-0000-000000000000}"/>
          </ac:spMkLst>
        </pc:spChg>
        <pc:graphicFrameChg chg="del mod replId">
          <ac:chgData name="Yulun Feng" userId="78150ebe-6c38-4bbb-8e3d-498911c7d5e0" providerId="ADAL" clId="{CF8BE118-FE5E-4FB5-95D8-03BB4E5103B0}" dt="2023-06-07T16:01:34.488" v="21"/>
          <ac:graphicFrameMkLst>
            <pc:docMk/>
            <pc:sldMk cId="0" sldId="288"/>
            <ac:graphicFrameMk id="3" creationId="{00000000-0000-0000-0000-000000000000}"/>
          </ac:graphicFrameMkLst>
        </pc:graphicFrameChg>
      </pc:sldChg>
      <pc:sldChg chg="addSp delSp modSp mod">
        <pc:chgData name="Yulun Feng" userId="78150ebe-6c38-4bbb-8e3d-498911c7d5e0" providerId="ADAL" clId="{CF8BE118-FE5E-4FB5-95D8-03BB4E5103B0}" dt="2023-06-07T16:01:34.488" v="21"/>
        <pc:sldMkLst>
          <pc:docMk/>
          <pc:sldMk cId="0" sldId="289"/>
        </pc:sldMkLst>
        <pc:spChg chg="add">
          <ac:chgData name="Yulun Feng" userId="78150ebe-6c38-4bbb-8e3d-498911c7d5e0" providerId="ADAL" clId="{CF8BE118-FE5E-4FB5-95D8-03BB4E5103B0}" dt="2023-06-07T16:01:34.488" v="21"/>
          <ac:spMkLst>
            <pc:docMk/>
            <pc:sldMk cId="0" sldId="289"/>
            <ac:spMk id="6" creationId="{00000000-0000-0000-0000-000000000000}"/>
          </ac:spMkLst>
        </pc:spChg>
        <pc:graphicFrameChg chg="del mod replId">
          <ac:chgData name="Yulun Feng" userId="78150ebe-6c38-4bbb-8e3d-498911c7d5e0" providerId="ADAL" clId="{CF8BE118-FE5E-4FB5-95D8-03BB4E5103B0}" dt="2023-06-07T16:01:34.488" v="21"/>
          <ac:graphicFrameMkLst>
            <pc:docMk/>
            <pc:sldMk cId="0" sldId="289"/>
            <ac:graphicFrameMk id="4" creationId="{00000000-0000-0000-0000-000000000000}"/>
          </ac:graphicFrameMkLst>
        </pc:graphicFrameChg>
      </pc:sldChg>
      <pc:sldChg chg="addSp delSp modSp mod">
        <pc:chgData name="Yulun Feng" userId="78150ebe-6c38-4bbb-8e3d-498911c7d5e0" providerId="ADAL" clId="{CF8BE118-FE5E-4FB5-95D8-03BB4E5103B0}" dt="2023-06-07T16:01:34.686" v="28" actId="27636"/>
        <pc:sldMkLst>
          <pc:docMk/>
          <pc:sldMk cId="0" sldId="290"/>
        </pc:sldMkLst>
        <pc:spChg chg="add mod">
          <ac:chgData name="Yulun Feng" userId="78150ebe-6c38-4bbb-8e3d-498911c7d5e0" providerId="ADAL" clId="{CF8BE118-FE5E-4FB5-95D8-03BB4E5103B0}" dt="2023-06-07T16:01:34.686" v="28" actId="27636"/>
          <ac:spMkLst>
            <pc:docMk/>
            <pc:sldMk cId="0" sldId="290"/>
            <ac:spMk id="6" creationId="{00000000-0000-0000-0000-000000000000}"/>
          </ac:spMkLst>
        </pc:spChg>
        <pc:graphicFrameChg chg="del mod replId">
          <ac:chgData name="Yulun Feng" userId="78150ebe-6c38-4bbb-8e3d-498911c7d5e0" providerId="ADAL" clId="{CF8BE118-FE5E-4FB5-95D8-03BB4E5103B0}" dt="2023-06-07T16:01:34.488" v="21"/>
          <ac:graphicFrameMkLst>
            <pc:docMk/>
            <pc:sldMk cId="0" sldId="290"/>
            <ac:graphicFrameMk id="4" creationId="{00000000-0000-0000-0000-000000000000}"/>
          </ac:graphicFrameMkLst>
        </pc:graphicFrameChg>
      </pc:sldChg>
      <pc:sldChg chg="addSp delSp modSp mod">
        <pc:chgData name="Yulun Feng" userId="78150ebe-6c38-4bbb-8e3d-498911c7d5e0" providerId="ADAL" clId="{CF8BE118-FE5E-4FB5-95D8-03BB4E5103B0}" dt="2023-06-07T16:01:34.702" v="29" actId="27636"/>
        <pc:sldMkLst>
          <pc:docMk/>
          <pc:sldMk cId="0" sldId="292"/>
        </pc:sldMkLst>
        <pc:spChg chg="add mod">
          <ac:chgData name="Yulun Feng" userId="78150ebe-6c38-4bbb-8e3d-498911c7d5e0" providerId="ADAL" clId="{CF8BE118-FE5E-4FB5-95D8-03BB4E5103B0}" dt="2023-06-07T16:01:34.702" v="29" actId="27636"/>
          <ac:spMkLst>
            <pc:docMk/>
            <pc:sldMk cId="0" sldId="292"/>
            <ac:spMk id="6" creationId="{00000000-0000-0000-0000-000000000000}"/>
          </ac:spMkLst>
        </pc:spChg>
        <pc:graphicFrameChg chg="del mod replId">
          <ac:chgData name="Yulun Feng" userId="78150ebe-6c38-4bbb-8e3d-498911c7d5e0" providerId="ADAL" clId="{CF8BE118-FE5E-4FB5-95D8-03BB4E5103B0}" dt="2023-06-07T16:01:34.488" v="21"/>
          <ac:graphicFrameMkLst>
            <pc:docMk/>
            <pc:sldMk cId="0" sldId="292"/>
            <ac:graphicFrameMk id="4" creationId="{00000000-0000-0000-0000-000000000000}"/>
          </ac:graphicFrameMkLst>
        </pc:graphicFrameChg>
      </pc:sldChg>
      <pc:sldChg chg="addSp delSp modSp mod">
        <pc:chgData name="Yulun Feng" userId="78150ebe-6c38-4bbb-8e3d-498911c7d5e0" providerId="ADAL" clId="{CF8BE118-FE5E-4FB5-95D8-03BB4E5103B0}" dt="2023-06-07T16:01:34.773" v="30" actId="27636"/>
        <pc:sldMkLst>
          <pc:docMk/>
          <pc:sldMk cId="0" sldId="293"/>
        </pc:sldMkLst>
        <pc:spChg chg="add mod">
          <ac:chgData name="Yulun Feng" userId="78150ebe-6c38-4bbb-8e3d-498911c7d5e0" providerId="ADAL" clId="{CF8BE118-FE5E-4FB5-95D8-03BB4E5103B0}" dt="2023-06-07T16:01:34.773" v="30" actId="27636"/>
          <ac:spMkLst>
            <pc:docMk/>
            <pc:sldMk cId="0" sldId="293"/>
            <ac:spMk id="6" creationId="{00000000-0000-0000-0000-000000000000}"/>
          </ac:spMkLst>
        </pc:spChg>
        <pc:graphicFrameChg chg="del mod replId">
          <ac:chgData name="Yulun Feng" userId="78150ebe-6c38-4bbb-8e3d-498911c7d5e0" providerId="ADAL" clId="{CF8BE118-FE5E-4FB5-95D8-03BB4E5103B0}" dt="2023-06-07T16:01:34.488" v="21"/>
          <ac:graphicFrameMkLst>
            <pc:docMk/>
            <pc:sldMk cId="0" sldId="293"/>
            <ac:graphicFrameMk id="4" creationId="{00000000-0000-0000-0000-000000000000}"/>
          </ac:graphicFrameMkLst>
        </pc:graphicFrameChg>
      </pc:sldChg>
      <pc:sldChg chg="addSp delSp modSp mod">
        <pc:chgData name="Yulun Feng" userId="78150ebe-6c38-4bbb-8e3d-498911c7d5e0" providerId="ADAL" clId="{CF8BE118-FE5E-4FB5-95D8-03BB4E5103B0}" dt="2023-06-07T16:01:34.797" v="31" actId="27636"/>
        <pc:sldMkLst>
          <pc:docMk/>
          <pc:sldMk cId="0" sldId="294"/>
        </pc:sldMkLst>
        <pc:spChg chg="add mod">
          <ac:chgData name="Yulun Feng" userId="78150ebe-6c38-4bbb-8e3d-498911c7d5e0" providerId="ADAL" clId="{CF8BE118-FE5E-4FB5-95D8-03BB4E5103B0}" dt="2023-06-07T16:01:34.797" v="31" actId="27636"/>
          <ac:spMkLst>
            <pc:docMk/>
            <pc:sldMk cId="0" sldId="294"/>
            <ac:spMk id="6" creationId="{00000000-0000-0000-0000-000000000000}"/>
          </ac:spMkLst>
        </pc:spChg>
        <pc:graphicFrameChg chg="del mod replId">
          <ac:chgData name="Yulun Feng" userId="78150ebe-6c38-4bbb-8e3d-498911c7d5e0" providerId="ADAL" clId="{CF8BE118-FE5E-4FB5-95D8-03BB4E5103B0}" dt="2023-06-07T16:01:34.488" v="21"/>
          <ac:graphicFrameMkLst>
            <pc:docMk/>
            <pc:sldMk cId="0" sldId="294"/>
            <ac:graphicFrameMk id="4" creationId="{00000000-0000-0000-0000-000000000000}"/>
          </ac:graphicFrameMkLst>
        </pc:graphicFrameChg>
      </pc:sldChg>
      <pc:sldChg chg="addSp delSp modSp mod">
        <pc:chgData name="Yulun Feng" userId="78150ebe-6c38-4bbb-8e3d-498911c7d5e0" providerId="ADAL" clId="{CF8BE118-FE5E-4FB5-95D8-03BB4E5103B0}" dt="2023-06-07T16:01:34.830" v="32" actId="27636"/>
        <pc:sldMkLst>
          <pc:docMk/>
          <pc:sldMk cId="0" sldId="295"/>
        </pc:sldMkLst>
        <pc:spChg chg="add mod">
          <ac:chgData name="Yulun Feng" userId="78150ebe-6c38-4bbb-8e3d-498911c7d5e0" providerId="ADAL" clId="{CF8BE118-FE5E-4FB5-95D8-03BB4E5103B0}" dt="2023-06-07T16:01:34.830" v="32" actId="27636"/>
          <ac:spMkLst>
            <pc:docMk/>
            <pc:sldMk cId="0" sldId="295"/>
            <ac:spMk id="6" creationId="{00000000-0000-0000-0000-000000000000}"/>
          </ac:spMkLst>
        </pc:spChg>
        <pc:graphicFrameChg chg="del mod replId">
          <ac:chgData name="Yulun Feng" userId="78150ebe-6c38-4bbb-8e3d-498911c7d5e0" providerId="ADAL" clId="{CF8BE118-FE5E-4FB5-95D8-03BB4E5103B0}" dt="2023-06-07T16:01:34.488" v="21"/>
          <ac:graphicFrameMkLst>
            <pc:docMk/>
            <pc:sldMk cId="0" sldId="295"/>
            <ac:graphicFrameMk id="4" creationId="{00000000-0000-0000-0000-000000000000}"/>
          </ac:graphicFrameMkLst>
        </pc:graphicFrameChg>
      </pc:sldChg>
      <pc:sldChg chg="addSp delSp modSp mod">
        <pc:chgData name="Yulun Feng" userId="78150ebe-6c38-4bbb-8e3d-498911c7d5e0" providerId="ADAL" clId="{CF8BE118-FE5E-4FB5-95D8-03BB4E5103B0}" dt="2023-06-07T16:01:34.488" v="21"/>
        <pc:sldMkLst>
          <pc:docMk/>
          <pc:sldMk cId="0" sldId="296"/>
        </pc:sldMkLst>
        <pc:spChg chg="add">
          <ac:chgData name="Yulun Feng" userId="78150ebe-6c38-4bbb-8e3d-498911c7d5e0" providerId="ADAL" clId="{CF8BE118-FE5E-4FB5-95D8-03BB4E5103B0}" dt="2023-06-07T16:01:34.488" v="21"/>
          <ac:spMkLst>
            <pc:docMk/>
            <pc:sldMk cId="0" sldId="296"/>
            <ac:spMk id="6" creationId="{00000000-0000-0000-0000-000000000000}"/>
          </ac:spMkLst>
        </pc:spChg>
        <pc:graphicFrameChg chg="del mod replId">
          <ac:chgData name="Yulun Feng" userId="78150ebe-6c38-4bbb-8e3d-498911c7d5e0" providerId="ADAL" clId="{CF8BE118-FE5E-4FB5-95D8-03BB4E5103B0}" dt="2023-06-07T16:01:34.488" v="21"/>
          <ac:graphicFrameMkLst>
            <pc:docMk/>
            <pc:sldMk cId="0" sldId="296"/>
            <ac:graphicFrameMk id="4" creationId="{00000000-0000-0000-0000-000000000000}"/>
          </ac:graphicFrameMkLst>
        </pc:graphicFrameChg>
      </pc:sldChg>
      <pc:sldChg chg="addSp delSp modSp mod">
        <pc:chgData name="Yulun Feng" userId="78150ebe-6c38-4bbb-8e3d-498911c7d5e0" providerId="ADAL" clId="{CF8BE118-FE5E-4FB5-95D8-03BB4E5103B0}" dt="2023-06-07T16:01:34.488" v="21"/>
        <pc:sldMkLst>
          <pc:docMk/>
          <pc:sldMk cId="0" sldId="309"/>
        </pc:sldMkLst>
        <pc:spChg chg="add">
          <ac:chgData name="Yulun Feng" userId="78150ebe-6c38-4bbb-8e3d-498911c7d5e0" providerId="ADAL" clId="{CF8BE118-FE5E-4FB5-95D8-03BB4E5103B0}" dt="2023-06-07T16:01:34.488" v="21"/>
          <ac:spMkLst>
            <pc:docMk/>
            <pc:sldMk cId="0" sldId="309"/>
            <ac:spMk id="4" creationId="{00000000-0000-0000-0000-000000000000}"/>
          </ac:spMkLst>
        </pc:spChg>
        <pc:graphicFrameChg chg="del mod replId">
          <ac:chgData name="Yulun Feng" userId="78150ebe-6c38-4bbb-8e3d-498911c7d5e0" providerId="ADAL" clId="{CF8BE118-FE5E-4FB5-95D8-03BB4E5103B0}" dt="2023-06-07T16:01:34.488" v="21"/>
          <ac:graphicFrameMkLst>
            <pc:docMk/>
            <pc:sldMk cId="0" sldId="309"/>
            <ac:graphicFrameMk id="3" creationId="{00000000-0000-0000-0000-000000000000}"/>
          </ac:graphicFrameMkLst>
        </pc:graphicFrameChg>
      </pc:sldChg>
      <pc:sldChg chg="addSp delSp modSp mod">
        <pc:chgData name="Yulun Feng" userId="78150ebe-6c38-4bbb-8e3d-498911c7d5e0" providerId="ADAL" clId="{CF8BE118-FE5E-4FB5-95D8-03BB4E5103B0}" dt="2023-06-07T16:01:34.488" v="21"/>
        <pc:sldMkLst>
          <pc:docMk/>
          <pc:sldMk cId="0" sldId="310"/>
        </pc:sldMkLst>
        <pc:spChg chg="add">
          <ac:chgData name="Yulun Feng" userId="78150ebe-6c38-4bbb-8e3d-498911c7d5e0" providerId="ADAL" clId="{CF8BE118-FE5E-4FB5-95D8-03BB4E5103B0}" dt="2023-06-07T16:01:34.488" v="21"/>
          <ac:spMkLst>
            <pc:docMk/>
            <pc:sldMk cId="0" sldId="310"/>
            <ac:spMk id="6" creationId="{00000000-0000-0000-0000-000000000000}"/>
          </ac:spMkLst>
        </pc:spChg>
        <pc:graphicFrameChg chg="del mod replId">
          <ac:chgData name="Yulun Feng" userId="78150ebe-6c38-4bbb-8e3d-498911c7d5e0" providerId="ADAL" clId="{CF8BE118-FE5E-4FB5-95D8-03BB4E5103B0}" dt="2023-06-07T16:01:34.488" v="21"/>
          <ac:graphicFrameMkLst>
            <pc:docMk/>
            <pc:sldMk cId="0" sldId="310"/>
            <ac:graphicFrameMk id="4" creationId="{00000000-0000-0000-0000-000000000000}"/>
          </ac:graphicFrameMkLst>
        </pc:graphicFrameChg>
      </pc:sldChg>
      <pc:sldChg chg="addSp delSp modSp mod">
        <pc:chgData name="Yulun Feng" userId="78150ebe-6c38-4bbb-8e3d-498911c7d5e0" providerId="ADAL" clId="{CF8BE118-FE5E-4FB5-95D8-03BB4E5103B0}" dt="2023-06-07T16:01:34.488" v="21"/>
        <pc:sldMkLst>
          <pc:docMk/>
          <pc:sldMk cId="0" sldId="311"/>
        </pc:sldMkLst>
        <pc:spChg chg="add">
          <ac:chgData name="Yulun Feng" userId="78150ebe-6c38-4bbb-8e3d-498911c7d5e0" providerId="ADAL" clId="{CF8BE118-FE5E-4FB5-95D8-03BB4E5103B0}" dt="2023-06-07T16:01:34.488" v="21"/>
          <ac:spMkLst>
            <pc:docMk/>
            <pc:sldMk cId="0" sldId="311"/>
            <ac:spMk id="6" creationId="{00000000-0000-0000-0000-000000000000}"/>
          </ac:spMkLst>
        </pc:spChg>
        <pc:graphicFrameChg chg="del mod replId">
          <ac:chgData name="Yulun Feng" userId="78150ebe-6c38-4bbb-8e3d-498911c7d5e0" providerId="ADAL" clId="{CF8BE118-FE5E-4FB5-95D8-03BB4E5103B0}" dt="2023-06-07T16:01:34.488" v="21"/>
          <ac:graphicFrameMkLst>
            <pc:docMk/>
            <pc:sldMk cId="0" sldId="311"/>
            <ac:graphicFrameMk id="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Plugin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Math Player (free versions available)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NVDA Reader (free versions available)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79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32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29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85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00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9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82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71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78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09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3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42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41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29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77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92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8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91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70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282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10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04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063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9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38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88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789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587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99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200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032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298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8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779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556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134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252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506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319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102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88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305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561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14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4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6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50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41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3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4" name="Picture 13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3F5A9F-BAF2-1242-A2D3-3300FF9C0BEB}"/>
              </a:ext>
            </a:extLst>
          </p:cNvPr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2021 Pearson Canada Inc.</a:t>
            </a: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+Figures+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5410200"/>
            <a:ext cx="8229600" cy="7589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4495800"/>
            <a:ext cx="8229600" cy="76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>
            <a:lvl1pPr marL="0" indent="0">
              <a:buClr>
                <a:srgbClr val="007FA3"/>
              </a:buClr>
              <a:buSzPct val="100000"/>
              <a:buNone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0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3F5A9F-BAF2-1242-A2D3-3300FF9C0BEB}"/>
              </a:ext>
            </a:extLst>
          </p:cNvPr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2021 Pearson Canada Inc.</a:t>
            </a: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631372" y="4278084"/>
            <a:ext cx="386834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637312" y="4288972"/>
            <a:ext cx="3887391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1792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6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900"/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400"/>
            </a:lvl1pPr>
            <a:lvl2pPr>
              <a:buClr>
                <a:srgbClr val="007FA3"/>
              </a:buClr>
              <a:defRPr sz="2200"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 sz="18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18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2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3F5A9F-BAF2-1242-A2D3-3300FF9C0BEB}"/>
              </a:ext>
            </a:extLst>
          </p:cNvPr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2021 Pearson Canada Inc.</a:t>
            </a: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3F5A9F-BAF2-1242-A2D3-3300FF9C0BEB}"/>
              </a:ext>
            </a:extLst>
          </p:cNvPr>
          <p:cNvSpPr txBox="1"/>
          <p:nvPr userDrawn="1"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2021 Pearson Canada Inc.</a:t>
            </a: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2" r:id="rId4"/>
    <p:sldLayoutId id="2147483656" r:id="rId5"/>
    <p:sldLayoutId id="2147483650" r:id="rId6"/>
    <p:sldLayoutId id="2147483659" r:id="rId7"/>
    <p:sldLayoutId id="2147483658" r:id="rId8"/>
    <p:sldLayoutId id="2147483660" r:id="rId9"/>
    <p:sldLayoutId id="2147483651" r:id="rId10"/>
    <p:sldLayoutId id="2147483661" r:id="rId11"/>
    <p:sldLayoutId id="2147483654" r:id="rId12"/>
    <p:sldLayoutId id="2147483655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572030"/>
          </a:xfrm>
        </p:spPr>
        <p:txBody>
          <a:bodyPr/>
          <a:lstStyle/>
          <a:p>
            <a:r>
              <a:rPr lang="en-US" dirty="0"/>
              <a:t>Macroeconomics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787402"/>
            <a:ext cx="8229600" cy="395257"/>
          </a:xfrm>
        </p:spPr>
        <p:txBody>
          <a:bodyPr/>
          <a:lstStyle/>
          <a:p>
            <a:r>
              <a:rPr lang="en-US" dirty="0"/>
              <a:t>Sixth Canadian Edition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7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29200" y="3505200"/>
            <a:ext cx="3657600" cy="762000"/>
          </a:xfrm>
        </p:spPr>
        <p:txBody>
          <a:bodyPr/>
          <a:lstStyle/>
          <a:p>
            <a:r>
              <a:rPr lang="en-US" dirty="0"/>
              <a:t>Economic growth: Malthus and Solow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3F5A9F-BAF2-1242-A2D3-3300FF9C0BEB}"/>
              </a:ext>
            </a:extLst>
          </p:cNvPr>
          <p:cNvSpPr txBox="1"/>
          <p:nvPr/>
        </p:nvSpPr>
        <p:spPr>
          <a:xfrm>
            <a:off x="1600200" y="6429345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2021 Pearson Canada Inc.</a:t>
            </a:r>
          </a:p>
        </p:txBody>
      </p:sp>
      <p:pic>
        <p:nvPicPr>
          <p:cNvPr id="11" name="Picture 10" descr="Macroeconomics, Sixth Canadian Edition by Stephen D. Williams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9" y="1182659"/>
            <a:ext cx="3961801" cy="50657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94000"/>
          </a:xfrm>
        </p:spPr>
        <p:txBody>
          <a:bodyPr/>
          <a:lstStyle/>
          <a:p>
            <a:r>
              <a:rPr lang="en-US" dirty="0"/>
              <a:t>Figure 7.4</a:t>
            </a:r>
            <a:br>
              <a:rPr lang="en-US" b="0" dirty="0"/>
            </a:br>
            <a:r>
              <a:rPr lang="en-US" b="0" dirty="0"/>
              <a:t>Growth Rate in per Capita Real Income vs. Real Income per Capita for the Countries of the World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689800"/>
            <a:ext cx="8229600" cy="595216"/>
          </a:xfrm>
        </p:spPr>
        <p:txBody>
          <a:bodyPr/>
          <a:lstStyle/>
          <a:p>
            <a:r>
              <a:rPr lang="en-US" dirty="0"/>
              <a:t>There is no correlation between the growth rate of real income per capita and the level of real income</a:t>
            </a:r>
          </a:p>
          <a:p>
            <a:r>
              <a:rPr lang="en-US" dirty="0"/>
              <a:t>per capita for the countries of the world. Rich countries are more alike in terms of their growth rates </a:t>
            </a:r>
            <a:r>
              <a:rPr lang="en-AU" dirty="0"/>
              <a:t>than are poor countries.</a:t>
            </a:r>
          </a:p>
        </p:txBody>
      </p:sp>
      <p:pic>
        <p:nvPicPr>
          <p:cNvPr id="4" name="Picture 3" descr="A scatter plot of growth rate in per capita real income versus real income per capita for the countries of the world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38" y="1602600"/>
            <a:ext cx="484107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5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Malthusian Model of Economic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This model predicts that a technological advance will only increase population, with no long-run change in the standard of living.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Output is produced from land and </a:t>
            </a:r>
            <a:r>
              <a:rPr lang="en-US" kern="0" dirty="0" err="1"/>
              <a:t>labour</a:t>
            </a:r>
            <a:r>
              <a:rPr lang="en-US" kern="0" dirty="0"/>
              <a:t> inputs.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 descr="Y = z F left parenthesis L, N right parenthesis"/>
              <p:cNvSpPr txBox="1"/>
              <p:nvPr/>
            </p:nvSpPr>
            <p:spPr>
              <a:xfrm>
                <a:off x="3740150" y="3429000"/>
                <a:ext cx="1663700" cy="3429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Object 3" descr="Y = z F left parenthesis L, N right parenthesi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150" y="3429000"/>
                <a:ext cx="1663700" cy="342900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the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Population growth is higher the higher is per-capita consumption.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 descr="N prime over N = g left parenthesis C over N right parenthesis"/>
              <p:cNvSpPr txBox="1"/>
              <p:nvPr/>
            </p:nvSpPr>
            <p:spPr>
              <a:xfrm>
                <a:off x="3505200" y="3200400"/>
                <a:ext cx="1460500" cy="7874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Object 5" descr="N prime over N = g left parenthesis C over N right parenthesi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200400"/>
                <a:ext cx="1460500" cy="78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In equilibrium, consumption equals output produced.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 descr="C = z F left parenthesis L, N right parenthesis"/>
              <p:cNvSpPr txBox="1"/>
              <p:nvPr/>
            </p:nvSpPr>
            <p:spPr>
              <a:xfrm>
                <a:off x="3276600" y="3200400"/>
                <a:ext cx="1676400" cy="3429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Object 5" descr="C = z F left parenthesis L, N right parenthesi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200400"/>
                <a:ext cx="1676400" cy="342900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Evolution of the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This equation describes how the future population depends on current population.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 descr="N prime over N = g left bracket start fraction z F left parenthesis L, N right parenthesis over N end fraction right bracket"/>
              <p:cNvSpPr txBox="1"/>
              <p:nvPr/>
            </p:nvSpPr>
            <p:spPr>
              <a:xfrm>
                <a:off x="2819400" y="2971800"/>
                <a:ext cx="2527300" cy="7239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𝑧𝐹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Object 5" descr="N prime over N = g left bracket start fraction z F left parenthesis L, N right parenthesis over N end fraction right bracke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971800"/>
                <a:ext cx="2527300" cy="723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7.5</a:t>
            </a:r>
            <a:br>
              <a:rPr lang="en-US" b="0" dirty="0"/>
            </a:br>
            <a:r>
              <a:rPr lang="en-US" b="0" dirty="0">
                <a:latin typeface="Times New Roman" pitchFamily="1" charset="0"/>
              </a:rPr>
              <a:t>The Relationship Between Population Growth and Consumption per Worker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943600"/>
            <a:ext cx="8229600" cy="341416"/>
          </a:xfrm>
        </p:spPr>
        <p:txBody>
          <a:bodyPr/>
          <a:lstStyle/>
          <a:p>
            <a:r>
              <a:rPr lang="en-US" dirty="0"/>
              <a:t>Population growth depends on consumption per worker in the Malthusian model.</a:t>
            </a:r>
            <a:endParaRPr lang="en-AU" dirty="0"/>
          </a:p>
        </p:txBody>
      </p:sp>
      <p:pic>
        <p:nvPicPr>
          <p:cNvPr id="4" name="Picture 3" descr="A line graph plots population growth rate, N dash over N versus consumption per worker, C over N as a concave down curve labelled, g (C over N) that slopes upward from the origin to the upper right corner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010" y="1395000"/>
            <a:ext cx="448598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29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Population Evolves in Equilibrium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 descr="N prime = g left bracket z F left parenthesis L over N , 1 right parenthesis right bracket N"/>
              <p:cNvSpPr txBox="1"/>
              <p:nvPr/>
            </p:nvSpPr>
            <p:spPr>
              <a:xfrm>
                <a:off x="2971800" y="2895600"/>
                <a:ext cx="2489200" cy="8128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𝑧𝐹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Object 3" descr="N prime = g left bracket z F left parenthesis L over N , 1 right parenthesis right bracket 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895600"/>
                <a:ext cx="2489200" cy="812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51240"/>
          </a:xfrm>
        </p:spPr>
        <p:txBody>
          <a:bodyPr/>
          <a:lstStyle/>
          <a:p>
            <a:r>
              <a:rPr lang="en-US" dirty="0"/>
              <a:t>Figure 7.6</a:t>
            </a:r>
            <a:br>
              <a:rPr lang="en-US" b="0" dirty="0"/>
            </a:br>
            <a:r>
              <a:rPr lang="en-US" b="0" dirty="0"/>
              <a:t>Determination of the Population in the Steady State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715000"/>
            <a:ext cx="8229600" cy="570016"/>
          </a:xfrm>
        </p:spPr>
        <p:txBody>
          <a:bodyPr/>
          <a:lstStyle/>
          <a:p>
            <a:r>
              <a:rPr lang="en-US" dirty="0"/>
              <a:t>In the figure, </a:t>
            </a:r>
            <a:r>
              <a:rPr lang="en-US" i="1" dirty="0"/>
              <a:t>N</a:t>
            </a:r>
            <a:r>
              <a:rPr lang="en-US" dirty="0"/>
              <a:t>* is the steady state population, determined by the intersection of the curve and the 45° line. If </a:t>
            </a:r>
            <a:r>
              <a:rPr lang="en-US" i="1" dirty="0"/>
              <a:t>N</a:t>
            </a:r>
            <a:r>
              <a:rPr lang="en-US" dirty="0"/>
              <a:t> &gt; </a:t>
            </a:r>
            <a:r>
              <a:rPr lang="en-US" i="1" dirty="0"/>
              <a:t>N</a:t>
            </a:r>
            <a:r>
              <a:rPr lang="en-US" dirty="0"/>
              <a:t>* then </a:t>
            </a:r>
            <a:r>
              <a:rPr lang="en-US" i="1" dirty="0"/>
              <a:t>N</a:t>
            </a:r>
            <a:r>
              <a:rPr lang="en-US" dirty="0"/>
              <a:t>’</a:t>
            </a:r>
            <a:r>
              <a:rPr lang="en-US" i="1" dirty="0"/>
              <a:t>&lt; N </a:t>
            </a:r>
            <a:r>
              <a:rPr lang="en-US" dirty="0"/>
              <a:t>and the population falls over time, and if </a:t>
            </a:r>
            <a:r>
              <a:rPr lang="en-US" i="1" dirty="0"/>
              <a:t>N</a:t>
            </a:r>
            <a:r>
              <a:rPr lang="en-US" dirty="0"/>
              <a:t> &lt; </a:t>
            </a:r>
            <a:r>
              <a:rPr lang="en-US" i="1" dirty="0"/>
              <a:t>N</a:t>
            </a:r>
            <a:r>
              <a:rPr lang="en-US" dirty="0"/>
              <a:t>* then </a:t>
            </a:r>
            <a:r>
              <a:rPr lang="en-US" i="1" dirty="0"/>
              <a:t>N’ </a:t>
            </a:r>
            <a:r>
              <a:rPr lang="en-US" dirty="0"/>
              <a:t>&gt; </a:t>
            </a:r>
            <a:r>
              <a:rPr lang="en-US" i="1" dirty="0"/>
              <a:t>N</a:t>
            </a:r>
            <a:r>
              <a:rPr lang="en-US" dirty="0"/>
              <a:t> and the population rises over time.</a:t>
            </a:r>
            <a:endParaRPr lang="en-AU" dirty="0"/>
          </a:p>
        </p:txBody>
      </p:sp>
      <p:pic>
        <p:nvPicPr>
          <p:cNvPr id="4" name="Picture 3" descr="A line graph depicts determination of the population in the steady state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88" y="1090200"/>
            <a:ext cx="523002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17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Per-Worker Production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 descr="y = Z f left parenthesis I right parenthesis"/>
              <p:cNvSpPr txBox="1"/>
              <p:nvPr/>
            </p:nvSpPr>
            <p:spPr>
              <a:xfrm>
                <a:off x="3460750" y="3162300"/>
                <a:ext cx="1244600" cy="3429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Object 3" descr="y = Z f left parenthesis I right parenthesi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750" y="3162300"/>
                <a:ext cx="1244600" cy="342900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 Topics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  <a:defRPr/>
            </a:pPr>
            <a:r>
              <a:rPr lang="en-US" kern="0" dirty="0"/>
              <a:t>Economic growth facts</a:t>
            </a:r>
          </a:p>
          <a:p>
            <a:pPr>
              <a:buFontTx/>
              <a:buChar char="•"/>
              <a:defRPr/>
            </a:pPr>
            <a:r>
              <a:rPr lang="en-US" kern="0" dirty="0"/>
              <a:t>Malthusian model of economic growth</a:t>
            </a:r>
          </a:p>
          <a:p>
            <a:pPr>
              <a:buFontTx/>
              <a:buChar char="•"/>
              <a:defRPr/>
            </a:pPr>
            <a:r>
              <a:rPr lang="en-US" kern="0" dirty="0"/>
              <a:t>Solow growth model</a:t>
            </a:r>
          </a:p>
          <a:p>
            <a:pPr>
              <a:buFontTx/>
              <a:buChar char="•"/>
              <a:defRPr/>
            </a:pPr>
            <a:r>
              <a:rPr lang="en-US" kern="0" dirty="0"/>
              <a:t>Growth and the distribution of income</a:t>
            </a:r>
          </a:p>
          <a:p>
            <a:pPr>
              <a:buFontTx/>
              <a:buChar char="•"/>
              <a:defRPr/>
            </a:pPr>
            <a:r>
              <a:rPr lang="en-US" kern="0" dirty="0"/>
              <a:t>Growth accounting</a:t>
            </a: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Condition in Per-Worker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4" descr="c = Z f left parenthesis I right parenthesis"/>
              <p:cNvSpPr txBox="1"/>
              <p:nvPr/>
            </p:nvSpPr>
            <p:spPr>
              <a:xfrm>
                <a:off x="3600450" y="2743200"/>
                <a:ext cx="1206500" cy="3429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Object 4" descr="c = Z f left parenthesis I right parenthesi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0" y="2743200"/>
                <a:ext cx="1206500" cy="342900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Steady State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Population growth is increasing in consumption per worker, </a:t>
            </a:r>
            <a:r>
              <a:rPr lang="en-US" i="1" kern="0" dirty="0"/>
              <a:t>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 descr="N prime over N = g left parenthesis c right parenthesis"/>
              <p:cNvSpPr txBox="1"/>
              <p:nvPr/>
            </p:nvSpPr>
            <p:spPr>
              <a:xfrm>
                <a:off x="3733800" y="3048000"/>
                <a:ext cx="1295400" cy="7239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Object 5" descr="N prime over N = g left parenthesis c right parenthesi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048000"/>
                <a:ext cx="1295400" cy="723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/>
              <a:t>Figure 7.7</a:t>
            </a:r>
            <a:br>
              <a:rPr lang="en-US" b="0" dirty="0"/>
            </a:br>
            <a:r>
              <a:rPr lang="en-US" b="0" dirty="0"/>
              <a:t>The Per-Worker Production Function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867400"/>
            <a:ext cx="8229600" cy="417616"/>
          </a:xfrm>
        </p:spPr>
        <p:txBody>
          <a:bodyPr/>
          <a:lstStyle/>
          <a:p>
            <a:r>
              <a:rPr lang="en-US" dirty="0"/>
              <a:t>This describes the relationship between output per worker and land per worker in the Malthusian model, assuming constant returns to scale.</a:t>
            </a:r>
            <a:endParaRPr lang="en-AU" dirty="0"/>
          </a:p>
        </p:txBody>
      </p:sp>
      <p:pic>
        <p:nvPicPr>
          <p:cNvPr id="4" name="Picture 3" descr="A line graph plots output per worker, y versus land per worker, l as a concave down curve labelled, z f (l) that slopes upward from the origin to the upper right corner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87" y="1166400"/>
            <a:ext cx="466522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73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85400"/>
          </a:xfrm>
        </p:spPr>
        <p:txBody>
          <a:bodyPr/>
          <a:lstStyle/>
          <a:p>
            <a:r>
              <a:rPr lang="en-US" dirty="0"/>
              <a:t>Figure 7.8</a:t>
            </a:r>
            <a:br>
              <a:rPr lang="en-US" b="0" dirty="0"/>
            </a:br>
            <a:r>
              <a:rPr lang="en-US" b="0" dirty="0"/>
              <a:t>Determination of the Steady State in the Malthusian Model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715000"/>
            <a:ext cx="8229600" cy="570016"/>
          </a:xfrm>
        </p:spPr>
        <p:txBody>
          <a:bodyPr/>
          <a:lstStyle/>
          <a:p>
            <a:r>
              <a:rPr lang="en-US" dirty="0"/>
              <a:t>In panel (b), steady-state consumption per worker, </a:t>
            </a:r>
            <a:r>
              <a:rPr lang="en-US" i="1" dirty="0"/>
              <a:t>c</a:t>
            </a:r>
            <a:r>
              <a:rPr lang="en-US" dirty="0"/>
              <a:t>*, is determined as the level of consumption per</a:t>
            </a:r>
          </a:p>
          <a:p>
            <a:r>
              <a:rPr lang="en-US" dirty="0"/>
              <a:t>worker that implies no population growth. Given </a:t>
            </a:r>
            <a:r>
              <a:rPr lang="en-US" i="1" dirty="0"/>
              <a:t>c</a:t>
            </a:r>
            <a:r>
              <a:rPr lang="en-US" dirty="0"/>
              <a:t>*, the quantity of land per worker in the steady state, </a:t>
            </a:r>
            <a:r>
              <a:rPr lang="en-US" i="1" dirty="0"/>
              <a:t>l</a:t>
            </a:r>
            <a:r>
              <a:rPr lang="en-US" dirty="0"/>
              <a:t>*, is determined from the per-worker production function in panel (a).</a:t>
            </a:r>
            <a:endParaRPr lang="en-AU" dirty="0"/>
          </a:p>
        </p:txBody>
      </p:sp>
      <p:pic>
        <p:nvPicPr>
          <p:cNvPr id="4" name="Picture 3" descr="A set of two line graphs for determination of the steady state in the Malthusian model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61" y="1166400"/>
            <a:ext cx="234527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12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Increase in </a:t>
            </a:r>
            <a:r>
              <a:rPr lang="en-US" i="1" dirty="0"/>
              <a:t>z</a:t>
            </a:r>
            <a:r>
              <a:rPr lang="en-US" dirty="0"/>
              <a:t> in the Malthusian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  <a:defRPr/>
            </a:pPr>
            <a:r>
              <a:rPr lang="en-US" kern="0" dirty="0"/>
              <a:t>If </a:t>
            </a:r>
            <a:r>
              <a:rPr lang="en-US" i="1" kern="0" dirty="0"/>
              <a:t>z</a:t>
            </a:r>
            <a:r>
              <a:rPr lang="en-US" kern="0" dirty="0"/>
              <a:t> increases, this shifts up the per-worker production function.</a:t>
            </a:r>
          </a:p>
          <a:p>
            <a:pPr>
              <a:buFontTx/>
              <a:buChar char="•"/>
              <a:defRPr/>
            </a:pPr>
            <a:r>
              <a:rPr lang="en-US" kern="0" dirty="0"/>
              <a:t>In the long run, the population increases to the point where per capita consumption returns to its initial level.</a:t>
            </a:r>
          </a:p>
          <a:p>
            <a:pPr>
              <a:buFontTx/>
              <a:buChar char="•"/>
              <a:defRPr/>
            </a:pPr>
            <a:r>
              <a:rPr lang="en-US" kern="0" dirty="0"/>
              <a:t>There is no long-run change in living standards.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/>
              <a:t>Figure 7.9</a:t>
            </a:r>
            <a:br>
              <a:rPr lang="en-US" b="0" dirty="0"/>
            </a:br>
            <a:r>
              <a:rPr lang="en-US" b="0" dirty="0"/>
              <a:t>The Effect of an Increase in </a:t>
            </a:r>
            <a:r>
              <a:rPr lang="en-US" b="0" i="1" dirty="0"/>
              <a:t>z</a:t>
            </a:r>
            <a:r>
              <a:rPr lang="en-US" b="0" dirty="0"/>
              <a:t> in the Malthusian Model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791200"/>
            <a:ext cx="8229600" cy="493816"/>
          </a:xfrm>
        </p:spPr>
        <p:txBody>
          <a:bodyPr/>
          <a:lstStyle/>
          <a:p>
            <a:r>
              <a:rPr lang="en-US" dirty="0"/>
              <a:t>When </a:t>
            </a:r>
            <a:r>
              <a:rPr lang="en-US" i="1" dirty="0"/>
              <a:t>z </a:t>
            </a:r>
            <a:r>
              <a:rPr lang="en-US" dirty="0"/>
              <a:t>increases, land per worker decreases in the steady state (so the population increases and consumption per worker remains the same).</a:t>
            </a:r>
            <a:endParaRPr lang="en-AU" dirty="0"/>
          </a:p>
        </p:txBody>
      </p:sp>
      <p:pic>
        <p:nvPicPr>
          <p:cNvPr id="4" name="Picture 3" descr="A set of two line graphs depicts the effect of an increase in z in the Malthusian model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166400"/>
            <a:ext cx="214605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2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Figure 7.10</a:t>
            </a:r>
            <a:br>
              <a:rPr lang="en-US" b="0" dirty="0"/>
            </a:br>
            <a:r>
              <a:rPr lang="en-US" b="0" dirty="0"/>
              <a:t>Adjustment to the Steady State in the Malthusian Model When </a:t>
            </a:r>
            <a:r>
              <a:rPr lang="en-US" b="0" i="1" dirty="0"/>
              <a:t>z</a:t>
            </a:r>
            <a:r>
              <a:rPr lang="en-US" b="0" dirty="0"/>
              <a:t> Increases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867400"/>
            <a:ext cx="8229600" cy="417616"/>
          </a:xfrm>
        </p:spPr>
        <p:txBody>
          <a:bodyPr/>
          <a:lstStyle/>
          <a:p>
            <a:r>
              <a:rPr lang="en-US" dirty="0"/>
              <a:t>In the figure, </a:t>
            </a:r>
            <a:r>
              <a:rPr lang="en-US" i="1" dirty="0"/>
              <a:t>z </a:t>
            </a:r>
            <a:r>
              <a:rPr lang="en-US" dirty="0"/>
              <a:t>increases at time </a:t>
            </a:r>
            <a:r>
              <a:rPr lang="en-US" i="1" dirty="0"/>
              <a:t>T</a:t>
            </a:r>
            <a:r>
              <a:rPr lang="en-US" dirty="0"/>
              <a:t>, which causes consumption per worker to increase and then decline</a:t>
            </a:r>
          </a:p>
          <a:p>
            <a:r>
              <a:rPr lang="en-US" dirty="0"/>
              <a:t>to its steady state value over time, with the population increasing over time to its steady-state value.</a:t>
            </a:r>
            <a:endParaRPr lang="en-AU" dirty="0"/>
          </a:p>
        </p:txBody>
      </p:sp>
      <p:pic>
        <p:nvPicPr>
          <p:cNvPr id="4" name="Picture 3" descr="A set of two line graphs depicts the adjustment to the steady state in the Malthusian model when z increases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02600"/>
            <a:ext cx="197211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23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Control in the Malthusian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  <a:defRPr/>
            </a:pPr>
            <a:r>
              <a:rPr lang="en-US" kern="0" dirty="0"/>
              <a:t>Population control alters the relationship between population growth and per-capita consumption.</a:t>
            </a:r>
          </a:p>
          <a:p>
            <a:pPr>
              <a:buFontTx/>
              <a:buChar char="•"/>
              <a:defRPr/>
            </a:pPr>
            <a:r>
              <a:rPr lang="en-US" kern="0" dirty="0"/>
              <a:t>In the long run, per capita consumption increases, and living standards rise.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Figure 7.11</a:t>
            </a:r>
            <a:br>
              <a:rPr lang="en-US" b="0" dirty="0"/>
            </a:br>
            <a:r>
              <a:rPr lang="en-US" b="0" dirty="0"/>
              <a:t>Population Control in the Malthusian Model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791200"/>
            <a:ext cx="8229600" cy="493816"/>
          </a:xfrm>
        </p:spPr>
        <p:txBody>
          <a:bodyPr/>
          <a:lstStyle/>
          <a:p>
            <a:r>
              <a:rPr lang="en-US" dirty="0"/>
              <a:t>In the figure, population-control policy shifts the function </a:t>
            </a:r>
            <a:r>
              <a:rPr lang="en-US" i="1" dirty="0"/>
              <a:t>g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to </a:t>
            </a:r>
            <a:r>
              <a:rPr lang="en-US" i="1" dirty="0"/>
              <a:t>g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). In the steady state, consumption per worker increases and land per worker decreases (the population falls).</a:t>
            </a:r>
            <a:endParaRPr lang="en-AU" dirty="0"/>
          </a:p>
        </p:txBody>
      </p:sp>
      <p:pic>
        <p:nvPicPr>
          <p:cNvPr id="4" name="Picture 3" descr="A set of two line graphs depicts the population control in the Malthusian model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438" y="1166400"/>
            <a:ext cx="236712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36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Useful is the Malthusian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6032" lvl="1" indent="-256032">
              <a:spcBef>
                <a:spcPts val="1500"/>
              </a:spcBef>
              <a:buFontTx/>
              <a:buChar char="•"/>
              <a:defRPr/>
            </a:pPr>
            <a:r>
              <a:rPr lang="en-US" kern="0" dirty="0"/>
              <a:t>Model provides a good explanation for pre-1800 growth facts in the world.</a:t>
            </a:r>
          </a:p>
          <a:p>
            <a:pPr marL="256032" lvl="1" indent="-256032">
              <a:spcBef>
                <a:spcPts val="1500"/>
              </a:spcBef>
              <a:buFontTx/>
              <a:buChar char="•"/>
              <a:defRPr/>
            </a:pPr>
            <a:r>
              <a:rPr lang="en-US" kern="0" dirty="0"/>
              <a:t>Malthus did not predict the effects of technological advances on fertility.</a:t>
            </a:r>
          </a:p>
          <a:p>
            <a:pPr marL="256032" lvl="1" indent="-256032">
              <a:spcBef>
                <a:spcPts val="1500"/>
              </a:spcBef>
              <a:buFontTx/>
              <a:buChar char="•"/>
              <a:defRPr/>
            </a:pPr>
            <a:r>
              <a:rPr lang="en-US" kern="0" dirty="0"/>
              <a:t>Malthus did not understand the role of capital accumulation in growth.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Canadian Per Capita Real Income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Except for the Great Depression and World War II, growth in Canadian per capita real income has not strayed far from 2% per year since 1870.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Solow Growth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  <a:defRPr/>
            </a:pPr>
            <a:r>
              <a:rPr lang="en-US" kern="0" dirty="0"/>
              <a:t>This is a key model which is the basis for the modern theory of economic growth.</a:t>
            </a:r>
          </a:p>
          <a:p>
            <a:pPr>
              <a:buFontTx/>
              <a:buChar char="•"/>
              <a:defRPr/>
            </a:pPr>
            <a:r>
              <a:rPr lang="en-US" kern="0" dirty="0"/>
              <a:t>A key prediction is that technological progress is necessary for sustained increases in standards of living.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In the Solow growth model, population is assumed to grow at a constant rate </a:t>
            </a:r>
            <a:r>
              <a:rPr lang="en-US" i="1" kern="0" dirty="0"/>
              <a:t>n</a:t>
            </a:r>
            <a:r>
              <a:rPr lang="en-US" kern="0" dirty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4" descr="upper N prime = left parenthesis 1 + lower n right parenthesis upper N"/>
              <p:cNvSpPr txBox="1"/>
              <p:nvPr/>
            </p:nvSpPr>
            <p:spPr>
              <a:xfrm>
                <a:off x="3429000" y="3505200"/>
                <a:ext cx="1739900" cy="3429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′=(1+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Object 4" descr="upper N prime = left parenthesis 1 + lower n right parenthesis upper 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505200"/>
                <a:ext cx="1739900" cy="342900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Consumption-Savings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Consumers are assumed to save a constant fraction </a:t>
            </a:r>
            <a:r>
              <a:rPr lang="en-US" i="1" kern="0" dirty="0"/>
              <a:t>s</a:t>
            </a:r>
            <a:r>
              <a:rPr lang="en-US" kern="0" dirty="0"/>
              <a:t> of their income, consuming the rest.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 descr="C = left parenthesis 1 minus s right parenthesis Y"/>
              <p:cNvSpPr txBox="1"/>
              <p:nvPr/>
            </p:nvSpPr>
            <p:spPr>
              <a:xfrm>
                <a:off x="3517900" y="3200400"/>
                <a:ext cx="1562100" cy="3429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=(1+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Object 5" descr="C = left parenthesis 1 minus s right parenthesis Y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0" y="3200400"/>
                <a:ext cx="1562100" cy="342900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 Firm</a:t>
            </a:r>
            <a:r>
              <a:rPr lang="en-US" altLang="en-US" dirty="0"/>
              <a:t>’</a:t>
            </a:r>
            <a:r>
              <a:rPr lang="en-US" dirty="0"/>
              <a:t>s Production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 descr="Y = z F left parenthesis K, N right parenthesis,"/>
              <p:cNvSpPr txBox="1"/>
              <p:nvPr/>
            </p:nvSpPr>
            <p:spPr>
              <a:xfrm>
                <a:off x="3429000" y="2971800"/>
                <a:ext cx="1790700" cy="3429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Object 3" descr="Y = z F left parenthesis K, N right parenthesis,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971800"/>
                <a:ext cx="1790700" cy="342900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Returns to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Constant returns to scale implies: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 descr="Y over N = z F left parenthesis K over N, 1 right parenthesis"/>
              <p:cNvSpPr txBox="1"/>
              <p:nvPr/>
            </p:nvSpPr>
            <p:spPr>
              <a:xfrm>
                <a:off x="3352800" y="2971800"/>
                <a:ext cx="1752600" cy="7874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𝑧𝐹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Object 5" descr="Y over N = z F left parenthesis K over N, 1 right parenthesi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971800"/>
                <a:ext cx="1752600" cy="78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the Capital Stock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Future capital equals the capital remaining after depreciation, plus current investment.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 descr="K prime = left parenthesis 1 minus d right parenthesis K + I"/>
              <p:cNvSpPr txBox="1"/>
              <p:nvPr/>
            </p:nvSpPr>
            <p:spPr>
              <a:xfrm>
                <a:off x="3454400" y="3352800"/>
                <a:ext cx="2235200" cy="3429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′=(1+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Object 5" descr="K prime = left parenthesis 1 minus d right parenthesis K + I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3352800"/>
                <a:ext cx="2235200" cy="342900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51240"/>
          </a:xfrm>
        </p:spPr>
        <p:txBody>
          <a:bodyPr/>
          <a:lstStyle/>
          <a:p>
            <a:r>
              <a:rPr lang="en-US" dirty="0"/>
              <a:t>Figure 7.12</a:t>
            </a:r>
            <a:br>
              <a:rPr lang="en-US" b="0" dirty="0"/>
            </a:br>
            <a:r>
              <a:rPr lang="en-US" b="0" dirty="0"/>
              <a:t>The Per-Worker Production Function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672960"/>
            <a:ext cx="8229600" cy="612056"/>
          </a:xfrm>
        </p:spPr>
        <p:txBody>
          <a:bodyPr/>
          <a:lstStyle/>
          <a:p>
            <a:r>
              <a:rPr lang="en-US" dirty="0"/>
              <a:t>This function is the relationship between aggregate output per worker and capital per worker determined by the constant-returns-to-scale production function. The slope of the per-worker production function is the marginal product of capital, </a:t>
            </a:r>
            <a:r>
              <a:rPr lang="en-US" i="1" dirty="0"/>
              <a:t>MP</a:t>
            </a:r>
            <a:r>
              <a:rPr lang="en-US" i="1" baseline="-25000" dirty="0"/>
              <a:t>K</a:t>
            </a:r>
            <a:r>
              <a:rPr lang="en-US" dirty="0"/>
              <a:t>.</a:t>
            </a:r>
            <a:endParaRPr lang="en-AU" dirty="0"/>
          </a:p>
        </p:txBody>
      </p:sp>
      <p:pic>
        <p:nvPicPr>
          <p:cNvPr id="4" name="Picture 3" descr="A line graph depicts the per-worker production function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73" y="1166400"/>
            <a:ext cx="473165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31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Income-Expenditure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The income expenditure identity holds as an equilibrium condition.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 descr="Y = C + I"/>
              <p:cNvSpPr txBox="1"/>
              <p:nvPr/>
            </p:nvSpPr>
            <p:spPr>
              <a:xfrm>
                <a:off x="3657600" y="3276600"/>
                <a:ext cx="1257300" cy="292100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Object 5" descr="Y = C + I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276600"/>
                <a:ext cx="1257300" cy="292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In equilibrium, future capital equals total savings (= </a:t>
            </a:r>
            <a:r>
              <a:rPr lang="en-US" i="1" kern="0" dirty="0"/>
              <a:t>I</a:t>
            </a:r>
            <a:r>
              <a:rPr lang="en-US" kern="0" dirty="0"/>
              <a:t>) plus what remains of current K.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 descr="K prime = s Y + left parenthesis 1 minus d right parenthesis K"/>
              <p:cNvSpPr txBox="1"/>
              <p:nvPr/>
            </p:nvSpPr>
            <p:spPr>
              <a:xfrm>
                <a:off x="3200400" y="3352800"/>
                <a:ext cx="2425700" cy="3429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𝑠𝑌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Object 5" descr="K prime = s Y + left parenthesis 1 minus d right parenthesis K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352800"/>
                <a:ext cx="2425700" cy="342900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3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Substitute for output from the production function.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 descr="K prime = s z F left parenthesis K, N right parenthesis + left parenthesis 1 minus d right parenthesis K"/>
              <p:cNvSpPr txBox="1"/>
              <p:nvPr/>
            </p:nvSpPr>
            <p:spPr>
              <a:xfrm>
                <a:off x="2514600" y="3200400"/>
                <a:ext cx="3352800" cy="3429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𝑠𝑧𝐹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)+(1−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Object 5" descr="K prime = s z F left parenthesis K, N right parenthesis + left parenthesis 1 minus d right parenthesis K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200400"/>
                <a:ext cx="3352800" cy="342900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/>
              <a:t>Figure 7.1 </a:t>
            </a:r>
            <a:br>
              <a:rPr lang="en-US" dirty="0"/>
            </a:br>
            <a:r>
              <a:rPr lang="en-US" b="0" dirty="0"/>
              <a:t>Natural Log of Real per Capita Income in Canada, 1870-2017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814600"/>
            <a:ext cx="8229600" cy="470416"/>
          </a:xfrm>
        </p:spPr>
        <p:txBody>
          <a:bodyPr/>
          <a:lstStyle/>
          <a:p>
            <a:r>
              <a:rPr lang="en-US" dirty="0"/>
              <a:t>A straight line provides a good fit. Growth in per capita income in Canada has not strayed far from 2% per year for this period.</a:t>
            </a:r>
            <a:endParaRPr lang="en-AU" dirty="0"/>
          </a:p>
        </p:txBody>
      </p:sp>
      <p:pic>
        <p:nvPicPr>
          <p:cNvPr id="4" name="Picture 3" descr="A line graph depicts the natural log of real per capita income in Canada for the period from 18 70 to 20 17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80" y="1242600"/>
            <a:ext cx="546144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78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Rewrite in per-worker form.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 descr="K prime left parenthesis 1 + n right parenthesis = s z f left parenthesis K right parenthesis + left parenthesis 1 minus d right parenthesis K"/>
              <p:cNvSpPr txBox="1"/>
              <p:nvPr/>
            </p:nvSpPr>
            <p:spPr>
              <a:xfrm>
                <a:off x="2362200" y="2971800"/>
                <a:ext cx="4064000" cy="3429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′=(1+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𝑠𝑧𝑓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)+(1−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Object 5" descr="K prime left parenthesis 1 + n right parenthesis = s z f left parenthesis K right parenthesis + left parenthesis 1 minus d right parenthesis K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971800"/>
                <a:ext cx="4064000" cy="342900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Rearrange, to get: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 descr="start fraction upper K prime left bracket s z f left parenthesis upper K right parenthesis right bracket over 1 + n end fraction + start fraction left bracket left parenthesis 1 minus d right parenthesis K right bracket over 1 + n end fraction"/>
              <p:cNvSpPr txBox="1"/>
              <p:nvPr/>
            </p:nvSpPr>
            <p:spPr>
              <a:xfrm>
                <a:off x="1739900" y="2940050"/>
                <a:ext cx="5308600" cy="4064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𝑠𝑧𝑓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/(1+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/(1−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Object 5" descr="start fraction upper K prime left bracket s z f left parenthesis upper K right parenthesis right bracket over 1 + n end fraction + start fraction left bracket left parenthesis 1 minus d right parenthesis K right bracket over 1 + n end frac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900" y="2940050"/>
                <a:ext cx="5308600" cy="406400"/>
              </a:xfrm>
              <a:prstGeom prst="rect">
                <a:avLst/>
              </a:prstGeom>
              <a:blipFill>
                <a:blip r:embed="rId3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/>
              <a:t>Figure 7.13</a:t>
            </a:r>
            <a:r>
              <a:rPr lang="en-US" b="0" dirty="0"/>
              <a:t> </a:t>
            </a:r>
            <a:br>
              <a:rPr lang="en-US" b="0" dirty="0"/>
            </a:br>
            <a:r>
              <a:rPr lang="en-US" b="0" dirty="0"/>
              <a:t>Determination of the Steady-State Quantity of Capital per Worker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509800"/>
            <a:ext cx="8229600" cy="775216"/>
          </a:xfrm>
        </p:spPr>
        <p:txBody>
          <a:bodyPr/>
          <a:lstStyle/>
          <a:p>
            <a:r>
              <a:rPr lang="en-US" dirty="0"/>
              <a:t>In the figure, the blue curve is the relationship between current capital per worker, </a:t>
            </a:r>
            <a:r>
              <a:rPr lang="en-US" i="1" dirty="0"/>
              <a:t>k</a:t>
            </a:r>
            <a:r>
              <a:rPr lang="en-US" dirty="0"/>
              <a:t>, and future capital per worker, </a:t>
            </a:r>
            <a:r>
              <a:rPr lang="en-US" i="1" dirty="0"/>
              <a:t>k</a:t>
            </a:r>
            <a:r>
              <a:rPr lang="en-US" dirty="0"/>
              <a:t>, determined in a competitive equilibrium in the Solow growth model. The steady-state quantity of capital per worker is </a:t>
            </a:r>
            <a:r>
              <a:rPr lang="en-US" i="1" dirty="0"/>
              <a:t>k</a:t>
            </a:r>
            <a:r>
              <a:rPr lang="en-US" dirty="0"/>
              <a:t>*, given by the intersection of the 45° line (the red line) </a:t>
            </a:r>
            <a:r>
              <a:rPr lang="en-AU" dirty="0"/>
              <a:t>with the blue curve.</a:t>
            </a:r>
          </a:p>
        </p:txBody>
      </p:sp>
      <p:pic>
        <p:nvPicPr>
          <p:cNvPr id="4" name="Picture 3" descr="A line graph depicts determination of the steady-state quantity of capital per worker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507" y="1090200"/>
            <a:ext cx="514898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84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/>
              <a:t>Figure 7.14 </a:t>
            </a:r>
            <a:br>
              <a:rPr lang="en-US" b="0" dirty="0"/>
            </a:br>
            <a:r>
              <a:rPr lang="en-US" b="0" dirty="0"/>
              <a:t>Determination of the Steady-State Quantity of Capital per Worker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57200" y="5814600"/>
                <a:ext cx="8229600" cy="470416"/>
              </a:xfrm>
            </p:spPr>
            <p:txBody>
              <a:bodyPr/>
              <a:lstStyle/>
              <a:p>
                <a:r>
                  <a:rPr lang="en-US" dirty="0"/>
                  <a:t>The steady-state quantity of capital, </a:t>
                </a:r>
                <a:r>
                  <a:rPr lang="en-US" i="1" dirty="0"/>
                  <a:t>k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dirty="0"/>
                  <a:t> is determined by the intersection of the curve </a:t>
                </a:r>
                <a:r>
                  <a:rPr lang="en-US" i="1" dirty="0" err="1"/>
                  <a:t>szf</a:t>
                </a:r>
                <a:r>
                  <a:rPr lang="en-US" dirty="0"/>
                  <a:t>(</a:t>
                </a:r>
                <a:r>
                  <a:rPr lang="en-US" i="1" dirty="0"/>
                  <a:t>k</a:t>
                </a:r>
                <a:r>
                  <a:rPr lang="en-US" dirty="0"/>
                  <a:t>*) with the</a:t>
                </a:r>
              </a:p>
              <a:p>
                <a:r>
                  <a:rPr lang="en-AU" dirty="0"/>
                  <a:t>line (</a:t>
                </a:r>
                <a:r>
                  <a:rPr lang="en-AU" i="1" dirty="0"/>
                  <a:t>n </a:t>
                </a:r>
                <a:r>
                  <a:rPr lang="en-AU" dirty="0"/>
                  <a:t>+ </a:t>
                </a:r>
                <a:r>
                  <a:rPr lang="en-AU" i="1" dirty="0"/>
                  <a:t>d</a:t>
                </a:r>
                <a:r>
                  <a:rPr lang="en-AU" dirty="0"/>
                  <a:t>)</a:t>
                </a:r>
                <a:r>
                  <a:rPr lang="en-AU" i="1" dirty="0"/>
                  <a:t>k </a:t>
                </a:r>
                <a:r>
                  <a:rPr lang="en-AU" dirty="0"/>
                  <a:t>*.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57200" y="5814600"/>
                <a:ext cx="8229600" cy="470416"/>
              </a:xfrm>
              <a:blipFill>
                <a:blip r:embed="rId2"/>
                <a:stretch>
                  <a:fillRect l="-1111" b="-207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line graph depicts determination of the steady-state quantity of capital per worker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42600"/>
            <a:ext cx="375325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102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Increase in the Savings Rate </a:t>
            </a:r>
            <a:r>
              <a:rPr lang="en-US" i="1" dirty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  <a:defRPr/>
            </a:pPr>
            <a:r>
              <a:rPr lang="en-US" kern="0" dirty="0"/>
              <a:t>In the steady state, this increases capital per worker and real output per capita.</a:t>
            </a:r>
          </a:p>
          <a:p>
            <a:pPr>
              <a:buFontTx/>
              <a:buChar char="•"/>
              <a:defRPr/>
            </a:pPr>
            <a:r>
              <a:rPr lang="en-US" kern="0" dirty="0"/>
              <a:t>In the steady state, there is no effect on the growth rates of aggregate variables.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/>
          <a:lstStyle/>
          <a:p>
            <a:r>
              <a:rPr lang="en-US" dirty="0"/>
              <a:t>Figure 7.15</a:t>
            </a:r>
            <a:br>
              <a:rPr lang="en-US" b="0" dirty="0"/>
            </a:br>
            <a:r>
              <a:rPr lang="en-US" b="0" dirty="0"/>
              <a:t>Effect of an Increase in the Savings Rate on the Steady-State Quantity of Capital per Worker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57200" y="5767800"/>
                <a:ext cx="8229600" cy="517216"/>
              </a:xfrm>
            </p:spPr>
            <p:txBody>
              <a:bodyPr/>
              <a:lstStyle/>
              <a:p>
                <a:r>
                  <a:rPr lang="en-US" dirty="0"/>
                  <a:t>An increase in the savings rate shifts the curve </a:t>
                </a:r>
                <a:r>
                  <a:rPr lang="en-US" i="1" dirty="0" err="1"/>
                  <a:t>szf</a:t>
                </a:r>
                <a:r>
                  <a:rPr lang="en-US" dirty="0"/>
                  <a:t>(</a:t>
                </a:r>
                <a:r>
                  <a:rPr lang="en-US" i="1" dirty="0"/>
                  <a:t>k</a:t>
                </a:r>
                <a:r>
                  <a:rPr lang="en-US" dirty="0"/>
                  <a:t>*) up, resulting in an increase in the quantity of capital per worker from </a:t>
                </a:r>
                <a:r>
                  <a:rPr lang="en-US" i="1" dirty="0"/>
                  <a:t>k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AU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AU" dirty="0"/>
                  <a:t> to </a:t>
                </a:r>
                <a:r>
                  <a:rPr lang="en-AU" i="1" dirty="0"/>
                  <a:t>k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AU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r>
                  <a:rPr lang="en-AU" dirty="0"/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57200" y="5767800"/>
                <a:ext cx="8229600" cy="517216"/>
              </a:xfrm>
              <a:blipFill>
                <a:blip r:embed="rId3"/>
                <a:stretch>
                  <a:fillRect l="-1111" b="-94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line graph depicts the effect of an increase in the savings rate on the steady-state quantity of capital per worker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592" y="1755000"/>
            <a:ext cx="348591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494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/>
              <a:t>Figure 7.16</a:t>
            </a:r>
            <a:br>
              <a:rPr lang="en-US" b="0" dirty="0"/>
            </a:br>
            <a:r>
              <a:rPr lang="en-US" b="0" dirty="0"/>
              <a:t>Effect of an Increase in the Savings Rate at Time </a:t>
            </a:r>
            <a:r>
              <a:rPr lang="en-US" b="0" i="1" dirty="0"/>
              <a:t>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715000"/>
            <a:ext cx="8229600" cy="570016"/>
          </a:xfrm>
        </p:spPr>
        <p:txBody>
          <a:bodyPr/>
          <a:lstStyle/>
          <a:p>
            <a:r>
              <a:rPr lang="en-US" dirty="0"/>
              <a:t>The figure shows the natural logarithm of aggregate output. Before time </a:t>
            </a:r>
            <a:r>
              <a:rPr lang="en-US" i="1" dirty="0"/>
              <a:t>T</a:t>
            </a:r>
            <a:r>
              <a:rPr lang="en-US" dirty="0"/>
              <a:t>, the economy is in a steady state. At time </a:t>
            </a:r>
            <a:r>
              <a:rPr lang="en-US" i="1" dirty="0"/>
              <a:t>T</a:t>
            </a:r>
            <a:r>
              <a:rPr lang="en-US" dirty="0"/>
              <a:t>, the savings rate increases, and output then converges in the long run to a new higher steady-state growth path.</a:t>
            </a:r>
            <a:endParaRPr lang="en-AU" dirty="0"/>
          </a:p>
        </p:txBody>
      </p:sp>
      <p:pic>
        <p:nvPicPr>
          <p:cNvPr id="4" name="Picture 3" descr="A line graph depicts the effect of an increase in the savings rate at time 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638" y="1242600"/>
            <a:ext cx="527472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247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/>
              <a:t>Figure 7.17</a:t>
            </a:r>
            <a:br>
              <a:rPr lang="en-US" b="0" dirty="0"/>
            </a:br>
            <a:r>
              <a:rPr lang="en-US" b="0" dirty="0"/>
              <a:t>Steady-State Consumption per Worker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57200" y="5791200"/>
                <a:ext cx="8229600" cy="493816"/>
              </a:xfrm>
            </p:spPr>
            <p:txBody>
              <a:bodyPr/>
              <a:lstStyle/>
              <a:p>
                <a:r>
                  <a:rPr lang="en-US" dirty="0"/>
                  <a:t>Consumption per worker in the steady state is shown as the distance </a:t>
                </a:r>
                <a:r>
                  <a:rPr lang="en-US" i="1" dirty="0"/>
                  <a:t>AB</a:t>
                </a:r>
                <a:r>
                  <a:rPr lang="en-US" dirty="0"/>
                  <a:t>, given the steady-state quantity of capital per worker, </a:t>
                </a:r>
                <a:r>
                  <a:rPr lang="en-US" i="1" dirty="0"/>
                  <a:t>k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dirty="0"/>
                  <a:t>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57200" y="5791200"/>
                <a:ext cx="8229600" cy="493816"/>
              </a:xfrm>
              <a:blipFill>
                <a:blip r:embed="rId2"/>
                <a:stretch>
                  <a:fillRect l="-1111" t="-2469" r="-222" b="-98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line graph depicts the steady-state consumption per worker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66400"/>
            <a:ext cx="591780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45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19560"/>
          </a:xfrm>
        </p:spPr>
        <p:txBody>
          <a:bodyPr/>
          <a:lstStyle/>
          <a:p>
            <a:r>
              <a:rPr lang="en-US" dirty="0"/>
              <a:t>Figure 7.18</a:t>
            </a:r>
            <a:br>
              <a:rPr lang="en-US" b="0" dirty="0"/>
            </a:br>
            <a:r>
              <a:rPr lang="en-US" b="0" dirty="0"/>
              <a:t>The Golden Rule Quantity of Capital per Worker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4216" y="5562600"/>
                <a:ext cx="8229600" cy="685800"/>
              </a:xfrm>
            </p:spPr>
            <p:txBody>
              <a:bodyPr/>
              <a:lstStyle/>
              <a:p>
                <a:r>
                  <a:rPr lang="en-US" dirty="0"/>
                  <a:t>This quantity, which maximizes consumption per worker in the steady state, is </a:t>
                </a:r>
                <a:r>
                  <a:rPr lang="en-US" i="1" dirty="0"/>
                  <a:t>k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AU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𝑔𝑟</m:t>
                          </m:r>
                        </m:e>
                      </m:mr>
                    </m:m>
                  </m:oMath>
                </a14:m>
                <a:r>
                  <a:rPr lang="en-US" dirty="0"/>
                  <a:t>, and the maximized quantity of consumption per worker is </a:t>
                </a:r>
                <a:r>
                  <a:rPr lang="en-US" i="1" dirty="0"/>
                  <a:t>c</a:t>
                </a:r>
                <a:r>
                  <a:rPr lang="en-US" dirty="0"/>
                  <a:t>**. The golden rule savings rate </a:t>
                </a:r>
                <a:r>
                  <a:rPr lang="en-US" i="1" dirty="0"/>
                  <a:t>s</a:t>
                </a:r>
                <a:r>
                  <a:rPr lang="en-US" i="1" baseline="-25000" dirty="0"/>
                  <a:t>g</a:t>
                </a:r>
                <a:r>
                  <a:rPr lang="en-US" i="1" dirty="0"/>
                  <a:t>r </a:t>
                </a:r>
                <a:r>
                  <a:rPr lang="en-US" dirty="0"/>
                  <a:t>achieves the golden rule quantity of capital per worker in a competitive equilibrium steady state.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4216" y="5562600"/>
                <a:ext cx="8229600" cy="685800"/>
              </a:xfrm>
              <a:blipFill>
                <a:blip r:embed="rId2"/>
                <a:stretch>
                  <a:fillRect l="-1185" b="-133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et of two line graphs depicts the golden rule quantity of capital per worker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090200"/>
            <a:ext cx="226771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50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924800" cy="1097280"/>
          </a:xfrm>
        </p:spPr>
        <p:txBody>
          <a:bodyPr/>
          <a:lstStyle/>
          <a:p>
            <a:r>
              <a:rPr lang="en-US" dirty="0"/>
              <a:t>An Increase in the Population Growth Rate </a:t>
            </a:r>
            <a:r>
              <a:rPr lang="en-US" i="1" dirty="0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Capital per worker and output per worker decrease.</a:t>
            </a:r>
          </a:p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There is no effect on the growth rates of aggregate variables.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Per Capita Income and the Investment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Across countries, real per capita income and the investment rate are positively correlated.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66400"/>
          </a:xfrm>
        </p:spPr>
        <p:txBody>
          <a:bodyPr/>
          <a:lstStyle/>
          <a:p>
            <a:r>
              <a:rPr lang="en-US" dirty="0"/>
              <a:t>Figure 7.19</a:t>
            </a:r>
            <a:br>
              <a:rPr lang="en-US" b="0" dirty="0"/>
            </a:br>
            <a:r>
              <a:rPr lang="en-US" b="0" dirty="0"/>
              <a:t>Steady State Effects of an Increase in the </a:t>
            </a:r>
            <a:r>
              <a:rPr lang="en-US" b="0" dirty="0" err="1"/>
              <a:t>Labour</a:t>
            </a:r>
            <a:r>
              <a:rPr lang="en-US" b="0" dirty="0"/>
              <a:t> Force Growth Rate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867400"/>
            <a:ext cx="8229600" cy="417616"/>
          </a:xfrm>
        </p:spPr>
        <p:txBody>
          <a:bodyPr/>
          <a:lstStyle/>
          <a:p>
            <a:r>
              <a:rPr lang="en-US" dirty="0"/>
              <a:t>An increase in the </a:t>
            </a:r>
            <a:r>
              <a:rPr lang="en-US" dirty="0" err="1"/>
              <a:t>labour</a:t>
            </a:r>
            <a:r>
              <a:rPr lang="en-US" dirty="0"/>
              <a:t> force growth rate from </a:t>
            </a:r>
            <a:r>
              <a:rPr lang="en-US" i="1" dirty="0"/>
              <a:t>n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/>
              <a:t>n</a:t>
            </a:r>
            <a:r>
              <a:rPr lang="en-US" baseline="-25000" dirty="0"/>
              <a:t>2</a:t>
            </a:r>
            <a:r>
              <a:rPr lang="en-US" dirty="0"/>
              <a:t> causes a decrease in the steady-state quantity of capital per worker.</a:t>
            </a:r>
            <a:endParaRPr lang="en-AU" dirty="0"/>
          </a:p>
        </p:txBody>
      </p:sp>
      <p:pic>
        <p:nvPicPr>
          <p:cNvPr id="4" name="Picture 3" descr="A line graph depicts the steady state effects of an increase in the labour force growth rate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00" y="1678800"/>
            <a:ext cx="3570784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55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Increases in Total Factor Productivity </a:t>
            </a:r>
            <a:r>
              <a:rPr lang="en-US" i="1" dirty="0"/>
              <a:t>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Sustained increases in </a:t>
            </a:r>
            <a:r>
              <a:rPr lang="en-US" i="1" kern="0" dirty="0"/>
              <a:t>z</a:t>
            </a:r>
            <a:r>
              <a:rPr lang="en-US" kern="0" dirty="0"/>
              <a:t> cause sustained increases in per capita income.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/>
              <a:t>Figure 7.20</a:t>
            </a:r>
            <a:br>
              <a:rPr lang="en-US" b="0" dirty="0"/>
            </a:br>
            <a:r>
              <a:rPr lang="en-US" b="0" dirty="0"/>
              <a:t>Increases in Total Factor Productivity in the Solow Growth Model</a:t>
            </a:r>
            <a:endParaRPr lang="en-AU" dirty="0"/>
          </a:p>
        </p:txBody>
      </p:sp>
      <p:pic>
        <p:nvPicPr>
          <p:cNvPr id="4" name="Picture 3" descr="A line graph depicts increases in total factor productivity in the Solow growth model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090200"/>
            <a:ext cx="4222874" cy="43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57200" y="5509800"/>
                <a:ext cx="8229600" cy="775216"/>
              </a:xfrm>
            </p:spPr>
            <p:txBody>
              <a:bodyPr/>
              <a:lstStyle/>
              <a:p>
                <a:r>
                  <a:rPr lang="en-US" dirty="0"/>
                  <a:t>Increases in total factor productivity from </a:t>
                </a:r>
                <a:r>
                  <a:rPr lang="en-US" i="1" dirty="0"/>
                  <a:t>z</a:t>
                </a:r>
                <a:r>
                  <a:rPr lang="en-US" baseline="-25000" dirty="0"/>
                  <a:t>1</a:t>
                </a:r>
                <a:r>
                  <a:rPr lang="en-US" dirty="0"/>
                  <a:t> to </a:t>
                </a:r>
                <a:r>
                  <a:rPr lang="en-US" i="1" dirty="0"/>
                  <a:t>z</a:t>
                </a:r>
                <a:r>
                  <a:rPr lang="en-US" baseline="-25000" dirty="0"/>
                  <a:t>2</a:t>
                </a:r>
                <a:r>
                  <a:rPr lang="en-US" dirty="0"/>
                  <a:t> and from </a:t>
                </a:r>
                <a:r>
                  <a:rPr lang="en-US" i="1" dirty="0"/>
                  <a:t>z</a:t>
                </a:r>
                <a:r>
                  <a:rPr lang="en-US" baseline="-25000" dirty="0"/>
                  <a:t>2</a:t>
                </a:r>
                <a:r>
                  <a:rPr lang="en-US" dirty="0"/>
                  <a:t> to </a:t>
                </a:r>
                <a:r>
                  <a:rPr lang="en-US" i="1" dirty="0"/>
                  <a:t>z</a:t>
                </a:r>
                <a:r>
                  <a:rPr lang="en-US" baseline="-25000" dirty="0"/>
                  <a:t>3</a:t>
                </a:r>
                <a:r>
                  <a:rPr lang="en-US" dirty="0"/>
                  <a:t> cause increases in the quantity of capital per worker from </a:t>
                </a:r>
                <a:r>
                  <a:rPr lang="en-US" i="1" dirty="0"/>
                  <a:t>k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AU" dirty="0"/>
                  <a:t> to </a:t>
                </a:r>
                <a:r>
                  <a:rPr lang="en-AU" i="1" dirty="0"/>
                  <a:t>k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r>
                  <a:rPr lang="en-AU" dirty="0"/>
                  <a:t> and from </a:t>
                </a:r>
                <a:r>
                  <a:rPr lang="en-AU" i="1" dirty="0"/>
                  <a:t>k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r>
                  <a:rPr lang="en-AU" dirty="0"/>
                  <a:t> to </a:t>
                </a:r>
                <a:r>
                  <a:rPr lang="en-AU" i="1" dirty="0"/>
                  <a:t>k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mr>
                      <m:m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</m:m>
                  </m:oMath>
                </a14:m>
                <a:r>
                  <a:rPr lang="en-US" dirty="0"/>
                  <a:t>. Thus, increases in total factor productivity lead to increases in output per worker.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57200" y="5509800"/>
                <a:ext cx="8229600" cy="775216"/>
              </a:xfrm>
              <a:blipFill>
                <a:blip r:embed="rId3"/>
                <a:stretch>
                  <a:fillRect l="-1111" b="-125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3898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and the Distribution of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0" dirty="0"/>
              <a:t>Measuring income inequality in a country.</a:t>
            </a:r>
          </a:p>
          <a:p>
            <a:r>
              <a:rPr lang="en-US" kern="0" dirty="0"/>
              <a:t>What does the Solow growth model have to say about the distribution of income across the population in a given country?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048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Lorenz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kern="0" dirty="0"/>
              <a:t>Lorenz curve provides a nice visual summary of the income distribution in a country.</a:t>
            </a:r>
          </a:p>
          <a:p>
            <a:pPr>
              <a:spcBef>
                <a:spcPts val="1200"/>
              </a:spcBef>
            </a:pPr>
            <a:r>
              <a:rPr lang="en-US" kern="0" dirty="0"/>
              <a:t>Lorenz curve plots the percentage of income earned by percentiles of the population against those percentiles.</a:t>
            </a:r>
          </a:p>
          <a:p>
            <a:pPr>
              <a:spcBef>
                <a:spcPts val="1200"/>
              </a:spcBef>
            </a:pPr>
            <a:r>
              <a:rPr lang="en-US" kern="0" dirty="0"/>
              <a:t>If everyone earns the same income, the Lorenz curve is the 45 degree line.</a:t>
            </a:r>
          </a:p>
          <a:p>
            <a:pPr>
              <a:spcBef>
                <a:spcPts val="1200"/>
              </a:spcBef>
            </a:pPr>
            <a:r>
              <a:rPr lang="en-US" kern="0" dirty="0"/>
              <a:t>If one person gets all the income, the Lorenz curve is a reverse-L shape.</a:t>
            </a:r>
          </a:p>
          <a:p>
            <a:pPr>
              <a:spcBef>
                <a:spcPts val="1200"/>
              </a:spcBef>
            </a:pPr>
            <a:r>
              <a:rPr lang="en-US" kern="0" dirty="0"/>
              <a:t>The Gini coefficient is a measure of income inequality.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667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/>
              <a:t>Figure 7.23</a:t>
            </a:r>
            <a:br>
              <a:rPr lang="en-US" b="0" dirty="0"/>
            </a:br>
            <a:r>
              <a:rPr lang="en-US" b="0" dirty="0"/>
              <a:t>The Lorenz Curve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486400"/>
            <a:ext cx="8229600" cy="798616"/>
          </a:xfrm>
        </p:spPr>
        <p:txBody>
          <a:bodyPr/>
          <a:lstStyle/>
          <a:p>
            <a:r>
              <a:rPr lang="en-US" dirty="0"/>
              <a:t>This curve gives us a visual representation of the distribution of income across the population. Equal</a:t>
            </a:r>
          </a:p>
          <a:p>
            <a:r>
              <a:rPr lang="en-US" dirty="0"/>
              <a:t>distribution implies that the Lorenz curve is the 45° line. The area of region A, divided by the area of</a:t>
            </a:r>
          </a:p>
          <a:p>
            <a:r>
              <a:rPr lang="en-US" dirty="0"/>
              <a:t>the region below the 45° line is the Gini coefficient. A larger Gini coefficient implies greater dispersion</a:t>
            </a:r>
          </a:p>
          <a:p>
            <a:r>
              <a:rPr lang="en-AU" dirty="0"/>
              <a:t>in the income distribution.</a:t>
            </a:r>
          </a:p>
        </p:txBody>
      </p:sp>
      <p:pic>
        <p:nvPicPr>
          <p:cNvPr id="4" name="Picture 3" descr="A line graph depicts the Lorenz curve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70" y="1297800"/>
            <a:ext cx="488286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189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World Bank, Gini Coefficients for 2013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kern="0" dirty="0"/>
              <a:t>Canada: 0.34</a:t>
            </a:r>
          </a:p>
          <a:p>
            <a:pPr>
              <a:spcBef>
                <a:spcPts val="1200"/>
              </a:spcBef>
            </a:pPr>
            <a:r>
              <a:rPr lang="en-US" kern="0" dirty="0"/>
              <a:t>United States: 0.41</a:t>
            </a:r>
          </a:p>
          <a:p>
            <a:pPr>
              <a:spcBef>
                <a:spcPts val="1200"/>
              </a:spcBef>
            </a:pPr>
            <a:r>
              <a:rPr lang="en-US" kern="0" dirty="0"/>
              <a:t>France: 0.325</a:t>
            </a:r>
          </a:p>
          <a:p>
            <a:pPr>
              <a:spcBef>
                <a:spcPts val="1200"/>
              </a:spcBef>
            </a:pPr>
            <a:r>
              <a:rPr lang="en-US" kern="0" dirty="0"/>
              <a:t>China: 0.397</a:t>
            </a:r>
          </a:p>
          <a:p>
            <a:pPr>
              <a:spcBef>
                <a:spcPts val="1200"/>
              </a:spcBef>
            </a:pPr>
            <a:r>
              <a:rPr lang="en-US" kern="0" dirty="0"/>
              <a:t>Sweden: 0.288</a:t>
            </a:r>
          </a:p>
          <a:p>
            <a:pPr>
              <a:spcBef>
                <a:spcPts val="1200"/>
              </a:spcBef>
            </a:pPr>
            <a:r>
              <a:rPr lang="en-US" kern="0" dirty="0"/>
              <a:t>So, the United States and China have higher income dispersion (greater inequality) than Canada, and France and Sweden have less.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76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Solow Growth Model and the Income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 descr="w = M P sub N and r = M P sub K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39759"/>
              </a:xfrm>
            </p:spPr>
            <p:txBody>
              <a:bodyPr wrap="square"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/>
                  <a:t>Assume competitive markets.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One unit of </a:t>
                </a:r>
                <a:r>
                  <a:rPr lang="en-US" dirty="0" err="1"/>
                  <a:t>labour</a:t>
                </a:r>
                <a:r>
                  <a:rPr lang="en-US" dirty="0"/>
                  <a:t> (quality-adjusted) earns real wage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owners of capital rent their capital to firms at the rental rate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A" b="0" dirty="0"/>
              </a:p>
              <a:p>
                <a:pPr>
                  <a:spcBef>
                    <a:spcPts val="600"/>
                  </a:spcBef>
                </a:pPr>
                <a:r>
                  <a:rPr lang="en-US" dirty="0" err="1"/>
                  <a:t>Labour</a:t>
                </a:r>
                <a:r>
                  <a:rPr lang="en-US" dirty="0"/>
                  <a:t> and capital inputs earn their marginal products, that is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𝑀𝑃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𝑀𝑃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Then individual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who owns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units of capital and supplies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units of quality-adjusted </a:t>
                </a:r>
                <a:r>
                  <a:rPr lang="en-US" dirty="0" err="1"/>
                  <a:t>labour</a:t>
                </a:r>
                <a:r>
                  <a:rPr lang="en-US" dirty="0"/>
                  <a:t> has income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𝑀𝑃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𝑀𝑃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So, the distribution of income is determined by how physical capital and human capital are distributed across the population.</a:t>
                </a:r>
              </a:p>
            </p:txBody>
          </p:sp>
        </mc:Choice>
        <mc:Fallback xmlns="">
          <p:sp>
            <p:nvSpPr>
              <p:cNvPr id="3" name="Content Placeholder 2" descr="w = M P sub N and r = M P sub K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39759"/>
              </a:xfrm>
              <a:blipFill>
                <a:blip r:embed="rId3"/>
                <a:stretch>
                  <a:fillRect l="-2074" t="-1931" r="-3185" b="-30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2174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Explains the Increase in Income Dispersion?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 descr="C A P S = start fraction k M P sub k over z f left parenthesis k right parenthesis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AU" sz="2200" dirty="0"/>
                  <a:t>Thomas Piketty (</a:t>
                </a:r>
                <a:r>
                  <a:rPr lang="en-AU" sz="2200" i="1" dirty="0"/>
                  <a:t>Capital in the Twenty-First Century</a:t>
                </a:r>
                <a:r>
                  <a:rPr lang="en-AU" sz="2200" dirty="0"/>
                  <a:t>), among others, documents an increase in income inequality in rich countries since the mid-20</a:t>
                </a:r>
                <a:r>
                  <a:rPr lang="en-AU" sz="2200" baseline="30000" dirty="0"/>
                  <a:t>th</a:t>
                </a:r>
                <a:r>
                  <a:rPr lang="en-AU" sz="2200" dirty="0"/>
                  <a:t> century.</a:t>
                </a:r>
              </a:p>
              <a:p>
                <a:pPr>
                  <a:spcBef>
                    <a:spcPts val="600"/>
                  </a:spcBef>
                </a:pPr>
                <a:r>
                  <a:rPr lang="en-AU" sz="2200" dirty="0"/>
                  <a:t>At least two possible explanations:</a:t>
                </a:r>
              </a:p>
              <a:p>
                <a:pPr lvl="1"/>
                <a:r>
                  <a:rPr lang="en-AU" sz="2100" dirty="0"/>
                  <a:t>Skills gap: Increase in the difference between wage rates for skilled and unskilled labour – implies increase in inequality due to greater inequality in human capital across the population.</a:t>
                </a:r>
              </a:p>
              <a:p>
                <a:pPr lvl="1"/>
                <a:r>
                  <a:rPr lang="en-AU" sz="2100" dirty="0"/>
                  <a:t>Inequality in ownership of capital: Can write capital share of national income as </a:t>
                </a:r>
                <a14:m>
                  <m:oMath xmlns:m="http://schemas.openxmlformats.org/officeDocument/2006/math">
                    <m:r>
                      <a:rPr lang="en-AU" sz="2100" b="0" i="1" smtClean="0">
                        <a:latin typeface="Cambria Math" panose="02040503050406030204" pitchFamily="18" charset="0"/>
                      </a:rPr>
                      <m:t>𝐶𝐴𝑃𝑆</m:t>
                    </m:r>
                    <m:r>
                      <a:rPr lang="en-AU" sz="2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AU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100" b="0" i="1" smtClean="0">
                                <a:latin typeface="Cambria Math" panose="02040503050406030204" pitchFamily="18" charset="0"/>
                              </a:rPr>
                              <m:t>𝑀𝑃</m:t>
                            </m:r>
                          </m:e>
                          <m:sub>
                            <m:r>
                              <a:rPr lang="en-AU" sz="2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AU" sz="2100" b="0" i="1" smtClean="0">
                            <a:latin typeface="Cambria Math" panose="02040503050406030204" pitchFamily="18" charset="0"/>
                          </a:rPr>
                          <m:t>𝑧𝑓</m:t>
                        </m:r>
                        <m:r>
                          <a:rPr lang="en-AU" sz="2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AU" sz="2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100" dirty="0"/>
                  <a:t>. Then, as </a:t>
                </a:r>
                <a14:m>
                  <m:oMath xmlns:m="http://schemas.openxmlformats.org/officeDocument/2006/math">
                    <m:r>
                      <a:rPr lang="en-AU" sz="21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100" dirty="0"/>
                  <a:t> increases, </a:t>
                </a:r>
                <a14:m>
                  <m:oMath xmlns:m="http://schemas.openxmlformats.org/officeDocument/2006/math">
                    <m:r>
                      <a:rPr lang="en-AU" sz="21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100" dirty="0"/>
                  <a:t> increases (Solow model). So, </a:t>
                </a:r>
                <a14:m>
                  <m:oMath xmlns:m="http://schemas.openxmlformats.org/officeDocument/2006/math">
                    <m:r>
                      <a:rPr lang="en-AU" sz="2100" b="0" i="1" smtClean="0">
                        <a:latin typeface="Cambria Math" panose="02040503050406030204" pitchFamily="18" charset="0"/>
                      </a:rPr>
                      <m:t>𝐶𝐴𝑃𝑆</m:t>
                    </m:r>
                  </m:oMath>
                </a14:m>
                <a:r>
                  <a:rPr lang="en-US" sz="2100" dirty="0"/>
                  <a:t> increases if </a:t>
                </a:r>
                <a:r>
                  <a:rPr lang="en-US" sz="2100" dirty="0" err="1"/>
                  <a:t>labour</a:t>
                </a:r>
                <a:r>
                  <a:rPr lang="en-US" sz="2100" dirty="0"/>
                  <a:t> and capital are good substitutes, and so income gap widens between </a:t>
                </a:r>
                <a:r>
                  <a:rPr lang="en-US" sz="2100" dirty="0" err="1"/>
                  <a:t>labourers</a:t>
                </a:r>
                <a:r>
                  <a:rPr lang="en-US" sz="2100" dirty="0"/>
                  <a:t> and owners of capital.</a:t>
                </a:r>
              </a:p>
            </p:txBody>
          </p:sp>
        </mc:Choice>
        <mc:Fallback xmlns="">
          <p:sp>
            <p:nvSpPr>
              <p:cNvPr id="3" name="Content Placeholder 2" descr="C A P S = start fraction k M P sub k over z f left parenthesis k right parenthesis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26" t="-1887" r="-1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5701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An approach that uses the production function and measurements of aggregate inputs and outputs to attribute economic growth to: (</a:t>
            </a:r>
            <a:r>
              <a:rPr lang="en-US" kern="0" dirty="0" err="1"/>
              <a:t>i</a:t>
            </a:r>
            <a:r>
              <a:rPr lang="en-US" kern="0" dirty="0"/>
              <a:t>) growth in factor inputs; (ii) total factor productivity growth.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1600"/>
          </a:xfrm>
        </p:spPr>
        <p:txBody>
          <a:bodyPr/>
          <a:lstStyle/>
          <a:p>
            <a:r>
              <a:rPr lang="en-US" dirty="0"/>
              <a:t>Figure 7.2</a:t>
            </a:r>
            <a:br>
              <a:rPr lang="en-US" dirty="0"/>
            </a:br>
            <a:r>
              <a:rPr lang="en-US" b="0" dirty="0"/>
              <a:t>Real Income Per Capita vs. Investment Rate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867400"/>
            <a:ext cx="8229600" cy="417616"/>
          </a:xfrm>
        </p:spPr>
        <p:txBody>
          <a:bodyPr/>
          <a:lstStyle/>
          <a:p>
            <a:r>
              <a:rPr lang="en-US" dirty="0"/>
              <a:t>The figure shows a positive correlation across the countries of the world between real income per capita and the investment rate.</a:t>
            </a:r>
            <a:endParaRPr lang="en-AU" dirty="0"/>
          </a:p>
        </p:txBody>
      </p:sp>
      <p:pic>
        <p:nvPicPr>
          <p:cNvPr id="4" name="Picture 3" descr="A scatter plot of real income per capita versus investment rate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74" y="1219200"/>
            <a:ext cx="517365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38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Cobb-Douglas Production Function </a:t>
            </a:r>
            <a:r>
              <a:rPr lang="en-US" sz="2000" b="0" dirty="0"/>
              <a:t>(1 of 2)</a:t>
            </a:r>
            <a:endParaRPr 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 descr="Y = z F left parenthesis K, N right parenthesis = z K to the a power N to the 1 minus a power"/>
              <p:cNvSpPr txBox="1"/>
              <p:nvPr/>
            </p:nvSpPr>
            <p:spPr>
              <a:xfrm>
                <a:off x="2921000" y="2895600"/>
                <a:ext cx="3302000" cy="4572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𝑠𝑧𝑓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Object 3" descr="Y = z F left parenthesis K, N right parenthesis = z K to the a power N to the 1 minus a power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0" y="2895600"/>
                <a:ext cx="33020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Cobb-Douglas Production Function </a:t>
            </a:r>
            <a:r>
              <a:rPr lang="en-US" sz="2000" b="0" dirty="0"/>
              <a:t>(2 of 2)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3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A </a:t>
            </a:r>
            <a:r>
              <a:rPr lang="en-US" kern="0" dirty="0" err="1"/>
              <a:t>labour</a:t>
            </a:r>
            <a:r>
              <a:rPr lang="en-US" kern="0" dirty="0"/>
              <a:t> share in national income of 70% gives: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 descr="Y = z K to the 0.3 power N to the 0.7 power"/>
              <p:cNvSpPr txBox="1"/>
              <p:nvPr/>
            </p:nvSpPr>
            <p:spPr>
              <a:xfrm>
                <a:off x="3657600" y="3048000"/>
                <a:ext cx="1828800" cy="3937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0.3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0.7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Object 5" descr="Y = z K to the 0.3 power N to the 0.7 power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048000"/>
                <a:ext cx="1828800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Solow Residual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The Solow residual is calculated as: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 descr="z = start fraction Y over K to the 0.3 power N to the 0.7 power end fraction"/>
              <p:cNvSpPr txBox="1"/>
              <p:nvPr/>
            </p:nvSpPr>
            <p:spPr>
              <a:xfrm>
                <a:off x="3352800" y="2971800"/>
                <a:ext cx="1714500" cy="7747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Object 5" descr="z = start fraction Y over K to the 0.3 power N to the 0.7 power end frac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971800"/>
                <a:ext cx="1714500" cy="77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/>
              <a:t>Figure 7.24</a:t>
            </a:r>
            <a:br>
              <a:rPr lang="en-US" b="0" dirty="0"/>
            </a:br>
            <a:r>
              <a:rPr lang="en-US" b="0" dirty="0"/>
              <a:t>Natural Log of the Solow Residual, 1961–2017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867400"/>
            <a:ext cx="8229600" cy="417616"/>
          </a:xfrm>
        </p:spPr>
        <p:txBody>
          <a:bodyPr/>
          <a:lstStyle/>
          <a:p>
            <a:r>
              <a:rPr lang="en-US" dirty="0"/>
              <a:t>The Solow residual is a measure of total factor productivity. Growth in total factor productivity slows from the early 1970s to the early 1990s, and from 2000 to 2017.</a:t>
            </a:r>
            <a:endParaRPr lang="en-AU" dirty="0"/>
          </a:p>
        </p:txBody>
      </p:sp>
      <p:pic>
        <p:nvPicPr>
          <p:cNvPr id="4" name="Picture 3" descr="A line graph depicts the natural log of the Solow residual for the period from 1961 to 2017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83" y="1242600"/>
            <a:ext cx="548223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727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Annual Growth Rates in the </a:t>
            </a:r>
            <a:br>
              <a:rPr lang="en-US" dirty="0"/>
            </a:br>
            <a:r>
              <a:rPr lang="en-US" dirty="0"/>
              <a:t>Solow Residual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465270"/>
              </p:ext>
            </p:extLst>
          </p:nvPr>
        </p:nvGraphicFramePr>
        <p:xfrm>
          <a:off x="990600" y="2042216"/>
          <a:ext cx="7162800" cy="2773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2">
                <a:tc>
                  <a:txBody>
                    <a:bodyPr/>
                    <a:lstStyle/>
                    <a:p>
                      <a:r>
                        <a:rPr lang="en-US" sz="2000" b="1" dirty="0"/>
                        <a:t>Years</a:t>
                      </a:r>
                    </a:p>
                  </a:txBody>
                  <a:tcPr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Average Annual Growth Rate</a:t>
                      </a:r>
                    </a:p>
                  </a:txBody>
                  <a:tcPr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r>
                        <a:rPr lang="en-US" sz="2000" dirty="0"/>
                        <a:t>1961-1971</a:t>
                      </a:r>
                    </a:p>
                  </a:txBody>
                  <a:tcPr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1.59%</a:t>
                      </a:r>
                    </a:p>
                  </a:txBody>
                  <a:tcPr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r>
                        <a:rPr lang="en-US" sz="2000" dirty="0"/>
                        <a:t>1971-1981</a:t>
                      </a:r>
                    </a:p>
                  </a:txBody>
                  <a:tcPr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0.24%</a:t>
                      </a:r>
                    </a:p>
                  </a:txBody>
                  <a:tcPr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r>
                        <a:rPr lang="en-US" sz="2000" dirty="0"/>
                        <a:t>1981-1991</a:t>
                      </a:r>
                    </a:p>
                  </a:txBody>
                  <a:tcPr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0.28%</a:t>
                      </a:r>
                    </a:p>
                  </a:txBody>
                  <a:tcPr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r>
                        <a:rPr lang="en-US" sz="2000" dirty="0"/>
                        <a:t>1991-2001</a:t>
                      </a:r>
                    </a:p>
                  </a:txBody>
                  <a:tcPr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1.56%</a:t>
                      </a:r>
                    </a:p>
                  </a:txBody>
                  <a:tcPr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r>
                        <a:rPr lang="en-US" sz="2000" dirty="0"/>
                        <a:t>2001-2011</a:t>
                      </a:r>
                    </a:p>
                  </a:txBody>
                  <a:tcPr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0.03%</a:t>
                      </a:r>
                    </a:p>
                  </a:txBody>
                  <a:tcPr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r>
                        <a:rPr lang="en-US" sz="2000" dirty="0"/>
                        <a:t>2011-2017</a:t>
                      </a:r>
                    </a:p>
                  </a:txBody>
                  <a:tcPr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0.38%</a:t>
                      </a:r>
                    </a:p>
                  </a:txBody>
                  <a:tcPr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Annual Growth Rates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23825"/>
              </p:ext>
            </p:extLst>
          </p:nvPr>
        </p:nvGraphicFramePr>
        <p:xfrm>
          <a:off x="457200" y="2131060"/>
          <a:ext cx="82296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Years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1961-1971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1971-1981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1981-1991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1991-2001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2001-2011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2011-2017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Per Capita Income and the Rate of Population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kern="0" dirty="0"/>
              <a:t>Across countries, real per capita income and the population growth rate are negatively correlated.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06400"/>
          </a:xfrm>
        </p:spPr>
        <p:txBody>
          <a:bodyPr/>
          <a:lstStyle/>
          <a:p>
            <a:r>
              <a:rPr lang="en-US" dirty="0"/>
              <a:t>Figure 7.3</a:t>
            </a:r>
            <a:br>
              <a:rPr lang="en-US" b="0" dirty="0"/>
            </a:br>
            <a:r>
              <a:rPr lang="en-US" b="0" dirty="0"/>
              <a:t>Real Income Per Capita vs. the Population Growth Rate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5791200"/>
            <a:ext cx="8229600" cy="493816"/>
          </a:xfrm>
        </p:spPr>
        <p:txBody>
          <a:bodyPr/>
          <a:lstStyle/>
          <a:p>
            <a:r>
              <a:rPr lang="en-US" dirty="0"/>
              <a:t>The figure shows a negative correlation across the countries of the world between output per worker and the population growth rate.</a:t>
            </a:r>
            <a:endParaRPr lang="en-AU" dirty="0"/>
          </a:p>
        </p:txBody>
      </p:sp>
      <p:pic>
        <p:nvPicPr>
          <p:cNvPr id="4" name="Picture 3" descr="A scatter plot of real income per capita versus the population growth rat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507" y="1166400"/>
            <a:ext cx="514898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0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Per Capita Income and Per Capita Income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There is no tendency for rich countries to grow faster than poor countries, and vice-versa.</a:t>
            </a:r>
          </a:p>
          <a:p>
            <a:pPr>
              <a:spcBef>
                <a:spcPts val="600"/>
              </a:spcBef>
              <a:buFontTx/>
              <a:buChar char="•"/>
              <a:defRPr/>
            </a:pPr>
            <a:r>
              <a:rPr lang="en-US" kern="0" dirty="0"/>
              <a:t>Rich countries are more alike in terms of rates of growth than are poor countries.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1990</TotalTime>
  <Words>2534</Words>
  <Application>Microsoft Office PowerPoint</Application>
  <PresentationFormat>全屏显示(4:3)</PresentationFormat>
  <Paragraphs>286</Paragraphs>
  <Slides>65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1" baseType="lpstr">
      <vt:lpstr>Arial</vt:lpstr>
      <vt:lpstr>Cambria Math</vt:lpstr>
      <vt:lpstr>Times New Roman</vt:lpstr>
      <vt:lpstr>Verdana</vt:lpstr>
      <vt:lpstr>Wingdings</vt:lpstr>
      <vt:lpstr>508 Lecture</vt:lpstr>
      <vt:lpstr>Macroeconomics</vt:lpstr>
      <vt:lpstr>Chapter 7 Topics</vt:lpstr>
      <vt:lpstr>Canadian Per Capita Real Income Growth</vt:lpstr>
      <vt:lpstr>Figure 7.1  Natural Log of Real per Capita Income in Canada, 1870-2017</vt:lpstr>
      <vt:lpstr>Real Per Capita Income and the Investment Rate</vt:lpstr>
      <vt:lpstr>Figure 7.2 Real Income Per Capita vs. Investment Rate</vt:lpstr>
      <vt:lpstr>Real Per Capita Income and the Rate of Population Growth</vt:lpstr>
      <vt:lpstr>Figure 7.3 Real Income Per Capita vs. the Population Growth Rate</vt:lpstr>
      <vt:lpstr>Real Per Capita Income and Per Capita Income Growth</vt:lpstr>
      <vt:lpstr>Figure 7.4 Growth Rate in per Capita Real Income vs. Real Income per Capita for the Countries of the World</vt:lpstr>
      <vt:lpstr>A Malthusian Model of Economic Growth</vt:lpstr>
      <vt:lpstr>Production Function</vt:lpstr>
      <vt:lpstr>Evolution of the Population</vt:lpstr>
      <vt:lpstr>Equilibrium Condition</vt:lpstr>
      <vt:lpstr>Equilibrium Evolution of the Population</vt:lpstr>
      <vt:lpstr>Figure 7.5 The Relationship Between Population Growth and Consumption per Worker</vt:lpstr>
      <vt:lpstr>How Population Evolves in Equilibrium</vt:lpstr>
      <vt:lpstr>Figure 7.6 Determination of the Population in the Steady State</vt:lpstr>
      <vt:lpstr>The Per-Worker Production Function</vt:lpstr>
      <vt:lpstr>Equilibrium Condition in Per-Worker Form</vt:lpstr>
      <vt:lpstr>A Steady State Condition</vt:lpstr>
      <vt:lpstr>Figure 7.7 The Per-Worker Production Function</vt:lpstr>
      <vt:lpstr>Figure 7.8 Determination of the Steady State in the Malthusian Model</vt:lpstr>
      <vt:lpstr>An Increase in z in the Malthusian Model</vt:lpstr>
      <vt:lpstr>Figure 7.9 The Effect of an Increase in z in the Malthusian Model</vt:lpstr>
      <vt:lpstr>Figure 7.10 Adjustment to the Steady State in the Malthusian Model When z Increases</vt:lpstr>
      <vt:lpstr>Population Control in the Malthusian Model</vt:lpstr>
      <vt:lpstr>Figure 7.11 Population Control in the Malthusian Model</vt:lpstr>
      <vt:lpstr>How Useful is the Malthusian Model?</vt:lpstr>
      <vt:lpstr>Solow Growth Model</vt:lpstr>
      <vt:lpstr>Population Growth</vt:lpstr>
      <vt:lpstr>Consumption-Savings Behaviour</vt:lpstr>
      <vt:lpstr>Representative Firm’s Production Function</vt:lpstr>
      <vt:lpstr>Constant Returns to Scale</vt:lpstr>
      <vt:lpstr>Evolution of the Capital Stock</vt:lpstr>
      <vt:lpstr>Figure 7.12 The Per-Worker Production Function</vt:lpstr>
      <vt:lpstr>Income-Expenditure Identity</vt:lpstr>
      <vt:lpstr>Equilibrium</vt:lpstr>
      <vt:lpstr>Next Step</vt:lpstr>
      <vt:lpstr>Then,</vt:lpstr>
      <vt:lpstr>Next,</vt:lpstr>
      <vt:lpstr>Figure 7.13  Determination of the Steady-State Quantity of Capital per Worker</vt:lpstr>
      <vt:lpstr>Figure 7.14  Determination of the Steady-State Quantity of Capital per Worker</vt:lpstr>
      <vt:lpstr>An Increase in the Savings Rate s</vt:lpstr>
      <vt:lpstr>Figure 7.15 Effect of an Increase in the Savings Rate on the Steady-State Quantity of Capital per Worker</vt:lpstr>
      <vt:lpstr>Figure 7.16 Effect of an Increase in the Savings Rate at Time T</vt:lpstr>
      <vt:lpstr>Figure 7.17 Steady-State Consumption per Worker</vt:lpstr>
      <vt:lpstr>Figure 7.18 The Golden Rule Quantity of Capital per Worker</vt:lpstr>
      <vt:lpstr>An Increase in the Population Growth Rate n</vt:lpstr>
      <vt:lpstr>Figure 7.19 Steady State Effects of an Increase in the Labour Force Growth Rate</vt:lpstr>
      <vt:lpstr>Increases in Total Factor Productivity z</vt:lpstr>
      <vt:lpstr>Figure 7.20 Increases in Total Factor Productivity in the Solow Growth Model</vt:lpstr>
      <vt:lpstr>Growth and the Distribution of Income</vt:lpstr>
      <vt:lpstr>The Lorenz Curve</vt:lpstr>
      <vt:lpstr>Figure 7.23 The Lorenz Curve</vt:lpstr>
      <vt:lpstr>From the World Bank, Gini Coefficients for 2013</vt:lpstr>
      <vt:lpstr>The Solow Growth Model and the Income Distribution</vt:lpstr>
      <vt:lpstr>What Explains the Increase in Income Dispersion? </vt:lpstr>
      <vt:lpstr>Growth Accounting</vt:lpstr>
      <vt:lpstr>Cobb-Douglas Production Function (1 of 2)</vt:lpstr>
      <vt:lpstr>Cobb-Douglas Production Function (2 of 2)</vt:lpstr>
      <vt:lpstr>Solow Residual</vt:lpstr>
      <vt:lpstr>Figure 7.24 Natural Log of the Solow Residual, 1961–2017</vt:lpstr>
      <vt:lpstr>Average Annual Growth Rates in the  Solow Residual</vt:lpstr>
      <vt:lpstr>Average Annual Growth Rates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Macroeconomics, Sixth Canadian Edition</dc:title>
  <dc:subject>Chapter 7: Economic growth: Malthus and Solow</dc:subject>
  <dc:creator>Stephen D. Williamson</dc:creator>
  <cp:keywords>Economics</cp:keywords>
  <cp:lastModifiedBy>语伦 冯</cp:lastModifiedBy>
  <cp:revision>466</cp:revision>
  <dcterms:created xsi:type="dcterms:W3CDTF">2014-07-14T20:04:21Z</dcterms:created>
  <dcterms:modified xsi:type="dcterms:W3CDTF">2023-06-07T16:01:43Z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41a035f9-c0c9-4b55-9462-aad6e29bb125</vt:lpwstr>
  </property>
  <property fmtid="{D5CDD505-2E9C-101B-9397-08002B2CF9AE}" pid="3" name="Offisync_UpdateToken">
    <vt:lpwstr>1</vt:lpwstr>
  </property>
  <property fmtid="{D5CDD505-2E9C-101B-9397-08002B2CF9AE}" pid="4" name="Offisync_ProviderInitializationData">
    <vt:lpwstr>https://neo.pearson.com</vt:lpwstr>
  </property>
  <property fmtid="{D5CDD505-2E9C-101B-9397-08002B2CF9AE}" pid="5" name="Offisync_UniqueId">
    <vt:lpwstr>669439</vt:lpwstr>
  </property>
  <property fmtid="{D5CDD505-2E9C-101B-9397-08002B2CF9AE}" pid="6" name="Jive_LatestUserAccountName">
    <vt:lpwstr>UHellJe</vt:lpwstr>
  </property>
  <property fmtid="{D5CDD505-2E9C-101B-9397-08002B2CF9AE}" pid="7" name="Offisync_ServerID">
    <vt:lpwstr>7e960520-0e88-4f05-9fa0-24079b61e486</vt:lpwstr>
  </property>
</Properties>
</file>