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300" r:id="rId12"/>
    <p:sldId id="301" r:id="rId13"/>
    <p:sldId id="268" r:id="rId14"/>
    <p:sldId id="302" r:id="rId15"/>
    <p:sldId id="303" r:id="rId16"/>
    <p:sldId id="271" r:id="rId17"/>
    <p:sldId id="304" r:id="rId18"/>
    <p:sldId id="273" r:id="rId19"/>
    <p:sldId id="305" r:id="rId20"/>
    <p:sldId id="275" r:id="rId21"/>
    <p:sldId id="306" r:id="rId22"/>
    <p:sldId id="277" r:id="rId23"/>
    <p:sldId id="307" r:id="rId24"/>
    <p:sldId id="308" r:id="rId25"/>
    <p:sldId id="280" r:id="rId26"/>
    <p:sldId id="309" r:id="rId27"/>
    <p:sldId id="310" r:id="rId28"/>
    <p:sldId id="283" r:id="rId29"/>
    <p:sldId id="284" r:id="rId30"/>
    <p:sldId id="314" r:id="rId31"/>
    <p:sldId id="286" r:id="rId32"/>
    <p:sldId id="287" r:id="rId33"/>
    <p:sldId id="311" r:id="rId34"/>
    <p:sldId id="289" r:id="rId35"/>
    <p:sldId id="290" r:id="rId36"/>
    <p:sldId id="291" r:id="rId37"/>
    <p:sldId id="292" r:id="rId38"/>
    <p:sldId id="293" r:id="rId39"/>
    <p:sldId id="294" r:id="rId40"/>
    <p:sldId id="295" r:id="rId41"/>
    <p:sldId id="296" r:id="rId42"/>
    <p:sldId id="312" r:id="rId43"/>
    <p:sldId id="313"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8" autoAdjust="0"/>
    <p:restoredTop sz="86667" autoAdjust="0"/>
  </p:normalViewPr>
  <p:slideViewPr>
    <p:cSldViewPr>
      <p:cViewPr varScale="1">
        <p:scale>
          <a:sx n="96" d="100"/>
          <a:sy n="96" d="100"/>
        </p:scale>
        <p:origin x="16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a:solidFill>
                  <a:schemeClr val="tx1"/>
                </a:solidFill>
                <a:latin typeface="+mn-lt"/>
                <a:ea typeface="+mn-ea"/>
                <a:cs typeface="+mn-cs"/>
              </a:rPr>
              <a:t>3) NVDA Reader (free versions available)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40280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32137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702666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233237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469674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560537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598132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829869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20641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4210745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62160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486016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4286378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95108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938942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65155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674751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2036384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28882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4235727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942228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89040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237870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384302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98090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992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62029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8582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97203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40259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075561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1/14/2020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a:extLst>
              <a:ext uri="{FF2B5EF4-FFF2-40B4-BE49-F238E27FC236}">
                <a16:creationId xmlns:a16="http://schemas.microsoft.com/office/drawing/2014/main" id="{DA6E5DAB-5D27-CF4E-A33B-7B523DF455BF}"/>
              </a:ext>
            </a:extLst>
          </p:cNvPr>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0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1/14/2020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BE656F4A-B1E9-134B-8754-2677B74794AF}"/>
              </a:ext>
            </a:extLst>
          </p:cNvPr>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1/14/2020</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200" kern="1200" dirty="0">
                <a:solidFill>
                  <a:schemeClr val="tx1"/>
                </a:solidFill>
                <a:latin typeface="+mn-lt"/>
                <a:ea typeface="+mn-ea"/>
                <a:cs typeface="+mn-cs"/>
              </a:defRPr>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000"/>
            </a:lvl1pPr>
            <a:lvl2pPr>
              <a:defRPr sz="20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a:extLst>
              <a:ext uri="{FF2B5EF4-FFF2-40B4-BE49-F238E27FC236}">
                <a16:creationId xmlns:a16="http://schemas.microsoft.com/office/drawing/2014/main" id="{F43F5A9F-BAF2-1242-A2D3-3300FF9C0BEB}"/>
              </a:ext>
            </a:extLst>
          </p:cNvPr>
          <p:cNvSpPr txBox="1"/>
          <p:nvPr userDrawn="1"/>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59" r:id="rId7"/>
    <p:sldLayoutId id="2147483658" r:id="rId8"/>
    <p:sldLayoutId id="2147483660" r:id="rId9"/>
    <p:sldLayoutId id="2147483651" r:id="rId10"/>
    <p:sldLayoutId id="2147483661" r:id="rId11"/>
    <p:sldLayoutId id="2147483654" r:id="rId12"/>
    <p:sldLayoutId id="2147483655"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Macroeconomics</a:t>
            </a:r>
          </a:p>
        </p:txBody>
      </p:sp>
      <p:sp>
        <p:nvSpPr>
          <p:cNvPr id="3" name="Text Placeholder 2"/>
          <p:cNvSpPr>
            <a:spLocks noGrp="1"/>
          </p:cNvSpPr>
          <p:nvPr>
            <p:ph type="body" sz="quarter" idx="13"/>
          </p:nvPr>
        </p:nvSpPr>
        <p:spPr>
          <a:xfrm>
            <a:off x="457200" y="787402"/>
            <a:ext cx="8229600" cy="395257"/>
          </a:xfrm>
        </p:spPr>
        <p:txBody>
          <a:bodyPr/>
          <a:lstStyle/>
          <a:p>
            <a:r>
              <a:rPr lang="en-US" dirty="0"/>
              <a:t>Sixth Canadian Edition</a:t>
            </a:r>
          </a:p>
        </p:txBody>
      </p:sp>
      <p:sp>
        <p:nvSpPr>
          <p:cNvPr id="4" name="Text Placeholder 3"/>
          <p:cNvSpPr>
            <a:spLocks noGrp="1"/>
          </p:cNvSpPr>
          <p:nvPr>
            <p:ph type="body" sz="quarter" idx="14"/>
          </p:nvPr>
        </p:nvSpPr>
        <p:spPr>
          <a:xfrm>
            <a:off x="5029200" y="2667000"/>
            <a:ext cx="3657600" cy="533400"/>
          </a:xfrm>
        </p:spPr>
        <p:txBody>
          <a:bodyPr/>
          <a:lstStyle/>
          <a:p>
            <a:r>
              <a:rPr lang="en-US" dirty="0"/>
              <a:t>Chapter 9</a:t>
            </a:r>
          </a:p>
        </p:txBody>
      </p:sp>
      <p:sp>
        <p:nvSpPr>
          <p:cNvPr id="5" name="Text Placeholder 4"/>
          <p:cNvSpPr>
            <a:spLocks noGrp="1"/>
          </p:cNvSpPr>
          <p:nvPr>
            <p:ph type="body" sz="quarter" idx="15"/>
          </p:nvPr>
        </p:nvSpPr>
        <p:spPr>
          <a:xfrm>
            <a:off x="5029200" y="3314458"/>
            <a:ext cx="3657600" cy="1066800"/>
          </a:xfrm>
        </p:spPr>
        <p:txBody>
          <a:bodyPr/>
          <a:lstStyle/>
          <a:p>
            <a:r>
              <a:rPr lang="en-US" dirty="0"/>
              <a:t>A Two-Period Model: </a:t>
            </a:r>
            <a:r>
              <a:rPr lang="en-US" dirty="0" smtClean="0"/>
              <a:t>The Consumption–Savings Decision </a:t>
            </a:r>
            <a:r>
              <a:rPr lang="en-US" dirty="0"/>
              <a:t>and Credit Markets</a:t>
            </a:r>
          </a:p>
        </p:txBody>
      </p:sp>
      <p:sp>
        <p:nvSpPr>
          <p:cNvPr id="11" name="TextBox 10">
            <a:extLst>
              <a:ext uri="{FF2B5EF4-FFF2-40B4-BE49-F238E27FC236}">
                <a16:creationId xmlns:a16="http://schemas.microsoft.com/office/drawing/2014/main" id="{F43F5A9F-BAF2-1242-A2D3-3300FF9C0BEB}"/>
              </a:ext>
            </a:extLst>
          </p:cNvPr>
          <p:cNvSpPr txBox="1"/>
          <p:nvPr/>
        </p:nvSpPr>
        <p:spPr>
          <a:xfrm>
            <a:off x="1600200" y="6429345"/>
            <a:ext cx="7162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pic>
        <p:nvPicPr>
          <p:cNvPr id="10" name="Picture 9" descr="Macroeconomics, Sixth Canadian Edition by Stephen D. William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99" y="1182659"/>
            <a:ext cx="3961801" cy="50657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Lifetime Budget </a:t>
            </a:r>
            <a:r>
              <a:rPr lang="en-US" dirty="0" smtClean="0"/>
              <a:t>Constraint: Slope-Intercept</a:t>
            </a:r>
            <a:endParaRPr lang="en-US" dirty="0"/>
          </a:p>
        </p:txBody>
      </p:sp>
      <p:pic>
        <p:nvPicPr>
          <p:cNvPr id="3" name="Picture 2" descr="c prime = negative left parenthesis 1 + r right parenthesis c + w e left parenthesis 1 + r right parenthesis"/>
          <p:cNvPicPr>
            <a:picLocks noChangeAspect="1"/>
          </p:cNvPicPr>
          <p:nvPr/>
        </p:nvPicPr>
        <p:blipFill>
          <a:blip r:embed="rId3"/>
          <a:stretch>
            <a:fillRect/>
          </a:stretch>
        </p:blipFill>
        <p:spPr>
          <a:xfrm>
            <a:off x="2743200" y="3048000"/>
            <a:ext cx="3855720" cy="510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9.1</a:t>
            </a:r>
            <a:r>
              <a:rPr lang="en-US" b="0" dirty="0"/>
              <a:t/>
            </a:r>
            <a:br>
              <a:rPr lang="en-US" b="0" dirty="0"/>
            </a:br>
            <a:r>
              <a:rPr lang="en-US" b="0" dirty="0"/>
              <a:t>Consumer</a:t>
            </a:r>
            <a:r>
              <a:rPr lang="en-US" altLang="en-US" b="0" dirty="0"/>
              <a:t>’</a:t>
            </a:r>
            <a:r>
              <a:rPr lang="en-US" b="0" dirty="0"/>
              <a:t>s Lifetime Budget Constraint</a:t>
            </a:r>
            <a:endParaRPr lang="en-AU" dirty="0"/>
          </a:p>
        </p:txBody>
      </p:sp>
      <p:sp>
        <p:nvSpPr>
          <p:cNvPr id="3" name="Text Placeholder 2"/>
          <p:cNvSpPr>
            <a:spLocks noGrp="1"/>
          </p:cNvSpPr>
          <p:nvPr>
            <p:ph type="body" sz="quarter" idx="13"/>
          </p:nvPr>
        </p:nvSpPr>
        <p:spPr>
          <a:xfrm>
            <a:off x="457200" y="5509800"/>
            <a:ext cx="8229600" cy="775216"/>
          </a:xfrm>
        </p:spPr>
        <p:txBody>
          <a:bodyPr/>
          <a:lstStyle/>
          <a:p>
            <a:r>
              <a:rPr lang="en-US" dirty="0"/>
              <a:t>The lifetime budget constraint defines the quantities of current and future consumption the </a:t>
            </a:r>
            <a:r>
              <a:rPr lang="en-US" dirty="0" smtClean="0"/>
              <a:t>consumer can </a:t>
            </a:r>
            <a:r>
              <a:rPr lang="en-US" dirty="0"/>
              <a:t>acquire, given current and future income and taxes, through borrowing and lending on the </a:t>
            </a:r>
            <a:r>
              <a:rPr lang="en-US" dirty="0" smtClean="0"/>
              <a:t>credit market</a:t>
            </a:r>
            <a:r>
              <a:rPr lang="en-US" dirty="0"/>
              <a:t>. To the northwest of the endowment point </a:t>
            </a:r>
            <a:r>
              <a:rPr lang="en-US" i="1" dirty="0"/>
              <a:t>E</a:t>
            </a:r>
            <a:r>
              <a:rPr lang="en-US" dirty="0"/>
              <a:t>, the consumer is a lender with positive </a:t>
            </a:r>
            <a:r>
              <a:rPr lang="en-US" dirty="0" smtClean="0"/>
              <a:t>savings; to the southeast </a:t>
            </a:r>
            <a:r>
              <a:rPr lang="en-US" dirty="0"/>
              <a:t>of </a:t>
            </a:r>
            <a:r>
              <a:rPr lang="en-US" i="1" dirty="0"/>
              <a:t>E</a:t>
            </a:r>
            <a:r>
              <a:rPr lang="en-US" dirty="0"/>
              <a:t>, he or she is a borrower with negative savings</a:t>
            </a:r>
            <a:r>
              <a:rPr lang="en-US" dirty="0" smtClean="0"/>
              <a:t>.</a:t>
            </a:r>
            <a:endParaRPr lang="en-AU" dirty="0"/>
          </a:p>
        </p:txBody>
      </p:sp>
      <p:pic>
        <p:nvPicPr>
          <p:cNvPr id="4" name="Picture 3" descr="A line graph depicts the consumer’s lifetime budget constra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07" y="1090200"/>
            <a:ext cx="5148987" cy="4320000"/>
          </a:xfrm>
          <a:prstGeom prst="rect">
            <a:avLst/>
          </a:prstGeom>
        </p:spPr>
      </p:pic>
    </p:spTree>
    <p:extLst>
      <p:ext uri="{BB962C8B-B14F-4D97-AF65-F5344CB8AC3E}">
        <p14:creationId xmlns:p14="http://schemas.microsoft.com/office/powerpoint/2010/main" val="383288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9.2</a:t>
            </a:r>
            <a:r>
              <a:rPr lang="en-US" b="0" dirty="0"/>
              <a:t/>
            </a:r>
            <a:br>
              <a:rPr lang="en-US" b="0" dirty="0"/>
            </a:br>
            <a:r>
              <a:rPr lang="en-US" b="0" dirty="0"/>
              <a:t>A Consumer</a:t>
            </a:r>
            <a:r>
              <a:rPr lang="en-US" altLang="en-US" b="0" dirty="0"/>
              <a:t>’</a:t>
            </a:r>
            <a:r>
              <a:rPr lang="en-US" b="0" dirty="0"/>
              <a:t>s Indifference Curves</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The figure shows the indifference map of a consumer. Indifference curves are convex </a:t>
            </a:r>
            <a:r>
              <a:rPr lang="en-US" dirty="0" smtClean="0"/>
              <a:t>and downward-sloping</a:t>
            </a:r>
            <a:r>
              <a:rPr lang="en-US" dirty="0"/>
              <a:t>. Minus the slope of an indifference curve is the marginal rate of substitution </a:t>
            </a:r>
            <a:r>
              <a:rPr lang="en-US" dirty="0" smtClean="0"/>
              <a:t>of current  consumption </a:t>
            </a:r>
            <a:r>
              <a:rPr lang="en-US" dirty="0"/>
              <a:t>for future consumption.</a:t>
            </a:r>
            <a:endParaRPr lang="en-AU" dirty="0"/>
          </a:p>
        </p:txBody>
      </p:sp>
      <p:pic>
        <p:nvPicPr>
          <p:cNvPr id="4" name="Picture 3" descr="A line graph depicts a consumer’s indifference curv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645" y="1090200"/>
            <a:ext cx="4394710" cy="4320000"/>
          </a:xfrm>
          <a:prstGeom prst="rect">
            <a:avLst/>
          </a:prstGeom>
        </p:spPr>
      </p:pic>
    </p:spTree>
    <p:extLst>
      <p:ext uri="{BB962C8B-B14F-4D97-AF65-F5344CB8AC3E}">
        <p14:creationId xmlns:p14="http://schemas.microsoft.com/office/powerpoint/2010/main" val="5089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Optimization</a:t>
            </a:r>
          </a:p>
        </p:txBody>
      </p:sp>
      <p:sp>
        <p:nvSpPr>
          <p:cNvPr id="5" name="Content Placeholder 4"/>
          <p:cNvSpPr>
            <a:spLocks noGrp="1"/>
          </p:cNvSpPr>
          <p:nvPr>
            <p:ph idx="1"/>
          </p:nvPr>
        </p:nvSpPr>
        <p:spPr>
          <a:xfrm>
            <a:off x="457200" y="1600200"/>
            <a:ext cx="8229600" cy="762000"/>
          </a:xfrm>
        </p:spPr>
        <p:txBody>
          <a:bodyPr/>
          <a:lstStyle/>
          <a:p>
            <a:pPr>
              <a:spcBef>
                <a:spcPts val="600"/>
              </a:spcBef>
            </a:pPr>
            <a:r>
              <a:rPr lang="en-US" kern="0" dirty="0"/>
              <a:t>Marginal condition that holds when the consumer is optimizing:</a:t>
            </a:r>
            <a:endParaRPr lang="en-US" dirty="0"/>
          </a:p>
        </p:txBody>
      </p:sp>
      <p:pic>
        <p:nvPicPr>
          <p:cNvPr id="2" name="Picture 1" descr="M R S sub start expression C, S prime end expression = 1 + r"/>
          <p:cNvPicPr>
            <a:picLocks noChangeAspect="1"/>
          </p:cNvPicPr>
          <p:nvPr/>
        </p:nvPicPr>
        <p:blipFill>
          <a:blip r:embed="rId3"/>
          <a:stretch>
            <a:fillRect/>
          </a:stretch>
        </p:blipFill>
        <p:spPr>
          <a:xfrm>
            <a:off x="3501390" y="3406140"/>
            <a:ext cx="2141220" cy="480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lstStyle/>
          <a:p>
            <a:r>
              <a:rPr lang="en-US" dirty="0"/>
              <a:t>Figure 9.3</a:t>
            </a:r>
            <a:r>
              <a:rPr lang="en-US" b="0" dirty="0"/>
              <a:t/>
            </a:r>
            <a:br>
              <a:rPr lang="en-US" b="0" dirty="0"/>
            </a:br>
            <a:r>
              <a:rPr lang="en-US" b="0" dirty="0"/>
              <a:t>A Consumer Who is a Lender</a:t>
            </a:r>
            <a:endParaRPr lang="en-AU" dirty="0"/>
          </a:p>
        </p:txBody>
      </p:sp>
      <p:pic>
        <p:nvPicPr>
          <p:cNvPr id="4" name="Picture 3" descr="A line graph for a consumer who is a len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681" y="1014000"/>
            <a:ext cx="4600639" cy="4320000"/>
          </a:xfrm>
          <a:prstGeom prst="rect">
            <a:avLst/>
          </a:prstGeom>
        </p:spPr>
      </p:pic>
      <p:sp>
        <p:nvSpPr>
          <p:cNvPr id="5" name="Text Placeholder 4"/>
          <p:cNvSpPr>
            <a:spLocks noGrp="1"/>
          </p:cNvSpPr>
          <p:nvPr>
            <p:ph type="body" sz="quarter" idx="13"/>
          </p:nvPr>
        </p:nvSpPr>
        <p:spPr>
          <a:xfrm>
            <a:off x="457200" y="5433600"/>
            <a:ext cx="8229600" cy="851416"/>
          </a:xfrm>
        </p:spPr>
        <p:txBody>
          <a:bodyPr/>
          <a:lstStyle/>
          <a:p>
            <a:r>
              <a:rPr lang="en-US" dirty="0"/>
              <a:t>The optimal consumption bundle for the consumer is at point </a:t>
            </a:r>
            <a:r>
              <a:rPr lang="en-US" i="1" dirty="0"/>
              <a:t>A</a:t>
            </a:r>
            <a:r>
              <a:rPr lang="en-US" dirty="0"/>
              <a:t>, where the marginal rate of substitution (minus the slope of an indifference curve) is equal to 1 + </a:t>
            </a:r>
            <a:r>
              <a:rPr lang="en-US" i="1" dirty="0"/>
              <a:t>r </a:t>
            </a:r>
            <a:r>
              <a:rPr lang="en-US" dirty="0"/>
              <a:t>(minus the slope of the lifetime budget constraint). The consumer is a lender, as the consumption bundle chosen implies positive savings, with </a:t>
            </a:r>
            <a:r>
              <a:rPr lang="en-US" i="1" dirty="0"/>
              <a:t>E </a:t>
            </a:r>
            <a:r>
              <a:rPr lang="en-US" dirty="0"/>
              <a:t>being the endowment point</a:t>
            </a:r>
            <a:r>
              <a:rPr lang="en-US" dirty="0" smtClean="0"/>
              <a:t>.</a:t>
            </a:r>
            <a:endParaRPr lang="en-AU" dirty="0"/>
          </a:p>
        </p:txBody>
      </p:sp>
    </p:spTree>
    <p:extLst>
      <p:ext uri="{BB962C8B-B14F-4D97-AF65-F5344CB8AC3E}">
        <p14:creationId xmlns:p14="http://schemas.microsoft.com/office/powerpoint/2010/main" val="81304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Figure 9.4</a:t>
            </a:r>
            <a:r>
              <a:rPr lang="en-US" b="0" dirty="0"/>
              <a:t/>
            </a:r>
            <a:br>
              <a:rPr lang="en-US" b="0" dirty="0"/>
            </a:br>
            <a:r>
              <a:rPr lang="en-US" b="0" dirty="0"/>
              <a:t>A Consumer Who is a Borrower</a:t>
            </a:r>
            <a:endParaRPr lang="en-AU" dirty="0"/>
          </a:p>
        </p:txBody>
      </p:sp>
      <p:sp>
        <p:nvSpPr>
          <p:cNvPr id="3" name="Text Placeholder 2"/>
          <p:cNvSpPr>
            <a:spLocks noGrp="1"/>
          </p:cNvSpPr>
          <p:nvPr>
            <p:ph type="body" sz="quarter" idx="13"/>
          </p:nvPr>
        </p:nvSpPr>
        <p:spPr>
          <a:xfrm>
            <a:off x="457200" y="5791200"/>
            <a:ext cx="8229600" cy="493816"/>
          </a:xfrm>
        </p:spPr>
        <p:txBody>
          <a:bodyPr/>
          <a:lstStyle/>
          <a:p>
            <a:r>
              <a:rPr lang="en-US" dirty="0"/>
              <a:t>The optimal consumption bundle is at point </a:t>
            </a:r>
            <a:r>
              <a:rPr lang="en-US" i="1" dirty="0"/>
              <a:t>A</a:t>
            </a:r>
            <a:r>
              <a:rPr lang="en-US" dirty="0"/>
              <a:t>. Since current consumption exceeds </a:t>
            </a:r>
            <a:r>
              <a:rPr lang="en-US" dirty="0" smtClean="0"/>
              <a:t>current disposable </a:t>
            </a:r>
            <a:r>
              <a:rPr lang="en-US" dirty="0"/>
              <a:t>income, saving is negative, and so the consumer is a borrower.</a:t>
            </a:r>
            <a:endParaRPr lang="en-AU" dirty="0"/>
          </a:p>
        </p:txBody>
      </p:sp>
      <p:pic>
        <p:nvPicPr>
          <p:cNvPr id="4" name="Picture 3" descr="A line graph for a consumer who is a borrow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920" y="1166400"/>
            <a:ext cx="4650161" cy="4320000"/>
          </a:xfrm>
          <a:prstGeom prst="rect">
            <a:avLst/>
          </a:prstGeom>
        </p:spPr>
      </p:pic>
    </p:spTree>
    <p:extLst>
      <p:ext uri="{BB962C8B-B14F-4D97-AF65-F5344CB8AC3E}">
        <p14:creationId xmlns:p14="http://schemas.microsoft.com/office/powerpoint/2010/main" val="249280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Increase in Current Income for the Consumer</a:t>
            </a:r>
          </a:p>
        </p:txBody>
      </p:sp>
      <p:sp>
        <p:nvSpPr>
          <p:cNvPr id="5" name="Content Placeholder 4"/>
          <p:cNvSpPr>
            <a:spLocks noGrp="1"/>
          </p:cNvSpPr>
          <p:nvPr>
            <p:ph idx="1"/>
          </p:nvPr>
        </p:nvSpPr>
        <p:spPr/>
        <p:txBody>
          <a:bodyPr/>
          <a:lstStyle/>
          <a:p>
            <a:pPr>
              <a:spcBef>
                <a:spcPts val="600"/>
              </a:spcBef>
              <a:buFontTx/>
              <a:buChar char="•"/>
              <a:defRPr/>
            </a:pPr>
            <a:r>
              <a:rPr lang="en-US" kern="0" dirty="0"/>
              <a:t>Current and future consumption increase.</a:t>
            </a:r>
          </a:p>
          <a:p>
            <a:pPr>
              <a:spcBef>
                <a:spcPts val="600"/>
              </a:spcBef>
              <a:buFontTx/>
              <a:buChar char="•"/>
              <a:defRPr/>
            </a:pPr>
            <a:r>
              <a:rPr lang="en-US" kern="0" dirty="0"/>
              <a:t>Saving increases.</a:t>
            </a:r>
          </a:p>
          <a:p>
            <a:pPr>
              <a:spcBef>
                <a:spcPts val="600"/>
              </a:spcBef>
              <a:buFontTx/>
              <a:buChar char="•"/>
              <a:defRPr/>
            </a:pPr>
            <a:r>
              <a:rPr lang="en-US" kern="0" dirty="0"/>
              <a:t>The consumer acts to smooth consumption over time.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9.5</a:t>
            </a:r>
            <a:r>
              <a:rPr lang="en-US" b="0" dirty="0"/>
              <a:t/>
            </a:r>
            <a:br>
              <a:rPr lang="en-US" b="0" dirty="0"/>
            </a:br>
            <a:r>
              <a:rPr lang="en-US" b="0" dirty="0"/>
              <a:t>The Effects of an Increase in Current Income for a Lender</a:t>
            </a:r>
            <a:endParaRPr lang="en-AU" dirty="0"/>
          </a:p>
        </p:txBody>
      </p:sp>
      <p:pic>
        <p:nvPicPr>
          <p:cNvPr id="4" name="Picture 3" descr="A line graph depicts the effects of an increase in current income for a len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642" y="1221600"/>
            <a:ext cx="4414716" cy="3960000"/>
          </a:xfrm>
          <a:prstGeom prst="rect">
            <a:avLst/>
          </a:prstGeom>
        </p:spPr>
      </p:pic>
      <p:sp>
        <p:nvSpPr>
          <p:cNvPr id="5" name="Text Placeholder 4"/>
          <p:cNvSpPr>
            <a:spLocks noGrp="1"/>
          </p:cNvSpPr>
          <p:nvPr>
            <p:ph type="body" sz="quarter" idx="13"/>
          </p:nvPr>
        </p:nvSpPr>
        <p:spPr/>
        <p:txBody>
          <a:bodyPr/>
          <a:lstStyle/>
          <a:p>
            <a:r>
              <a:rPr lang="en-US" dirty="0"/>
              <a:t>When current income increases, lifetime wealth increases from </a:t>
            </a:r>
            <a:r>
              <a:rPr lang="en-US" i="1" dirty="0"/>
              <a:t>we</a:t>
            </a:r>
            <a:r>
              <a:rPr lang="en-US" baseline="-25000" dirty="0"/>
              <a:t>1</a:t>
            </a:r>
            <a:r>
              <a:rPr lang="en-US" dirty="0"/>
              <a:t> to </a:t>
            </a:r>
            <a:r>
              <a:rPr lang="en-US" i="1" dirty="0"/>
              <a:t>we</a:t>
            </a:r>
            <a:r>
              <a:rPr lang="en-US" baseline="-25000" dirty="0"/>
              <a:t>2</a:t>
            </a:r>
            <a:r>
              <a:rPr lang="en-US" dirty="0"/>
              <a:t>. The lifetime budget constraint shifts out, and the slope of the constraint remains unchanged, since the real interest rate does not change. Initially, the consumer chooses </a:t>
            </a:r>
            <a:r>
              <a:rPr lang="en-US" i="1" dirty="0"/>
              <a:t>A</a:t>
            </a:r>
            <a:r>
              <a:rPr lang="en-US" dirty="0"/>
              <a:t>, and he or she chooses </a:t>
            </a:r>
            <a:r>
              <a:rPr lang="en-US" i="1" dirty="0"/>
              <a:t>B </a:t>
            </a:r>
            <a:r>
              <a:rPr lang="en-US" dirty="0"/>
              <a:t>after current income increases. Current and future consumption both increase (both goods are normal), and current consumption increases by less than the increase in current income</a:t>
            </a:r>
            <a:r>
              <a:rPr lang="en-US" dirty="0" smtClean="0"/>
              <a:t>.</a:t>
            </a:r>
            <a:endParaRPr lang="en-AU" dirty="0"/>
          </a:p>
        </p:txBody>
      </p:sp>
    </p:spTree>
    <p:extLst>
      <p:ext uri="{BB962C8B-B14F-4D97-AF65-F5344CB8AC3E}">
        <p14:creationId xmlns:p14="http://schemas.microsoft.com/office/powerpoint/2010/main" val="198132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Observed Consumption-Smoothing </a:t>
            </a:r>
            <a:r>
              <a:rPr lang="en-US" dirty="0" err="1"/>
              <a:t>Behaviour</a:t>
            </a:r>
            <a:endParaRPr lang="en-US" dirty="0"/>
          </a:p>
        </p:txBody>
      </p:sp>
      <p:sp>
        <p:nvSpPr>
          <p:cNvPr id="5" name="Content Placeholder 4"/>
          <p:cNvSpPr>
            <a:spLocks noGrp="1"/>
          </p:cNvSpPr>
          <p:nvPr>
            <p:ph idx="1"/>
          </p:nvPr>
        </p:nvSpPr>
        <p:spPr/>
        <p:txBody>
          <a:bodyPr/>
          <a:lstStyle/>
          <a:p>
            <a:pPr>
              <a:spcBef>
                <a:spcPts val="600"/>
              </a:spcBef>
              <a:buFontTx/>
              <a:buChar char="•"/>
              <a:defRPr/>
            </a:pPr>
            <a:r>
              <a:rPr lang="en-US" kern="0" dirty="0"/>
              <a:t>Aggregate consumption of non-durables and services is smooth relative to aggregate income, but the consumption of durables is more volatile than income.</a:t>
            </a:r>
          </a:p>
          <a:p>
            <a:pPr>
              <a:spcBef>
                <a:spcPts val="600"/>
              </a:spcBef>
              <a:buFontTx/>
              <a:buChar char="•"/>
              <a:defRPr/>
            </a:pPr>
            <a:r>
              <a:rPr lang="en-US" kern="0" dirty="0"/>
              <a:t>This is because durables consumption is economically more like investment than consumption.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9.6</a:t>
            </a:r>
            <a:r>
              <a:rPr lang="en-US" b="0" dirty="0"/>
              <a:t/>
            </a:r>
            <a:br>
              <a:rPr lang="en-US" b="0" dirty="0"/>
            </a:br>
            <a:r>
              <a:rPr lang="en-US" b="0" dirty="0"/>
              <a:t>Percentage Deviations from Trend in GDP and </a:t>
            </a:r>
            <a:r>
              <a:rPr lang="en-US" b="0" dirty="0" smtClean="0"/>
              <a:t>Consumption</a:t>
            </a:r>
            <a:br>
              <a:rPr lang="en-US" b="0" dirty="0" smtClean="0"/>
            </a:br>
            <a:r>
              <a:rPr lang="en-US" b="0" dirty="0" smtClean="0"/>
              <a:t>1961–2018</a:t>
            </a:r>
            <a:r>
              <a:rPr lang="en-US" b="0" dirty="0"/>
              <a:t>.</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Consumption of durables and semi-durables is much more variable than GDP, which is much </a:t>
            </a:r>
            <a:r>
              <a:rPr lang="en-US" dirty="0" smtClean="0"/>
              <a:t>more variable </a:t>
            </a:r>
            <a:r>
              <a:rPr lang="en-US" dirty="0"/>
              <a:t>than consumption of nondurables and services. The consumption-smoothing </a:t>
            </a:r>
            <a:r>
              <a:rPr lang="en-US" dirty="0" err="1"/>
              <a:t>behaviour</a:t>
            </a:r>
            <a:r>
              <a:rPr lang="en-US" dirty="0"/>
              <a:t> </a:t>
            </a:r>
            <a:r>
              <a:rPr lang="en-US" dirty="0" smtClean="0"/>
              <a:t>of consumers </a:t>
            </a:r>
            <a:r>
              <a:rPr lang="en-US" dirty="0"/>
              <a:t>is clearly reflected in the </a:t>
            </a:r>
            <a:r>
              <a:rPr lang="en-US" dirty="0" err="1"/>
              <a:t>behaviour</a:t>
            </a:r>
            <a:r>
              <a:rPr lang="en-US" dirty="0"/>
              <a:t> of nondurables and services.</a:t>
            </a:r>
            <a:endParaRPr lang="en-AU" dirty="0"/>
          </a:p>
        </p:txBody>
      </p:sp>
      <p:pic>
        <p:nvPicPr>
          <p:cNvPr id="4" name="Picture 3" descr="A line graph depicts the percentage deviations from trend in GDP and consumption for the period from 19 61 to 20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505" y="1450200"/>
            <a:ext cx="4900990" cy="3960000"/>
          </a:xfrm>
          <a:prstGeom prst="rect">
            <a:avLst/>
          </a:prstGeom>
        </p:spPr>
      </p:pic>
    </p:spTree>
    <p:extLst>
      <p:ext uri="{BB962C8B-B14F-4D97-AF65-F5344CB8AC3E}">
        <p14:creationId xmlns:p14="http://schemas.microsoft.com/office/powerpoint/2010/main" val="89798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Chapter 9 Topics</a:t>
            </a:r>
          </a:p>
        </p:txBody>
      </p:sp>
      <p:sp>
        <p:nvSpPr>
          <p:cNvPr id="8" name="Content Placeholder 7"/>
          <p:cNvSpPr>
            <a:spLocks noGrp="1"/>
          </p:cNvSpPr>
          <p:nvPr>
            <p:ph idx="1"/>
          </p:nvPr>
        </p:nvSpPr>
        <p:spPr/>
        <p:txBody>
          <a:bodyPr/>
          <a:lstStyle/>
          <a:p>
            <a:pPr>
              <a:spcBef>
                <a:spcPts val="600"/>
              </a:spcBef>
              <a:buFontTx/>
              <a:buChar char="•"/>
            </a:pPr>
            <a:r>
              <a:rPr lang="en-US" dirty="0"/>
              <a:t>Consumer</a:t>
            </a:r>
            <a:r>
              <a:rPr lang="en-US" altLang="en-US" dirty="0"/>
              <a:t>’</a:t>
            </a:r>
            <a:r>
              <a:rPr lang="en-US" dirty="0"/>
              <a:t>s consumption/savings decision – responses of consumer to changes in income and interest rates.</a:t>
            </a:r>
          </a:p>
          <a:p>
            <a:pPr>
              <a:spcBef>
                <a:spcPts val="600"/>
              </a:spcBef>
              <a:buFontTx/>
              <a:buChar char="•"/>
            </a:pPr>
            <a:r>
              <a:rPr lang="en-US" dirty="0"/>
              <a:t>Government budget deficits and the </a:t>
            </a:r>
            <a:r>
              <a:rPr lang="en-US" dirty="0" err="1"/>
              <a:t>Ricardian</a:t>
            </a:r>
            <a:r>
              <a:rPr lang="en-US" dirty="0"/>
              <a:t> Equivalence Theorem.</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Increase in Future Income for the Consumer</a:t>
            </a:r>
          </a:p>
        </p:txBody>
      </p:sp>
      <p:sp>
        <p:nvSpPr>
          <p:cNvPr id="4" name="Content Placeholder 3"/>
          <p:cNvSpPr>
            <a:spLocks noGrp="1"/>
          </p:cNvSpPr>
          <p:nvPr>
            <p:ph idx="1"/>
          </p:nvPr>
        </p:nvSpPr>
        <p:spPr/>
        <p:txBody>
          <a:bodyPr/>
          <a:lstStyle/>
          <a:p>
            <a:pPr>
              <a:spcBef>
                <a:spcPts val="600"/>
              </a:spcBef>
              <a:buFontTx/>
              <a:buChar char="•"/>
              <a:defRPr/>
            </a:pPr>
            <a:r>
              <a:rPr lang="en-US" kern="0" dirty="0"/>
              <a:t>Aggregate consumption of non-durables and services is smooth relative to aggregate income, but the consumption of durables is more volatile than income.</a:t>
            </a:r>
          </a:p>
          <a:p>
            <a:pPr>
              <a:spcBef>
                <a:spcPts val="600"/>
              </a:spcBef>
              <a:buFontTx/>
              <a:buChar char="•"/>
              <a:defRPr/>
            </a:pPr>
            <a:r>
              <a:rPr lang="en-US" kern="0" dirty="0"/>
              <a:t>This is because durables consumption is economically more like investment than consumption.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9.7</a:t>
            </a:r>
            <a:r>
              <a:rPr lang="en-US" b="0" dirty="0"/>
              <a:t/>
            </a:r>
            <a:br>
              <a:rPr lang="en-US" b="0" dirty="0"/>
            </a:br>
            <a:r>
              <a:rPr lang="en-US" b="0" dirty="0"/>
              <a:t>An Increase in Future Income</a:t>
            </a:r>
            <a:endParaRPr lang="en-AU" dirty="0"/>
          </a:p>
        </p:txBody>
      </p:sp>
      <p:sp>
        <p:nvSpPr>
          <p:cNvPr id="3" name="Text Placeholder 2"/>
          <p:cNvSpPr>
            <a:spLocks noGrp="1"/>
          </p:cNvSpPr>
          <p:nvPr>
            <p:ph type="body" sz="quarter" idx="13"/>
          </p:nvPr>
        </p:nvSpPr>
        <p:spPr>
          <a:xfrm>
            <a:off x="457200" y="5509800"/>
            <a:ext cx="8229600" cy="775216"/>
          </a:xfrm>
        </p:spPr>
        <p:txBody>
          <a:bodyPr/>
          <a:lstStyle/>
          <a:p>
            <a:r>
              <a:rPr lang="en-US" dirty="0"/>
              <a:t>An increase in future income increases lifetime wealth from </a:t>
            </a:r>
            <a:r>
              <a:rPr lang="en-US" i="1" dirty="0"/>
              <a:t>we</a:t>
            </a:r>
            <a:r>
              <a:rPr lang="en-US" baseline="-25000" dirty="0"/>
              <a:t>1</a:t>
            </a:r>
            <a:r>
              <a:rPr lang="en-US" dirty="0"/>
              <a:t> to </a:t>
            </a:r>
            <a:r>
              <a:rPr lang="en-US" i="1" dirty="0"/>
              <a:t>we</a:t>
            </a:r>
            <a:r>
              <a:rPr lang="en-US" baseline="-25000" dirty="0"/>
              <a:t>2</a:t>
            </a:r>
            <a:r>
              <a:rPr lang="en-US" dirty="0"/>
              <a:t>, shifting the lifetime </a:t>
            </a:r>
            <a:r>
              <a:rPr lang="en-US" dirty="0" smtClean="0"/>
              <a:t>budget constraint </a:t>
            </a:r>
            <a:r>
              <a:rPr lang="en-US" dirty="0"/>
              <a:t>up and leaving its slope unchanged. The consumer initially chooses point </a:t>
            </a:r>
            <a:r>
              <a:rPr lang="en-US" i="1" dirty="0"/>
              <a:t>A</a:t>
            </a:r>
            <a:r>
              <a:rPr lang="en-US" dirty="0"/>
              <a:t>, and he or </a:t>
            </a:r>
            <a:r>
              <a:rPr lang="en-US" dirty="0" smtClean="0"/>
              <a:t>she chooses </a:t>
            </a:r>
            <a:r>
              <a:rPr lang="en-US" i="1" dirty="0"/>
              <a:t>B </a:t>
            </a:r>
            <a:r>
              <a:rPr lang="en-US" dirty="0"/>
              <a:t>after the budget constraint shifts. Future consumption increases by less than the </a:t>
            </a:r>
            <a:r>
              <a:rPr lang="en-US" dirty="0" smtClean="0"/>
              <a:t>increase in </a:t>
            </a:r>
            <a:r>
              <a:rPr lang="en-US" dirty="0"/>
              <a:t>future income, saving decreases, and current consumption increases.</a:t>
            </a:r>
            <a:endParaRPr lang="en-AU" dirty="0"/>
          </a:p>
        </p:txBody>
      </p:sp>
      <p:pic>
        <p:nvPicPr>
          <p:cNvPr id="4" name="Picture 3" descr="A line graph depicts the effects of an increase in future inc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058" y="1090200"/>
            <a:ext cx="4925884" cy="4320000"/>
          </a:xfrm>
          <a:prstGeom prst="rect">
            <a:avLst/>
          </a:prstGeom>
        </p:spPr>
      </p:pic>
    </p:spTree>
    <p:extLst>
      <p:ext uri="{BB962C8B-B14F-4D97-AF65-F5344CB8AC3E}">
        <p14:creationId xmlns:p14="http://schemas.microsoft.com/office/powerpoint/2010/main" val="142835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Temporary and Permanent Increases in Income</a:t>
            </a:r>
          </a:p>
        </p:txBody>
      </p:sp>
      <p:sp>
        <p:nvSpPr>
          <p:cNvPr id="5" name="Content Placeholder 4"/>
          <p:cNvSpPr>
            <a:spLocks noGrp="1"/>
          </p:cNvSpPr>
          <p:nvPr>
            <p:ph idx="1"/>
          </p:nvPr>
        </p:nvSpPr>
        <p:spPr/>
        <p:txBody>
          <a:bodyPr/>
          <a:lstStyle/>
          <a:p>
            <a:pPr>
              <a:spcBef>
                <a:spcPts val="600"/>
              </a:spcBef>
              <a:buFontTx/>
              <a:buChar char="•"/>
              <a:defRPr/>
            </a:pPr>
            <a:r>
              <a:rPr lang="en-US" kern="0" dirty="0"/>
              <a:t>As a permanent increase in income will have a larger effect on lifetime wealth than a temporary increase, there will be a larger effect on current consumption.</a:t>
            </a:r>
          </a:p>
          <a:p>
            <a:pPr>
              <a:spcBef>
                <a:spcPts val="600"/>
              </a:spcBef>
              <a:buFontTx/>
              <a:buChar char="•"/>
              <a:defRPr/>
            </a:pPr>
            <a:r>
              <a:rPr lang="en-US" kern="0" dirty="0"/>
              <a:t>A consumer will tend to save most of a purely temporary income increase.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9.8</a:t>
            </a:r>
            <a:r>
              <a:rPr lang="en-US" b="0" dirty="0"/>
              <a:t/>
            </a:r>
            <a:br>
              <a:rPr lang="en-US" b="0" dirty="0"/>
            </a:br>
            <a:r>
              <a:rPr lang="en-US" b="0" dirty="0"/>
              <a:t>Temporary vs. Permanent Increases in Income</a:t>
            </a:r>
            <a:endParaRPr lang="en-AU" dirty="0"/>
          </a:p>
        </p:txBody>
      </p:sp>
      <p:pic>
        <p:nvPicPr>
          <p:cNvPr id="4" name="Picture 3" descr="A line graph depicts temporary versus permanent increase in inc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913" y="1066800"/>
            <a:ext cx="4194175" cy="4320000"/>
          </a:xfrm>
          <a:prstGeom prst="rect">
            <a:avLst/>
          </a:prstGeom>
        </p:spPr>
      </p:pic>
      <p:sp>
        <p:nvSpPr>
          <p:cNvPr id="5" name="Text Placeholder 4"/>
          <p:cNvSpPr>
            <a:spLocks noGrp="1"/>
          </p:cNvSpPr>
          <p:nvPr>
            <p:ph type="body" sz="quarter" idx="13"/>
          </p:nvPr>
        </p:nvSpPr>
        <p:spPr>
          <a:xfrm>
            <a:off x="457200" y="5463000"/>
            <a:ext cx="8229600" cy="822016"/>
          </a:xfrm>
        </p:spPr>
        <p:txBody>
          <a:bodyPr/>
          <a:lstStyle/>
          <a:p>
            <a:r>
              <a:rPr lang="en-US" dirty="0"/>
              <a:t>A temporary increase in income is an increase in current income, with the budget constraint shifting from </a:t>
            </a:r>
            <a:r>
              <a:rPr lang="en-US" i="1" dirty="0"/>
              <a:t>AB </a:t>
            </a:r>
            <a:r>
              <a:rPr lang="en-US" dirty="0"/>
              <a:t>to </a:t>
            </a:r>
            <a:r>
              <a:rPr lang="en-US" i="1" dirty="0"/>
              <a:t>DE</a:t>
            </a:r>
            <a:r>
              <a:rPr lang="en-US" dirty="0"/>
              <a:t>, and the optimal consumption bundle changing from </a:t>
            </a:r>
            <a:r>
              <a:rPr lang="en-US" i="1" dirty="0"/>
              <a:t>H </a:t>
            </a:r>
            <a:r>
              <a:rPr lang="en-US" dirty="0"/>
              <a:t>to </a:t>
            </a:r>
            <a:r>
              <a:rPr lang="en-US" i="1" dirty="0"/>
              <a:t>J</a:t>
            </a:r>
            <a:r>
              <a:rPr lang="en-US" dirty="0"/>
              <a:t>. When there is a permanent increase in income, current and future income both increase, and the budget constraint shifts from </a:t>
            </a:r>
            <a:r>
              <a:rPr lang="en-US" i="1" dirty="0"/>
              <a:t>AB </a:t>
            </a:r>
            <a:r>
              <a:rPr lang="en-US" dirty="0"/>
              <a:t>to </a:t>
            </a:r>
            <a:r>
              <a:rPr lang="en-US" i="1" dirty="0"/>
              <a:t>FG</a:t>
            </a:r>
            <a:r>
              <a:rPr lang="en-US" dirty="0"/>
              <a:t>, with the optimal consumption bundle changing from </a:t>
            </a:r>
            <a:r>
              <a:rPr lang="en-US" i="1" dirty="0"/>
              <a:t>H </a:t>
            </a:r>
            <a:r>
              <a:rPr lang="en-US" dirty="0"/>
              <a:t>to </a:t>
            </a:r>
            <a:r>
              <a:rPr lang="en-US" i="1" dirty="0"/>
              <a:t>K</a:t>
            </a:r>
            <a:r>
              <a:rPr lang="en-US" dirty="0" smtClean="0"/>
              <a:t>.</a:t>
            </a:r>
            <a:endParaRPr lang="en-AU" dirty="0"/>
          </a:p>
        </p:txBody>
      </p:sp>
    </p:spTree>
    <p:extLst>
      <p:ext uri="{BB962C8B-B14F-4D97-AF65-F5344CB8AC3E}">
        <p14:creationId xmlns:p14="http://schemas.microsoft.com/office/powerpoint/2010/main" val="381473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9.11</a:t>
            </a:r>
            <a:r>
              <a:rPr lang="en-US" b="0" dirty="0"/>
              <a:t/>
            </a:r>
            <a:br>
              <a:rPr lang="en-US" b="0" dirty="0"/>
            </a:br>
            <a:r>
              <a:rPr lang="en-US" b="0" dirty="0"/>
              <a:t>An Increase in the Real Interest Rate</a:t>
            </a:r>
            <a:endParaRPr lang="en-AU" dirty="0"/>
          </a:p>
        </p:txBody>
      </p:sp>
      <p:sp>
        <p:nvSpPr>
          <p:cNvPr id="3" name="Text Placeholder 2"/>
          <p:cNvSpPr>
            <a:spLocks noGrp="1"/>
          </p:cNvSpPr>
          <p:nvPr>
            <p:ph type="body" sz="quarter" idx="13"/>
          </p:nvPr>
        </p:nvSpPr>
        <p:spPr>
          <a:xfrm>
            <a:off x="457200" y="5767800"/>
            <a:ext cx="8229600" cy="517216"/>
          </a:xfrm>
        </p:spPr>
        <p:txBody>
          <a:bodyPr/>
          <a:lstStyle/>
          <a:p>
            <a:r>
              <a:rPr lang="en-US" dirty="0"/>
              <a:t>An increase in the real interest rate causes the lifetime budget constraint of the consumer to </a:t>
            </a:r>
            <a:r>
              <a:rPr lang="en-US" dirty="0" smtClean="0"/>
              <a:t>become steeper </a:t>
            </a:r>
            <a:r>
              <a:rPr lang="en-US" dirty="0"/>
              <a:t>and to pivot around the endowment point </a:t>
            </a:r>
            <a:r>
              <a:rPr lang="en-US" i="1" dirty="0"/>
              <a:t>E</a:t>
            </a:r>
            <a:r>
              <a:rPr lang="en-US" dirty="0"/>
              <a:t>.</a:t>
            </a:r>
            <a:endParaRPr lang="en-AU" dirty="0"/>
          </a:p>
        </p:txBody>
      </p:sp>
      <p:pic>
        <p:nvPicPr>
          <p:cNvPr id="4" name="Picture 3" descr="A line graph depicts an increase in the real interest r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19200"/>
            <a:ext cx="4875847" cy="4320000"/>
          </a:xfrm>
          <a:prstGeom prst="rect">
            <a:avLst/>
          </a:prstGeom>
        </p:spPr>
      </p:pic>
    </p:spTree>
    <p:extLst>
      <p:ext uri="{BB962C8B-B14F-4D97-AF65-F5344CB8AC3E}">
        <p14:creationId xmlns:p14="http://schemas.microsoft.com/office/powerpoint/2010/main" val="508061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Increase in the Market Real </a:t>
            </a:r>
            <a:br>
              <a:rPr lang="en-US" dirty="0"/>
            </a:br>
            <a:r>
              <a:rPr lang="en-US" dirty="0"/>
              <a:t>Interest Rate</a:t>
            </a:r>
          </a:p>
        </p:txBody>
      </p:sp>
      <p:sp>
        <p:nvSpPr>
          <p:cNvPr id="5" name="Content Placeholder 4"/>
          <p:cNvSpPr>
            <a:spLocks noGrp="1"/>
          </p:cNvSpPr>
          <p:nvPr>
            <p:ph idx="1"/>
          </p:nvPr>
        </p:nvSpPr>
        <p:spPr/>
        <p:txBody>
          <a:bodyPr/>
          <a:lstStyle/>
          <a:p>
            <a:pPr>
              <a:spcBef>
                <a:spcPts val="600"/>
              </a:spcBef>
            </a:pPr>
            <a:r>
              <a:rPr lang="en-US" dirty="0"/>
              <a:t>An increase in the market real interest rate decreases the relative price of future consumption goods in terms of current consumption goods – this has income and substitution effects for the consumer.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9.12</a:t>
            </a:r>
            <a:r>
              <a:rPr lang="en-US" b="0" dirty="0"/>
              <a:t/>
            </a:r>
            <a:br>
              <a:rPr lang="en-US" b="0" dirty="0"/>
            </a:br>
            <a:r>
              <a:rPr lang="en-US" b="0" dirty="0"/>
              <a:t>An Increase in the Real Interest Rate for a Lender</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When the real interest rate increases for a lender, the substitution effect is the movement from </a:t>
            </a:r>
            <a:r>
              <a:rPr lang="en-US" i="1" dirty="0"/>
              <a:t>A </a:t>
            </a:r>
            <a:r>
              <a:rPr lang="en-US" dirty="0" smtClean="0"/>
              <a:t>to </a:t>
            </a:r>
            <a:r>
              <a:rPr lang="en-US" i="1" dirty="0" smtClean="0"/>
              <a:t>D</a:t>
            </a:r>
            <a:r>
              <a:rPr lang="en-US" dirty="0"/>
              <a:t>, and the income effect is the movement from </a:t>
            </a:r>
            <a:r>
              <a:rPr lang="en-US" i="1" dirty="0"/>
              <a:t>D </a:t>
            </a:r>
            <a:r>
              <a:rPr lang="en-US" dirty="0"/>
              <a:t>to </a:t>
            </a:r>
            <a:r>
              <a:rPr lang="en-US" i="1" dirty="0"/>
              <a:t>B</a:t>
            </a:r>
            <a:r>
              <a:rPr lang="en-US" dirty="0"/>
              <a:t>. Current consumption and saving may rise </a:t>
            </a:r>
            <a:r>
              <a:rPr lang="en-US" dirty="0" smtClean="0"/>
              <a:t>or fall</a:t>
            </a:r>
            <a:r>
              <a:rPr lang="en-US" dirty="0"/>
              <a:t>, while future consumption increases.</a:t>
            </a:r>
            <a:endParaRPr lang="en-AU" dirty="0"/>
          </a:p>
        </p:txBody>
      </p:sp>
      <p:pic>
        <p:nvPicPr>
          <p:cNvPr id="4" name="Picture 3" descr="A line graph depicts an increase in the real interest rate for the lend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9361" y="1090200"/>
            <a:ext cx="3305279" cy="4320000"/>
          </a:xfrm>
          <a:prstGeom prst="rect">
            <a:avLst/>
          </a:prstGeom>
        </p:spPr>
      </p:pic>
    </p:spTree>
    <p:extLst>
      <p:ext uri="{BB962C8B-B14F-4D97-AF65-F5344CB8AC3E}">
        <p14:creationId xmlns:p14="http://schemas.microsoft.com/office/powerpoint/2010/main" val="212152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9.13</a:t>
            </a:r>
            <a:r>
              <a:rPr lang="en-US" b="0" dirty="0"/>
              <a:t/>
            </a:r>
            <a:br>
              <a:rPr lang="en-US" b="0" dirty="0"/>
            </a:br>
            <a:r>
              <a:rPr lang="en-US" b="0" dirty="0"/>
              <a:t>An Increase in the Real Interest Rate for a Borrower</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When the real interest rate increases for a borrower, the substitution effect is the movement from </a:t>
            </a:r>
            <a:r>
              <a:rPr lang="en-US" i="1" dirty="0" smtClean="0"/>
              <a:t>A </a:t>
            </a:r>
            <a:r>
              <a:rPr lang="en-US" dirty="0" smtClean="0"/>
              <a:t>to </a:t>
            </a:r>
            <a:r>
              <a:rPr lang="en-US" i="1" dirty="0"/>
              <a:t>D</a:t>
            </a:r>
            <a:r>
              <a:rPr lang="en-US" dirty="0"/>
              <a:t>, and the income effect is the movement from </a:t>
            </a:r>
            <a:r>
              <a:rPr lang="en-US" i="1" dirty="0"/>
              <a:t>D </a:t>
            </a:r>
            <a:r>
              <a:rPr lang="en-US" dirty="0"/>
              <a:t>to </a:t>
            </a:r>
            <a:r>
              <a:rPr lang="en-US" i="1" dirty="0"/>
              <a:t>B</a:t>
            </a:r>
            <a:r>
              <a:rPr lang="en-US" dirty="0"/>
              <a:t>. Current consumption decreases, </a:t>
            </a:r>
            <a:r>
              <a:rPr lang="en-US" dirty="0" smtClean="0"/>
              <a:t>saving increases</a:t>
            </a:r>
            <a:r>
              <a:rPr lang="en-US" dirty="0"/>
              <a:t>, and future consumption may rise or fall.</a:t>
            </a:r>
            <a:endParaRPr lang="en-AU" dirty="0"/>
          </a:p>
        </p:txBody>
      </p:sp>
      <p:pic>
        <p:nvPicPr>
          <p:cNvPr id="4" name="Picture 3" descr="A line graph depicts an increase in the real interest rate for borrow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7250" y="1090200"/>
            <a:ext cx="3489499" cy="4320000"/>
          </a:xfrm>
          <a:prstGeom prst="rect">
            <a:avLst/>
          </a:prstGeom>
        </p:spPr>
      </p:pic>
    </p:spTree>
    <p:extLst>
      <p:ext uri="{BB962C8B-B14F-4D97-AF65-F5344CB8AC3E}">
        <p14:creationId xmlns:p14="http://schemas.microsoft.com/office/powerpoint/2010/main" val="103045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an Increase in the Real Interest Rate for a Lender</a:t>
            </a:r>
          </a:p>
        </p:txBody>
      </p:sp>
      <p:sp>
        <p:nvSpPr>
          <p:cNvPr id="4" name="Content Placeholder 3"/>
          <p:cNvSpPr>
            <a:spLocks noGrp="1"/>
          </p:cNvSpPr>
          <p:nvPr>
            <p:ph idx="1"/>
          </p:nvPr>
        </p:nvSpPr>
        <p:spPr>
          <a:xfrm>
            <a:off x="457200" y="1600201"/>
            <a:ext cx="8229600" cy="914400"/>
          </a:xfrm>
        </p:spPr>
        <p:txBody>
          <a:bodyPr/>
          <a:lstStyle/>
          <a:p>
            <a:pPr marL="0" indent="0">
              <a:spcBef>
                <a:spcPts val="600"/>
              </a:spcBef>
              <a:buNone/>
            </a:pPr>
            <a:r>
              <a:rPr lang="en-US" sz="2400" b="1" dirty="0">
                <a:solidFill>
                  <a:srgbClr val="007FA3"/>
                </a:solidFill>
                <a:latin typeface="Times New Roman" panose="02020603050405020304" pitchFamily="18" charset="0"/>
                <a:ea typeface="+mj-ea"/>
                <a:cs typeface="Times New Roman" panose="02020603050405020304" pitchFamily="18" charset="0"/>
              </a:rPr>
              <a:t>Table 9.2</a:t>
            </a:r>
            <a:r>
              <a:rPr lang="en-US" sz="2400" dirty="0">
                <a:solidFill>
                  <a:srgbClr val="007FA3"/>
                </a:solidFill>
                <a:latin typeface="Times New Roman" panose="02020603050405020304" pitchFamily="18" charset="0"/>
                <a:ea typeface="+mj-ea"/>
                <a:cs typeface="Times New Roman" panose="02020603050405020304" pitchFamily="18" charset="0"/>
              </a:rPr>
              <a:t> Effects of an Increase in the Real Interest Rate for a Lender</a:t>
            </a:r>
          </a:p>
        </p:txBody>
      </p:sp>
      <p:graphicFrame>
        <p:nvGraphicFramePr>
          <p:cNvPr id="5" name="Table 4"/>
          <p:cNvGraphicFramePr>
            <a:graphicFrameLocks noGrp="1"/>
          </p:cNvGraphicFramePr>
          <p:nvPr>
            <p:extLst>
              <p:ext uri="{D42A27DB-BD31-4B8C-83A1-F6EECF244321}">
                <p14:modId xmlns:p14="http://schemas.microsoft.com/office/powerpoint/2010/main" val="3452889895"/>
              </p:ext>
            </p:extLst>
          </p:nvPr>
        </p:nvGraphicFramePr>
        <p:xfrm>
          <a:off x="762000" y="2834640"/>
          <a:ext cx="7620000" cy="1188720"/>
        </p:xfrm>
        <a:graphic>
          <a:graphicData uri="http://schemas.openxmlformats.org/drawingml/2006/table">
            <a:tbl>
              <a:tblPr firstRow="1" bandRow="1">
                <a:tableStyleId>{2D5ABB26-0587-4C30-8999-92F81FD0307C}</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en-US" sz="2000" kern="1200" baseline="0" dirty="0"/>
                        <a:t>Current consumption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kern="1200" baseline="0" dirty="0"/>
                        <a:t>Future consumption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baseline="0" dirty="0"/>
                        <a:t>Increases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kern="1200" baseline="0" dirty="0"/>
                        <a:t>Current savings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an Increase in the Real Interest Rate for a Borrower</a:t>
            </a:r>
          </a:p>
        </p:txBody>
      </p:sp>
      <p:sp>
        <p:nvSpPr>
          <p:cNvPr id="3" name="Content Placeholder 2"/>
          <p:cNvSpPr>
            <a:spLocks noGrp="1"/>
          </p:cNvSpPr>
          <p:nvPr>
            <p:ph idx="1"/>
          </p:nvPr>
        </p:nvSpPr>
        <p:spPr>
          <a:xfrm>
            <a:off x="457200" y="1600201"/>
            <a:ext cx="8229600" cy="762000"/>
          </a:xfrm>
        </p:spPr>
        <p:txBody>
          <a:bodyPr/>
          <a:lstStyle/>
          <a:p>
            <a:pPr marL="0" indent="0">
              <a:spcBef>
                <a:spcPts val="600"/>
              </a:spcBef>
              <a:buNone/>
            </a:pPr>
            <a:r>
              <a:rPr lang="en-US" sz="2400" b="1" dirty="0">
                <a:solidFill>
                  <a:srgbClr val="007FA3"/>
                </a:solidFill>
                <a:latin typeface="Times New Roman" panose="02020603050405020304" pitchFamily="18" charset="0"/>
                <a:ea typeface="+mj-ea"/>
                <a:cs typeface="Times New Roman" panose="02020603050405020304" pitchFamily="18" charset="0"/>
              </a:rPr>
              <a:t>Table 9.3</a:t>
            </a:r>
            <a:r>
              <a:rPr lang="en-US" sz="2400" dirty="0">
                <a:solidFill>
                  <a:srgbClr val="007FA3"/>
                </a:solidFill>
                <a:latin typeface="Times New Roman" panose="02020603050405020304" pitchFamily="18" charset="0"/>
                <a:ea typeface="+mj-ea"/>
                <a:cs typeface="Times New Roman" panose="02020603050405020304" pitchFamily="18" charset="0"/>
              </a:rPr>
              <a:t> Effects of an Increase in the Real Interest Rate for a Borrower</a:t>
            </a:r>
          </a:p>
        </p:txBody>
      </p:sp>
      <p:graphicFrame>
        <p:nvGraphicFramePr>
          <p:cNvPr id="4" name="Table 3"/>
          <p:cNvGraphicFramePr>
            <a:graphicFrameLocks noGrp="1"/>
          </p:cNvGraphicFramePr>
          <p:nvPr>
            <p:extLst>
              <p:ext uri="{D42A27DB-BD31-4B8C-83A1-F6EECF244321}">
                <p14:modId xmlns:p14="http://schemas.microsoft.com/office/powerpoint/2010/main" val="1659006838"/>
              </p:ext>
            </p:extLst>
          </p:nvPr>
        </p:nvGraphicFramePr>
        <p:xfrm>
          <a:off x="876300" y="2834640"/>
          <a:ext cx="7391400" cy="1188720"/>
        </p:xfrm>
        <a:graphic>
          <a:graphicData uri="http://schemas.openxmlformats.org/drawingml/2006/table">
            <a:tbl>
              <a:tblPr firstRow="1" bandRow="1">
                <a:tableStyleId>{2D5ABB26-0587-4C30-8999-92F81FD0307C}</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r>
                        <a:rPr lang="en-US" sz="2000" kern="1200" baseline="0" dirty="0"/>
                        <a:t>Current consumption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baseline="0" dirty="0"/>
                        <a:t>Decreases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2000" kern="1200" baseline="0" dirty="0"/>
                        <a:t>Future consumption</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kern="1200" baseline="0" dirty="0"/>
                        <a:t>Current savings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baseline="0" dirty="0"/>
                        <a:t>Increases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Constraints </a:t>
            </a:r>
            <a:r>
              <a:rPr lang="en-US" sz="2000" b="0" dirty="0"/>
              <a:t>(1 of 2)</a:t>
            </a:r>
            <a:endParaRPr lang="en-US" b="0" dirty="0"/>
          </a:p>
        </p:txBody>
      </p:sp>
      <p:sp>
        <p:nvSpPr>
          <p:cNvPr id="3" name="Content Placeholder 2"/>
          <p:cNvSpPr>
            <a:spLocks noGrp="1"/>
          </p:cNvSpPr>
          <p:nvPr>
            <p:ph idx="1"/>
          </p:nvPr>
        </p:nvSpPr>
        <p:spPr>
          <a:xfrm>
            <a:off x="457200" y="1600201"/>
            <a:ext cx="8229600" cy="609599"/>
          </a:xfrm>
        </p:spPr>
        <p:txBody>
          <a:bodyPr/>
          <a:lstStyle/>
          <a:p>
            <a:pPr>
              <a:spcBef>
                <a:spcPts val="600"/>
              </a:spcBef>
            </a:pPr>
            <a:r>
              <a:rPr lang="en-US" dirty="0"/>
              <a:t>The consumer</a:t>
            </a:r>
            <a:r>
              <a:rPr lang="en-US" altLang="en-US" dirty="0"/>
              <a:t>’</a:t>
            </a:r>
            <a:r>
              <a:rPr lang="en-US" dirty="0"/>
              <a:t>s current-period budget constraint:</a:t>
            </a:r>
          </a:p>
        </p:txBody>
      </p:sp>
      <p:pic>
        <p:nvPicPr>
          <p:cNvPr id="7" name="Picture 6" descr="C + S = y minus t"/>
          <p:cNvPicPr>
            <a:picLocks noChangeAspect="1"/>
          </p:cNvPicPr>
          <p:nvPr/>
        </p:nvPicPr>
        <p:blipFill>
          <a:blip r:embed="rId3"/>
          <a:stretch>
            <a:fillRect/>
          </a:stretch>
        </p:blipFill>
        <p:spPr>
          <a:xfrm>
            <a:off x="3505200" y="3276600"/>
            <a:ext cx="1988820" cy="4648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Complements Example </a:t>
            </a:r>
            <a:r>
              <a:rPr lang="en-US" sz="2000" b="0" dirty="0"/>
              <a:t>(1 of 3)</a:t>
            </a:r>
            <a:endParaRPr lang="en-AU" dirty="0"/>
          </a:p>
        </p:txBody>
      </p:sp>
      <p:sp>
        <p:nvSpPr>
          <p:cNvPr id="3" name="Content Placeholder 2"/>
          <p:cNvSpPr>
            <a:spLocks noGrp="1"/>
          </p:cNvSpPr>
          <p:nvPr>
            <p:ph idx="1"/>
          </p:nvPr>
        </p:nvSpPr>
        <p:spPr>
          <a:xfrm>
            <a:off x="457200" y="1600201"/>
            <a:ext cx="8229600" cy="762000"/>
          </a:xfrm>
        </p:spPr>
        <p:txBody>
          <a:bodyPr/>
          <a:lstStyle/>
          <a:p>
            <a:r>
              <a:rPr lang="en-US" sz="2400" dirty="0"/>
              <a:t>With perfect complements, the ratio of future consumption to current consumption is constant.</a:t>
            </a:r>
            <a:endParaRPr lang="en-AU" sz="2400" dirty="0"/>
          </a:p>
        </p:txBody>
      </p:sp>
      <p:pic>
        <p:nvPicPr>
          <p:cNvPr id="5" name="Picture 4" descr="c prime = a c"/>
          <p:cNvPicPr>
            <a:picLocks noChangeAspect="1"/>
          </p:cNvPicPr>
          <p:nvPr/>
        </p:nvPicPr>
        <p:blipFill>
          <a:blip r:embed="rId3"/>
          <a:stretch>
            <a:fillRect/>
          </a:stretch>
        </p:blipFill>
        <p:spPr>
          <a:xfrm>
            <a:off x="3962400" y="2414309"/>
            <a:ext cx="1120140" cy="419100"/>
          </a:xfrm>
          <a:prstGeom prst="rect">
            <a:avLst/>
          </a:prstGeom>
        </p:spPr>
      </p:pic>
      <p:sp>
        <p:nvSpPr>
          <p:cNvPr id="4" name="Content Placeholder 3"/>
          <p:cNvSpPr>
            <a:spLocks noGrp="1"/>
          </p:cNvSpPr>
          <p:nvPr>
            <p:ph idx="13"/>
          </p:nvPr>
        </p:nvSpPr>
        <p:spPr>
          <a:xfrm>
            <a:off x="457200" y="3048000"/>
            <a:ext cx="8229600" cy="533400"/>
          </a:xfrm>
        </p:spPr>
        <p:txBody>
          <a:bodyPr/>
          <a:lstStyle/>
          <a:p>
            <a:r>
              <a:rPr lang="en-US" sz="2400" dirty="0"/>
              <a:t>The consumer</a:t>
            </a:r>
            <a:r>
              <a:rPr lang="ja-JP" altLang="en-US" sz="2400" dirty="0"/>
              <a:t>’</a:t>
            </a:r>
            <a:r>
              <a:rPr lang="en-US" altLang="ja-JP" sz="2400" dirty="0"/>
              <a:t>s budget constraint must hold.</a:t>
            </a:r>
            <a:endParaRPr lang="en-AU" sz="2400" dirty="0"/>
          </a:p>
        </p:txBody>
      </p:sp>
      <p:pic>
        <p:nvPicPr>
          <p:cNvPr id="6" name="Picture 5" descr="c + start fraction c prime over 1 + r end fraction = w e"/>
          <p:cNvPicPr>
            <a:picLocks noChangeAspect="1"/>
          </p:cNvPicPr>
          <p:nvPr/>
        </p:nvPicPr>
        <p:blipFill>
          <a:blip r:embed="rId4"/>
          <a:stretch>
            <a:fillRect/>
          </a:stretch>
        </p:blipFill>
        <p:spPr>
          <a:xfrm>
            <a:off x="3535680" y="3581400"/>
            <a:ext cx="2072640" cy="723900"/>
          </a:xfrm>
          <a:prstGeom prst="rect">
            <a:avLst/>
          </a:prstGeom>
        </p:spPr>
      </p:pic>
    </p:spTree>
    <p:extLst>
      <p:ext uri="{BB962C8B-B14F-4D97-AF65-F5344CB8AC3E}">
        <p14:creationId xmlns:p14="http://schemas.microsoft.com/office/powerpoint/2010/main" val="326343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Complements Example </a:t>
            </a:r>
            <a:r>
              <a:rPr lang="en-US" sz="2000" b="0" dirty="0"/>
              <a:t>(2 of 3)</a:t>
            </a:r>
            <a:endParaRPr lang="en-US" b="0" dirty="0"/>
          </a:p>
        </p:txBody>
      </p:sp>
      <p:sp>
        <p:nvSpPr>
          <p:cNvPr id="3" name="Content Placeholder 2"/>
          <p:cNvSpPr>
            <a:spLocks noGrp="1"/>
          </p:cNvSpPr>
          <p:nvPr>
            <p:ph idx="1"/>
          </p:nvPr>
        </p:nvSpPr>
        <p:spPr>
          <a:xfrm>
            <a:off x="457200" y="1600201"/>
            <a:ext cx="8229600" cy="914400"/>
          </a:xfrm>
        </p:spPr>
        <p:txBody>
          <a:bodyPr/>
          <a:lstStyle/>
          <a:p>
            <a:pPr>
              <a:spcBef>
                <a:spcPts val="600"/>
              </a:spcBef>
            </a:pPr>
            <a:r>
              <a:rPr lang="en-US" kern="0" dirty="0"/>
              <a:t>With perfect complements we can solve explicitly for current and future consumption:</a:t>
            </a:r>
            <a:endParaRPr lang="en-US" dirty="0"/>
          </a:p>
        </p:txBody>
      </p:sp>
      <p:pic>
        <p:nvPicPr>
          <p:cNvPr id="4" name="Picture 3" descr="c = start fraction w e left parenthesis 1 + r right parenthesis over 1 + r + a end fraction"/>
          <p:cNvPicPr>
            <a:picLocks noChangeAspect="1"/>
          </p:cNvPicPr>
          <p:nvPr/>
        </p:nvPicPr>
        <p:blipFill>
          <a:blip r:embed="rId3"/>
          <a:stretch>
            <a:fillRect/>
          </a:stretch>
        </p:blipFill>
        <p:spPr>
          <a:xfrm>
            <a:off x="3589020" y="3074670"/>
            <a:ext cx="1965960" cy="708660"/>
          </a:xfrm>
          <a:prstGeom prst="rect">
            <a:avLst/>
          </a:prstGeom>
        </p:spPr>
      </p:pic>
      <p:pic>
        <p:nvPicPr>
          <p:cNvPr id="8" name="Picture 7" descr="c prime = start fraction a w e left parenthesis 1 + r right parenthesis over 1 + r + a end fraction"/>
          <p:cNvPicPr>
            <a:picLocks noChangeAspect="1"/>
          </p:cNvPicPr>
          <p:nvPr/>
        </p:nvPicPr>
        <p:blipFill>
          <a:blip r:embed="rId4"/>
          <a:stretch>
            <a:fillRect/>
          </a:stretch>
        </p:blipFill>
        <p:spPr>
          <a:xfrm>
            <a:off x="3589020" y="4070878"/>
            <a:ext cx="2209800" cy="7086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Complements Example </a:t>
            </a:r>
            <a:r>
              <a:rPr lang="en-US" sz="2000" b="0" dirty="0"/>
              <a:t>(3 of 3)</a:t>
            </a:r>
            <a:endParaRPr lang="en-US" b="0" dirty="0"/>
          </a:p>
        </p:txBody>
      </p:sp>
      <p:sp>
        <p:nvSpPr>
          <p:cNvPr id="3" name="Content Placeholder 2"/>
          <p:cNvSpPr>
            <a:spLocks noGrp="1"/>
          </p:cNvSpPr>
          <p:nvPr>
            <p:ph idx="1"/>
          </p:nvPr>
        </p:nvSpPr>
        <p:spPr>
          <a:xfrm>
            <a:off x="457200" y="1600201"/>
            <a:ext cx="8229600" cy="533400"/>
          </a:xfrm>
        </p:spPr>
        <p:txBody>
          <a:bodyPr/>
          <a:lstStyle/>
          <a:p>
            <a:pPr>
              <a:spcBef>
                <a:spcPts val="600"/>
              </a:spcBef>
            </a:pPr>
            <a:r>
              <a:rPr lang="en-US" kern="0" dirty="0"/>
              <a:t>Substituting for lifetime wealth gives:</a:t>
            </a:r>
            <a:endParaRPr lang="en-US" dirty="0"/>
          </a:p>
        </p:txBody>
      </p:sp>
      <p:pic>
        <p:nvPicPr>
          <p:cNvPr id="4" name="Picture 3" descr="c = start fraction left parenthesis y minus t right parenthesis left parenthesis 1 + r right parenthesis + y prime minus t prime over 1 + r + a end fraction"/>
          <p:cNvPicPr>
            <a:picLocks noChangeAspect="1"/>
          </p:cNvPicPr>
          <p:nvPr/>
        </p:nvPicPr>
        <p:blipFill>
          <a:blip r:embed="rId3"/>
          <a:stretch>
            <a:fillRect/>
          </a:stretch>
        </p:blipFill>
        <p:spPr>
          <a:xfrm>
            <a:off x="2598420" y="2514600"/>
            <a:ext cx="3947160" cy="861060"/>
          </a:xfrm>
          <a:prstGeom prst="rect">
            <a:avLst/>
          </a:prstGeom>
        </p:spPr>
      </p:pic>
      <p:pic>
        <p:nvPicPr>
          <p:cNvPr id="5" name="Picture 4" descr="c prime = a left bracket start fraction left parenthesis y minus t right parenthesis left parenthesis 1 + r right parenthesis + y prime minus t prime over 1 + r + a end fraction right bracket"/>
          <p:cNvPicPr>
            <a:picLocks noChangeAspect="1"/>
          </p:cNvPicPr>
          <p:nvPr/>
        </p:nvPicPr>
        <p:blipFill>
          <a:blip r:embed="rId4"/>
          <a:stretch>
            <a:fillRect/>
          </a:stretch>
        </p:blipFill>
        <p:spPr>
          <a:xfrm>
            <a:off x="2316480" y="3703320"/>
            <a:ext cx="4511040" cy="9448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Figure 9.14 </a:t>
            </a:r>
            <a:r>
              <a:rPr lang="en-US" b="0" dirty="0"/>
              <a:t/>
            </a:r>
            <a:br>
              <a:rPr lang="en-US" b="0" dirty="0"/>
            </a:br>
            <a:r>
              <a:rPr lang="en-US" b="0" dirty="0"/>
              <a:t>Example with Perfect Complements Preferences</a:t>
            </a:r>
            <a:endParaRPr lang="en-AU" dirty="0"/>
          </a:p>
        </p:txBody>
      </p:sp>
      <p:sp>
        <p:nvSpPr>
          <p:cNvPr id="3" name="Text Placeholder 2"/>
          <p:cNvSpPr>
            <a:spLocks noGrp="1"/>
          </p:cNvSpPr>
          <p:nvPr>
            <p:ph type="body" sz="quarter" idx="13"/>
          </p:nvPr>
        </p:nvSpPr>
        <p:spPr>
          <a:xfrm>
            <a:off x="457200" y="5662200"/>
            <a:ext cx="8229600" cy="622816"/>
          </a:xfrm>
        </p:spPr>
        <p:txBody>
          <a:bodyPr/>
          <a:lstStyle/>
          <a:p>
            <a:r>
              <a:rPr lang="en-US" dirty="0"/>
              <a:t>The consumer desires current and future consumption in fixed proportions, with </a:t>
            </a:r>
            <a:r>
              <a:rPr lang="en-US" i="1" dirty="0" smtClean="0"/>
              <a:t>c’ </a:t>
            </a:r>
            <a:r>
              <a:rPr lang="en-US" dirty="0" smtClean="0"/>
              <a:t>= </a:t>
            </a:r>
            <a:r>
              <a:rPr lang="en-US" i="1" dirty="0"/>
              <a:t>ac</a:t>
            </a:r>
            <a:r>
              <a:rPr lang="en-US" dirty="0"/>
              <a:t>. </a:t>
            </a:r>
            <a:r>
              <a:rPr lang="en-US" dirty="0" smtClean="0"/>
              <a:t>With indifference </a:t>
            </a:r>
            <a:r>
              <a:rPr lang="en-US" dirty="0"/>
              <a:t>curves representing perfect complementarity between current and future consumption</a:t>
            </a:r>
            <a:r>
              <a:rPr lang="en-US" dirty="0" smtClean="0"/>
              <a:t>, the </a:t>
            </a:r>
            <a:r>
              <a:rPr lang="en-US" dirty="0"/>
              <a:t>optimal consumption bundle is at point </a:t>
            </a:r>
            <a:r>
              <a:rPr lang="en-US" i="1" dirty="0"/>
              <a:t>D </a:t>
            </a:r>
            <a:r>
              <a:rPr lang="en-US" dirty="0"/>
              <a:t>on the lifetime budget constraint </a:t>
            </a:r>
            <a:r>
              <a:rPr lang="en-US" i="1" dirty="0"/>
              <a:t>AB</a:t>
            </a:r>
            <a:r>
              <a:rPr lang="en-US" dirty="0"/>
              <a:t>.</a:t>
            </a:r>
            <a:endParaRPr lang="en-AU" dirty="0"/>
          </a:p>
        </p:txBody>
      </p:sp>
      <p:pic>
        <p:nvPicPr>
          <p:cNvPr id="4" name="Picture 3" descr="A line graph depicts the example with perfect complements preferen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38" y="1166400"/>
            <a:ext cx="5307125" cy="4320000"/>
          </a:xfrm>
          <a:prstGeom prst="rect">
            <a:avLst/>
          </a:prstGeom>
        </p:spPr>
      </p:pic>
    </p:spTree>
    <p:extLst>
      <p:ext uri="{BB962C8B-B14F-4D97-AF65-F5344CB8AC3E}">
        <p14:creationId xmlns:p14="http://schemas.microsoft.com/office/powerpoint/2010/main" val="3461219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Government Budget Constraints </a:t>
            </a:r>
            <a:r>
              <a:rPr lang="en-US" sz="2000" b="0" dirty="0"/>
              <a:t>(1 of 3)</a:t>
            </a:r>
            <a:endParaRPr lang="en-US" b="0" dirty="0"/>
          </a:p>
        </p:txBody>
      </p:sp>
      <p:sp>
        <p:nvSpPr>
          <p:cNvPr id="5" name="Content Placeholder 4"/>
          <p:cNvSpPr>
            <a:spLocks noGrp="1"/>
          </p:cNvSpPr>
          <p:nvPr>
            <p:ph idx="1"/>
          </p:nvPr>
        </p:nvSpPr>
        <p:spPr>
          <a:xfrm>
            <a:off x="457200" y="1600201"/>
            <a:ext cx="8229600" cy="609600"/>
          </a:xfrm>
        </p:spPr>
        <p:txBody>
          <a:bodyPr/>
          <a:lstStyle/>
          <a:p>
            <a:pPr>
              <a:spcBef>
                <a:spcPts val="600"/>
              </a:spcBef>
              <a:buNone/>
            </a:pPr>
            <a:r>
              <a:rPr lang="en-US" dirty="0"/>
              <a:t>The government</a:t>
            </a:r>
            <a:r>
              <a:rPr lang="ja-JP" altLang="en-US" dirty="0"/>
              <a:t>’</a:t>
            </a:r>
            <a:r>
              <a:rPr lang="en-US" altLang="ja-JP" dirty="0"/>
              <a:t>s current-period budget constraint:</a:t>
            </a:r>
            <a:endParaRPr lang="en-US" dirty="0"/>
          </a:p>
        </p:txBody>
      </p:sp>
      <p:pic>
        <p:nvPicPr>
          <p:cNvPr id="2" name="Picture 1" descr="G = T + B"/>
          <p:cNvPicPr>
            <a:picLocks noChangeAspect="1"/>
          </p:cNvPicPr>
          <p:nvPr/>
        </p:nvPicPr>
        <p:blipFill>
          <a:blip r:embed="rId3"/>
          <a:stretch>
            <a:fillRect/>
          </a:stretch>
        </p:blipFill>
        <p:spPr>
          <a:xfrm>
            <a:off x="3787140" y="3426750"/>
            <a:ext cx="1569720" cy="4038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Budget Constraints </a:t>
            </a:r>
            <a:r>
              <a:rPr lang="en-US" sz="2000" b="0" dirty="0"/>
              <a:t>(2 of 3)</a:t>
            </a:r>
            <a:endParaRPr lang="en-US" b="0" dirty="0"/>
          </a:p>
        </p:txBody>
      </p:sp>
      <p:sp>
        <p:nvSpPr>
          <p:cNvPr id="3" name="Content Placeholder 2"/>
          <p:cNvSpPr>
            <a:spLocks noGrp="1"/>
          </p:cNvSpPr>
          <p:nvPr>
            <p:ph idx="1"/>
          </p:nvPr>
        </p:nvSpPr>
        <p:spPr>
          <a:xfrm>
            <a:off x="457200" y="1600201"/>
            <a:ext cx="8229600" cy="609600"/>
          </a:xfrm>
        </p:spPr>
        <p:txBody>
          <a:bodyPr/>
          <a:lstStyle/>
          <a:p>
            <a:pPr>
              <a:buNone/>
            </a:pPr>
            <a:r>
              <a:rPr lang="en-US" dirty="0"/>
              <a:t>The government</a:t>
            </a:r>
            <a:r>
              <a:rPr lang="en-US" altLang="ja-JP" dirty="0"/>
              <a:t>’s future-period budget constraint:</a:t>
            </a:r>
            <a:endParaRPr lang="en-US" dirty="0"/>
          </a:p>
        </p:txBody>
      </p:sp>
      <p:pic>
        <p:nvPicPr>
          <p:cNvPr id="4" name="Picture 3" descr="G prime = left parenthesis 1 + r right parenthesis B = T prime"/>
          <p:cNvPicPr>
            <a:picLocks noChangeAspect="1"/>
          </p:cNvPicPr>
          <p:nvPr/>
        </p:nvPicPr>
        <p:blipFill>
          <a:blip r:embed="rId3"/>
          <a:stretch>
            <a:fillRect/>
          </a:stretch>
        </p:blipFill>
        <p:spPr>
          <a:xfrm>
            <a:off x="3208020" y="3562349"/>
            <a:ext cx="2727960" cy="4191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Budget Constraints </a:t>
            </a:r>
            <a:r>
              <a:rPr lang="en-US" sz="2000" b="0" dirty="0"/>
              <a:t>(3 of 3)</a:t>
            </a:r>
            <a:endParaRPr lang="en-US" b="0" dirty="0"/>
          </a:p>
        </p:txBody>
      </p:sp>
      <p:sp>
        <p:nvSpPr>
          <p:cNvPr id="3" name="Content Placeholder 2"/>
          <p:cNvSpPr>
            <a:spLocks noGrp="1"/>
          </p:cNvSpPr>
          <p:nvPr>
            <p:ph idx="1"/>
          </p:nvPr>
        </p:nvSpPr>
        <p:spPr>
          <a:xfrm>
            <a:off x="457200" y="1600201"/>
            <a:ext cx="8229600" cy="533400"/>
          </a:xfrm>
        </p:spPr>
        <p:txBody>
          <a:bodyPr/>
          <a:lstStyle/>
          <a:p>
            <a:pPr>
              <a:buNone/>
            </a:pPr>
            <a:r>
              <a:rPr lang="en-US" dirty="0"/>
              <a:t>The government</a:t>
            </a:r>
            <a:r>
              <a:rPr lang="en-US" altLang="en-US" dirty="0"/>
              <a:t>’</a:t>
            </a:r>
            <a:r>
              <a:rPr lang="en-US" dirty="0"/>
              <a:t>s </a:t>
            </a:r>
            <a:r>
              <a:rPr lang="en-US" i="1" dirty="0"/>
              <a:t>present-value budget constraint</a:t>
            </a:r>
            <a:r>
              <a:rPr lang="en-US" dirty="0"/>
              <a:t>:</a:t>
            </a:r>
          </a:p>
        </p:txBody>
      </p:sp>
      <p:pic>
        <p:nvPicPr>
          <p:cNvPr id="4" name="Picture 3" descr="G + start fraction G prime over 1 + r end fraction = T + start fraction T prime over 1 + r end fraction"/>
          <p:cNvPicPr>
            <a:picLocks noChangeAspect="1"/>
          </p:cNvPicPr>
          <p:nvPr/>
        </p:nvPicPr>
        <p:blipFill>
          <a:blip r:embed="rId3"/>
          <a:stretch>
            <a:fillRect/>
          </a:stretch>
        </p:blipFill>
        <p:spPr>
          <a:xfrm>
            <a:off x="2990111" y="3429000"/>
            <a:ext cx="3169920" cy="8153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Market Equilibrium Condition</a:t>
            </a:r>
          </a:p>
        </p:txBody>
      </p:sp>
      <p:sp>
        <p:nvSpPr>
          <p:cNvPr id="3" name="Content Placeholder 2"/>
          <p:cNvSpPr>
            <a:spLocks noGrp="1"/>
          </p:cNvSpPr>
          <p:nvPr>
            <p:ph idx="1"/>
          </p:nvPr>
        </p:nvSpPr>
        <p:spPr>
          <a:xfrm>
            <a:off x="457200" y="1600201"/>
            <a:ext cx="8229600" cy="838200"/>
          </a:xfrm>
        </p:spPr>
        <p:txBody>
          <a:bodyPr/>
          <a:lstStyle/>
          <a:p>
            <a:pPr>
              <a:spcBef>
                <a:spcPts val="600"/>
              </a:spcBef>
            </a:pPr>
            <a:r>
              <a:rPr lang="en-US" kern="0" dirty="0"/>
              <a:t>Total private savings is equal to the quantity of government bonds issued in the current period.</a:t>
            </a:r>
            <a:endParaRPr lang="en-US" dirty="0"/>
          </a:p>
        </p:txBody>
      </p:sp>
      <p:pic>
        <p:nvPicPr>
          <p:cNvPr id="4" name="Picture 3" descr="S super p = B"/>
          <p:cNvPicPr>
            <a:picLocks noChangeAspect="1"/>
          </p:cNvPicPr>
          <p:nvPr/>
        </p:nvPicPr>
        <p:blipFill>
          <a:blip r:embed="rId3"/>
          <a:stretch>
            <a:fillRect/>
          </a:stretch>
        </p:blipFill>
        <p:spPr>
          <a:xfrm>
            <a:off x="3962400" y="3200400"/>
            <a:ext cx="1089660" cy="4038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Income-Expenditure Identity</a:t>
            </a:r>
          </a:p>
        </p:txBody>
      </p:sp>
      <p:sp>
        <p:nvSpPr>
          <p:cNvPr id="3" name="Content Placeholder 2"/>
          <p:cNvSpPr>
            <a:spLocks noGrp="1"/>
          </p:cNvSpPr>
          <p:nvPr>
            <p:ph idx="1"/>
          </p:nvPr>
        </p:nvSpPr>
        <p:spPr>
          <a:xfrm>
            <a:off x="457200" y="1600201"/>
            <a:ext cx="8229600" cy="762000"/>
          </a:xfrm>
        </p:spPr>
        <p:txBody>
          <a:bodyPr/>
          <a:lstStyle/>
          <a:p>
            <a:pPr>
              <a:spcBef>
                <a:spcPts val="600"/>
              </a:spcBef>
            </a:pPr>
            <a:r>
              <a:rPr lang="en-US" kern="0" dirty="0"/>
              <a:t>Credit market equilibrium implies that the income-expenditure identity holds.</a:t>
            </a:r>
            <a:endParaRPr lang="en-US" dirty="0"/>
          </a:p>
        </p:txBody>
      </p:sp>
      <p:pic>
        <p:nvPicPr>
          <p:cNvPr id="4" name="Picture 3" descr="Y = C + G"/>
          <p:cNvPicPr>
            <a:picLocks noChangeAspect="1"/>
          </p:cNvPicPr>
          <p:nvPr/>
        </p:nvPicPr>
        <p:blipFill>
          <a:blip r:embed="rId3"/>
          <a:stretch>
            <a:fillRect/>
          </a:stretch>
        </p:blipFill>
        <p:spPr>
          <a:xfrm>
            <a:off x="3681566" y="3868935"/>
            <a:ext cx="1554480" cy="4038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Ricardian</a:t>
            </a:r>
            <a:r>
              <a:rPr lang="en-US" dirty="0"/>
              <a:t> Equivalence </a:t>
            </a:r>
            <a:r>
              <a:rPr lang="en-US" sz="2000" b="0" dirty="0"/>
              <a:t>(1 of 3)</a:t>
            </a:r>
            <a:endParaRPr lang="en-US" b="0" dirty="0"/>
          </a:p>
        </p:txBody>
      </p:sp>
      <p:sp>
        <p:nvSpPr>
          <p:cNvPr id="3" name="Content Placeholder 2"/>
          <p:cNvSpPr>
            <a:spLocks noGrp="1"/>
          </p:cNvSpPr>
          <p:nvPr>
            <p:ph idx="1"/>
          </p:nvPr>
        </p:nvSpPr>
        <p:spPr/>
        <p:txBody>
          <a:bodyPr/>
          <a:lstStyle/>
          <a:p>
            <a:pPr>
              <a:spcBef>
                <a:spcPts val="600"/>
              </a:spcBef>
            </a:pPr>
            <a:r>
              <a:rPr lang="en-US" kern="0" dirty="0"/>
              <a:t>The </a:t>
            </a:r>
            <a:r>
              <a:rPr lang="en-US" kern="0" dirty="0" err="1"/>
              <a:t>Ricardian</a:t>
            </a:r>
            <a:r>
              <a:rPr lang="en-US" kern="0" dirty="0"/>
              <a:t> Equivalence Theorem is illustrated algebraically, numerically, and in two graphs.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Constraints </a:t>
            </a:r>
            <a:r>
              <a:rPr lang="en-US" sz="2000" b="0" dirty="0"/>
              <a:t>(2 of 2)</a:t>
            </a:r>
            <a:endParaRPr lang="en-US" b="0" dirty="0"/>
          </a:p>
        </p:txBody>
      </p:sp>
      <p:sp>
        <p:nvSpPr>
          <p:cNvPr id="3" name="Content Placeholder 2"/>
          <p:cNvSpPr>
            <a:spLocks noGrp="1"/>
          </p:cNvSpPr>
          <p:nvPr>
            <p:ph idx="1"/>
          </p:nvPr>
        </p:nvSpPr>
        <p:spPr>
          <a:xfrm>
            <a:off x="457200" y="1600201"/>
            <a:ext cx="8229600" cy="609599"/>
          </a:xfrm>
        </p:spPr>
        <p:txBody>
          <a:bodyPr/>
          <a:lstStyle/>
          <a:p>
            <a:pPr>
              <a:spcBef>
                <a:spcPts val="600"/>
              </a:spcBef>
            </a:pPr>
            <a:r>
              <a:rPr lang="en-US" dirty="0"/>
              <a:t>The consumer</a:t>
            </a:r>
            <a:r>
              <a:rPr lang="en-US" altLang="en-US" dirty="0"/>
              <a:t>’</a:t>
            </a:r>
            <a:r>
              <a:rPr lang="en-US" dirty="0"/>
              <a:t>s future-period budget constraint:</a:t>
            </a:r>
          </a:p>
        </p:txBody>
      </p:sp>
      <p:pic>
        <p:nvPicPr>
          <p:cNvPr id="4" name="Picture 3" descr="C prime = y prime minus t prime + left parenthesis 1 + r right parenthesis s"/>
          <p:cNvPicPr>
            <a:picLocks noChangeAspect="1"/>
          </p:cNvPicPr>
          <p:nvPr/>
        </p:nvPicPr>
        <p:blipFill>
          <a:blip r:embed="rId3"/>
          <a:stretch>
            <a:fillRect/>
          </a:stretch>
        </p:blipFill>
        <p:spPr>
          <a:xfrm>
            <a:off x="3048000" y="3657600"/>
            <a:ext cx="3185160" cy="4648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Ricardian</a:t>
            </a:r>
            <a:r>
              <a:rPr lang="en-US" dirty="0"/>
              <a:t> Equivalence </a:t>
            </a:r>
            <a:r>
              <a:rPr lang="en-US" sz="2000" b="0" dirty="0"/>
              <a:t>(2 of 3)</a:t>
            </a:r>
            <a:endParaRPr lang="en-US" b="0" dirty="0"/>
          </a:p>
        </p:txBody>
      </p:sp>
      <p:sp>
        <p:nvSpPr>
          <p:cNvPr id="3" name="Content Placeholder 2"/>
          <p:cNvSpPr>
            <a:spLocks noGrp="1"/>
          </p:cNvSpPr>
          <p:nvPr>
            <p:ph idx="1"/>
          </p:nvPr>
        </p:nvSpPr>
        <p:spPr>
          <a:xfrm>
            <a:off x="457200" y="1600201"/>
            <a:ext cx="8229600" cy="1524000"/>
          </a:xfrm>
        </p:spPr>
        <p:txBody>
          <a:bodyPr/>
          <a:lstStyle/>
          <a:p>
            <a:pPr>
              <a:spcBef>
                <a:spcPts val="600"/>
              </a:spcBef>
            </a:pPr>
            <a:r>
              <a:rPr lang="en-US" dirty="0"/>
              <a:t>Key equation: The consumer</a:t>
            </a:r>
            <a:r>
              <a:rPr lang="en-US" altLang="ja-JP" dirty="0"/>
              <a:t>’s lifetime tax burden is equal to the consumer’s share of the present value of government spending – the timing of taxation does not matter for the consumer.</a:t>
            </a:r>
            <a:endParaRPr lang="en-US" dirty="0"/>
          </a:p>
        </p:txBody>
      </p:sp>
      <p:pic>
        <p:nvPicPr>
          <p:cNvPr id="4" name="Picture 3" descr="t + start fraction t prime over 1 + r end fraction = start fraction 1 over N end fraction left parenthesis G + start fraction G prime over 1 + r end fraction right parenthesis "/>
          <p:cNvPicPr>
            <a:picLocks noChangeAspect="1"/>
          </p:cNvPicPr>
          <p:nvPr/>
        </p:nvPicPr>
        <p:blipFill>
          <a:blip r:embed="rId3"/>
          <a:stretch>
            <a:fillRect/>
          </a:stretch>
        </p:blipFill>
        <p:spPr>
          <a:xfrm>
            <a:off x="2712720" y="3810000"/>
            <a:ext cx="3718560" cy="9220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Ricardian</a:t>
            </a:r>
            <a:r>
              <a:rPr lang="en-US" dirty="0"/>
              <a:t> Equivalence </a:t>
            </a:r>
            <a:r>
              <a:rPr lang="en-US" sz="2000" b="0" dirty="0"/>
              <a:t>(3 of 3)</a:t>
            </a:r>
            <a:endParaRPr lang="en-US" b="0" dirty="0"/>
          </a:p>
        </p:txBody>
      </p:sp>
      <p:sp>
        <p:nvSpPr>
          <p:cNvPr id="3" name="Content Placeholder 2"/>
          <p:cNvSpPr>
            <a:spLocks noGrp="1"/>
          </p:cNvSpPr>
          <p:nvPr>
            <p:ph idx="1"/>
          </p:nvPr>
        </p:nvSpPr>
        <p:spPr>
          <a:xfrm>
            <a:off x="457200" y="1600201"/>
            <a:ext cx="8229600" cy="1524000"/>
          </a:xfrm>
        </p:spPr>
        <p:txBody>
          <a:bodyPr/>
          <a:lstStyle/>
          <a:p>
            <a:pPr>
              <a:spcBef>
                <a:spcPts val="600"/>
              </a:spcBef>
            </a:pPr>
            <a:r>
              <a:rPr lang="en-US" dirty="0"/>
              <a:t>Then, substitute in the consumer</a:t>
            </a:r>
            <a:r>
              <a:rPr lang="en-US" altLang="ja-JP" dirty="0"/>
              <a:t>’s budget constraint – taxes do not matter in equilibrium for the consumer’s lifetime wealth, just the present value of government </a:t>
            </a:r>
            <a:r>
              <a:rPr lang="en-US" altLang="ja-JP" dirty="0" smtClean="0"/>
              <a:t>spending.</a:t>
            </a:r>
            <a:endParaRPr lang="en-US" dirty="0"/>
          </a:p>
        </p:txBody>
      </p:sp>
      <p:pic>
        <p:nvPicPr>
          <p:cNvPr id="4" name="Picture 3" descr="c + start fraction c prime over 1 + r end fraction = y + start fraction y prime over 1 + r end fraction minus start fraction 1 over N end fraction left bracket G + start fraction G prime over 1 + r end fraction right bracket "/>
          <p:cNvPicPr>
            <a:picLocks noChangeAspect="1"/>
          </p:cNvPicPr>
          <p:nvPr/>
        </p:nvPicPr>
        <p:blipFill>
          <a:blip r:embed="rId3"/>
          <a:stretch>
            <a:fillRect/>
          </a:stretch>
        </p:blipFill>
        <p:spPr>
          <a:xfrm>
            <a:off x="1943100" y="3827621"/>
            <a:ext cx="5257800" cy="914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Figure 9.16</a:t>
            </a:r>
            <a:r>
              <a:rPr lang="en-US" b="0" dirty="0"/>
              <a:t/>
            </a:r>
            <a:br>
              <a:rPr lang="en-US" b="0" dirty="0"/>
            </a:br>
            <a:r>
              <a:rPr lang="en-US" b="0" dirty="0" err="1"/>
              <a:t>Ricardian</a:t>
            </a:r>
            <a:r>
              <a:rPr lang="en-US" b="0" dirty="0"/>
              <a:t> Equivalence with a Cut in Current Taxes for a Lender</a:t>
            </a:r>
            <a:endParaRPr lang="en-AU" dirty="0"/>
          </a:p>
        </p:txBody>
      </p:sp>
      <p:sp>
        <p:nvSpPr>
          <p:cNvPr id="3" name="Text Placeholder 2"/>
          <p:cNvSpPr>
            <a:spLocks noGrp="1"/>
          </p:cNvSpPr>
          <p:nvPr>
            <p:ph type="body" sz="quarter" idx="13"/>
          </p:nvPr>
        </p:nvSpPr>
        <p:spPr>
          <a:xfrm>
            <a:off x="457200" y="5715000"/>
            <a:ext cx="8229600" cy="570016"/>
          </a:xfrm>
        </p:spPr>
        <p:txBody>
          <a:bodyPr/>
          <a:lstStyle/>
          <a:p>
            <a:r>
              <a:rPr lang="en-US" dirty="0"/>
              <a:t>A current tax cut with a future increase in taxes leaves the consumer’s lifetime budget </a:t>
            </a:r>
            <a:r>
              <a:rPr lang="en-US" dirty="0" smtClean="0"/>
              <a:t>constraint unchanged</a:t>
            </a:r>
            <a:r>
              <a:rPr lang="en-US" dirty="0"/>
              <a:t>, and so the consumer’s optimal consumption bundle remains at </a:t>
            </a:r>
            <a:r>
              <a:rPr lang="en-US" i="1" dirty="0"/>
              <a:t>A</a:t>
            </a:r>
            <a:r>
              <a:rPr lang="en-US" dirty="0"/>
              <a:t>. The endowment </a:t>
            </a:r>
            <a:r>
              <a:rPr lang="en-US" dirty="0" smtClean="0"/>
              <a:t>point shifts </a:t>
            </a:r>
            <a:r>
              <a:rPr lang="en-US" dirty="0"/>
              <a:t>from </a:t>
            </a:r>
            <a:r>
              <a:rPr lang="en-US" i="1" dirty="0"/>
              <a:t>E</a:t>
            </a:r>
            <a:r>
              <a:rPr lang="en-US" baseline="-25000" dirty="0"/>
              <a:t>1</a:t>
            </a:r>
            <a:r>
              <a:rPr lang="en-US" dirty="0"/>
              <a:t> to </a:t>
            </a:r>
            <a:r>
              <a:rPr lang="en-US" i="1" dirty="0"/>
              <a:t>E</a:t>
            </a:r>
            <a:r>
              <a:rPr lang="en-US" baseline="-25000" dirty="0"/>
              <a:t>2</a:t>
            </a:r>
            <a:r>
              <a:rPr lang="en-US" dirty="0"/>
              <a:t>, so that there is an increase in saving by the amount of the current tax cut.</a:t>
            </a:r>
            <a:endParaRPr lang="en-AU" dirty="0"/>
          </a:p>
        </p:txBody>
      </p:sp>
      <p:pic>
        <p:nvPicPr>
          <p:cNvPr id="4" name="Picture 3" descr="A line graph depicts the Ricardian equivalence with a cut in current taxes for a lend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000" y="1166400"/>
            <a:ext cx="4800000" cy="4320000"/>
          </a:xfrm>
          <a:prstGeom prst="rect">
            <a:avLst/>
          </a:prstGeom>
        </p:spPr>
      </p:pic>
    </p:spTree>
    <p:extLst>
      <p:ext uri="{BB962C8B-B14F-4D97-AF65-F5344CB8AC3E}">
        <p14:creationId xmlns:p14="http://schemas.microsoft.com/office/powerpoint/2010/main" val="85207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Figure 9.17</a:t>
            </a:r>
            <a:r>
              <a:rPr lang="en-US" b="0" dirty="0"/>
              <a:t/>
            </a:r>
            <a:br>
              <a:rPr lang="en-US" b="0" dirty="0"/>
            </a:br>
            <a:r>
              <a:rPr lang="en-US" b="0" dirty="0" err="1"/>
              <a:t>Ricardian</a:t>
            </a:r>
            <a:r>
              <a:rPr lang="en-US" b="0" dirty="0"/>
              <a:t> Equivalence and Credit Market Equilibrium</a:t>
            </a:r>
            <a:endParaRPr lang="en-AU" dirty="0"/>
          </a:p>
        </p:txBody>
      </p:sp>
      <p:pic>
        <p:nvPicPr>
          <p:cNvPr id="4" name="Picture 3" descr="A line graph depicts the Ricardian equivalence and credit market equilibriu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092" y="1242600"/>
            <a:ext cx="4959816" cy="4320000"/>
          </a:xfrm>
          <a:prstGeom prst="rect">
            <a:avLst/>
          </a:prstGeom>
        </p:spPr>
      </p:pic>
      <p:sp>
        <p:nvSpPr>
          <p:cNvPr id="5" name="Text Placeholder 4"/>
          <p:cNvSpPr>
            <a:spLocks noGrp="1"/>
          </p:cNvSpPr>
          <p:nvPr>
            <p:ph type="body" sz="quarter" idx="13"/>
          </p:nvPr>
        </p:nvSpPr>
        <p:spPr>
          <a:xfrm>
            <a:off x="457200" y="5638800"/>
            <a:ext cx="8229600" cy="646216"/>
          </a:xfrm>
        </p:spPr>
        <p:txBody>
          <a:bodyPr/>
          <a:lstStyle/>
          <a:p>
            <a:r>
              <a:rPr lang="en-US" dirty="0"/>
              <a:t>With a decrease in current taxes, government debt increases from </a:t>
            </a:r>
            <a:r>
              <a:rPr lang="en-US" i="1" dirty="0"/>
              <a:t>B</a:t>
            </a:r>
            <a:r>
              <a:rPr lang="en-US" baseline="-25000" dirty="0"/>
              <a:t>1</a:t>
            </a:r>
            <a:r>
              <a:rPr lang="en-US" dirty="0"/>
              <a:t> to </a:t>
            </a:r>
            <a:r>
              <a:rPr lang="en-US" i="1" dirty="0"/>
              <a:t>B</a:t>
            </a:r>
            <a:r>
              <a:rPr lang="en-US" baseline="-25000" dirty="0"/>
              <a:t>2</a:t>
            </a:r>
            <a:r>
              <a:rPr lang="en-US" dirty="0"/>
              <a:t>, and the credit supply curve shifts to the right by the same amount. The equilibrium real interest rate is unchanged, and private saving increases by an amount equal to the reduction in government saving.</a:t>
            </a:r>
            <a:endParaRPr lang="en-AU" dirty="0"/>
          </a:p>
        </p:txBody>
      </p:sp>
    </p:spTree>
    <p:extLst>
      <p:ext uri="{BB962C8B-B14F-4D97-AF65-F5344CB8AC3E}">
        <p14:creationId xmlns:p14="http://schemas.microsoft.com/office/powerpoint/2010/main" val="202633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Might </a:t>
            </a:r>
            <a:r>
              <a:rPr lang="en-US" dirty="0" err="1"/>
              <a:t>Ricardian</a:t>
            </a:r>
            <a:r>
              <a:rPr lang="en-US" dirty="0"/>
              <a:t> Equivalence Fail in Practice?</a:t>
            </a:r>
          </a:p>
        </p:txBody>
      </p:sp>
      <p:sp>
        <p:nvSpPr>
          <p:cNvPr id="5" name="Content Placeholder 4"/>
          <p:cNvSpPr>
            <a:spLocks noGrp="1"/>
          </p:cNvSpPr>
          <p:nvPr>
            <p:ph idx="1"/>
          </p:nvPr>
        </p:nvSpPr>
        <p:spPr/>
        <p:txBody>
          <a:bodyPr/>
          <a:lstStyle/>
          <a:p>
            <a:pPr>
              <a:spcBef>
                <a:spcPts val="600"/>
              </a:spcBef>
              <a:defRPr/>
            </a:pPr>
            <a:r>
              <a:rPr lang="en-US" kern="0" dirty="0" err="1"/>
              <a:t>Redistributional</a:t>
            </a:r>
            <a:r>
              <a:rPr lang="en-US" kern="0" dirty="0"/>
              <a:t> effects of taxes: tax changes affect the wealth of different consumers differently.</a:t>
            </a:r>
          </a:p>
          <a:p>
            <a:pPr>
              <a:spcBef>
                <a:spcPts val="600"/>
              </a:spcBef>
              <a:defRPr/>
            </a:pPr>
            <a:r>
              <a:rPr lang="en-US" kern="0" dirty="0"/>
              <a:t>Intergenerational redistribution: debt issued by the government today is paid off by future generations.</a:t>
            </a:r>
          </a:p>
          <a:p>
            <a:pPr>
              <a:spcBef>
                <a:spcPts val="600"/>
              </a:spcBef>
              <a:defRPr/>
            </a:pPr>
            <a:r>
              <a:rPr lang="en-US" kern="0" dirty="0"/>
              <a:t>Taxes are not lump sum; they cause distortions.</a:t>
            </a:r>
          </a:p>
          <a:p>
            <a:pPr>
              <a:spcBef>
                <a:spcPts val="600"/>
              </a:spcBef>
              <a:defRPr/>
            </a:pPr>
            <a:r>
              <a:rPr lang="en-US" kern="0" dirty="0"/>
              <a:t>Credit market frictions: Chapter 10.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Simplify</a:t>
            </a:r>
          </a:p>
        </p:txBody>
      </p:sp>
      <p:sp>
        <p:nvSpPr>
          <p:cNvPr id="3" name="Content Placeholder 2"/>
          <p:cNvSpPr>
            <a:spLocks noGrp="1"/>
          </p:cNvSpPr>
          <p:nvPr>
            <p:ph idx="1"/>
          </p:nvPr>
        </p:nvSpPr>
        <p:spPr>
          <a:xfrm>
            <a:off x="457200" y="1600201"/>
            <a:ext cx="8229600" cy="457199"/>
          </a:xfrm>
        </p:spPr>
        <p:txBody>
          <a:bodyPr/>
          <a:lstStyle/>
          <a:p>
            <a:pPr>
              <a:spcBef>
                <a:spcPts val="600"/>
              </a:spcBef>
            </a:pPr>
            <a:r>
              <a:rPr lang="en-US" kern="0" dirty="0"/>
              <a:t>Solve the future-period budget constraint for s:</a:t>
            </a:r>
            <a:endParaRPr lang="en-US" dirty="0"/>
          </a:p>
        </p:txBody>
      </p:sp>
      <p:pic>
        <p:nvPicPr>
          <p:cNvPr id="4" name="Picture 3" descr="S = start fraction c prime minus y prime + t prime over 1 + r end fraction"/>
          <p:cNvPicPr>
            <a:picLocks noChangeAspect="1"/>
          </p:cNvPicPr>
          <p:nvPr/>
        </p:nvPicPr>
        <p:blipFill>
          <a:blip r:embed="rId3"/>
          <a:stretch>
            <a:fillRect/>
          </a:stretch>
        </p:blipFill>
        <p:spPr>
          <a:xfrm>
            <a:off x="3524250" y="3276600"/>
            <a:ext cx="2095500" cy="731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a:xfrm>
            <a:off x="457200" y="1600201"/>
            <a:ext cx="8229600" cy="838199"/>
          </a:xfrm>
        </p:spPr>
        <p:txBody>
          <a:bodyPr/>
          <a:lstStyle/>
          <a:p>
            <a:pPr>
              <a:spcBef>
                <a:spcPts val="600"/>
              </a:spcBef>
            </a:pPr>
            <a:r>
              <a:rPr lang="en-US" kern="0" dirty="0"/>
              <a:t>Substitute in the current-period budget constraint obtaining lifetime budget constraint:</a:t>
            </a:r>
            <a:endParaRPr lang="en-US" dirty="0"/>
          </a:p>
        </p:txBody>
      </p:sp>
      <p:pic>
        <p:nvPicPr>
          <p:cNvPr id="4" name="Picture 3" descr="c + start fraction c prime minus y prime + t prime over 1 + r end fraction = y minus t"/>
          <p:cNvPicPr>
            <a:picLocks noChangeAspect="1"/>
          </p:cNvPicPr>
          <p:nvPr/>
        </p:nvPicPr>
        <p:blipFill>
          <a:blip r:embed="rId3"/>
          <a:stretch>
            <a:fillRect/>
          </a:stretch>
        </p:blipFill>
        <p:spPr>
          <a:xfrm>
            <a:off x="3002280" y="3063240"/>
            <a:ext cx="3139440" cy="731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a:t>
            </a:r>
            <a:r>
              <a:rPr lang="en-US" altLang="en-US" dirty="0"/>
              <a:t>’</a:t>
            </a:r>
            <a:r>
              <a:rPr lang="en-US" dirty="0"/>
              <a:t>s Lifetime Budget Constraint</a:t>
            </a:r>
          </a:p>
        </p:txBody>
      </p:sp>
      <p:sp>
        <p:nvSpPr>
          <p:cNvPr id="3" name="Content Placeholder 2"/>
          <p:cNvSpPr>
            <a:spLocks noGrp="1"/>
          </p:cNvSpPr>
          <p:nvPr>
            <p:ph idx="1"/>
          </p:nvPr>
        </p:nvSpPr>
        <p:spPr>
          <a:xfrm>
            <a:off x="457200" y="1600201"/>
            <a:ext cx="8229600" cy="990600"/>
          </a:xfrm>
        </p:spPr>
        <p:txBody>
          <a:bodyPr/>
          <a:lstStyle/>
          <a:p>
            <a:pPr>
              <a:spcBef>
                <a:spcPts val="600"/>
              </a:spcBef>
            </a:pPr>
            <a:r>
              <a:rPr lang="en-US" kern="0" dirty="0"/>
              <a:t>Substitute in the current-period budget constraint obtaining lifetime budget constraint:</a:t>
            </a:r>
            <a:endParaRPr lang="en-US" dirty="0"/>
          </a:p>
        </p:txBody>
      </p:sp>
      <p:pic>
        <p:nvPicPr>
          <p:cNvPr id="4" name="Picture 3" descr="c + start fraction c prime over 1 + r end fraction = y minus t + start fraction y prime minus t prime over 1 + r end fraction "/>
          <p:cNvPicPr>
            <a:picLocks noChangeAspect="1"/>
          </p:cNvPicPr>
          <p:nvPr/>
        </p:nvPicPr>
        <p:blipFill>
          <a:blip r:embed="rId3"/>
          <a:stretch>
            <a:fillRect/>
          </a:stretch>
        </p:blipFill>
        <p:spPr>
          <a:xfrm>
            <a:off x="3038308" y="3276600"/>
            <a:ext cx="3581400" cy="731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a:t>
            </a:r>
            <a:r>
              <a:rPr lang="en-US" altLang="en-US" dirty="0"/>
              <a:t>’</a:t>
            </a:r>
            <a:r>
              <a:rPr lang="en-US" dirty="0"/>
              <a:t>s Lifetime Wealth</a:t>
            </a:r>
          </a:p>
        </p:txBody>
      </p:sp>
      <p:pic>
        <p:nvPicPr>
          <p:cNvPr id="3" name="Picture 2" descr="w e = y minus t + start fraction y prime minus t prime over 1 + r end fraction "/>
          <p:cNvPicPr>
            <a:picLocks noChangeAspect="1"/>
          </p:cNvPicPr>
          <p:nvPr/>
        </p:nvPicPr>
        <p:blipFill>
          <a:blip r:embed="rId3"/>
          <a:stretch>
            <a:fillRect/>
          </a:stretch>
        </p:blipFill>
        <p:spPr>
          <a:xfrm>
            <a:off x="3124200" y="2743200"/>
            <a:ext cx="2758440" cy="731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Lifetime Budget Constraint</a:t>
            </a:r>
          </a:p>
        </p:txBody>
      </p:sp>
      <p:pic>
        <p:nvPicPr>
          <p:cNvPr id="3" name="Picture 2" descr="c + start fraction c prime over 1 + r end fraction = w e"/>
          <p:cNvPicPr>
            <a:picLocks noChangeAspect="1"/>
          </p:cNvPicPr>
          <p:nvPr/>
        </p:nvPicPr>
        <p:blipFill>
          <a:blip r:embed="rId3"/>
          <a:stretch>
            <a:fillRect/>
          </a:stretch>
        </p:blipFill>
        <p:spPr>
          <a:xfrm>
            <a:off x="3531870" y="3063240"/>
            <a:ext cx="2080260" cy="731520"/>
          </a:xfrm>
          <a:prstGeom prst="rect">
            <a:avLst/>
          </a:prstGeom>
        </p:spPr>
      </p:pic>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383</TotalTime>
  <Words>1533</Words>
  <Application>Microsoft Office PowerPoint</Application>
  <PresentationFormat>On-screen Show (4:3)</PresentationFormat>
  <Paragraphs>145</Paragraphs>
  <Slides>44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Times New Roman</vt:lpstr>
      <vt:lpstr>Verdana</vt:lpstr>
      <vt:lpstr>Wingdings</vt:lpstr>
      <vt:lpstr>508 Lecture</vt:lpstr>
      <vt:lpstr>Macroeconomics</vt:lpstr>
      <vt:lpstr>Chapter 9 Topics</vt:lpstr>
      <vt:lpstr>Budget Constraints (1 of 2)</vt:lpstr>
      <vt:lpstr>Budget Constraints (2 of 2)</vt:lpstr>
      <vt:lpstr>Simplify</vt:lpstr>
      <vt:lpstr>Next,</vt:lpstr>
      <vt:lpstr>Consumer’s Lifetime Budget Constraint</vt:lpstr>
      <vt:lpstr>Consumer’s Lifetime Wealth</vt:lpstr>
      <vt:lpstr>Simplified Lifetime Budget Constraint</vt:lpstr>
      <vt:lpstr>Simplified Lifetime Budget Constraint: Slope-Intercept</vt:lpstr>
      <vt:lpstr>Figure 9.1 Consumer’s Lifetime Budget Constraint</vt:lpstr>
      <vt:lpstr>Figure 9.2 A Consumer’s Indifference Curves</vt:lpstr>
      <vt:lpstr>Optimization</vt:lpstr>
      <vt:lpstr>Figure 9.3 A Consumer Who is a Lender</vt:lpstr>
      <vt:lpstr>Figure 9.4 A Consumer Who is a Borrower</vt:lpstr>
      <vt:lpstr>An Increase in Current Income for the Consumer</vt:lpstr>
      <vt:lpstr>Figure 9.5 The Effects of an Increase in Current Income for a Lender</vt:lpstr>
      <vt:lpstr>Observed Consumption-Smoothing Behaviour</vt:lpstr>
      <vt:lpstr>Figure 9.6 Percentage Deviations from Trend in GDP and Consumption 1961–2018.</vt:lpstr>
      <vt:lpstr>An Increase in Future Income for the Consumer</vt:lpstr>
      <vt:lpstr>Figure 9.7 An Increase in Future Income</vt:lpstr>
      <vt:lpstr>Temporary and Permanent Increases in Income</vt:lpstr>
      <vt:lpstr>Figure 9.8 Temporary vs. Permanent Increases in Income</vt:lpstr>
      <vt:lpstr>Figure 9.11 An Increase in the Real Interest Rate</vt:lpstr>
      <vt:lpstr>An Increase in the Market Real  Interest Rate</vt:lpstr>
      <vt:lpstr>Figure 9.12 An Increase in the Real Interest Rate for a Lender</vt:lpstr>
      <vt:lpstr>Figure 9.13 An Increase in the Real Interest Rate for a Borrower</vt:lpstr>
      <vt:lpstr>Effects of an Increase in the Real Interest Rate for a Lender</vt:lpstr>
      <vt:lpstr>Effects of an Increase in the Real Interest Rate for a Borrower</vt:lpstr>
      <vt:lpstr>Perfect Complements Example (1 of 3)</vt:lpstr>
      <vt:lpstr>Perfect Complements Example (2 of 3)</vt:lpstr>
      <vt:lpstr>Perfect Complements Example (3 of 3)</vt:lpstr>
      <vt:lpstr>Figure 9.14  Example with Perfect Complements Preferences</vt:lpstr>
      <vt:lpstr>Government Budget Constraints (1 of 3)</vt:lpstr>
      <vt:lpstr>Government Budget Constraints (2 of 3)</vt:lpstr>
      <vt:lpstr>Government Budget Constraints (3 of 3)</vt:lpstr>
      <vt:lpstr>Credit Market Equilibrium Condition</vt:lpstr>
      <vt:lpstr>Income-Expenditure Identity</vt:lpstr>
      <vt:lpstr>Ricardian Equivalence (1 of 3)</vt:lpstr>
      <vt:lpstr>Ricardian Equivalence (2 of 3)</vt:lpstr>
      <vt:lpstr>Ricardian Equivalence (3 of 3)</vt:lpstr>
      <vt:lpstr>Figure 9.16 Ricardian Equivalence with a Cut in Current Taxes for a Lender</vt:lpstr>
      <vt:lpstr>Figure 9.17 Ricardian Equivalence and Credit Market Equilibrium</vt:lpstr>
      <vt:lpstr>Why Might Ricardian Equivalence Fail in Practice?</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Sixth Canadian Edition</dc:title>
  <dc:subject>Chapter 9: A Two-Period Model: The Consumption-Savings Decision and Credit Markets</dc:subject>
  <dc:creator>Stephen D. Williamson</dc:creator>
  <cp:keywords>Economics</cp:keywords>
  <cp:lastModifiedBy>Balwantsingh, Rawat</cp:lastModifiedBy>
  <cp:revision>418</cp:revision>
  <dcterms:created xsi:type="dcterms:W3CDTF">2014-07-14T20:04:21Z</dcterms:created>
  <dcterms:modified xsi:type="dcterms:W3CDTF">2020-01-14T11:50:38Z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