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85" r:id="rId5"/>
    <p:sldId id="286" r:id="rId6"/>
    <p:sldId id="261" r:id="rId7"/>
    <p:sldId id="281" r:id="rId8"/>
    <p:sldId id="282" r:id="rId9"/>
    <p:sldId id="296" r:id="rId10"/>
    <p:sldId id="297" r:id="rId11"/>
    <p:sldId id="262" r:id="rId12"/>
    <p:sldId id="263" r:id="rId13"/>
    <p:sldId id="298" r:id="rId14"/>
    <p:sldId id="289" r:id="rId15"/>
    <p:sldId id="290" r:id="rId16"/>
    <p:sldId id="267" r:id="rId17"/>
    <p:sldId id="268" r:id="rId18"/>
    <p:sldId id="269" r:id="rId19"/>
    <p:sldId id="299" r:id="rId20"/>
    <p:sldId id="291" r:id="rId21"/>
    <p:sldId id="272" r:id="rId22"/>
    <p:sldId id="273" r:id="rId23"/>
    <p:sldId id="274" r:id="rId24"/>
    <p:sldId id="292" r:id="rId25"/>
    <p:sldId id="293" r:id="rId26"/>
    <p:sldId id="294" r:id="rId27"/>
    <p:sldId id="278" r:id="rId28"/>
    <p:sldId id="279" r:id="rId29"/>
    <p:sldId id="29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5" autoAdjust="0"/>
    <p:restoredTop sz="92111" autoAdjust="0"/>
  </p:normalViewPr>
  <p:slideViewPr>
    <p:cSldViewPr>
      <p:cViewPr varScale="1">
        <p:scale>
          <a:sx n="103" d="100"/>
          <a:sy n="103" d="100"/>
        </p:scale>
        <p:origin x="1164" y="96"/>
      </p:cViewPr>
      <p:guideLst>
        <p:guide orient="horz" pos="2160"/>
        <p:guide pos="2880"/>
      </p:guideLst>
    </p:cSldViewPr>
  </p:slideViewPr>
  <p:outlineViewPr>
    <p:cViewPr>
      <p:scale>
        <a:sx n="33" d="100"/>
        <a:sy n="33" d="100"/>
      </p:scale>
      <p:origin x="0" y="949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a:solidFill>
                  <a:schemeClr val="tx1"/>
                </a:solidFill>
                <a:latin typeface="+mn-lt"/>
                <a:ea typeface="+mn-ea"/>
                <a:cs typeface="+mn-cs"/>
              </a:rPr>
              <a:t>3) NVDA Reader (free versions available)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3595357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35510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78975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899824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11493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584526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693287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121541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272846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77770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1970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64386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76032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868187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23862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8362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270628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1/15/2020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0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1/15/2020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1/15/2020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a:extLst>
              <a:ext uri="{FF2B5EF4-FFF2-40B4-BE49-F238E27FC236}">
                <a16:creationId xmlns:a16="http://schemas.microsoft.com/office/drawing/2014/main" id="{6037B523-1DCE-3647-8AAD-E475613F305C}"/>
              </a:ext>
            </a:extLst>
          </p:cNvPr>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1/15/2020</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1/15/2020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200" kern="1200" dirty="0">
                <a:solidFill>
                  <a:schemeClr val="tx1"/>
                </a:solidFill>
                <a:latin typeface="+mn-lt"/>
                <a:ea typeface="+mn-ea"/>
                <a:cs typeface="+mn-cs"/>
              </a:defRPr>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1/15/2020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1/15/2020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59" r:id="rId7"/>
    <p:sldLayoutId id="2147483658" r:id="rId8"/>
    <p:sldLayoutId id="2147483660" r:id="rId9"/>
    <p:sldLayoutId id="2147483651" r:id="rId10"/>
    <p:sldLayoutId id="2147483661" r:id="rId11"/>
    <p:sldLayoutId id="2147483654" r:id="rId12"/>
    <p:sldLayoutId id="2147483655"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7.xml"/><Relationship Id="rId7"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7.pn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Macroeconomics</a:t>
            </a:r>
          </a:p>
        </p:txBody>
      </p:sp>
      <p:sp>
        <p:nvSpPr>
          <p:cNvPr id="3" name="Edition"/>
          <p:cNvSpPr>
            <a:spLocks noGrp="1"/>
          </p:cNvSpPr>
          <p:nvPr>
            <p:ph type="body" sz="quarter" idx="13"/>
          </p:nvPr>
        </p:nvSpPr>
        <p:spPr>
          <a:xfrm>
            <a:off x="457200" y="823944"/>
            <a:ext cx="8229600" cy="358716"/>
          </a:xfrm>
        </p:spPr>
        <p:txBody>
          <a:bodyPr/>
          <a:lstStyle/>
          <a:p>
            <a:r>
              <a:rPr lang="en-US" dirty="0"/>
              <a:t>Sixth Canadian Edition</a:t>
            </a:r>
          </a:p>
        </p:txBody>
      </p:sp>
      <p:sp>
        <p:nvSpPr>
          <p:cNvPr id="4" name="Chapter 10"/>
          <p:cNvSpPr>
            <a:spLocks noGrp="1"/>
          </p:cNvSpPr>
          <p:nvPr>
            <p:ph type="body" sz="quarter" idx="14"/>
          </p:nvPr>
        </p:nvSpPr>
        <p:spPr>
          <a:xfrm>
            <a:off x="5029200" y="2514600"/>
            <a:ext cx="3657600" cy="533400"/>
          </a:xfrm>
        </p:spPr>
        <p:txBody>
          <a:bodyPr/>
          <a:lstStyle/>
          <a:p>
            <a:r>
              <a:rPr lang="en-US" dirty="0"/>
              <a:t>Chapter 10</a:t>
            </a:r>
          </a:p>
        </p:txBody>
      </p:sp>
      <p:sp>
        <p:nvSpPr>
          <p:cNvPr id="5" name="Chapter title"/>
          <p:cNvSpPr>
            <a:spLocks noGrp="1"/>
          </p:cNvSpPr>
          <p:nvPr>
            <p:ph type="body" sz="quarter" idx="15"/>
          </p:nvPr>
        </p:nvSpPr>
        <p:spPr>
          <a:xfrm>
            <a:off x="5029200" y="3200401"/>
            <a:ext cx="3657600" cy="1066800"/>
          </a:xfrm>
        </p:spPr>
        <p:txBody>
          <a:bodyPr/>
          <a:lstStyle/>
          <a:p>
            <a:r>
              <a:rPr lang="en-US" dirty="0"/>
              <a:t>Credit Market Imperfections: Credit Frictions, Financial Crises, and Social Security</a:t>
            </a:r>
          </a:p>
        </p:txBody>
      </p:sp>
      <p:sp>
        <p:nvSpPr>
          <p:cNvPr id="12" name="TextBox 11">
            <a:extLst>
              <a:ext uri="{FF2B5EF4-FFF2-40B4-BE49-F238E27FC236}">
                <a16:creationId xmlns:a16="http://schemas.microsoft.com/office/drawing/2014/main" id="{F43F5A9F-BAF2-1242-A2D3-3300FF9C0BEB}"/>
              </a:ext>
            </a:extLst>
          </p:cNvPr>
          <p:cNvSpPr txBox="1"/>
          <p:nvPr/>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pic>
        <p:nvPicPr>
          <p:cNvPr id="11" name="Picture 10" descr="Macroeconomics, Sixth Canadian Edition by Stephen D. William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99" y="1182659"/>
            <a:ext cx="3961801" cy="506574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Equilibrium in the Model, Part II</a:t>
            </a:r>
            <a:endParaRPr lang="en-AU" dirty="0"/>
          </a:p>
        </p:txBody>
      </p:sp>
      <p:sp>
        <p:nvSpPr>
          <p:cNvPr id="3" name="Content Placeholder 2"/>
          <p:cNvSpPr>
            <a:spLocks noGrp="1"/>
          </p:cNvSpPr>
          <p:nvPr>
            <p:ph idx="1"/>
          </p:nvPr>
        </p:nvSpPr>
        <p:spPr>
          <a:xfrm>
            <a:off x="457200" y="1600201"/>
            <a:ext cx="8229600" cy="762000"/>
          </a:xfrm>
        </p:spPr>
        <p:txBody>
          <a:bodyPr/>
          <a:lstStyle/>
          <a:p>
            <a:r>
              <a:rPr lang="en-US" dirty="0"/>
              <a:t>The market-clearing condition then solves for the equilibrium real interest rate,</a:t>
            </a:r>
            <a:endParaRPr lang="en-AU" dirty="0"/>
          </a:p>
        </p:txBody>
      </p:sp>
      <p:graphicFrame>
        <p:nvGraphicFramePr>
          <p:cNvPr id="5" name="Object 4" descr="1 + r = start fraction N d over N y minus B end fraction"/>
          <p:cNvGraphicFramePr>
            <a:graphicFrameLocks noChangeAspect="1"/>
          </p:cNvGraphicFramePr>
          <p:nvPr>
            <p:extLst>
              <p:ext uri="{D42A27DB-BD31-4B8C-83A1-F6EECF244321}">
                <p14:modId xmlns:p14="http://schemas.microsoft.com/office/powerpoint/2010/main" val="866407012"/>
              </p:ext>
            </p:extLst>
          </p:nvPr>
        </p:nvGraphicFramePr>
        <p:xfrm>
          <a:off x="3657600" y="2438400"/>
          <a:ext cx="1460500" cy="660400"/>
        </p:xfrm>
        <a:graphic>
          <a:graphicData uri="http://schemas.openxmlformats.org/presentationml/2006/ole">
            <mc:AlternateContent xmlns:mc="http://schemas.openxmlformats.org/markup-compatibility/2006">
              <mc:Choice xmlns:v="urn:schemas-microsoft-com:vml" Requires="v">
                <p:oleObj spid="_x0000_s11269" name="Equation" r:id="rId3" imgW="1460160" imgH="660240" progId="Equation.DSMT4">
                  <p:embed/>
                </p:oleObj>
              </mc:Choice>
              <mc:Fallback>
                <p:oleObj name="Equation" r:id="rId3" imgW="1460160" imgH="660240" progId="Equation.DSMT4">
                  <p:embed/>
                  <p:pic>
                    <p:nvPicPr>
                      <p:cNvPr id="4" name="Object 3" descr="1 + r = start fraction N d over N y minus B end fraction"/>
                      <p:cNvPicPr/>
                      <p:nvPr/>
                    </p:nvPicPr>
                    <p:blipFill>
                      <a:blip r:embed="rId4"/>
                      <a:stretch>
                        <a:fillRect/>
                      </a:stretch>
                    </p:blipFill>
                    <p:spPr>
                      <a:xfrm>
                        <a:off x="3657600" y="2438400"/>
                        <a:ext cx="1460500" cy="660400"/>
                      </a:xfrm>
                      <a:prstGeom prst="rect">
                        <a:avLst/>
                      </a:prstGeom>
                    </p:spPr>
                  </p:pic>
                </p:oleObj>
              </mc:Fallback>
            </mc:AlternateContent>
          </a:graphicData>
        </a:graphic>
      </p:graphicFrame>
      <p:sp>
        <p:nvSpPr>
          <p:cNvPr id="4" name="Content Placeholder 3"/>
          <p:cNvSpPr>
            <a:spLocks noGrp="1"/>
          </p:cNvSpPr>
          <p:nvPr>
            <p:ph idx="13"/>
          </p:nvPr>
        </p:nvSpPr>
        <p:spPr>
          <a:xfrm>
            <a:off x="457200" y="3301999"/>
            <a:ext cx="8229600" cy="2717801"/>
          </a:xfrm>
        </p:spPr>
        <p:txBody>
          <a:bodyPr/>
          <a:lstStyle/>
          <a:p>
            <a:pPr>
              <a:spcBef>
                <a:spcPts val="600"/>
              </a:spcBef>
            </a:pPr>
            <a:r>
              <a:rPr lang="en-US" dirty="0"/>
              <a:t>A decrease in </a:t>
            </a:r>
            <a:r>
              <a:rPr lang="en-US" i="1" dirty="0"/>
              <a:t>d</a:t>
            </a:r>
            <a:r>
              <a:rPr lang="en-US" dirty="0"/>
              <a:t> tightens borrowers’ borrowing constraints, reduces the demand for credit, and reduces the real interest rate.</a:t>
            </a:r>
          </a:p>
          <a:p>
            <a:pPr>
              <a:spcBef>
                <a:spcPts val="600"/>
              </a:spcBef>
            </a:pPr>
            <a:r>
              <a:rPr lang="en-US" dirty="0"/>
              <a:t>An increase in government debt outstanding increases the real interest rate – acts like a government credit program, in that transfers increase in the current period, and taxes increase in the future period.</a:t>
            </a:r>
          </a:p>
          <a:p>
            <a:pPr>
              <a:spcBef>
                <a:spcPts val="600"/>
              </a:spcBef>
            </a:pPr>
            <a:r>
              <a:rPr lang="en-US" dirty="0"/>
              <a:t>Increase in </a:t>
            </a:r>
            <a:r>
              <a:rPr lang="en-US" i="1" dirty="0"/>
              <a:t>B </a:t>
            </a:r>
            <a:r>
              <a:rPr lang="en-US" dirty="0"/>
              <a:t>effectively relaxes credit constraints.</a:t>
            </a:r>
          </a:p>
          <a:p>
            <a:pPr>
              <a:spcBef>
                <a:spcPts val="600"/>
              </a:spcBef>
            </a:pPr>
            <a:r>
              <a:rPr lang="en-US" dirty="0" err="1"/>
              <a:t>Ricardian</a:t>
            </a:r>
            <a:r>
              <a:rPr lang="en-US" dirty="0"/>
              <a:t> equivalence does not hold because of a credit market imperfection – increasing </a:t>
            </a:r>
            <a:r>
              <a:rPr lang="en-US" i="1" dirty="0"/>
              <a:t>B </a:t>
            </a:r>
            <a:r>
              <a:rPr lang="en-US" dirty="0"/>
              <a:t>increases economic welfare.</a:t>
            </a:r>
            <a:endParaRPr lang="en-AU" dirty="0"/>
          </a:p>
        </p:txBody>
      </p:sp>
    </p:spTree>
    <p:extLst>
      <p:ext uri="{BB962C8B-B14F-4D97-AF65-F5344CB8AC3E}">
        <p14:creationId xmlns:p14="http://schemas.microsoft.com/office/powerpoint/2010/main" val="42644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Credit Market Imperfections and Financial Crises</a:t>
            </a:r>
            <a:endParaRPr lang="en-US" dirty="0"/>
          </a:p>
        </p:txBody>
      </p:sp>
      <p:sp>
        <p:nvSpPr>
          <p:cNvPr id="3" name="Content Placeholder 2"/>
          <p:cNvSpPr>
            <a:spLocks noGrp="1"/>
          </p:cNvSpPr>
          <p:nvPr>
            <p:ph idx="1"/>
          </p:nvPr>
        </p:nvSpPr>
        <p:spPr/>
        <p:txBody>
          <a:bodyPr/>
          <a:lstStyle/>
          <a:p>
            <a:pPr>
              <a:spcBef>
                <a:spcPts val="600"/>
              </a:spcBef>
              <a:buFontTx/>
              <a:buChar char="•"/>
            </a:pPr>
            <a:r>
              <a:rPr lang="en-US" altLang="en-US" dirty="0"/>
              <a:t>Two key credit market </a:t>
            </a:r>
            <a:r>
              <a:rPr lang="en-US" altLang="en-US" i="1" dirty="0"/>
              <a:t>frictions</a:t>
            </a:r>
            <a:r>
              <a:rPr lang="en-US" altLang="en-US" dirty="0"/>
              <a:t>: asymmetric information and limited commitment.</a:t>
            </a:r>
          </a:p>
          <a:p>
            <a:pPr>
              <a:spcBef>
                <a:spcPts val="600"/>
              </a:spcBef>
              <a:buFontTx/>
              <a:buChar char="•"/>
            </a:pPr>
            <a:r>
              <a:rPr lang="en-US" altLang="en-US" dirty="0"/>
              <a:t>Asymmetric information: Would-be borrowers know more about their characteristics than do lenders.</a:t>
            </a:r>
          </a:p>
          <a:p>
            <a:pPr>
              <a:spcBef>
                <a:spcPts val="600"/>
              </a:spcBef>
              <a:buFontTx/>
              <a:buChar char="•"/>
            </a:pPr>
            <a:r>
              <a:rPr lang="en-US" altLang="en-US" dirty="0"/>
              <a:t>Limited Commitment: Borrowers may choose to default – lender can overcome limited commitment with collateral.</a:t>
            </a:r>
            <a:endParaRPr lang="en-US" dirty="0"/>
          </a:p>
        </p:txBody>
      </p:sp>
    </p:spTree>
    <p:extLst>
      <p:ext uri="{BB962C8B-B14F-4D97-AF65-F5344CB8AC3E}">
        <p14:creationId xmlns:p14="http://schemas.microsoft.com/office/powerpoint/2010/main" val="610390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Asymmetric Information in Credit Markets</a:t>
            </a:r>
            <a:endParaRPr lang="en-US" dirty="0"/>
          </a:p>
        </p:txBody>
      </p:sp>
      <p:sp>
        <p:nvSpPr>
          <p:cNvPr id="3" name="Content Placeholder 2"/>
          <p:cNvSpPr>
            <a:spLocks noGrp="1"/>
          </p:cNvSpPr>
          <p:nvPr>
            <p:ph idx="1"/>
          </p:nvPr>
        </p:nvSpPr>
        <p:spPr/>
        <p:txBody>
          <a:bodyPr/>
          <a:lstStyle/>
          <a:p>
            <a:pPr>
              <a:spcBef>
                <a:spcPts val="600"/>
              </a:spcBef>
              <a:buFontTx/>
              <a:buChar char="•"/>
            </a:pPr>
            <a:r>
              <a:rPr lang="en-US" altLang="en-US" dirty="0"/>
              <a:t>Lending carried out through banks.</a:t>
            </a:r>
          </a:p>
          <a:p>
            <a:pPr>
              <a:spcBef>
                <a:spcPts val="600"/>
              </a:spcBef>
              <a:buFontTx/>
              <a:buChar char="•"/>
            </a:pPr>
            <a:r>
              <a:rPr lang="en-US" altLang="en-US" dirty="0"/>
              <a:t>Deposit rate at banks is </a:t>
            </a:r>
            <a:r>
              <a:rPr lang="en-US" altLang="en-US" i="1" dirty="0"/>
              <a:t>r</a:t>
            </a:r>
            <a:r>
              <a:rPr lang="en-US" altLang="en-US" i="1" baseline="-25000" dirty="0"/>
              <a:t>1</a:t>
            </a:r>
            <a:r>
              <a:rPr lang="en-US" altLang="en-US" i="1" dirty="0"/>
              <a:t>, </a:t>
            </a:r>
            <a:r>
              <a:rPr lang="en-US" altLang="en-US" dirty="0"/>
              <a:t>loan rate is </a:t>
            </a:r>
            <a:r>
              <a:rPr lang="en-US" altLang="en-US" i="1" dirty="0"/>
              <a:t>r</a:t>
            </a:r>
            <a:r>
              <a:rPr lang="en-US" altLang="en-US" i="1" baseline="-25000" dirty="0"/>
              <a:t>2</a:t>
            </a:r>
            <a:r>
              <a:rPr lang="en-US" altLang="en-US" i="1" dirty="0"/>
              <a:t>.</a:t>
            </a:r>
          </a:p>
          <a:p>
            <a:pPr>
              <a:spcBef>
                <a:spcPts val="600"/>
              </a:spcBef>
              <a:buFontTx/>
              <a:buChar char="•"/>
            </a:pPr>
            <a:r>
              <a:rPr lang="en-US" altLang="en-US" dirty="0"/>
              <a:t>Fraction </a:t>
            </a:r>
            <a:r>
              <a:rPr lang="en-US" altLang="en-US" i="1" dirty="0"/>
              <a:t>a</a:t>
            </a:r>
            <a:r>
              <a:rPr lang="en-US" altLang="en-US" dirty="0"/>
              <a:t> of borrowers never defaults, fraction 1-</a:t>
            </a:r>
            <a:r>
              <a:rPr lang="en-US" altLang="en-US" i="1" dirty="0"/>
              <a:t>a</a:t>
            </a:r>
            <a:r>
              <a:rPr lang="en-US" altLang="en-US" dirty="0"/>
              <a:t> always defaults – bank cannot tell the good borrowers from the bad ones.</a:t>
            </a:r>
          </a:p>
          <a:p>
            <a:pPr>
              <a:spcBef>
                <a:spcPts val="600"/>
              </a:spcBef>
              <a:buFontTx/>
              <a:buChar char="•"/>
            </a:pPr>
            <a:r>
              <a:rPr lang="en-US" altLang="en-US" dirty="0"/>
              <a:t>All good borrowers identical, borrow </a:t>
            </a:r>
            <a:r>
              <a:rPr lang="en-US" altLang="en-US" i="1" dirty="0"/>
              <a:t>L.</a:t>
            </a:r>
          </a:p>
          <a:p>
            <a:pPr>
              <a:spcBef>
                <a:spcPts val="600"/>
              </a:spcBef>
              <a:buFontTx/>
              <a:buChar char="•"/>
            </a:pPr>
            <a:r>
              <a:rPr lang="en-US" altLang="en-US" dirty="0"/>
              <a:t>Bad borrowers mimic the good ones.</a:t>
            </a:r>
            <a:endParaRPr lang="en-US" dirty="0"/>
          </a:p>
        </p:txBody>
      </p:sp>
    </p:spTree>
    <p:extLst>
      <p:ext uri="{BB962C8B-B14F-4D97-AF65-F5344CB8AC3E}">
        <p14:creationId xmlns:p14="http://schemas.microsoft.com/office/powerpoint/2010/main" val="2719203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Asymmetric Information – Deposit Rate and Loan Rate</a:t>
            </a:r>
            <a:endParaRPr lang="en-AU" dirty="0"/>
          </a:p>
        </p:txBody>
      </p:sp>
      <p:sp>
        <p:nvSpPr>
          <p:cNvPr id="3" name="Content Placeholder 2"/>
          <p:cNvSpPr>
            <a:spLocks noGrp="1"/>
          </p:cNvSpPr>
          <p:nvPr>
            <p:ph idx="1"/>
          </p:nvPr>
        </p:nvSpPr>
        <p:spPr>
          <a:xfrm>
            <a:off x="457200" y="1600201"/>
            <a:ext cx="8229600" cy="419100"/>
          </a:xfrm>
        </p:spPr>
        <p:txBody>
          <a:bodyPr/>
          <a:lstStyle/>
          <a:p>
            <a:r>
              <a:rPr lang="en-US" sz="2400" kern="0" dirty="0"/>
              <a:t>Zero profits for the bank implies:</a:t>
            </a:r>
            <a:endParaRPr lang="en-AU" sz="2400" dirty="0"/>
          </a:p>
        </p:txBody>
      </p:sp>
      <p:graphicFrame>
        <p:nvGraphicFramePr>
          <p:cNvPr id="5" name="Object 4" descr="r sub 2 = start fraction 1 + r sub 1 over a end fraction"/>
          <p:cNvGraphicFramePr>
            <a:graphicFrameLocks noChangeAspect="1"/>
          </p:cNvGraphicFramePr>
          <p:nvPr>
            <p:extLst>
              <p:ext uri="{D42A27DB-BD31-4B8C-83A1-F6EECF244321}">
                <p14:modId xmlns:p14="http://schemas.microsoft.com/office/powerpoint/2010/main" val="3193112241"/>
              </p:ext>
            </p:extLst>
          </p:nvPr>
        </p:nvGraphicFramePr>
        <p:xfrm>
          <a:off x="4048125" y="2160588"/>
          <a:ext cx="1046163" cy="657225"/>
        </p:xfrm>
        <a:graphic>
          <a:graphicData uri="http://schemas.openxmlformats.org/presentationml/2006/ole">
            <mc:AlternateContent xmlns:mc="http://schemas.openxmlformats.org/markup-compatibility/2006">
              <mc:Choice xmlns:v="urn:schemas-microsoft-com:vml" Requires="v">
                <p:oleObj spid="_x0000_s12293" name="Equation" r:id="rId3" imgW="1168200" imgH="736560" progId="Equation.DSMT4">
                  <p:embed/>
                </p:oleObj>
              </mc:Choice>
              <mc:Fallback>
                <p:oleObj name="Equation" r:id="rId3" imgW="1168200" imgH="736560" progId="Equation.DSMT4">
                  <p:embed/>
                  <p:pic>
                    <p:nvPicPr>
                      <p:cNvPr id="5" name="Object 4" descr="r sub 2 = start fraction 1 + r sub 1 over a end fraction"/>
                      <p:cNvPicPr>
                        <a:picLocks noChangeAspect="1" noChangeArrowheads="1"/>
                      </p:cNvPicPr>
                      <p:nvPr/>
                    </p:nvPicPr>
                    <p:blipFill>
                      <a:blip r:embed="rId4"/>
                      <a:srcRect/>
                      <a:stretch>
                        <a:fillRect/>
                      </a:stretch>
                    </p:blipFill>
                    <p:spPr bwMode="auto">
                      <a:xfrm>
                        <a:off x="4048125" y="2160588"/>
                        <a:ext cx="1046163"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0980" y="2959100"/>
            <a:ext cx="8229600" cy="838200"/>
          </a:xfrm>
        </p:spPr>
        <p:txBody>
          <a:bodyPr/>
          <a:lstStyle/>
          <a:p>
            <a:r>
              <a:rPr lang="en-US" sz="2400" kern="0" dirty="0"/>
              <a:t>Therefore, there is a default premium (</a:t>
            </a:r>
            <a:r>
              <a:rPr lang="en-US" sz="2400" i="1" kern="0" dirty="0"/>
              <a:t>r</a:t>
            </a:r>
            <a:r>
              <a:rPr lang="en-US" sz="2400" i="1" kern="0" baseline="-25000" dirty="0"/>
              <a:t>2 </a:t>
            </a:r>
            <a:r>
              <a:rPr lang="en-US" sz="2400" i="1" kern="0" dirty="0"/>
              <a:t>&gt; r</a:t>
            </a:r>
            <a:r>
              <a:rPr lang="en-US" sz="2400" i="1" kern="0" baseline="-25000" dirty="0"/>
              <a:t>1</a:t>
            </a:r>
            <a:r>
              <a:rPr lang="en-US" sz="2400" kern="0" dirty="0"/>
              <a:t>) when </a:t>
            </a:r>
            <a:r>
              <a:rPr lang="en-US" sz="2400" i="1" kern="0" dirty="0"/>
              <a:t>a &lt; </a:t>
            </a:r>
            <a:r>
              <a:rPr lang="en-US" sz="2400" kern="0" dirty="0"/>
              <a:t>1. The default premium increases as </a:t>
            </a:r>
            <a:r>
              <a:rPr lang="en-US" sz="2400" i="1" kern="0" dirty="0"/>
              <a:t>a</a:t>
            </a:r>
            <a:r>
              <a:rPr lang="en-US" sz="2400" kern="0" dirty="0"/>
              <a:t> decreases.</a:t>
            </a:r>
            <a:endParaRPr lang="en-AU" sz="2400" dirty="0"/>
          </a:p>
        </p:txBody>
      </p:sp>
    </p:spTree>
    <p:extLst>
      <p:ext uri="{BB962C8B-B14F-4D97-AF65-F5344CB8AC3E}">
        <p14:creationId xmlns:p14="http://schemas.microsoft.com/office/powerpoint/2010/main" val="137595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ltLang="en-US" dirty="0"/>
              <a:t>Figure 10.3</a:t>
            </a:r>
            <a:r>
              <a:rPr lang="en-US" altLang="en-US" b="0" dirty="0"/>
              <a:t/>
            </a:r>
            <a:br>
              <a:rPr lang="en-US" altLang="en-US" b="0" dirty="0"/>
            </a:br>
            <a:r>
              <a:rPr lang="en-US" altLang="en-US" b="0" dirty="0"/>
              <a:t>Asymmetric Information in the Credit Market and the Effect of a Decrease in Creditworthy Borrowers</a:t>
            </a:r>
            <a:endParaRPr lang="en-AU" dirty="0"/>
          </a:p>
        </p:txBody>
      </p:sp>
      <p:sp>
        <p:nvSpPr>
          <p:cNvPr id="3" name="Text Placeholder 2"/>
          <p:cNvSpPr>
            <a:spLocks noGrp="1"/>
          </p:cNvSpPr>
          <p:nvPr>
            <p:ph type="body" sz="quarter" idx="13"/>
          </p:nvPr>
        </p:nvSpPr>
        <p:spPr>
          <a:xfrm>
            <a:off x="457200" y="5717400"/>
            <a:ext cx="8229600" cy="567616"/>
          </a:xfrm>
        </p:spPr>
        <p:txBody>
          <a:bodyPr/>
          <a:lstStyle/>
          <a:p>
            <a:r>
              <a:rPr lang="en-US" dirty="0"/>
              <a:t>Asymmetric information creates a kinked budget constraint </a:t>
            </a:r>
            <a:r>
              <a:rPr lang="en-US" i="1" dirty="0"/>
              <a:t>AED</a:t>
            </a:r>
            <a:r>
              <a:rPr lang="en-US" dirty="0"/>
              <a:t>, with the kink at the </a:t>
            </a:r>
            <a:r>
              <a:rPr lang="en-US" dirty="0" smtClean="0"/>
              <a:t>endowment point </a:t>
            </a:r>
            <a:r>
              <a:rPr lang="en-US" i="1" dirty="0"/>
              <a:t>E</a:t>
            </a:r>
            <a:r>
              <a:rPr lang="en-US" dirty="0"/>
              <a:t>. A decrease in the fraction of creditworthy borrowers in the population shifts the </a:t>
            </a:r>
            <a:r>
              <a:rPr lang="en-US" dirty="0" smtClean="0"/>
              <a:t>budget </a:t>
            </a:r>
            <a:r>
              <a:rPr lang="en-AU" dirty="0" smtClean="0"/>
              <a:t>constraint </a:t>
            </a:r>
            <a:r>
              <a:rPr lang="en-AU" dirty="0"/>
              <a:t>to </a:t>
            </a:r>
            <a:r>
              <a:rPr lang="en-AU" i="1" dirty="0"/>
              <a:t>AEF</a:t>
            </a:r>
            <a:r>
              <a:rPr lang="en-AU" dirty="0"/>
              <a:t>.</a:t>
            </a:r>
          </a:p>
        </p:txBody>
      </p:sp>
      <p:pic>
        <p:nvPicPr>
          <p:cNvPr id="4" name="Picture 3" descr="A line graph depicts the asymmetric information in the credit market and the effect of a decrease in creditworthy borrow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0292" y="1526400"/>
            <a:ext cx="3863415" cy="3960000"/>
          </a:xfrm>
          <a:prstGeom prst="rect">
            <a:avLst/>
          </a:prstGeom>
        </p:spPr>
      </p:pic>
    </p:spTree>
    <p:extLst>
      <p:ext uri="{BB962C8B-B14F-4D97-AF65-F5344CB8AC3E}">
        <p14:creationId xmlns:p14="http://schemas.microsoft.com/office/powerpoint/2010/main" val="409192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ltLang="en-US" dirty="0"/>
              <a:t>Figure 10.4</a:t>
            </a:r>
            <a:r>
              <a:rPr lang="en-US" altLang="en-US" b="0" dirty="0"/>
              <a:t/>
            </a:r>
            <a:br>
              <a:rPr lang="en-US" altLang="en-US" b="0" dirty="0"/>
            </a:br>
            <a:r>
              <a:rPr lang="en-US" altLang="en-US" b="0" dirty="0"/>
              <a:t>Interest Rate Spread</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dirty="0"/>
              <a:t>The figure depicts the difference between the interest rates on prime short-term </a:t>
            </a:r>
            <a:r>
              <a:rPr lang="en-US" dirty="0" smtClean="0"/>
              <a:t>corporate paper </a:t>
            </a:r>
            <a:r>
              <a:rPr lang="en-US" dirty="0"/>
              <a:t>and short-term Government of Canada debt. This spread was high during the 1974–1975</a:t>
            </a:r>
            <a:r>
              <a:rPr lang="en-US" dirty="0" smtClean="0"/>
              <a:t>, 1981–1982</a:t>
            </a:r>
            <a:r>
              <a:rPr lang="en-US" dirty="0"/>
              <a:t>, and 2008–2009 recessions, but not during the 1990–1992 recession.</a:t>
            </a:r>
            <a:endParaRPr lang="en-AU" dirty="0"/>
          </a:p>
        </p:txBody>
      </p:sp>
      <p:pic>
        <p:nvPicPr>
          <p:cNvPr id="4" name="Picture 3" descr="A line graph depicts the interest rate sprea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823" y="1242600"/>
            <a:ext cx="5468354" cy="4320000"/>
          </a:xfrm>
          <a:prstGeom prst="rect">
            <a:avLst/>
          </a:prstGeom>
        </p:spPr>
      </p:pic>
    </p:spTree>
    <p:extLst>
      <p:ext uri="{BB962C8B-B14F-4D97-AF65-F5344CB8AC3E}">
        <p14:creationId xmlns:p14="http://schemas.microsoft.com/office/powerpoint/2010/main" val="231610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Effect of a Decrease in the Fraction of Creditworthy Borrowers</a:t>
            </a:r>
            <a:endParaRPr lang="en-US" dirty="0"/>
          </a:p>
        </p:txBody>
      </p:sp>
      <p:sp>
        <p:nvSpPr>
          <p:cNvPr id="5" name="Content Placeholder 4"/>
          <p:cNvSpPr>
            <a:spLocks noGrp="1"/>
          </p:cNvSpPr>
          <p:nvPr>
            <p:ph idx="1"/>
          </p:nvPr>
        </p:nvSpPr>
        <p:spPr/>
        <p:txBody>
          <a:bodyPr/>
          <a:lstStyle/>
          <a:p>
            <a:pPr>
              <a:spcBef>
                <a:spcPts val="600"/>
              </a:spcBef>
              <a:buFontTx/>
              <a:buChar char="•"/>
            </a:pPr>
            <a:r>
              <a:rPr lang="en-US" altLang="en-US" dirty="0"/>
              <a:t>Default premium increases – even good borrowers face higher loan rates.</a:t>
            </a:r>
          </a:p>
          <a:p>
            <a:pPr>
              <a:spcBef>
                <a:spcPts val="600"/>
              </a:spcBef>
              <a:buFontTx/>
              <a:buChar char="•"/>
            </a:pPr>
            <a:r>
              <a:rPr lang="en-US" altLang="en-US" dirty="0"/>
              <a:t>Budget constraint shifts in</a:t>
            </a:r>
            <a:r>
              <a:rPr lang="en-US" altLang="en-US" i="1" dirty="0"/>
              <a:t>.</a:t>
            </a:r>
          </a:p>
          <a:p>
            <a:pPr>
              <a:spcBef>
                <a:spcPts val="600"/>
              </a:spcBef>
              <a:buFontTx/>
              <a:buChar char="•"/>
            </a:pPr>
            <a:r>
              <a:rPr lang="en-US" altLang="en-US" dirty="0"/>
              <a:t>Consumption falls for all borrowers.</a:t>
            </a:r>
          </a:p>
          <a:p>
            <a:pPr>
              <a:spcBef>
                <a:spcPts val="600"/>
              </a:spcBef>
              <a:buFontTx/>
              <a:buChar char="•"/>
            </a:pPr>
            <a:r>
              <a:rPr lang="en-US" altLang="en-US" dirty="0"/>
              <a:t>Matches observations from the current financial crisis – increase in credit market uncertainty, reduction in lending, decrease in consumption expenditures.</a:t>
            </a:r>
            <a:endParaRPr lang="en-US" dirty="0"/>
          </a:p>
        </p:txBody>
      </p:sp>
    </p:spTree>
    <p:extLst>
      <p:ext uri="{BB962C8B-B14F-4D97-AF65-F5344CB8AC3E}">
        <p14:creationId xmlns:p14="http://schemas.microsoft.com/office/powerpoint/2010/main" val="3011546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Limited Commitment and Credit Markets</a:t>
            </a:r>
            <a:endParaRPr lang="en-US" dirty="0"/>
          </a:p>
        </p:txBody>
      </p:sp>
      <p:sp>
        <p:nvSpPr>
          <p:cNvPr id="3" name="Content Placeholder 2"/>
          <p:cNvSpPr>
            <a:spLocks noGrp="1"/>
          </p:cNvSpPr>
          <p:nvPr>
            <p:ph idx="1"/>
          </p:nvPr>
        </p:nvSpPr>
        <p:spPr/>
        <p:txBody>
          <a:bodyPr/>
          <a:lstStyle/>
          <a:p>
            <a:pPr>
              <a:spcBef>
                <a:spcPts val="600"/>
              </a:spcBef>
              <a:buFontTx/>
              <a:buChar char="•"/>
            </a:pPr>
            <a:r>
              <a:rPr lang="en-US" altLang="en-US" dirty="0"/>
              <a:t>Borrowers need incentives not to default on their debts – these incentives typically provided by collateral requirements.</a:t>
            </a:r>
          </a:p>
          <a:p>
            <a:pPr>
              <a:spcBef>
                <a:spcPts val="600"/>
              </a:spcBef>
              <a:buFontTx/>
              <a:buChar char="•"/>
            </a:pPr>
            <a:r>
              <a:rPr lang="en-US" altLang="en-US" dirty="0"/>
              <a:t>Examples: House is collateral for a mortgage loan, car is collateral for a car loan.</a:t>
            </a:r>
            <a:endParaRPr lang="en-US" dirty="0"/>
          </a:p>
        </p:txBody>
      </p:sp>
    </p:spTree>
    <p:extLst>
      <p:ext uri="{BB962C8B-B14F-4D97-AF65-F5344CB8AC3E}">
        <p14:creationId xmlns:p14="http://schemas.microsoft.com/office/powerpoint/2010/main" val="2765137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3" name="Content Placeholder 2"/>
          <p:cNvSpPr>
            <a:spLocks noGrp="1"/>
          </p:cNvSpPr>
          <p:nvPr>
            <p:ph idx="1"/>
          </p:nvPr>
        </p:nvSpPr>
        <p:spPr/>
        <p:txBody>
          <a:bodyPr/>
          <a:lstStyle/>
          <a:p>
            <a:pPr marL="0" indent="0">
              <a:lnSpc>
                <a:spcPct val="90000"/>
              </a:lnSpc>
              <a:spcBef>
                <a:spcPts val="600"/>
              </a:spcBef>
              <a:buNone/>
            </a:pPr>
            <a:r>
              <a:rPr lang="en-US" altLang="en-US" i="1" dirty="0"/>
              <a:t>H = </a:t>
            </a:r>
            <a:r>
              <a:rPr lang="en-US" altLang="en-US" dirty="0"/>
              <a:t>quantity of housing owned by consumer.</a:t>
            </a:r>
          </a:p>
          <a:p>
            <a:pPr marL="0" indent="0">
              <a:lnSpc>
                <a:spcPct val="90000"/>
              </a:lnSpc>
              <a:spcBef>
                <a:spcPts val="600"/>
              </a:spcBef>
              <a:buNone/>
            </a:pPr>
            <a:r>
              <a:rPr lang="en-US" altLang="en-US" i="1" dirty="0"/>
              <a:t>p = </a:t>
            </a:r>
            <a:r>
              <a:rPr lang="en-US" altLang="en-US" dirty="0"/>
              <a:t>price of housing</a:t>
            </a:r>
            <a:r>
              <a:rPr lang="en-US" altLang="en-US" dirty="0" smtClean="0"/>
              <a:t>.</a:t>
            </a:r>
          </a:p>
          <a:p>
            <a:pPr marL="0" indent="0">
              <a:lnSpc>
                <a:spcPct val="90000"/>
              </a:lnSpc>
              <a:spcBef>
                <a:spcPts val="600"/>
              </a:spcBef>
              <a:buNone/>
            </a:pPr>
            <a:endParaRPr lang="en-US" altLang="en-US" i="1" dirty="0"/>
          </a:p>
          <a:p>
            <a:pPr>
              <a:spcBef>
                <a:spcPts val="600"/>
              </a:spcBef>
            </a:pPr>
            <a:r>
              <a:rPr lang="en-US" altLang="en-US" dirty="0"/>
              <a:t>Assume: Housing is illiquid – can</a:t>
            </a:r>
            <a:r>
              <a:rPr lang="ja-JP" altLang="en-US" dirty="0"/>
              <a:t>’</a:t>
            </a:r>
            <a:r>
              <a:rPr lang="en-US" altLang="ja-JP" dirty="0"/>
              <a:t>t be sold in the current period. However, it is possible to borrow against housing wealth, with a </a:t>
            </a:r>
            <a:r>
              <a:rPr lang="en-US" altLang="ja-JP" i="1" dirty="0"/>
              <a:t>collateral constraint.</a:t>
            </a:r>
            <a:endParaRPr lang="en-US" dirty="0"/>
          </a:p>
        </p:txBody>
      </p:sp>
    </p:spTree>
    <p:extLst>
      <p:ext uri="{BB962C8B-B14F-4D97-AF65-F5344CB8AC3E}">
        <p14:creationId xmlns:p14="http://schemas.microsoft.com/office/powerpoint/2010/main" val="373503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Consumer’s Constraints</a:t>
            </a:r>
            <a:endParaRPr lang="en-AU" dirty="0"/>
          </a:p>
        </p:txBody>
      </p:sp>
      <p:sp>
        <p:nvSpPr>
          <p:cNvPr id="3" name="Content Placeholder 2"/>
          <p:cNvSpPr>
            <a:spLocks noGrp="1"/>
          </p:cNvSpPr>
          <p:nvPr>
            <p:ph idx="1"/>
          </p:nvPr>
        </p:nvSpPr>
        <p:spPr>
          <a:xfrm>
            <a:off x="457200" y="1600201"/>
            <a:ext cx="8229600" cy="533400"/>
          </a:xfrm>
        </p:spPr>
        <p:txBody>
          <a:bodyPr/>
          <a:lstStyle/>
          <a:p>
            <a:r>
              <a:rPr lang="en-US" sz="2400" kern="0" dirty="0"/>
              <a:t>Lifetime budget constraint:</a:t>
            </a:r>
            <a:endParaRPr lang="en-AU" sz="2400" dirty="0"/>
          </a:p>
        </p:txBody>
      </p:sp>
      <p:graphicFrame>
        <p:nvGraphicFramePr>
          <p:cNvPr id="5" name="Object 4" descr="c + start fraction c prime over 1 + r end fraction = y minus t + start fraction y prime minus t prime + p H over 1 + r end fraction"/>
          <p:cNvGraphicFramePr>
            <a:graphicFrameLocks noChangeAspect="1"/>
          </p:cNvGraphicFramePr>
          <p:nvPr>
            <p:extLst>
              <p:ext uri="{D42A27DB-BD31-4B8C-83A1-F6EECF244321}">
                <p14:modId xmlns:p14="http://schemas.microsoft.com/office/powerpoint/2010/main" val="1368171118"/>
              </p:ext>
            </p:extLst>
          </p:nvPr>
        </p:nvGraphicFramePr>
        <p:xfrm>
          <a:off x="3032125" y="2292350"/>
          <a:ext cx="3081338" cy="603250"/>
        </p:xfrm>
        <a:graphic>
          <a:graphicData uri="http://schemas.openxmlformats.org/presentationml/2006/ole">
            <mc:AlternateContent xmlns:mc="http://schemas.openxmlformats.org/markup-compatibility/2006">
              <mc:Choice xmlns:v="urn:schemas-microsoft-com:vml" Requires="v">
                <p:oleObj spid="_x0000_s13321" name="Equation" r:id="rId3" imgW="3174840" imgH="622080" progId="Equation.DSMT4">
                  <p:embed/>
                </p:oleObj>
              </mc:Choice>
              <mc:Fallback>
                <p:oleObj name="Equation" r:id="rId3" imgW="3174840" imgH="622080" progId="Equation.DSMT4">
                  <p:embed/>
                  <p:pic>
                    <p:nvPicPr>
                      <p:cNvPr id="5" name="Object 4" descr="c + start fraction c prime over 1 + r end fraction = y minus t + start fraction y prime minus t prime + p H over 1 + r end fraction"/>
                      <p:cNvPicPr>
                        <a:picLocks noChangeAspect="1" noChangeArrowheads="1"/>
                      </p:cNvPicPr>
                      <p:nvPr/>
                    </p:nvPicPr>
                    <p:blipFill>
                      <a:blip r:embed="rId4"/>
                      <a:srcRect/>
                      <a:stretch>
                        <a:fillRect/>
                      </a:stretch>
                    </p:blipFill>
                    <p:spPr bwMode="auto">
                      <a:xfrm>
                        <a:off x="3032125" y="2292350"/>
                        <a:ext cx="30813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3282950"/>
            <a:ext cx="8229600" cy="457199"/>
          </a:xfrm>
        </p:spPr>
        <p:txBody>
          <a:bodyPr/>
          <a:lstStyle/>
          <a:p>
            <a:r>
              <a:rPr lang="en-US" sz="2400" kern="0" dirty="0"/>
              <a:t>Collateral constraint</a:t>
            </a:r>
            <a:r>
              <a:rPr lang="en-US" sz="2400" kern="0" dirty="0" smtClean="0"/>
              <a:t>:	</a:t>
            </a:r>
            <a:endParaRPr lang="en-AU" sz="2400" dirty="0"/>
          </a:p>
        </p:txBody>
      </p:sp>
      <p:graphicFrame>
        <p:nvGraphicFramePr>
          <p:cNvPr id="6" name="Object 5" descr="negative s is less than or equal to p H"/>
          <p:cNvGraphicFramePr>
            <a:graphicFrameLocks noChangeAspect="1"/>
          </p:cNvGraphicFramePr>
          <p:nvPr>
            <p:extLst>
              <p:ext uri="{D42A27DB-BD31-4B8C-83A1-F6EECF244321}">
                <p14:modId xmlns:p14="http://schemas.microsoft.com/office/powerpoint/2010/main" val="4118098525"/>
              </p:ext>
            </p:extLst>
          </p:nvPr>
        </p:nvGraphicFramePr>
        <p:xfrm>
          <a:off x="3632200" y="3359150"/>
          <a:ext cx="939800" cy="304800"/>
        </p:xfrm>
        <a:graphic>
          <a:graphicData uri="http://schemas.openxmlformats.org/presentationml/2006/ole">
            <mc:AlternateContent xmlns:mc="http://schemas.openxmlformats.org/markup-compatibility/2006">
              <mc:Choice xmlns:v="urn:schemas-microsoft-com:vml" Requires="v">
                <p:oleObj spid="_x0000_s13322" name="Equation" r:id="rId5" imgW="939600" imgH="304560" progId="Equation.DSMT4">
                  <p:embed/>
                </p:oleObj>
              </mc:Choice>
              <mc:Fallback>
                <p:oleObj name="Equation" r:id="rId5" imgW="939600" imgH="304560" progId="Equation.DSMT4">
                  <p:embed/>
                  <p:pic>
                    <p:nvPicPr>
                      <p:cNvPr id="7" name="Object 6" descr="negative s is less than or equal to p H"/>
                      <p:cNvPicPr>
                        <a:picLocks noChangeAspect="1" noChangeArrowheads="1"/>
                      </p:cNvPicPr>
                      <p:nvPr/>
                    </p:nvPicPr>
                    <p:blipFill>
                      <a:blip r:embed="rId6"/>
                      <a:srcRect/>
                      <a:stretch>
                        <a:fillRect/>
                      </a:stretch>
                    </p:blipFill>
                    <p:spPr bwMode="auto">
                      <a:xfrm>
                        <a:off x="3632200" y="3359150"/>
                        <a:ext cx="939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3"/>
          <p:cNvSpPr txBox="1">
            <a:spLocks/>
          </p:cNvSpPr>
          <p:nvPr/>
        </p:nvSpPr>
        <p:spPr>
          <a:xfrm>
            <a:off x="457200" y="4012292"/>
            <a:ext cx="8229600" cy="45719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en-US" sz="2400" kern="0" dirty="0" smtClean="0"/>
              <a:t>or	</a:t>
            </a:r>
            <a:endParaRPr lang="en-AU" sz="2400" dirty="0"/>
          </a:p>
        </p:txBody>
      </p:sp>
      <p:graphicFrame>
        <p:nvGraphicFramePr>
          <p:cNvPr id="8" name="Object 7" descr="c is less than or equal to y minus t + start fraction p H over 1 + r end fraction"/>
          <p:cNvGraphicFramePr>
            <a:graphicFrameLocks noChangeAspect="1"/>
          </p:cNvGraphicFramePr>
          <p:nvPr>
            <p:extLst>
              <p:ext uri="{D42A27DB-BD31-4B8C-83A1-F6EECF244321}">
                <p14:modId xmlns:p14="http://schemas.microsoft.com/office/powerpoint/2010/main" val="4092644652"/>
              </p:ext>
            </p:extLst>
          </p:nvPr>
        </p:nvGraphicFramePr>
        <p:xfrm>
          <a:off x="3287713" y="3994150"/>
          <a:ext cx="1628775" cy="603250"/>
        </p:xfrm>
        <a:graphic>
          <a:graphicData uri="http://schemas.openxmlformats.org/presentationml/2006/ole">
            <mc:AlternateContent xmlns:mc="http://schemas.openxmlformats.org/markup-compatibility/2006">
              <mc:Choice xmlns:v="urn:schemas-microsoft-com:vml" Requires="v">
                <p:oleObj spid="_x0000_s13323" name="Equation" r:id="rId7" imgW="1676160" imgH="622080" progId="Equation.DSMT4">
                  <p:embed/>
                </p:oleObj>
              </mc:Choice>
              <mc:Fallback>
                <p:oleObj name="Equation" r:id="rId7" imgW="1676160" imgH="622080" progId="Equation.DSMT4">
                  <p:embed/>
                  <p:pic>
                    <p:nvPicPr>
                      <p:cNvPr id="9" name="Object 8" descr="c is less than or equal to y minus t + start fraction p H over 1 + r end fraction"/>
                      <p:cNvPicPr>
                        <a:picLocks noChangeAspect="1" noChangeArrowheads="1"/>
                      </p:cNvPicPr>
                      <p:nvPr/>
                    </p:nvPicPr>
                    <p:blipFill>
                      <a:blip r:embed="rId8"/>
                      <a:srcRect/>
                      <a:stretch>
                        <a:fillRect/>
                      </a:stretch>
                    </p:blipFill>
                    <p:spPr bwMode="auto">
                      <a:xfrm>
                        <a:off x="3287713" y="3994150"/>
                        <a:ext cx="16287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222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Chapter 10 Topics</a:t>
            </a:r>
          </a:p>
        </p:txBody>
      </p:sp>
      <p:sp>
        <p:nvSpPr>
          <p:cNvPr id="8" name="Content Placeholder 7"/>
          <p:cNvSpPr>
            <a:spLocks noGrp="1"/>
          </p:cNvSpPr>
          <p:nvPr>
            <p:ph idx="1"/>
          </p:nvPr>
        </p:nvSpPr>
        <p:spPr/>
        <p:txBody>
          <a:bodyPr/>
          <a:lstStyle/>
          <a:p>
            <a:pPr>
              <a:spcBef>
                <a:spcPts val="600"/>
              </a:spcBef>
              <a:buFontTx/>
              <a:buChar char="•"/>
              <a:defRPr/>
            </a:pPr>
            <a:r>
              <a:rPr lang="en-US" kern="0" dirty="0"/>
              <a:t>Credit Market Imperfections and Consumption.</a:t>
            </a:r>
          </a:p>
          <a:p>
            <a:pPr>
              <a:spcBef>
                <a:spcPts val="600"/>
              </a:spcBef>
              <a:buFontTx/>
              <a:buChar char="•"/>
              <a:defRPr/>
            </a:pPr>
            <a:r>
              <a:rPr lang="en-US" kern="0" dirty="0"/>
              <a:t>Asymmetric Information and the Financial Crisis.</a:t>
            </a:r>
          </a:p>
          <a:p>
            <a:pPr>
              <a:spcBef>
                <a:spcPts val="600"/>
              </a:spcBef>
              <a:buFontTx/>
              <a:buChar char="•"/>
              <a:defRPr/>
            </a:pPr>
            <a:r>
              <a:rPr lang="en-US" kern="0" dirty="0"/>
              <a:t>Limited Commitment and the Financial Crisis.</a:t>
            </a:r>
          </a:p>
          <a:p>
            <a:pPr>
              <a:spcBef>
                <a:spcPts val="600"/>
              </a:spcBef>
              <a:buFontTx/>
              <a:buChar char="•"/>
              <a:defRPr/>
            </a:pPr>
            <a:r>
              <a:rPr lang="en-US" kern="0" dirty="0"/>
              <a:t>Social Security Programs.</a:t>
            </a:r>
            <a:endParaRPr lang="en-US" dirty="0"/>
          </a:p>
        </p:txBody>
      </p:sp>
    </p:spTree>
    <p:extLst>
      <p:ext uri="{BB962C8B-B14F-4D97-AF65-F5344CB8AC3E}">
        <p14:creationId xmlns:p14="http://schemas.microsoft.com/office/powerpoint/2010/main" val="48486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ltLang="en-US" dirty="0"/>
              <a:t>Figure 10.5</a:t>
            </a:r>
            <a:r>
              <a:rPr lang="en-US" altLang="en-US" b="0" dirty="0"/>
              <a:t/>
            </a:r>
            <a:br>
              <a:rPr lang="en-US" altLang="en-US" b="0" dirty="0"/>
            </a:br>
            <a:r>
              <a:rPr lang="en-US" altLang="en-US" b="0" dirty="0"/>
              <a:t>Limited Commitment with a Collateral Constraint</a:t>
            </a:r>
            <a:endParaRPr lang="en-AU" dirty="0"/>
          </a:p>
        </p:txBody>
      </p:sp>
      <p:sp>
        <p:nvSpPr>
          <p:cNvPr id="5" name="Text Placeholder 4"/>
          <p:cNvSpPr>
            <a:spLocks noGrp="1"/>
          </p:cNvSpPr>
          <p:nvPr>
            <p:ph type="body" sz="quarter" idx="13"/>
          </p:nvPr>
        </p:nvSpPr>
        <p:spPr>
          <a:xfrm>
            <a:off x="457200" y="5486400"/>
            <a:ext cx="8229600" cy="798616"/>
          </a:xfrm>
        </p:spPr>
        <p:txBody>
          <a:bodyPr/>
          <a:lstStyle/>
          <a:p>
            <a:r>
              <a:rPr lang="en-US" dirty="0"/>
              <a:t>The consumer can borrow only with </a:t>
            </a:r>
            <a:r>
              <a:rPr lang="en-US" dirty="0" err="1"/>
              <a:t>collateralizable</a:t>
            </a:r>
            <a:r>
              <a:rPr lang="en-US" dirty="0"/>
              <a:t> wealth as security against the loan. As a result, the budget constraint is kinked. Initially the budget constraint is </a:t>
            </a:r>
            <a:r>
              <a:rPr lang="en-US" i="1" dirty="0"/>
              <a:t>ABD </a:t>
            </a:r>
            <a:r>
              <a:rPr lang="en-US" dirty="0"/>
              <a:t>and it shifts to </a:t>
            </a:r>
            <a:r>
              <a:rPr lang="en-US" i="1" dirty="0"/>
              <a:t>FGH </a:t>
            </a:r>
            <a:r>
              <a:rPr lang="en-US" dirty="0"/>
              <a:t>with a decrease in the price of collateral. For a constrained borrower, this causes no change in future consumption but current consumption drops by the same amount as the decrease in the value of </a:t>
            </a:r>
            <a:r>
              <a:rPr lang="en-AU" dirty="0"/>
              <a:t>collateral</a:t>
            </a:r>
            <a:r>
              <a:rPr lang="en-AU" dirty="0" smtClean="0"/>
              <a:t>.</a:t>
            </a:r>
            <a:endParaRPr lang="en-AU" dirty="0"/>
          </a:p>
        </p:txBody>
      </p:sp>
      <p:pic>
        <p:nvPicPr>
          <p:cNvPr id="4" name="Picture 3" descr="A line graph depicts limited commitment with a collateral constrai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2311" y="1297800"/>
            <a:ext cx="4099379" cy="3960000"/>
          </a:xfrm>
          <a:prstGeom prst="rect">
            <a:avLst/>
          </a:prstGeom>
        </p:spPr>
      </p:pic>
    </p:spTree>
    <p:extLst>
      <p:ext uri="{BB962C8B-B14F-4D97-AF65-F5344CB8AC3E}">
        <p14:creationId xmlns:p14="http://schemas.microsoft.com/office/powerpoint/2010/main" val="2091327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Pay-as-you-go Social </a:t>
            </a:r>
            <a:r>
              <a:rPr lang="en-US" altLang="en-US" dirty="0" smtClean="0"/>
              <a:t>Security</a:t>
            </a:r>
            <a:r>
              <a:rPr lang="en-US" altLang="en-US" sz="2000" b="0" dirty="0" smtClean="0"/>
              <a:t> (1 of 2)</a:t>
            </a:r>
            <a:endParaRPr lang="en-US" sz="2000" b="0" dirty="0"/>
          </a:p>
        </p:txBody>
      </p:sp>
      <p:sp>
        <p:nvSpPr>
          <p:cNvPr id="4" name="Content Placeholder 3"/>
          <p:cNvSpPr>
            <a:spLocks noGrp="1"/>
          </p:cNvSpPr>
          <p:nvPr>
            <p:ph idx="1"/>
          </p:nvPr>
        </p:nvSpPr>
        <p:spPr/>
        <p:txBody>
          <a:bodyPr/>
          <a:lstStyle/>
          <a:p>
            <a:pPr>
              <a:spcBef>
                <a:spcPts val="600"/>
              </a:spcBef>
              <a:buFontTx/>
              <a:buChar char="•"/>
              <a:defRPr/>
            </a:pPr>
            <a:r>
              <a:rPr lang="en-US" kern="0" dirty="0"/>
              <a:t>Taxes on the working population pay for social security transfers to the retired each period.</a:t>
            </a:r>
          </a:p>
          <a:p>
            <a:pPr>
              <a:spcBef>
                <a:spcPts val="600"/>
              </a:spcBef>
              <a:buFontTx/>
              <a:buChar char="•"/>
              <a:defRPr/>
            </a:pPr>
            <a:r>
              <a:rPr lang="en-US" kern="0" dirty="0"/>
              <a:t>Suppose two generations alive at each date, young and old.</a:t>
            </a:r>
          </a:p>
          <a:p>
            <a:pPr>
              <a:spcBef>
                <a:spcPts val="600"/>
              </a:spcBef>
              <a:buFontTx/>
              <a:buChar char="•"/>
              <a:defRPr/>
            </a:pPr>
            <a:r>
              <a:rPr lang="en-US" kern="0" dirty="0"/>
              <a:t>The young pay social security taxes </a:t>
            </a:r>
            <a:r>
              <a:rPr lang="en-US" i="1" kern="0" dirty="0"/>
              <a:t>t</a:t>
            </a:r>
            <a:r>
              <a:rPr lang="en-US" kern="0" dirty="0"/>
              <a:t>, the old </a:t>
            </a:r>
            <a:r>
              <a:rPr lang="en-US" kern="0" dirty="0" smtClean="0"/>
              <a:t>receive social </a:t>
            </a:r>
            <a:r>
              <a:rPr lang="en-US" kern="0" dirty="0"/>
              <a:t>security benefits </a:t>
            </a:r>
            <a:r>
              <a:rPr lang="en-US" i="1" kern="0" dirty="0"/>
              <a:t>b</a:t>
            </a:r>
            <a:r>
              <a:rPr lang="en-US" kern="0" dirty="0"/>
              <a:t>.</a:t>
            </a:r>
            <a:endParaRPr lang="en-US" dirty="0"/>
          </a:p>
        </p:txBody>
      </p:sp>
    </p:spTree>
    <p:extLst>
      <p:ext uri="{BB962C8B-B14F-4D97-AF65-F5344CB8AC3E}">
        <p14:creationId xmlns:p14="http://schemas.microsoft.com/office/powerpoint/2010/main" val="150100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Population Growth</a:t>
            </a:r>
            <a:endParaRPr lang="en-US" dirty="0"/>
          </a:p>
        </p:txBody>
      </p:sp>
      <p:sp>
        <p:nvSpPr>
          <p:cNvPr id="3" name="Content Placeholder 2"/>
          <p:cNvSpPr>
            <a:spLocks noGrp="1"/>
          </p:cNvSpPr>
          <p:nvPr>
            <p:ph idx="1"/>
          </p:nvPr>
        </p:nvSpPr>
        <p:spPr>
          <a:xfrm>
            <a:off x="457200" y="1600201"/>
            <a:ext cx="8229600" cy="914400"/>
          </a:xfrm>
        </p:spPr>
        <p:txBody>
          <a:bodyPr/>
          <a:lstStyle/>
          <a:p>
            <a:pPr>
              <a:spcBef>
                <a:spcPts val="600"/>
              </a:spcBef>
            </a:pPr>
            <a:r>
              <a:rPr lang="en-US" altLang="en-US" dirty="0"/>
              <a:t>The population grows according to the following equation. Each period, there are N</a:t>
            </a:r>
            <a:r>
              <a:rPr lang="ja-JP" altLang="en-US" dirty="0"/>
              <a:t>’</a:t>
            </a:r>
            <a:r>
              <a:rPr lang="en-US" altLang="ja-JP" dirty="0"/>
              <a:t> young and N old alive.</a:t>
            </a:r>
            <a:endParaRPr lang="en-US" dirty="0"/>
          </a:p>
        </p:txBody>
      </p:sp>
      <p:graphicFrame>
        <p:nvGraphicFramePr>
          <p:cNvPr id="5" name="Object 4" descr="upper N prime = left parenthesis 1 + lower n right parenthesis upper N"/>
          <p:cNvGraphicFramePr>
            <a:graphicFrameLocks noChangeAspect="1"/>
          </p:cNvGraphicFramePr>
          <p:nvPr>
            <p:extLst>
              <p:ext uri="{D42A27DB-BD31-4B8C-83A1-F6EECF244321}">
                <p14:modId xmlns:p14="http://schemas.microsoft.com/office/powerpoint/2010/main" val="3935086623"/>
              </p:ext>
            </p:extLst>
          </p:nvPr>
        </p:nvGraphicFramePr>
        <p:xfrm>
          <a:off x="3832225" y="3098800"/>
          <a:ext cx="1479550" cy="317500"/>
        </p:xfrm>
        <a:graphic>
          <a:graphicData uri="http://schemas.openxmlformats.org/presentationml/2006/ole">
            <mc:AlternateContent xmlns:mc="http://schemas.openxmlformats.org/markup-compatibility/2006">
              <mc:Choice xmlns:v="urn:schemas-microsoft-com:vml" Requires="v">
                <p:oleObj spid="_x0000_s3263" name="Equation" r:id="rId4" imgW="1409400" imgH="304560" progId="Equation.DSMT4">
                  <p:embed/>
                </p:oleObj>
              </mc:Choice>
              <mc:Fallback>
                <p:oleObj name="Equation" r:id="rId4" imgW="1409400" imgH="304560" progId="Equation.DSMT4">
                  <p:embed/>
                  <p:pic>
                    <p:nvPicPr>
                      <p:cNvPr id="0" name="Picture 104"/>
                      <p:cNvPicPr>
                        <a:picLocks noChangeAspect="1" noChangeArrowheads="1"/>
                      </p:cNvPicPr>
                      <p:nvPr/>
                    </p:nvPicPr>
                    <p:blipFill>
                      <a:blip r:embed="rId5"/>
                      <a:srcRect/>
                      <a:stretch>
                        <a:fillRect/>
                      </a:stretch>
                    </p:blipFill>
                    <p:spPr bwMode="auto">
                      <a:xfrm>
                        <a:off x="3832225" y="3098800"/>
                        <a:ext cx="14795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5508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Government Balances Its Budget</a:t>
            </a:r>
            <a:endParaRPr lang="en-US" dirty="0"/>
          </a:p>
        </p:txBody>
      </p:sp>
      <p:sp>
        <p:nvSpPr>
          <p:cNvPr id="3" name="Content Placeholder 2"/>
          <p:cNvSpPr>
            <a:spLocks noGrp="1"/>
          </p:cNvSpPr>
          <p:nvPr>
            <p:ph idx="1"/>
          </p:nvPr>
        </p:nvSpPr>
        <p:spPr>
          <a:xfrm>
            <a:off x="457200" y="1600201"/>
            <a:ext cx="8229600" cy="838200"/>
          </a:xfrm>
        </p:spPr>
        <p:txBody>
          <a:bodyPr/>
          <a:lstStyle/>
          <a:p>
            <a:pPr>
              <a:spcBef>
                <a:spcPts val="600"/>
              </a:spcBef>
            </a:pPr>
            <a:r>
              <a:rPr lang="en-US" kern="0" dirty="0"/>
              <a:t>Total social security benefits must equal total taxes on the young.</a:t>
            </a:r>
            <a:endParaRPr lang="en-US" dirty="0"/>
          </a:p>
        </p:txBody>
      </p:sp>
      <p:graphicFrame>
        <p:nvGraphicFramePr>
          <p:cNvPr id="5" name="Object 4" descr="N b = N prime t"/>
          <p:cNvGraphicFramePr>
            <a:graphicFrameLocks noChangeAspect="1"/>
          </p:cNvGraphicFramePr>
          <p:nvPr>
            <p:extLst>
              <p:ext uri="{D42A27DB-BD31-4B8C-83A1-F6EECF244321}">
                <p14:modId xmlns:p14="http://schemas.microsoft.com/office/powerpoint/2010/main" val="2331396330"/>
              </p:ext>
            </p:extLst>
          </p:nvPr>
        </p:nvGraphicFramePr>
        <p:xfrm>
          <a:off x="4094163" y="2668588"/>
          <a:ext cx="955675" cy="252412"/>
        </p:xfrm>
        <a:graphic>
          <a:graphicData uri="http://schemas.openxmlformats.org/presentationml/2006/ole">
            <mc:AlternateContent xmlns:mc="http://schemas.openxmlformats.org/markup-compatibility/2006">
              <mc:Choice xmlns:v="urn:schemas-microsoft-com:vml" Requires="v">
                <p:oleObj spid="_x0000_s4283" name="Equation" r:id="rId4" imgW="965160" imgH="253800" progId="Equation.DSMT4">
                  <p:embed/>
                </p:oleObj>
              </mc:Choice>
              <mc:Fallback>
                <p:oleObj name="Equation" r:id="rId4" imgW="965160" imgH="253800" progId="Equation.DSMT4">
                  <p:embed/>
                  <p:pic>
                    <p:nvPicPr>
                      <p:cNvPr id="0" name="Picture 101"/>
                      <p:cNvPicPr>
                        <a:picLocks noChangeAspect="1" noChangeArrowheads="1"/>
                      </p:cNvPicPr>
                      <p:nvPr/>
                    </p:nvPicPr>
                    <p:blipFill>
                      <a:blip r:embed="rId5"/>
                      <a:srcRect/>
                      <a:stretch>
                        <a:fillRect/>
                      </a:stretch>
                    </p:blipFill>
                    <p:spPr bwMode="auto">
                      <a:xfrm>
                        <a:off x="4094163" y="2668588"/>
                        <a:ext cx="955675" cy="25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266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Between Taxes for the Old and Benefits for the Young</a:t>
            </a:r>
            <a:endParaRPr lang="en-AU" dirty="0"/>
          </a:p>
        </p:txBody>
      </p:sp>
      <p:graphicFrame>
        <p:nvGraphicFramePr>
          <p:cNvPr id="4" name="Content Placeholder 3" descr="t = start fraction b over 1 + n end fraction"/>
          <p:cNvGraphicFramePr>
            <a:graphicFrameLocks noGrp="1" noChangeAspect="1"/>
          </p:cNvGraphicFramePr>
          <p:nvPr>
            <p:ph idx="1"/>
            <p:extLst>
              <p:ext uri="{D42A27DB-BD31-4B8C-83A1-F6EECF244321}">
                <p14:modId xmlns:p14="http://schemas.microsoft.com/office/powerpoint/2010/main" val="3781332838"/>
              </p:ext>
            </p:extLst>
          </p:nvPr>
        </p:nvGraphicFramePr>
        <p:xfrm>
          <a:off x="4114800" y="3552031"/>
          <a:ext cx="914400" cy="622300"/>
        </p:xfrm>
        <a:graphic>
          <a:graphicData uri="http://schemas.openxmlformats.org/presentationml/2006/ole">
            <mc:AlternateContent xmlns:mc="http://schemas.openxmlformats.org/markup-compatibility/2006">
              <mc:Choice xmlns:v="urn:schemas-microsoft-com:vml" Requires="v">
                <p:oleObj spid="_x0000_s7185" name="Equation" r:id="rId3" imgW="914400" imgH="622080" progId="Equation.DSMT4">
                  <p:embed/>
                </p:oleObj>
              </mc:Choice>
              <mc:Fallback>
                <p:oleObj name="Equation" r:id="rId3" imgW="914400" imgH="622080" progId="Equation.DSMT4">
                  <p:embed/>
                  <p:pic>
                    <p:nvPicPr>
                      <p:cNvPr id="5" name="Object 4"/>
                      <p:cNvPicPr>
                        <a:picLocks noChangeAspect="1" noChangeArrowheads="1"/>
                      </p:cNvPicPr>
                      <p:nvPr/>
                    </p:nvPicPr>
                    <p:blipFill>
                      <a:blip r:embed="rId4"/>
                      <a:srcRect/>
                      <a:stretch>
                        <a:fillRect/>
                      </a:stretch>
                    </p:blipFill>
                    <p:spPr bwMode="auto">
                      <a:xfrm>
                        <a:off x="4114800" y="3552031"/>
                        <a:ext cx="9144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8053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ltLang="en-US" dirty="0"/>
              <a:t>Figure 10.8</a:t>
            </a:r>
            <a:r>
              <a:rPr lang="en-US" altLang="en-US" b="0" dirty="0"/>
              <a:t/>
            </a:r>
            <a:br>
              <a:rPr lang="en-US" altLang="en-US" b="0" dirty="0"/>
            </a:br>
            <a:r>
              <a:rPr lang="en-US" altLang="en-US" b="0" dirty="0" smtClean="0"/>
              <a:t>Pay-as-You-Go </a:t>
            </a:r>
            <a:r>
              <a:rPr lang="en-US" altLang="en-US" b="0" dirty="0"/>
              <a:t>Social Security for Consumers Who Are Old in Period </a:t>
            </a:r>
            <a:r>
              <a:rPr lang="en-US" altLang="en-US" b="0" i="1" dirty="0"/>
              <a:t>T</a:t>
            </a:r>
            <a:endParaRPr lang="en-AU" dirty="0"/>
          </a:p>
        </p:txBody>
      </p:sp>
      <p:sp>
        <p:nvSpPr>
          <p:cNvPr id="3" name="Text Placeholder 2"/>
          <p:cNvSpPr>
            <a:spLocks noGrp="1"/>
          </p:cNvSpPr>
          <p:nvPr>
            <p:ph type="body" sz="quarter" idx="13"/>
          </p:nvPr>
        </p:nvSpPr>
        <p:spPr>
          <a:xfrm>
            <a:off x="457200" y="5904600"/>
            <a:ext cx="8229600" cy="380416"/>
          </a:xfrm>
        </p:spPr>
        <p:txBody>
          <a:bodyPr/>
          <a:lstStyle/>
          <a:p>
            <a:r>
              <a:rPr lang="en-US" dirty="0"/>
              <a:t>In the period when social security is introduced, the old receive a social security benefit. The </a:t>
            </a:r>
            <a:r>
              <a:rPr lang="en-US" dirty="0" smtClean="0"/>
              <a:t>budget constraint </a:t>
            </a:r>
            <a:r>
              <a:rPr lang="en-US" dirty="0"/>
              <a:t>of an old consumer shifts from </a:t>
            </a:r>
            <a:r>
              <a:rPr lang="en-US" i="1" dirty="0"/>
              <a:t>AB </a:t>
            </a:r>
            <a:r>
              <a:rPr lang="en-US" dirty="0"/>
              <a:t>to </a:t>
            </a:r>
            <a:r>
              <a:rPr lang="en-US" i="1" dirty="0"/>
              <a:t>DF</a:t>
            </a:r>
            <a:r>
              <a:rPr lang="en-US" dirty="0"/>
              <a:t>, and he or she is clearly better off.</a:t>
            </a:r>
            <a:endParaRPr lang="en-AU" dirty="0"/>
          </a:p>
        </p:txBody>
      </p:sp>
      <p:pic>
        <p:nvPicPr>
          <p:cNvPr id="4" name="Picture 3" descr="A line graph depicts pay as you go social security for consumers who are old in period 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85" y="1485000"/>
            <a:ext cx="4452631" cy="4230000"/>
          </a:xfrm>
          <a:prstGeom prst="rect">
            <a:avLst/>
          </a:prstGeom>
        </p:spPr>
      </p:pic>
    </p:spTree>
    <p:extLst>
      <p:ext uri="{BB962C8B-B14F-4D97-AF65-F5344CB8AC3E}">
        <p14:creationId xmlns:p14="http://schemas.microsoft.com/office/powerpoint/2010/main" val="3775255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66400"/>
          </a:xfrm>
        </p:spPr>
        <p:txBody>
          <a:bodyPr/>
          <a:lstStyle/>
          <a:p>
            <a:r>
              <a:rPr lang="en-US" altLang="en-US" dirty="0"/>
              <a:t>Figure 10.9</a:t>
            </a:r>
            <a:r>
              <a:rPr lang="en-US" altLang="en-US" b="0" dirty="0"/>
              <a:t/>
            </a:r>
            <a:br>
              <a:rPr lang="en-US" altLang="en-US" b="0" dirty="0"/>
            </a:br>
            <a:r>
              <a:rPr lang="en-US" altLang="en-US" b="0" dirty="0" smtClean="0"/>
              <a:t>Pay-as-You-Go </a:t>
            </a:r>
            <a:r>
              <a:rPr lang="en-US" altLang="en-US" b="0" dirty="0"/>
              <a:t>Social Security for Consumers Born in Period </a:t>
            </a:r>
            <a:r>
              <a:rPr lang="en-US" altLang="en-US" b="0" i="1" dirty="0"/>
              <a:t>T</a:t>
            </a:r>
            <a:r>
              <a:rPr lang="en-US" altLang="en-US" b="0" dirty="0"/>
              <a:t> and Later</a:t>
            </a:r>
            <a:endParaRPr lang="en-AU" dirty="0"/>
          </a:p>
        </p:txBody>
      </p:sp>
      <p:sp>
        <p:nvSpPr>
          <p:cNvPr id="3" name="Text Placeholder 2"/>
          <p:cNvSpPr>
            <a:spLocks noGrp="1"/>
          </p:cNvSpPr>
          <p:nvPr>
            <p:ph type="body" sz="quarter" idx="13"/>
          </p:nvPr>
        </p:nvSpPr>
        <p:spPr>
          <a:xfrm>
            <a:off x="457200" y="6019800"/>
            <a:ext cx="8229600" cy="265216"/>
          </a:xfrm>
        </p:spPr>
        <p:txBody>
          <a:bodyPr/>
          <a:lstStyle/>
          <a:p>
            <a:r>
              <a:rPr lang="en-US" dirty="0"/>
              <a:t>If </a:t>
            </a:r>
            <a:r>
              <a:rPr lang="en-US" i="1" dirty="0"/>
              <a:t>n </a:t>
            </a:r>
            <a:r>
              <a:rPr lang="en-US" dirty="0" smtClean="0"/>
              <a:t>&gt; </a:t>
            </a:r>
            <a:r>
              <a:rPr lang="en-US" i="1" dirty="0"/>
              <a:t>r</a:t>
            </a:r>
            <a:r>
              <a:rPr lang="en-US" dirty="0"/>
              <a:t>, the budget constraint shifts out from </a:t>
            </a:r>
            <a:r>
              <a:rPr lang="en-US" i="1" dirty="0"/>
              <a:t>AB </a:t>
            </a:r>
            <a:r>
              <a:rPr lang="en-US" dirty="0"/>
              <a:t>to </a:t>
            </a:r>
            <a:r>
              <a:rPr lang="en-US" i="1" dirty="0"/>
              <a:t>DF</a:t>
            </a:r>
            <a:r>
              <a:rPr lang="en-US" dirty="0"/>
              <a:t>, and the consumer is better off.</a:t>
            </a:r>
            <a:endParaRPr lang="en-AU" dirty="0"/>
          </a:p>
        </p:txBody>
      </p:sp>
      <p:pic>
        <p:nvPicPr>
          <p:cNvPr id="4" name="Picture 3" descr="A line graph depicts pay as you go social security for consumers who are old in period T and la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408" y="1471200"/>
            <a:ext cx="4399185" cy="4320000"/>
          </a:xfrm>
          <a:prstGeom prst="rect">
            <a:avLst/>
          </a:prstGeom>
        </p:spPr>
      </p:pic>
    </p:spTree>
    <p:extLst>
      <p:ext uri="{BB962C8B-B14F-4D97-AF65-F5344CB8AC3E}">
        <p14:creationId xmlns:p14="http://schemas.microsoft.com/office/powerpoint/2010/main" val="723089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Pay-as-you-go Social </a:t>
            </a:r>
            <a:r>
              <a:rPr lang="en-US" altLang="en-US" dirty="0" smtClean="0"/>
              <a:t>Security</a:t>
            </a:r>
            <a:r>
              <a:rPr lang="en-US" altLang="en-US" sz="2000" b="0" dirty="0"/>
              <a:t> </a:t>
            </a:r>
            <a:r>
              <a:rPr lang="en-US" altLang="en-US" sz="2000" b="0" dirty="0" smtClean="0"/>
              <a:t>(2 </a:t>
            </a:r>
            <a:r>
              <a:rPr lang="en-US" altLang="en-US" sz="2000" b="0" dirty="0"/>
              <a:t>of 2)</a:t>
            </a:r>
            <a:endParaRPr lang="en-US" sz="2000" dirty="0"/>
          </a:p>
        </p:txBody>
      </p:sp>
      <p:sp>
        <p:nvSpPr>
          <p:cNvPr id="5" name="Content Placeholder 4"/>
          <p:cNvSpPr>
            <a:spLocks noGrp="1"/>
          </p:cNvSpPr>
          <p:nvPr>
            <p:ph idx="1"/>
          </p:nvPr>
        </p:nvSpPr>
        <p:spPr/>
        <p:txBody>
          <a:bodyPr/>
          <a:lstStyle/>
          <a:p>
            <a:pPr>
              <a:spcBef>
                <a:spcPts val="600"/>
              </a:spcBef>
              <a:buFontTx/>
              <a:buChar char="•"/>
              <a:defRPr/>
            </a:pPr>
            <a:r>
              <a:rPr lang="en-US" kern="0" dirty="0"/>
              <a:t>Pay-as-you-go is beneficial only if the population growth rate exceeds the real interest rate.</a:t>
            </a:r>
          </a:p>
          <a:p>
            <a:pPr>
              <a:spcBef>
                <a:spcPts val="600"/>
              </a:spcBef>
              <a:buFontTx/>
              <a:buChar char="•"/>
              <a:defRPr/>
            </a:pPr>
            <a:r>
              <a:rPr lang="en-US" kern="0" dirty="0"/>
              <a:t>The interpretation is that the population growth rate is the implied rate of return for an individual from the social security system, so social security is only worthwhile if the return exceeds what could be obtained in private credit markets.</a:t>
            </a:r>
            <a:endParaRPr lang="en-US" dirty="0"/>
          </a:p>
        </p:txBody>
      </p:sp>
    </p:spTree>
    <p:extLst>
      <p:ext uri="{BB962C8B-B14F-4D97-AF65-F5344CB8AC3E}">
        <p14:creationId xmlns:p14="http://schemas.microsoft.com/office/powerpoint/2010/main" val="304460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Fully Funded Social Security</a:t>
            </a:r>
            <a:endParaRPr lang="en-US" dirty="0"/>
          </a:p>
        </p:txBody>
      </p:sp>
      <p:sp>
        <p:nvSpPr>
          <p:cNvPr id="3" name="Content Placeholder 2"/>
          <p:cNvSpPr>
            <a:spLocks noGrp="1"/>
          </p:cNvSpPr>
          <p:nvPr>
            <p:ph idx="1"/>
          </p:nvPr>
        </p:nvSpPr>
        <p:spPr/>
        <p:txBody>
          <a:bodyPr/>
          <a:lstStyle/>
          <a:p>
            <a:pPr>
              <a:spcBef>
                <a:spcPts val="600"/>
              </a:spcBef>
            </a:pPr>
            <a:r>
              <a:rPr lang="en-US" kern="0" dirty="0"/>
              <a:t>Essentially a mandated savings program where assets are acquired by the young, with these assets sold in retirement.</a:t>
            </a:r>
            <a:endParaRPr lang="en-US" dirty="0"/>
          </a:p>
        </p:txBody>
      </p:sp>
    </p:spTree>
    <p:extLst>
      <p:ext uri="{BB962C8B-B14F-4D97-AF65-F5344CB8AC3E}">
        <p14:creationId xmlns:p14="http://schemas.microsoft.com/office/powerpoint/2010/main" val="139488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altLang="en-US" dirty="0"/>
              <a:t>Figure 10.10</a:t>
            </a:r>
            <a:r>
              <a:rPr lang="en-US" altLang="en-US" b="0" dirty="0"/>
              <a:t/>
            </a:r>
            <a:br>
              <a:rPr lang="en-US" altLang="en-US" b="0" dirty="0"/>
            </a:br>
            <a:r>
              <a:rPr lang="en-US" altLang="en-US" b="0" dirty="0"/>
              <a:t>Fully Funded Social Security When Mandated Retirement Saving is Binding</a:t>
            </a:r>
            <a:endParaRPr lang="en-AU" dirty="0"/>
          </a:p>
        </p:txBody>
      </p:sp>
      <p:sp>
        <p:nvSpPr>
          <p:cNvPr id="3" name="Text Placeholder 2"/>
          <p:cNvSpPr>
            <a:spLocks noGrp="1"/>
          </p:cNvSpPr>
          <p:nvPr>
            <p:ph type="body" sz="quarter" idx="13"/>
          </p:nvPr>
        </p:nvSpPr>
        <p:spPr>
          <a:xfrm>
            <a:off x="457200" y="5791200"/>
            <a:ext cx="8229600" cy="493815"/>
          </a:xfrm>
        </p:spPr>
        <p:txBody>
          <a:bodyPr/>
          <a:lstStyle/>
          <a:p>
            <a:r>
              <a:rPr lang="en-US" dirty="0"/>
              <a:t>With binding mandated retirement saving, the consumer must choose point </a:t>
            </a:r>
            <a:r>
              <a:rPr lang="en-US" i="1" dirty="0"/>
              <a:t>F </a:t>
            </a:r>
            <a:r>
              <a:rPr lang="en-US" dirty="0"/>
              <a:t>rather than </a:t>
            </a:r>
            <a:r>
              <a:rPr lang="en-US" i="1" dirty="0"/>
              <a:t>D </a:t>
            </a:r>
            <a:r>
              <a:rPr lang="en-US" dirty="0"/>
              <a:t>and is</a:t>
            </a:r>
            <a:r>
              <a:rPr lang="en-US" dirty="0" smtClean="0"/>
              <a:t>, </a:t>
            </a:r>
            <a:r>
              <a:rPr lang="en-AU" dirty="0" smtClean="0"/>
              <a:t>therefore</a:t>
            </a:r>
            <a:r>
              <a:rPr lang="en-AU" dirty="0"/>
              <a:t>, worse off.</a:t>
            </a:r>
          </a:p>
        </p:txBody>
      </p:sp>
      <p:pic>
        <p:nvPicPr>
          <p:cNvPr id="4" name="Picture 3" descr="A line graph depicts fully funded social security when mandated retirement saving is bind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3034" y="1678800"/>
            <a:ext cx="3793103" cy="3960000"/>
          </a:xfrm>
          <a:prstGeom prst="rect">
            <a:avLst/>
          </a:prstGeom>
        </p:spPr>
      </p:pic>
    </p:spTree>
    <p:extLst>
      <p:ext uri="{BB962C8B-B14F-4D97-AF65-F5344CB8AC3E}">
        <p14:creationId xmlns:p14="http://schemas.microsoft.com/office/powerpoint/2010/main" val="374584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Market Imperfections and Consumption</a:t>
            </a:r>
          </a:p>
        </p:txBody>
      </p:sp>
      <p:sp>
        <p:nvSpPr>
          <p:cNvPr id="3" name="Content Placeholder 2"/>
          <p:cNvSpPr>
            <a:spLocks noGrp="1"/>
          </p:cNvSpPr>
          <p:nvPr>
            <p:ph idx="1"/>
          </p:nvPr>
        </p:nvSpPr>
        <p:spPr/>
        <p:txBody>
          <a:bodyPr/>
          <a:lstStyle/>
          <a:p>
            <a:pPr>
              <a:spcBef>
                <a:spcPts val="600"/>
              </a:spcBef>
              <a:buFontTx/>
              <a:buChar char="•"/>
              <a:defRPr/>
            </a:pPr>
            <a:r>
              <a:rPr lang="en-US" kern="0" dirty="0"/>
              <a:t>Assume that lenders can lend at a lower interest rate than the one faced by borrowers.</a:t>
            </a:r>
          </a:p>
          <a:p>
            <a:pPr>
              <a:spcBef>
                <a:spcPts val="600"/>
              </a:spcBef>
              <a:buFontTx/>
              <a:buChar char="•"/>
              <a:defRPr/>
            </a:pPr>
            <a:r>
              <a:rPr lang="en-US" kern="0" dirty="0"/>
              <a:t>The government borrows and lends at the interest rate that lenders face.</a:t>
            </a:r>
          </a:p>
          <a:p>
            <a:pPr>
              <a:spcBef>
                <a:spcPts val="600"/>
              </a:spcBef>
              <a:buFontTx/>
              <a:buChar char="•"/>
              <a:defRPr/>
            </a:pPr>
            <a:r>
              <a:rPr lang="en-US" kern="0" dirty="0"/>
              <a:t>This implies that </a:t>
            </a:r>
            <a:r>
              <a:rPr lang="en-US" kern="0" dirty="0" err="1"/>
              <a:t>Ricardian</a:t>
            </a:r>
            <a:r>
              <a:rPr lang="en-US" kern="0" dirty="0"/>
              <a:t> equivalence does not hold, in general.</a:t>
            </a:r>
            <a:endParaRPr lang="en-US" dirty="0"/>
          </a:p>
        </p:txBody>
      </p:sp>
    </p:spTree>
    <p:extLst>
      <p:ext uri="{BB962C8B-B14F-4D97-AF65-F5344CB8AC3E}">
        <p14:creationId xmlns:p14="http://schemas.microsoft.com/office/powerpoint/2010/main" val="509932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1600"/>
          </a:xfrm>
        </p:spPr>
        <p:txBody>
          <a:bodyPr/>
          <a:lstStyle/>
          <a:p>
            <a:r>
              <a:rPr lang="en-US" dirty="0"/>
              <a:t>Figure 10.1</a:t>
            </a:r>
            <a:r>
              <a:rPr lang="en-US" b="0" dirty="0"/>
              <a:t/>
            </a:r>
            <a:br>
              <a:rPr lang="en-US" b="0" dirty="0"/>
            </a:br>
            <a:r>
              <a:rPr lang="en-US" b="0" dirty="0"/>
              <a:t>A Consumer Facing Different Lending and Borrowing Rates</a:t>
            </a:r>
            <a:endParaRPr lang="en-AU" dirty="0"/>
          </a:p>
        </p:txBody>
      </p:sp>
      <p:sp>
        <p:nvSpPr>
          <p:cNvPr id="3" name="Text Placeholder 2"/>
          <p:cNvSpPr>
            <a:spLocks noGrp="1"/>
          </p:cNvSpPr>
          <p:nvPr>
            <p:ph type="body" sz="quarter" idx="13"/>
          </p:nvPr>
        </p:nvSpPr>
        <p:spPr>
          <a:xfrm>
            <a:off x="457200" y="5867400"/>
            <a:ext cx="8229600" cy="417616"/>
          </a:xfrm>
        </p:spPr>
        <p:txBody>
          <a:bodyPr/>
          <a:lstStyle/>
          <a:p>
            <a:r>
              <a:rPr lang="en-US" dirty="0"/>
              <a:t>When the borrowing rate of interest is higher than the lending rate, there is a kinked </a:t>
            </a:r>
            <a:r>
              <a:rPr lang="en-US" dirty="0" smtClean="0"/>
              <a:t>budget constraint</a:t>
            </a:r>
            <a:r>
              <a:rPr lang="en-US" dirty="0"/>
              <a:t>, </a:t>
            </a:r>
            <a:r>
              <a:rPr lang="en-US" i="1" dirty="0"/>
              <a:t>AEF</a:t>
            </a:r>
            <a:r>
              <a:rPr lang="en-US" dirty="0"/>
              <a:t>, with the kink at the endowment point </a:t>
            </a:r>
            <a:r>
              <a:rPr lang="en-US" i="1" dirty="0"/>
              <a:t>E</a:t>
            </a:r>
            <a:r>
              <a:rPr lang="en-US" dirty="0"/>
              <a:t>.</a:t>
            </a:r>
            <a:endParaRPr lang="en-AU" dirty="0"/>
          </a:p>
        </p:txBody>
      </p:sp>
      <p:pic>
        <p:nvPicPr>
          <p:cNvPr id="4" name="Picture 3" descr="A line graph depicts a consumer facing different lending and borrowing ra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438" y="1242600"/>
            <a:ext cx="4581124" cy="4320000"/>
          </a:xfrm>
          <a:prstGeom prst="rect">
            <a:avLst/>
          </a:prstGeom>
        </p:spPr>
      </p:pic>
    </p:spTree>
    <p:extLst>
      <p:ext uri="{BB962C8B-B14F-4D97-AF65-F5344CB8AC3E}">
        <p14:creationId xmlns:p14="http://schemas.microsoft.com/office/powerpoint/2010/main" val="2722139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ltLang="en-US" dirty="0"/>
              <a:t>Figure 10.2</a:t>
            </a:r>
            <a:r>
              <a:rPr lang="en-US" altLang="en-US" b="0" dirty="0"/>
              <a:t/>
            </a:r>
            <a:br>
              <a:rPr lang="en-US" altLang="en-US" b="0" dirty="0"/>
            </a:br>
            <a:r>
              <a:rPr lang="en-US" altLang="en-US" b="0" dirty="0"/>
              <a:t>Effects of a Tax Cut for a Consumer with Different Borrowing and Lending Rates</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dirty="0"/>
              <a:t>The consumer receives a current tax cut, with a future increase in taxes, and this shifts the </a:t>
            </a:r>
            <a:r>
              <a:rPr lang="en-US" dirty="0" smtClean="0"/>
              <a:t>budget constraint </a:t>
            </a:r>
            <a:r>
              <a:rPr lang="en-US" dirty="0"/>
              <a:t>from </a:t>
            </a:r>
            <a:r>
              <a:rPr lang="en-US" i="1" dirty="0"/>
              <a:t>AE</a:t>
            </a:r>
            <a:r>
              <a:rPr lang="en-US" baseline="-25000" dirty="0"/>
              <a:t>1</a:t>
            </a:r>
            <a:r>
              <a:rPr lang="en-US" i="1" dirty="0"/>
              <a:t>B </a:t>
            </a:r>
            <a:r>
              <a:rPr lang="en-US" dirty="0"/>
              <a:t>to </a:t>
            </a:r>
            <a:r>
              <a:rPr lang="en-US" i="1" dirty="0"/>
              <a:t>AE</a:t>
            </a:r>
            <a:r>
              <a:rPr lang="en-US" baseline="-25000" dirty="0"/>
              <a:t>2</a:t>
            </a:r>
            <a:r>
              <a:rPr lang="en-US" i="1" dirty="0"/>
              <a:t>F</a:t>
            </a:r>
            <a:r>
              <a:rPr lang="en-US" dirty="0"/>
              <a:t>. The consumer’s optimal consumption bundle shifts from </a:t>
            </a:r>
            <a:r>
              <a:rPr lang="en-US" i="1" dirty="0"/>
              <a:t>E</a:t>
            </a:r>
            <a:r>
              <a:rPr lang="en-US" baseline="-25000" dirty="0"/>
              <a:t>1</a:t>
            </a:r>
            <a:r>
              <a:rPr lang="en-US" dirty="0"/>
              <a:t> to </a:t>
            </a:r>
            <a:r>
              <a:rPr lang="en-US" i="1" dirty="0"/>
              <a:t>E</a:t>
            </a:r>
            <a:r>
              <a:rPr lang="en-US" baseline="-25000" dirty="0"/>
              <a:t>2</a:t>
            </a:r>
            <a:r>
              <a:rPr lang="en-US" dirty="0"/>
              <a:t>, </a:t>
            </a:r>
            <a:r>
              <a:rPr lang="en-US" dirty="0" smtClean="0"/>
              <a:t>and the </a:t>
            </a:r>
            <a:r>
              <a:rPr lang="en-US" dirty="0"/>
              <a:t>consumer will consume the entire tax cut.</a:t>
            </a:r>
            <a:endParaRPr lang="en-AU" dirty="0"/>
          </a:p>
        </p:txBody>
      </p:sp>
      <p:pic>
        <p:nvPicPr>
          <p:cNvPr id="4" name="Picture 3" descr="A line graph depicts the effects of a tax cut for a consumer with different borrowing and lending rat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2050" y="1526400"/>
            <a:ext cx="3979900" cy="3960000"/>
          </a:xfrm>
          <a:prstGeom prst="rect">
            <a:avLst/>
          </a:prstGeom>
        </p:spPr>
      </p:pic>
    </p:spTree>
    <p:extLst>
      <p:ext uri="{BB962C8B-B14F-4D97-AF65-F5344CB8AC3E}">
        <p14:creationId xmlns:p14="http://schemas.microsoft.com/office/powerpoint/2010/main" val="38061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Effects of a Tax Cut with Credit Market Imperfections</a:t>
            </a:r>
            <a:endParaRPr lang="en-US" dirty="0"/>
          </a:p>
        </p:txBody>
      </p:sp>
      <p:sp>
        <p:nvSpPr>
          <p:cNvPr id="5" name="Content Placeholder 4"/>
          <p:cNvSpPr>
            <a:spLocks noGrp="1"/>
          </p:cNvSpPr>
          <p:nvPr>
            <p:ph idx="1"/>
          </p:nvPr>
        </p:nvSpPr>
        <p:spPr/>
        <p:txBody>
          <a:bodyPr/>
          <a:lstStyle/>
          <a:p>
            <a:pPr>
              <a:spcBef>
                <a:spcPts val="600"/>
              </a:spcBef>
              <a:buFontTx/>
              <a:buChar char="•"/>
            </a:pPr>
            <a:r>
              <a:rPr lang="en-US" altLang="en-US" dirty="0"/>
              <a:t>Suppose a consumer initially is credit constrained – that is he or she saves zero.</a:t>
            </a:r>
          </a:p>
          <a:p>
            <a:pPr>
              <a:spcBef>
                <a:spcPts val="600"/>
              </a:spcBef>
              <a:buFontTx/>
              <a:buChar char="•"/>
            </a:pPr>
            <a:r>
              <a:rPr lang="en-US" altLang="en-US" dirty="0"/>
              <a:t>For such a consumer, the entire tax cut will be spent on current consumption.</a:t>
            </a:r>
          </a:p>
          <a:p>
            <a:pPr>
              <a:spcBef>
                <a:spcPts val="600"/>
              </a:spcBef>
              <a:buFontTx/>
              <a:buChar char="•"/>
            </a:pPr>
            <a:r>
              <a:rPr lang="en-US" altLang="en-US" dirty="0"/>
              <a:t>This is very different from the case with no credit market imperfections, where the consumer will save the entire tax cut to pay higher future taxes.</a:t>
            </a:r>
            <a:endParaRPr lang="en-US" dirty="0"/>
          </a:p>
        </p:txBody>
      </p:sp>
    </p:spTree>
    <p:extLst>
      <p:ext uri="{BB962C8B-B14F-4D97-AF65-F5344CB8AC3E}">
        <p14:creationId xmlns:p14="http://schemas.microsoft.com/office/powerpoint/2010/main" val="868258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Example: Credit Market Imperfections in General Equilibrium</a:t>
            </a:r>
            <a:endParaRPr lang="en-US" dirty="0"/>
          </a:p>
        </p:txBody>
      </p:sp>
      <p:sp>
        <p:nvSpPr>
          <p:cNvPr id="5" name="Content Placeholder 4"/>
          <p:cNvSpPr>
            <a:spLocks noGrp="1"/>
          </p:cNvSpPr>
          <p:nvPr>
            <p:ph idx="1"/>
          </p:nvPr>
        </p:nvSpPr>
        <p:spPr/>
        <p:txBody>
          <a:bodyPr/>
          <a:lstStyle/>
          <a:p>
            <a:pPr>
              <a:spcBef>
                <a:spcPts val="600"/>
              </a:spcBef>
              <a:buFontTx/>
              <a:buChar char="•"/>
            </a:pPr>
            <a:r>
              <a:rPr lang="en-US" altLang="en-US" dirty="0"/>
              <a:t>Previous example looked at an individual consumer, in partial equilibrium (assuming the interest rate is given).</a:t>
            </a:r>
          </a:p>
          <a:p>
            <a:pPr>
              <a:spcBef>
                <a:spcPts val="600"/>
              </a:spcBef>
              <a:buFontTx/>
              <a:buChar char="•"/>
            </a:pPr>
            <a:r>
              <a:rPr lang="en-US" altLang="en-US" dirty="0"/>
              <a:t>Useful to know what happens in general equilibrium when there are credit market imperfections.</a:t>
            </a:r>
          </a:p>
          <a:p>
            <a:pPr>
              <a:spcBef>
                <a:spcPts val="600"/>
              </a:spcBef>
              <a:buFontTx/>
              <a:buChar char="•"/>
            </a:pPr>
            <a:r>
              <a:rPr lang="en-US" altLang="en-US" dirty="0"/>
              <a:t>For example, how does a tax cut affect market interest rates?</a:t>
            </a:r>
            <a:endParaRPr lang="en-US" dirty="0"/>
          </a:p>
        </p:txBody>
      </p:sp>
    </p:spTree>
    <p:extLst>
      <p:ext uri="{BB962C8B-B14F-4D97-AF65-F5344CB8AC3E}">
        <p14:creationId xmlns:p14="http://schemas.microsoft.com/office/powerpoint/2010/main" val="1360327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Example: General Equilibrium Model with Credit Market Imperfection, I</a:t>
            </a:r>
            <a:endParaRPr lang="en-US" dirty="0"/>
          </a:p>
        </p:txBody>
      </p:sp>
      <p:sp>
        <p:nvSpPr>
          <p:cNvPr id="5" name="Content Placeholder 4"/>
          <p:cNvSpPr>
            <a:spLocks noGrp="1"/>
          </p:cNvSpPr>
          <p:nvPr>
            <p:ph idx="1"/>
          </p:nvPr>
        </p:nvSpPr>
        <p:spPr>
          <a:xfrm>
            <a:off x="457200" y="1600200"/>
            <a:ext cx="8229600" cy="4724400"/>
          </a:xfrm>
        </p:spPr>
        <p:txBody>
          <a:bodyPr/>
          <a:lstStyle/>
          <a:p>
            <a:pPr>
              <a:spcBef>
                <a:spcPts val="600"/>
              </a:spcBef>
              <a:buFontTx/>
              <a:buChar char="•"/>
            </a:pPr>
            <a:r>
              <a:rPr lang="en-US" altLang="en-US" i="1" dirty="0"/>
              <a:t>N </a:t>
            </a:r>
            <a:r>
              <a:rPr lang="en-US" altLang="en-US" dirty="0"/>
              <a:t>consumers and a government.</a:t>
            </a:r>
          </a:p>
          <a:p>
            <a:pPr>
              <a:spcBef>
                <a:spcPts val="600"/>
              </a:spcBef>
              <a:buFontTx/>
              <a:buChar char="•"/>
            </a:pPr>
            <a:r>
              <a:rPr lang="en-US" i="1" dirty="0"/>
              <a:t>N/2 </a:t>
            </a:r>
            <a:r>
              <a:rPr lang="en-US" dirty="0"/>
              <a:t>lenders and </a:t>
            </a:r>
            <a:r>
              <a:rPr lang="en-US" i="1" dirty="0"/>
              <a:t>N/2 </a:t>
            </a:r>
            <a:r>
              <a:rPr lang="en-US" dirty="0"/>
              <a:t>borrowers.</a:t>
            </a:r>
          </a:p>
          <a:p>
            <a:pPr>
              <a:spcBef>
                <a:spcPts val="600"/>
              </a:spcBef>
              <a:buFontTx/>
              <a:buChar char="•"/>
            </a:pPr>
            <a:r>
              <a:rPr lang="en-US" dirty="0"/>
              <a:t>2 periods, current period and future period.</a:t>
            </a:r>
          </a:p>
          <a:p>
            <a:pPr>
              <a:spcBef>
                <a:spcPts val="600"/>
              </a:spcBef>
              <a:buFontTx/>
              <a:buChar char="•"/>
            </a:pPr>
            <a:r>
              <a:rPr lang="en-US" dirty="0"/>
              <a:t>Each lender: Endowment is </a:t>
            </a:r>
            <a:r>
              <a:rPr lang="en-US" i="1" dirty="0"/>
              <a:t>y</a:t>
            </a:r>
            <a:r>
              <a:rPr lang="en-US" dirty="0"/>
              <a:t> in the current period, 0 in the future period.</a:t>
            </a:r>
          </a:p>
          <a:p>
            <a:pPr>
              <a:spcBef>
                <a:spcPts val="600"/>
              </a:spcBef>
              <a:buFontTx/>
              <a:buChar char="•"/>
            </a:pPr>
            <a:r>
              <a:rPr lang="en-US" dirty="0"/>
              <a:t>Each borrower: Endowment is 0 in the current period and </a:t>
            </a:r>
            <a:r>
              <a:rPr lang="en-US" i="1" dirty="0"/>
              <a:t>y </a:t>
            </a:r>
            <a:r>
              <a:rPr lang="en-US" dirty="0"/>
              <a:t>in the future period.</a:t>
            </a:r>
          </a:p>
          <a:p>
            <a:pPr>
              <a:spcBef>
                <a:spcPts val="600"/>
              </a:spcBef>
              <a:buFontTx/>
              <a:buChar char="•"/>
            </a:pPr>
            <a:r>
              <a:rPr lang="en-US" dirty="0"/>
              <a:t>Lender cares only about consumption in the future period, borrower cares only about consumption in the current period.</a:t>
            </a:r>
          </a:p>
          <a:p>
            <a:pPr>
              <a:spcBef>
                <a:spcPts val="600"/>
              </a:spcBef>
              <a:buFontTx/>
              <a:buChar char="•"/>
            </a:pPr>
            <a:r>
              <a:rPr lang="en-US" dirty="0" smtClean="0"/>
              <a:t>Borrowing constraint</a:t>
            </a:r>
            <a:r>
              <a:rPr lang="en-US" dirty="0" smtClean="0"/>
              <a:t>	</a:t>
            </a:r>
            <a:endParaRPr lang="en-US" dirty="0"/>
          </a:p>
        </p:txBody>
      </p:sp>
      <p:graphicFrame>
        <p:nvGraphicFramePr>
          <p:cNvPr id="3" name="Object 2" descr="S is greater than or equal to negative start fraction d over 1 + r end fraction"/>
          <p:cNvGraphicFramePr>
            <a:graphicFrameLocks noChangeAspect="1"/>
          </p:cNvGraphicFramePr>
          <p:nvPr>
            <p:extLst>
              <p:ext uri="{D42A27DB-BD31-4B8C-83A1-F6EECF244321}">
                <p14:modId xmlns:p14="http://schemas.microsoft.com/office/powerpoint/2010/main" val="337880755"/>
              </p:ext>
            </p:extLst>
          </p:nvPr>
        </p:nvGraphicFramePr>
        <p:xfrm>
          <a:off x="3810000" y="5638800"/>
          <a:ext cx="1041400" cy="609600"/>
        </p:xfrm>
        <a:graphic>
          <a:graphicData uri="http://schemas.openxmlformats.org/presentationml/2006/ole">
            <mc:AlternateContent xmlns:mc="http://schemas.openxmlformats.org/markup-compatibility/2006">
              <mc:Choice xmlns:v="urn:schemas-microsoft-com:vml" Requires="v">
                <p:oleObj spid="_x0000_s8209" name="Equation" r:id="rId4" imgW="1041120" imgH="609480" progId="Equation.DSMT4">
                  <p:embed/>
                </p:oleObj>
              </mc:Choice>
              <mc:Fallback>
                <p:oleObj name="Equation" r:id="rId4" imgW="1041120" imgH="609480" progId="Equation.DSMT4">
                  <p:embed/>
                  <p:pic>
                    <p:nvPicPr>
                      <p:cNvPr id="0" name=""/>
                      <p:cNvPicPr/>
                      <p:nvPr/>
                    </p:nvPicPr>
                    <p:blipFill>
                      <a:blip r:embed="rId5"/>
                      <a:stretch>
                        <a:fillRect/>
                      </a:stretch>
                    </p:blipFill>
                    <p:spPr>
                      <a:xfrm>
                        <a:off x="3810000" y="5638800"/>
                        <a:ext cx="1041400" cy="609600"/>
                      </a:xfrm>
                      <a:prstGeom prst="rect">
                        <a:avLst/>
                      </a:prstGeom>
                    </p:spPr>
                  </p:pic>
                </p:oleObj>
              </mc:Fallback>
            </mc:AlternateContent>
          </a:graphicData>
        </a:graphic>
      </p:graphicFrame>
    </p:spTree>
    <p:extLst>
      <p:ext uri="{BB962C8B-B14F-4D97-AF65-F5344CB8AC3E}">
        <p14:creationId xmlns:p14="http://schemas.microsoft.com/office/powerpoint/2010/main" val="285031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Equilibrium in the Model, Part I</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1295400"/>
              </a:xfrm>
            </p:spPr>
            <p:txBody>
              <a:bodyPr/>
              <a:lstStyle/>
              <a:p>
                <a:pPr>
                  <a:spcBef>
                    <a:spcPts val="600"/>
                  </a:spcBef>
                  <a:buFontTx/>
                  <a:buChar char="•"/>
                </a:pPr>
                <a:r>
                  <a:rPr lang="en-AU" sz="2400" dirty="0"/>
                  <a:t>Assume that </a:t>
                </a:r>
                <a14:m>
                  <m:oMath xmlns:m="http://schemas.openxmlformats.org/officeDocument/2006/math">
                    <m:r>
                      <a:rPr lang="en-AU" sz="2400" i="1">
                        <a:latin typeface="Cambria Math" panose="02040503050406030204" pitchFamily="18" charset="0"/>
                      </a:rPr>
                      <m:t>𝑑</m:t>
                    </m:r>
                    <m:r>
                      <a:rPr lang="en-AU" sz="2400" i="1">
                        <a:latin typeface="Cambria Math" panose="02040503050406030204" pitchFamily="18" charset="0"/>
                        <a:ea typeface="Cambria Math" panose="02040503050406030204" pitchFamily="18" charset="0"/>
                      </a:rPr>
                      <m:t>≤</m:t>
                    </m:r>
                    <m:r>
                      <a:rPr lang="en-AU" sz="2400" i="1">
                        <a:latin typeface="Cambria Math" panose="02040503050406030204" pitchFamily="18" charset="0"/>
                        <a:ea typeface="Cambria Math" panose="02040503050406030204" pitchFamily="18" charset="0"/>
                      </a:rPr>
                      <m:t>𝑦</m:t>
                    </m:r>
                    <m:r>
                      <a:rPr lang="en-AU" sz="2400" i="1">
                        <a:latin typeface="Cambria Math" panose="02040503050406030204" pitchFamily="18" charset="0"/>
                        <a:ea typeface="Cambria Math" panose="02040503050406030204" pitchFamily="18" charset="0"/>
                      </a:rPr>
                      <m:t>−</m:t>
                    </m:r>
                    <m:r>
                      <a:rPr lang="en-AU" sz="2400" i="1">
                        <a:latin typeface="Cambria Math" panose="02040503050406030204" pitchFamily="18" charset="0"/>
                        <a:ea typeface="Cambria Math" panose="02040503050406030204" pitchFamily="18" charset="0"/>
                      </a:rPr>
                      <m:t>𝑡</m:t>
                    </m:r>
                    <m:r>
                      <a:rPr lang="en-AU" sz="2400" i="1">
                        <a:latin typeface="Cambria Math" panose="02040503050406030204" pitchFamily="18" charset="0"/>
                        <a:ea typeface="Cambria Math" panose="02040503050406030204" pitchFamily="18" charset="0"/>
                      </a:rPr>
                      <m:t>′</m:t>
                    </m:r>
                  </m:oMath>
                </a14:m>
                <a:r>
                  <a:rPr lang="en-US" sz="2400" i="1" dirty="0"/>
                  <a:t>, </a:t>
                </a:r>
                <a:r>
                  <a:rPr lang="en-US" sz="2400" dirty="0"/>
                  <a:t>which will guarantee that each borrower will borrow up to the credit limit.</a:t>
                </a:r>
              </a:p>
              <a:p>
                <a:pPr>
                  <a:spcBef>
                    <a:spcPts val="600"/>
                  </a:spcBef>
                  <a:buFontTx/>
                  <a:buChar char="•"/>
                </a:pPr>
                <a:r>
                  <a:rPr lang="en-US" sz="2400" dirty="0"/>
                  <a:t>Then, for each borrower, current consumption is</a:t>
                </a: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1295400"/>
              </a:xfrm>
              <a:blipFill>
                <a:blip r:embed="rId4"/>
                <a:stretch>
                  <a:fillRect l="-2074" t="-7075" b="-5189"/>
                </a:stretch>
              </a:blipFill>
            </p:spPr>
            <p:txBody>
              <a:bodyPr/>
              <a:lstStyle/>
              <a:p>
                <a:r>
                  <a:rPr lang="en-AU">
                    <a:noFill/>
                  </a:rPr>
                  <a:t> </a:t>
                </a:r>
              </a:p>
            </p:txBody>
          </p:sp>
        </mc:Fallback>
      </mc:AlternateContent>
      <p:graphicFrame>
        <p:nvGraphicFramePr>
          <p:cNvPr id="5" name="Object 4" descr="c = start fraction d over 1 + r end fraction minus t"/>
          <p:cNvGraphicFramePr>
            <a:graphicFrameLocks noChangeAspect="1"/>
          </p:cNvGraphicFramePr>
          <p:nvPr>
            <p:extLst>
              <p:ext uri="{D42A27DB-BD31-4B8C-83A1-F6EECF244321}">
                <p14:modId xmlns:p14="http://schemas.microsoft.com/office/powerpoint/2010/main" val="1150132483"/>
              </p:ext>
            </p:extLst>
          </p:nvPr>
        </p:nvGraphicFramePr>
        <p:xfrm>
          <a:off x="3733800" y="2895600"/>
          <a:ext cx="1181100" cy="609600"/>
        </p:xfrm>
        <a:graphic>
          <a:graphicData uri="http://schemas.openxmlformats.org/presentationml/2006/ole">
            <mc:AlternateContent xmlns:mc="http://schemas.openxmlformats.org/markup-compatibility/2006">
              <mc:Choice xmlns:v="urn:schemas-microsoft-com:vml" Requires="v">
                <p:oleObj spid="_x0000_s10245" name="Equation" r:id="rId5" imgW="1180800" imgH="609480" progId="Equation.DSMT4">
                  <p:embed/>
                </p:oleObj>
              </mc:Choice>
              <mc:Fallback>
                <p:oleObj name="Equation" r:id="rId5" imgW="1180800" imgH="609480" progId="Equation.DSMT4">
                  <p:embed/>
                  <p:pic>
                    <p:nvPicPr>
                      <p:cNvPr id="4" name="Object 3" descr="c = start fraction d over 1 + r end fraction minus t"/>
                      <p:cNvPicPr/>
                      <p:nvPr/>
                    </p:nvPicPr>
                    <p:blipFill>
                      <a:blip r:embed="rId6"/>
                      <a:stretch>
                        <a:fillRect/>
                      </a:stretch>
                    </p:blipFill>
                    <p:spPr>
                      <a:xfrm>
                        <a:off x="3733800" y="2895600"/>
                        <a:ext cx="1181100" cy="6096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4" name="Content Placeholder 3"/>
              <p:cNvSpPr>
                <a:spLocks noGrp="1"/>
              </p:cNvSpPr>
              <p:nvPr>
                <p:ph idx="13"/>
              </p:nvPr>
            </p:nvSpPr>
            <p:spPr>
              <a:xfrm>
                <a:off x="460310" y="3581400"/>
                <a:ext cx="8229600" cy="464820"/>
              </a:xfrm>
            </p:spPr>
            <p:txBody>
              <a:bodyPr/>
              <a:lstStyle/>
              <a:p>
                <a:r>
                  <a:rPr lang="en-US" sz="2400" dirty="0"/>
                  <a:t>For each lender, </a:t>
                </a:r>
                <a14:m>
                  <m:oMath xmlns:m="http://schemas.openxmlformats.org/officeDocument/2006/math">
                    <m:r>
                      <a:rPr lang="en-AU" sz="2400" i="1">
                        <a:latin typeface="Cambria Math" panose="02040503050406030204" pitchFamily="18" charset="0"/>
                      </a:rPr>
                      <m:t>𝑠</m:t>
                    </m:r>
                    <m:r>
                      <a:rPr lang="en-AU" sz="2400" i="1">
                        <a:latin typeface="Cambria Math" panose="02040503050406030204" pitchFamily="18" charset="0"/>
                      </a:rPr>
                      <m:t>=</m:t>
                    </m:r>
                    <m:r>
                      <a:rPr lang="en-AU" sz="2400" i="1">
                        <a:latin typeface="Cambria Math" panose="02040503050406030204" pitchFamily="18" charset="0"/>
                      </a:rPr>
                      <m:t>𝑦</m:t>
                    </m:r>
                    <m:r>
                      <a:rPr lang="en-AU" sz="2400" i="1">
                        <a:latin typeface="Cambria Math" panose="02040503050406030204" pitchFamily="18" charset="0"/>
                      </a:rPr>
                      <m:t>−</m:t>
                    </m:r>
                    <m:r>
                      <a:rPr lang="en-AU" sz="2400" i="1">
                        <a:latin typeface="Cambria Math" panose="02040503050406030204" pitchFamily="18" charset="0"/>
                      </a:rPr>
                      <m:t>𝑡</m:t>
                    </m:r>
                    <m:r>
                      <a:rPr lang="en-AU" sz="2400" i="1">
                        <a:latin typeface="Cambria Math" panose="02040503050406030204" pitchFamily="18" charset="0"/>
                      </a:rPr>
                      <m:t>,</m:t>
                    </m:r>
                  </m:oMath>
                </a14:m>
                <a:r>
                  <a:rPr lang="en-US" sz="2400" dirty="0"/>
                  <a:t> and future consumption is</a:t>
                </a:r>
                <a:endParaRPr lang="en-AU" sz="2400" dirty="0"/>
              </a:p>
            </p:txBody>
          </p:sp>
        </mc:Choice>
        <mc:Fallback>
          <p:sp>
            <p:nvSpPr>
              <p:cNvPr id="4" name="Content Placeholder 3"/>
              <p:cNvSpPr>
                <a:spLocks noGrp="1" noRot="1" noChangeAspect="1" noMove="1" noResize="1" noEditPoints="1" noAdjustHandles="1" noChangeArrowheads="1" noChangeShapeType="1" noTextEdit="1"/>
              </p:cNvSpPr>
              <p:nvPr>
                <p:ph idx="13"/>
              </p:nvPr>
            </p:nvSpPr>
            <p:spPr>
              <a:xfrm>
                <a:off x="460310" y="3581400"/>
                <a:ext cx="8229600" cy="464820"/>
              </a:xfrm>
              <a:blipFill>
                <a:blip r:embed="rId7"/>
                <a:stretch>
                  <a:fillRect l="-2148" t="-19737" b="-19737"/>
                </a:stretch>
              </a:blipFill>
            </p:spPr>
            <p:txBody>
              <a:bodyPr/>
              <a:lstStyle/>
              <a:p>
                <a:r>
                  <a:rPr lang="en-AU">
                    <a:noFill/>
                  </a:rPr>
                  <a:t> </a:t>
                </a:r>
              </a:p>
            </p:txBody>
          </p:sp>
        </mc:Fallback>
      </mc:AlternateContent>
      <p:pic>
        <p:nvPicPr>
          <p:cNvPr id="6" name="Picture 5" descr="c prime = left parenthesis y minus t right parenthesis left parenthesis 1 + r right parenthesis minus t prime"/>
          <p:cNvPicPr>
            <a:picLocks noChangeAspect="1"/>
          </p:cNvPicPr>
          <p:nvPr/>
        </p:nvPicPr>
        <p:blipFill>
          <a:blip r:embed="rId8"/>
          <a:stretch>
            <a:fillRect/>
          </a:stretch>
        </p:blipFill>
        <p:spPr>
          <a:xfrm>
            <a:off x="2964180" y="4114800"/>
            <a:ext cx="3215640" cy="464820"/>
          </a:xfrm>
          <a:prstGeom prst="rect">
            <a:avLst/>
          </a:prstGeom>
        </p:spPr>
      </p:pic>
      <p:sp>
        <p:nvSpPr>
          <p:cNvPr id="7" name="Content Placeholder 3"/>
          <p:cNvSpPr txBox="1">
            <a:spLocks/>
          </p:cNvSpPr>
          <p:nvPr/>
        </p:nvSpPr>
        <p:spPr>
          <a:xfrm>
            <a:off x="457200" y="4648200"/>
            <a:ext cx="8229600" cy="76962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r>
              <a:rPr lang="en-US" sz="2400" dirty="0"/>
              <a:t>Market-clearing in the credit market in the current period (total net saving equals government debt issued):</a:t>
            </a:r>
            <a:endParaRPr lang="en-AU" sz="2400" dirty="0"/>
          </a:p>
        </p:txBody>
      </p:sp>
      <p:pic>
        <p:nvPicPr>
          <p:cNvPr id="8" name="Picture 7" descr="start fraction N over 2 end fraction left parenthesis y minus t right parenthesis minus start fraction N over 2 end fraction left parenthesis start fraction d over 1 + r end fraction right parenthesis = B"/>
          <p:cNvPicPr>
            <a:picLocks noChangeAspect="1"/>
          </p:cNvPicPr>
          <p:nvPr/>
        </p:nvPicPr>
        <p:blipFill>
          <a:blip r:embed="rId9"/>
          <a:stretch>
            <a:fillRect/>
          </a:stretch>
        </p:blipFill>
        <p:spPr>
          <a:xfrm>
            <a:off x="2964085" y="5417820"/>
            <a:ext cx="3596640" cy="830580"/>
          </a:xfrm>
          <a:prstGeom prst="rect">
            <a:avLst/>
          </a:prstGeom>
        </p:spPr>
      </p:pic>
    </p:spTree>
    <p:extLst>
      <p:ext uri="{BB962C8B-B14F-4D97-AF65-F5344CB8AC3E}">
        <p14:creationId xmlns:p14="http://schemas.microsoft.com/office/powerpoint/2010/main" val="128231126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365</TotalTime>
  <Words>1374</Words>
  <Application>Microsoft Office PowerPoint</Application>
  <PresentationFormat>On-screen Show (4:3)</PresentationFormat>
  <Paragraphs>122</Paragraphs>
  <Slides>29</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Cambria Math</vt:lpstr>
      <vt:lpstr>Times New Roman</vt:lpstr>
      <vt:lpstr>Verdana</vt:lpstr>
      <vt:lpstr>Wingdings</vt:lpstr>
      <vt:lpstr>508 Lecture</vt:lpstr>
      <vt:lpstr>MathType 6.0 Equation</vt:lpstr>
      <vt:lpstr>Macroeconomics</vt:lpstr>
      <vt:lpstr>Chapter 10 Topics</vt:lpstr>
      <vt:lpstr>Credit Market Imperfections and Consumption</vt:lpstr>
      <vt:lpstr>Figure 10.1 A Consumer Facing Different Lending and Borrowing Rates</vt:lpstr>
      <vt:lpstr>Figure 10.2 Effects of a Tax Cut for a Consumer with Different Borrowing and Lending Rates</vt:lpstr>
      <vt:lpstr>Effects of a Tax Cut with Credit Market Imperfections</vt:lpstr>
      <vt:lpstr>Example: Credit Market Imperfections in General Equilibrium</vt:lpstr>
      <vt:lpstr>Example: General Equilibrium Model with Credit Market Imperfection, I</vt:lpstr>
      <vt:lpstr>Equilibrium in the Model, Part I</vt:lpstr>
      <vt:lpstr>Equilibrium in the Model, Part II</vt:lpstr>
      <vt:lpstr>Credit Market Imperfections and Financial Crises</vt:lpstr>
      <vt:lpstr>Asymmetric Information in Credit Markets</vt:lpstr>
      <vt:lpstr>Asymmetric Information – Deposit Rate and Loan Rate</vt:lpstr>
      <vt:lpstr>Figure 10.3 Asymmetric Information in the Credit Market and the Effect of a Decrease in Creditworthy Borrowers</vt:lpstr>
      <vt:lpstr>Figure 10.4 Interest Rate Spread</vt:lpstr>
      <vt:lpstr>Effect of a Decrease in the Fraction of Creditworthy Borrowers</vt:lpstr>
      <vt:lpstr>Limited Commitment and Credit Markets</vt:lpstr>
      <vt:lpstr>Example</vt:lpstr>
      <vt:lpstr>Consumer’s Constraints</vt:lpstr>
      <vt:lpstr>Figure 10.5 Limited Commitment with a Collateral Constraint</vt:lpstr>
      <vt:lpstr>Pay-as-you-go Social Security (1 of 2)</vt:lpstr>
      <vt:lpstr>Population Growth</vt:lpstr>
      <vt:lpstr>The Government Balances Its Budget</vt:lpstr>
      <vt:lpstr>Relationship Between Taxes for the Old and Benefits for the Young</vt:lpstr>
      <vt:lpstr>Figure 10.8 Pay-as-You-Go Social Security for Consumers Who Are Old in Period T</vt:lpstr>
      <vt:lpstr>Figure 10.9 Pay-as-You-Go Social Security for Consumers Born in Period T and Later</vt:lpstr>
      <vt:lpstr>Pay-as-you-go Social Security (2 of 2)</vt:lpstr>
      <vt:lpstr>Fully Funded Social Security</vt:lpstr>
      <vt:lpstr>Figure 10.10 Fully Funded Social Security When Mandated Retirement Saving is Binding</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Sixth Canadian Edition</dc:title>
  <dc:subject>Chapter 10: Credit Market Imperfections: Credit Frictions, Financial Crises, and Social Security</dc:subject>
  <dc:creator>Stephen D. Williamson</dc:creator>
  <cp:keywords>Economics</cp:keywords>
  <cp:lastModifiedBy>Balwantsingh, Rawat</cp:lastModifiedBy>
  <cp:revision>305</cp:revision>
  <dcterms:created xsi:type="dcterms:W3CDTF">2014-07-14T20:04:21Z</dcterms:created>
  <dcterms:modified xsi:type="dcterms:W3CDTF">2020-01-15T09:42:37Z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