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30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99" r:id="rId18"/>
    <p:sldId id="287" r:id="rId19"/>
    <p:sldId id="292" r:id="rId20"/>
    <p:sldId id="300" r:id="rId21"/>
    <p:sldId id="276" r:id="rId22"/>
    <p:sldId id="277" r:id="rId23"/>
    <p:sldId id="278" r:id="rId24"/>
    <p:sldId id="282" r:id="rId25"/>
    <p:sldId id="302" r:id="rId26"/>
    <p:sldId id="305" r:id="rId27"/>
    <p:sldId id="306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3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8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0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7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46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84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75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31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5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9D0040-3519-47ED-9510-B6F3036FB433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EBD3FE-B73A-4E33-B1BF-7737A24F943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8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o.ca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AA4923-249A-4B24-AD35-B1CADCA37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2051108"/>
            <a:ext cx="7543800" cy="885039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REVIEW SESSION</a:t>
            </a:r>
          </a:p>
        </p:txBody>
      </p:sp>
    </p:spTree>
    <p:extLst>
      <p:ext uri="{BB962C8B-B14F-4D97-AF65-F5344CB8AC3E}">
        <p14:creationId xmlns:p14="http://schemas.microsoft.com/office/powerpoint/2010/main" val="310882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ym typeface="Wingdings" panose="05000000000000000000" pitchFamily="2" charset="2"/>
              </a:rPr>
              <a:t>41. b) Frame</a:t>
            </a:r>
          </a:p>
          <a:p>
            <a:r>
              <a:rPr lang="en-CA" sz="3200" dirty="0">
                <a:sym typeface="Wingdings" panose="05000000000000000000" pitchFamily="2" charset="2"/>
              </a:rPr>
              <a:t>42. b) File Transfer Protocol</a:t>
            </a:r>
          </a:p>
          <a:p>
            <a:r>
              <a:rPr lang="en-CA" sz="3200" dirty="0">
                <a:sym typeface="Wingdings" panose="05000000000000000000" pitchFamily="2" charset="2"/>
              </a:rPr>
              <a:t>43. a) For non-commercial works</a:t>
            </a:r>
          </a:p>
          <a:p>
            <a:r>
              <a:rPr lang="en-CA" sz="3200" dirty="0">
                <a:sym typeface="Wingdings" panose="05000000000000000000" pitchFamily="2" charset="2"/>
              </a:rPr>
              <a:t>44. a) True</a:t>
            </a:r>
          </a:p>
          <a:p>
            <a:r>
              <a:rPr lang="en-CA" sz="3200" dirty="0">
                <a:sym typeface="Wingdings" panose="05000000000000000000" pitchFamily="2" charset="2"/>
              </a:rPr>
              <a:t>45. a) True</a:t>
            </a:r>
          </a:p>
          <a:p>
            <a:r>
              <a:rPr lang="en-CA" sz="3200" dirty="0">
                <a:sym typeface="Wingdings" panose="05000000000000000000" pitchFamily="2" charset="2"/>
              </a:rPr>
              <a:t>46. a) Web site building software</a:t>
            </a:r>
          </a:p>
          <a:p>
            <a:r>
              <a:rPr lang="en-CA" sz="3200" dirty="0">
                <a:sym typeface="Wingdings" panose="05000000000000000000" pitchFamily="2" charset="2"/>
              </a:rPr>
              <a:t>47. d) HTML</a:t>
            </a:r>
          </a:p>
          <a:p>
            <a:r>
              <a:rPr lang="en-CA" sz="3200" dirty="0">
                <a:sym typeface="Wingdings" panose="05000000000000000000" pitchFamily="2" charset="2"/>
              </a:rPr>
              <a:t>48. a) Ultra high resolution in TVs</a:t>
            </a:r>
          </a:p>
          <a:p>
            <a:r>
              <a:rPr lang="en-CA" sz="3200" dirty="0"/>
              <a:t>49. d) All of the above</a:t>
            </a:r>
          </a:p>
          <a:p>
            <a:r>
              <a:rPr lang="en-CA" sz="3200" dirty="0">
                <a:sym typeface="Wingdings" panose="05000000000000000000" pitchFamily="2" charset="2"/>
              </a:rPr>
              <a:t>50. c) &lt;video&gt;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59562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ym typeface="Wingdings" panose="05000000000000000000" pitchFamily="2" charset="2"/>
              </a:rPr>
              <a:t>51. c) False – They offer the same amount</a:t>
            </a:r>
          </a:p>
          <a:p>
            <a:r>
              <a:rPr lang="en-CA" sz="3200" dirty="0">
                <a:sym typeface="Wingdings" panose="05000000000000000000" pitchFamily="2" charset="2"/>
              </a:rPr>
              <a:t>52. 4 inches by 3 inches (800/200, 600/200)</a:t>
            </a:r>
          </a:p>
          <a:p>
            <a:r>
              <a:rPr lang="en-CA" sz="3200" dirty="0">
                <a:sym typeface="Wingdings" panose="05000000000000000000" pitchFamily="2" charset="2"/>
              </a:rPr>
              <a:t>53.	A: 4 inches by 3 inches</a:t>
            </a:r>
          </a:p>
          <a:p>
            <a:r>
              <a:rPr lang="en-CA" sz="3200" dirty="0">
                <a:sym typeface="Wingdings" panose="05000000000000000000" pitchFamily="2" charset="2"/>
              </a:rPr>
              <a:t>		B: 8 inches by 6 inches</a:t>
            </a:r>
          </a:p>
          <a:p>
            <a:r>
              <a:rPr lang="en-CA" sz="3200" dirty="0">
                <a:sym typeface="Wingdings" panose="05000000000000000000" pitchFamily="2" charset="2"/>
              </a:rPr>
              <a:t>		C: 80 inches by 60 inches</a:t>
            </a:r>
          </a:p>
          <a:p>
            <a:r>
              <a:rPr lang="en-CA" sz="3200" dirty="0">
                <a:sym typeface="Wingdings" panose="05000000000000000000" pitchFamily="2" charset="2"/>
              </a:rPr>
              <a:t>Image C will print the largest</a:t>
            </a:r>
          </a:p>
          <a:p>
            <a:r>
              <a:rPr lang="en-CA" sz="3200" dirty="0">
                <a:sym typeface="Wingdings" panose="05000000000000000000" pitchFamily="2" charset="2"/>
              </a:rPr>
              <a:t>54. All the same! DPI doesn’t affect </a:t>
            </a:r>
            <a:r>
              <a:rPr lang="en-CA" sz="3200" dirty="0" err="1">
                <a:sym typeface="Wingdings" panose="05000000000000000000" pitchFamily="2" charset="2"/>
              </a:rPr>
              <a:t>filesize</a:t>
            </a:r>
            <a:r>
              <a:rPr lang="en-CA" sz="3200" dirty="0">
                <a:sym typeface="Wingdings" panose="05000000000000000000" pitchFamily="2" charset="2"/>
              </a:rPr>
              <a:t>.</a:t>
            </a:r>
          </a:p>
          <a:p>
            <a:r>
              <a:rPr lang="en-CA" sz="3200" dirty="0">
                <a:sym typeface="Wingdings" panose="05000000000000000000" pitchFamily="2" charset="2"/>
              </a:rPr>
              <a:t>55. kb = 800px * 600px * 3bytes / 1024</a:t>
            </a:r>
          </a:p>
          <a:p>
            <a:r>
              <a:rPr lang="en-CA" sz="3200" dirty="0"/>
              <a:t>56. MIDI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1147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ym typeface="Wingdings" panose="05000000000000000000" pitchFamily="2" charset="2"/>
              </a:rPr>
              <a:t>57. False</a:t>
            </a:r>
          </a:p>
          <a:p>
            <a:r>
              <a:rPr lang="en-CA" sz="3200" dirty="0">
                <a:sym typeface="Wingdings" panose="05000000000000000000" pitchFamily="2" charset="2"/>
              </a:rPr>
              <a:t>58. MP4</a:t>
            </a:r>
          </a:p>
          <a:p>
            <a:r>
              <a:rPr lang="en-CA" sz="3200" dirty="0">
                <a:sym typeface="Wingdings" panose="05000000000000000000" pitchFamily="2" charset="2"/>
              </a:rPr>
              <a:t>59. 16 lines (explanation in a minute )</a:t>
            </a:r>
          </a:p>
          <a:p>
            <a:r>
              <a:rPr lang="en-CA" sz="3200" dirty="0">
                <a:sym typeface="Wingdings" panose="05000000000000000000" pitchFamily="2" charset="2"/>
              </a:rPr>
              <a:t>60. Larry Page and Sergey </a:t>
            </a:r>
            <a:r>
              <a:rPr lang="en-CA" sz="3200" dirty="0" err="1">
                <a:sym typeface="Wingdings" panose="05000000000000000000" pitchFamily="2" charset="2"/>
              </a:rPr>
              <a:t>Brin</a:t>
            </a:r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61. 1990-1991 by Tim Berners Lee</a:t>
            </a:r>
          </a:p>
          <a:p>
            <a:r>
              <a:rPr lang="en-CA" sz="3200" dirty="0">
                <a:sym typeface="Wingdings" panose="05000000000000000000" pitchFamily="2" charset="2"/>
              </a:rPr>
              <a:t>62. True</a:t>
            </a:r>
          </a:p>
          <a:p>
            <a:r>
              <a:rPr lang="en-CA" sz="3200" dirty="0">
                <a:sym typeface="Wingdings" panose="05000000000000000000" pitchFamily="2" charset="2"/>
              </a:rPr>
              <a:t>63. index.html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20832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ym typeface="Wingdings" panose="05000000000000000000" pitchFamily="2" charset="2"/>
              </a:rPr>
              <a:t>64. Ease, Squash and Stretch, Anticipation, and Follow Through, Timing and Spacing</a:t>
            </a:r>
          </a:p>
          <a:p>
            <a:r>
              <a:rPr lang="en-CA" sz="3200" dirty="0">
                <a:sym typeface="Wingdings" panose="05000000000000000000" pitchFamily="2" charset="2"/>
              </a:rPr>
              <a:t>65. True</a:t>
            </a:r>
          </a:p>
          <a:p>
            <a:r>
              <a:rPr lang="en-CA" sz="3200" dirty="0">
                <a:sym typeface="Wingdings" panose="05000000000000000000" pitchFamily="2" charset="2"/>
              </a:rPr>
              <a:t>66. True</a:t>
            </a:r>
          </a:p>
          <a:p>
            <a:r>
              <a:rPr lang="en-CA" sz="3200" dirty="0">
                <a:sym typeface="Wingdings" panose="05000000000000000000" pitchFamily="2" charset="2"/>
              </a:rPr>
              <a:t>67. False</a:t>
            </a:r>
          </a:p>
          <a:p>
            <a:r>
              <a:rPr lang="en-CA" sz="3200" dirty="0">
                <a:sym typeface="Wingdings" panose="05000000000000000000" pitchFamily="2" charset="2"/>
              </a:rPr>
              <a:t>68. False</a:t>
            </a:r>
          </a:p>
          <a:p>
            <a:endParaRPr lang="en-CA" sz="3200" dirty="0">
              <a:sym typeface="Wingdings" panose="05000000000000000000" pitchFamily="2" charset="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91495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Explanation of Question #59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Paper size = 5 inches by </a:t>
            </a:r>
            <a:r>
              <a:rPr lang="en-CA" sz="3200" dirty="0">
                <a:highlight>
                  <a:srgbClr val="FFFF00"/>
                </a:highlight>
                <a:sym typeface="Wingdings" panose="05000000000000000000" pitchFamily="2" charset="2"/>
              </a:rPr>
              <a:t>5 inches</a:t>
            </a:r>
          </a:p>
          <a:p>
            <a:r>
              <a:rPr lang="en-CA" sz="3200" dirty="0">
                <a:sym typeface="Wingdings" panose="05000000000000000000" pitchFamily="2" charset="2"/>
              </a:rPr>
              <a:t>We only care about height!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How much of the paper can hold printed text? We must remove top/bottom borders.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5 inches – ½ inch (top) – ½ inch (bottom)</a:t>
            </a:r>
          </a:p>
          <a:p>
            <a:r>
              <a:rPr lang="en-CA" sz="3200" dirty="0">
                <a:sym typeface="Wingdings" panose="05000000000000000000" pitchFamily="2" charset="2"/>
              </a:rPr>
              <a:t>= </a:t>
            </a:r>
            <a:r>
              <a:rPr lang="en-CA" sz="3200" dirty="0">
                <a:highlight>
                  <a:srgbClr val="FFFF00"/>
                </a:highlight>
                <a:sym typeface="Wingdings" panose="05000000000000000000" pitchFamily="2" charset="2"/>
              </a:rPr>
              <a:t>4 inches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endParaRPr lang="en-CA" sz="3200" dirty="0">
              <a:sym typeface="Wingdings" panose="05000000000000000000" pitchFamily="2" charset="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14733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Explanation of Question #59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How many lines of text fit per inch?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Remember, 72pt font prints at 1 inch.</a:t>
            </a:r>
          </a:p>
          <a:p>
            <a:r>
              <a:rPr lang="en-CA" sz="3200" dirty="0">
                <a:sym typeface="Wingdings" panose="05000000000000000000" pitchFamily="2" charset="2"/>
              </a:rPr>
              <a:t>Therefore, 18pt font prints at ¼ inch.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0 leading makes it easy. 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4 lines per inch * 4 inches = </a:t>
            </a:r>
            <a:r>
              <a:rPr lang="en-CA" sz="3200" b="1" dirty="0">
                <a:highlight>
                  <a:srgbClr val="FFFF00"/>
                </a:highlight>
                <a:sym typeface="Wingdings" panose="05000000000000000000" pitchFamily="2" charset="2"/>
              </a:rPr>
              <a:t>16</a:t>
            </a:r>
            <a:r>
              <a:rPr lang="en-CA" sz="3200" dirty="0">
                <a:sym typeface="Wingdings" panose="05000000000000000000" pitchFamily="2" charset="2"/>
              </a:rPr>
              <a:t> lines of text!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15769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Binary Numbers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You need to know binary to decimal conversion, but not the other way around!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i.e. convert 1101 to decimal.</a:t>
            </a:r>
          </a:p>
          <a:p>
            <a:r>
              <a:rPr lang="en-CA" sz="3200" dirty="0">
                <a:sym typeface="Wingdings" panose="05000000000000000000" pitchFamily="2" charset="2"/>
              </a:rPr>
              <a:t>The 1s are at positions 3, 2, and 0.</a:t>
            </a:r>
          </a:p>
          <a:p>
            <a:r>
              <a:rPr lang="en-CA" sz="3200" dirty="0">
                <a:sym typeface="Wingdings" panose="05000000000000000000" pitchFamily="2" charset="2"/>
              </a:rPr>
              <a:t>2</a:t>
            </a:r>
            <a:r>
              <a:rPr lang="en-CA" sz="3200" baseline="30000" dirty="0">
                <a:sym typeface="Wingdings" panose="05000000000000000000" pitchFamily="2" charset="2"/>
              </a:rPr>
              <a:t>3</a:t>
            </a:r>
            <a:r>
              <a:rPr lang="en-CA" sz="3200" dirty="0">
                <a:sym typeface="Wingdings" panose="05000000000000000000" pitchFamily="2" charset="2"/>
              </a:rPr>
              <a:t> + 2</a:t>
            </a:r>
            <a:r>
              <a:rPr lang="en-CA" sz="3200" baseline="30000" dirty="0">
                <a:sym typeface="Wingdings" panose="05000000000000000000" pitchFamily="2" charset="2"/>
              </a:rPr>
              <a:t>2</a:t>
            </a:r>
            <a:r>
              <a:rPr lang="en-CA" sz="3200" dirty="0">
                <a:sym typeface="Wingdings" panose="05000000000000000000" pitchFamily="2" charset="2"/>
              </a:rPr>
              <a:t> + 2</a:t>
            </a:r>
            <a:r>
              <a:rPr lang="en-CA" sz="3200" baseline="30000" dirty="0">
                <a:sym typeface="Wingdings" panose="05000000000000000000" pitchFamily="2" charset="2"/>
              </a:rPr>
              <a:t>0</a:t>
            </a:r>
            <a:r>
              <a:rPr lang="en-CA" sz="3200" dirty="0">
                <a:sym typeface="Wingdings" panose="05000000000000000000" pitchFamily="2" charset="2"/>
              </a:rPr>
              <a:t> = 8 + 4 + 1 = </a:t>
            </a:r>
            <a:r>
              <a:rPr lang="en-CA" sz="3200" b="1" dirty="0">
                <a:highlight>
                  <a:srgbClr val="FFFF00"/>
                </a:highlight>
                <a:sym typeface="Wingdings" panose="05000000000000000000" pitchFamily="2" charset="2"/>
              </a:rPr>
              <a:t>13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72657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Binary Numbers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You need to know binary to decimal conversion, but not the other way around!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i.e. convert 10101 to decimal.</a:t>
            </a:r>
          </a:p>
          <a:p>
            <a:r>
              <a:rPr lang="en-CA" sz="3200" dirty="0">
                <a:sym typeface="Wingdings" panose="05000000000000000000" pitchFamily="2" charset="2"/>
              </a:rPr>
              <a:t>The 1s are at positions 4, 2, and 0.</a:t>
            </a:r>
          </a:p>
          <a:p>
            <a:r>
              <a:rPr lang="en-CA" sz="3200" dirty="0">
                <a:sym typeface="Wingdings" panose="05000000000000000000" pitchFamily="2" charset="2"/>
              </a:rPr>
              <a:t>2</a:t>
            </a:r>
            <a:r>
              <a:rPr lang="en-CA" sz="3200" baseline="30000" dirty="0">
                <a:sym typeface="Wingdings" panose="05000000000000000000" pitchFamily="2" charset="2"/>
              </a:rPr>
              <a:t>4</a:t>
            </a:r>
            <a:r>
              <a:rPr lang="en-CA" sz="3200" dirty="0">
                <a:sym typeface="Wingdings" panose="05000000000000000000" pitchFamily="2" charset="2"/>
              </a:rPr>
              <a:t> + 2</a:t>
            </a:r>
            <a:r>
              <a:rPr lang="en-CA" sz="3200" baseline="30000" dirty="0">
                <a:sym typeface="Wingdings" panose="05000000000000000000" pitchFamily="2" charset="2"/>
              </a:rPr>
              <a:t>2</a:t>
            </a:r>
            <a:r>
              <a:rPr lang="en-CA" sz="3200" dirty="0">
                <a:sym typeface="Wingdings" panose="05000000000000000000" pitchFamily="2" charset="2"/>
              </a:rPr>
              <a:t> + 2</a:t>
            </a:r>
            <a:r>
              <a:rPr lang="en-CA" sz="3200" baseline="30000" dirty="0">
                <a:sym typeface="Wingdings" panose="05000000000000000000" pitchFamily="2" charset="2"/>
              </a:rPr>
              <a:t>0</a:t>
            </a:r>
            <a:r>
              <a:rPr lang="en-CA" sz="3200" dirty="0">
                <a:sym typeface="Wingdings" panose="05000000000000000000" pitchFamily="2" charset="2"/>
              </a:rPr>
              <a:t> = 16 + 4 + 1 = </a:t>
            </a:r>
            <a:r>
              <a:rPr lang="en-CA" sz="3200" b="1" dirty="0">
                <a:highlight>
                  <a:srgbClr val="FFFF00"/>
                </a:highlight>
                <a:sym typeface="Wingdings" panose="05000000000000000000" pitchFamily="2" charset="2"/>
              </a:rPr>
              <a:t>21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55726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Hexadecimal Colours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They follow the format #</a:t>
            </a:r>
            <a:r>
              <a:rPr lang="en-CA" sz="3200" i="1" u="sng" dirty="0">
                <a:sym typeface="Wingdings" panose="05000000000000000000" pitchFamily="2" charset="2"/>
              </a:rPr>
              <a:t>RRGGBB</a:t>
            </a:r>
            <a:r>
              <a:rPr lang="en-CA" sz="3200" dirty="0">
                <a:sym typeface="Wingdings" panose="05000000000000000000" pitchFamily="2" charset="2"/>
              </a:rPr>
              <a:t>. Each digit is between 0 and F. Think of bathtub knobs!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#00BB00 = high amount of green</a:t>
            </a:r>
          </a:p>
          <a:p>
            <a:r>
              <a:rPr lang="en-CA" sz="3200" dirty="0">
                <a:sym typeface="Wingdings" panose="05000000000000000000" pitchFamily="2" charset="2"/>
              </a:rPr>
              <a:t>#FFFFFF is full of each colour = white</a:t>
            </a:r>
          </a:p>
          <a:p>
            <a:r>
              <a:rPr lang="en-CA" sz="3200" dirty="0">
                <a:sym typeface="Wingdings" panose="05000000000000000000" pitchFamily="2" charset="2"/>
              </a:rPr>
              <a:t>#000000 is 0 of each colour = black</a:t>
            </a:r>
          </a:p>
          <a:p>
            <a:r>
              <a:rPr lang="en-CA" sz="3200" dirty="0">
                <a:sym typeface="Wingdings" panose="05000000000000000000" pitchFamily="2" charset="2"/>
              </a:rPr>
              <a:t>#A5A5A5 = gray close to white = light gray</a:t>
            </a:r>
          </a:p>
          <a:p>
            <a:r>
              <a:rPr lang="en-CA" sz="3200" dirty="0">
                <a:sym typeface="Wingdings" panose="05000000000000000000" pitchFamily="2" charset="2"/>
              </a:rPr>
              <a:t>#131313 = gray close to black = dark gray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84498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RGB Colours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Similar to hexadecimal but they consist of 3 distinct numbers each from 0-255.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&lt;255,255,255&gt; is full everything = white</a:t>
            </a:r>
          </a:p>
          <a:p>
            <a:r>
              <a:rPr lang="en-CA" sz="3200" dirty="0">
                <a:sym typeface="Wingdings" panose="05000000000000000000" pitchFamily="2" charset="2"/>
              </a:rPr>
              <a:t>&lt;255,0,0&gt; is pure red</a:t>
            </a:r>
          </a:p>
          <a:p>
            <a:r>
              <a:rPr lang="en-CA" sz="3200" dirty="0">
                <a:sym typeface="Wingdings" panose="05000000000000000000" pitchFamily="2" charset="2"/>
              </a:rPr>
              <a:t>&lt;14,14,14&gt; is a dark gray (14 is close to 0)</a:t>
            </a:r>
          </a:p>
          <a:p>
            <a:r>
              <a:rPr lang="en-CA" sz="3200" dirty="0">
                <a:sym typeface="Wingdings" panose="05000000000000000000" pitchFamily="2" charset="2"/>
              </a:rPr>
              <a:t>&lt;200,0,200&gt; is a purple</a:t>
            </a:r>
          </a:p>
          <a:p>
            <a:r>
              <a:rPr lang="en-CA" sz="3200" dirty="0">
                <a:sym typeface="Wingdings" panose="05000000000000000000" pitchFamily="2" charset="2"/>
              </a:rPr>
              <a:t>&lt;200,200,200&gt; is a light gray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655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1. c) </a:t>
            </a:r>
            <a:r>
              <a:rPr lang="en-CA" sz="3200" dirty="0" err="1"/>
              <a:t>png</a:t>
            </a:r>
            <a:endParaRPr lang="en-CA" sz="3200" dirty="0"/>
          </a:p>
          <a:p>
            <a:r>
              <a:rPr lang="en-CA" sz="3200" dirty="0"/>
              <a:t>2. Colours:</a:t>
            </a:r>
          </a:p>
          <a:p>
            <a:pPr lvl="1"/>
            <a:r>
              <a:rPr lang="en-CA" sz="3200" dirty="0"/>
              <a:t>a) #FF0000 = red</a:t>
            </a:r>
          </a:p>
          <a:p>
            <a:pPr lvl="1"/>
            <a:r>
              <a:rPr lang="en-CA" sz="3200" dirty="0"/>
              <a:t>b) &lt;255,0,255&gt; = purple</a:t>
            </a:r>
          </a:p>
          <a:p>
            <a:pPr lvl="1"/>
            <a:r>
              <a:rPr lang="en-CA" sz="3200" dirty="0"/>
              <a:t>c) &lt;255,255,255&gt; = white</a:t>
            </a:r>
          </a:p>
          <a:p>
            <a:pPr lvl="1"/>
            <a:r>
              <a:rPr lang="en-CA" sz="3200" dirty="0"/>
              <a:t>d) #020202 = dark gray</a:t>
            </a:r>
          </a:p>
          <a:p>
            <a:pPr lvl="1"/>
            <a:r>
              <a:rPr lang="en-CA" sz="3200" dirty="0"/>
              <a:t>e) &lt;271,271,271&gt; = NOT VALID!</a:t>
            </a:r>
          </a:p>
          <a:p>
            <a:r>
              <a:rPr lang="en-CA" sz="3200" dirty="0"/>
              <a:t>3. Dithering is using a checkboard pattern of two colours to create the illusion of a third colour that doesn’t exist in GIFs</a:t>
            </a:r>
          </a:p>
          <a:p>
            <a:pPr marL="742950" indent="-742950">
              <a:buAutoNum type="arabicPeriod"/>
            </a:pPr>
            <a:endParaRPr lang="en-CA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88638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Codecs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Computer program that compresses and decompresses large files like audio or video.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A codec used to compress a file must also be on the device playing that file for it to work.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Common codecs like H.264 come installed with VLC Player and other media players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70856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Image Compression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The idea is to look for big chunks of the same colour so those blocks can be stored as big units rather than storing every pixel.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Consider this France flag image.</a:t>
            </a:r>
          </a:p>
          <a:p>
            <a:r>
              <a:rPr lang="en-CA" sz="3200" dirty="0">
                <a:sym typeface="Wingdings" panose="05000000000000000000" pitchFamily="2" charset="2"/>
              </a:rPr>
              <a:t>Without compression, every pixel</a:t>
            </a:r>
          </a:p>
          <a:p>
            <a:r>
              <a:rPr lang="en-CA" sz="3200" dirty="0">
                <a:sym typeface="Wingdings" panose="05000000000000000000" pitchFamily="2" charset="2"/>
              </a:rPr>
              <a:t>would be stored individually even</a:t>
            </a:r>
          </a:p>
          <a:p>
            <a:r>
              <a:rPr lang="en-CA" sz="3200" dirty="0">
                <a:sym typeface="Wingdings" panose="05000000000000000000" pitchFamily="2" charset="2"/>
              </a:rPr>
              <a:t>though most are repeated colours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  <p:pic>
        <p:nvPicPr>
          <p:cNvPr id="4" name="Picture 2" descr="https://upload.wikimedia.org/wikipedia/en/thumb/c/c3/Flag_of_France.svg/1280px-Flag_of_France.svg.png">
            <a:extLst>
              <a:ext uri="{FF2B5EF4-FFF2-40B4-BE49-F238E27FC236}">
                <a16:creationId xmlns:a16="http://schemas.microsoft.com/office/drawing/2014/main" id="{7E32FFF1-FF68-43D6-B315-31DE8D1D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93" y="4098756"/>
            <a:ext cx="2196238" cy="146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98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Image Compression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  <p:pic>
        <p:nvPicPr>
          <p:cNvPr id="1026" name="Picture 2" descr="https://upload.wikimedia.org/wikipedia/en/thumb/c/c3/Flag_of_France.svg/1280px-Flag_of_France.svg.png">
            <a:extLst>
              <a:ext uri="{FF2B5EF4-FFF2-40B4-BE49-F238E27FC236}">
                <a16:creationId xmlns:a16="http://schemas.microsoft.com/office/drawing/2014/main" id="{DE570028-1C19-4B3E-9F98-CAE91F36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2" y="2201648"/>
            <a:ext cx="5292775" cy="3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7A47B-5C8F-4699-AEC7-A923FD9C7C1C}"/>
              </a:ext>
            </a:extLst>
          </p:cNvPr>
          <p:cNvSpPr txBox="1"/>
          <p:nvPr/>
        </p:nvSpPr>
        <p:spPr>
          <a:xfrm>
            <a:off x="1718348" y="5756462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0                             100                            200                          300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49EBD-8135-4EDF-8603-15A7040F0485}"/>
              </a:ext>
            </a:extLst>
          </p:cNvPr>
          <p:cNvSpPr txBox="1"/>
          <p:nvPr/>
        </p:nvSpPr>
        <p:spPr>
          <a:xfrm>
            <a:off x="1328928" y="1980288"/>
            <a:ext cx="535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200</a:t>
            </a:r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endParaRPr lang="en-CA" dirty="0"/>
          </a:p>
          <a:p>
            <a:pPr algn="r"/>
            <a:r>
              <a:rPr lang="en-C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4949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Image Compression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We can look at each 200x100 pixel panel separately. So we have a blue panel, a white panel, and a red panel.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This way we can significantly reduce the </a:t>
            </a:r>
            <a:r>
              <a:rPr lang="en-CA" sz="3200" dirty="0" err="1">
                <a:sym typeface="Wingdings" panose="05000000000000000000" pitchFamily="2" charset="2"/>
              </a:rPr>
              <a:t>filesize</a:t>
            </a:r>
            <a:r>
              <a:rPr lang="en-CA" sz="3200" dirty="0">
                <a:sym typeface="Wingdings" panose="05000000000000000000" pitchFamily="2" charset="2"/>
              </a:rPr>
              <a:t> by storing each panel instead of every single pixel.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9907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Image Compression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If we could store rectangles of the format:</a:t>
            </a:r>
          </a:p>
          <a:p>
            <a:r>
              <a:rPr lang="en-CA" sz="3200" dirty="0">
                <a:sym typeface="Wingdings" panose="05000000000000000000" pitchFamily="2" charset="2"/>
              </a:rPr>
              <a:t>	[</a:t>
            </a:r>
            <a:r>
              <a:rPr lang="en-CA" sz="3200" dirty="0" err="1">
                <a:sym typeface="Wingdings" panose="05000000000000000000" pitchFamily="2" charset="2"/>
              </a:rPr>
              <a:t>sx</a:t>
            </a:r>
            <a:r>
              <a:rPr lang="en-CA" sz="3200" dirty="0">
                <a:sym typeface="Wingdings" panose="05000000000000000000" pitchFamily="2" charset="2"/>
              </a:rPr>
              <a:t>, </a:t>
            </a:r>
            <a:r>
              <a:rPr lang="en-CA" sz="3200" dirty="0" err="1">
                <a:sym typeface="Wingdings" panose="05000000000000000000" pitchFamily="2" charset="2"/>
              </a:rPr>
              <a:t>sy</a:t>
            </a:r>
            <a:r>
              <a:rPr lang="en-CA" sz="3200" dirty="0">
                <a:sym typeface="Wingdings" panose="05000000000000000000" pitchFamily="2" charset="2"/>
              </a:rPr>
              <a:t>, ex, </a:t>
            </a:r>
            <a:r>
              <a:rPr lang="en-CA" sz="3200" dirty="0" err="1">
                <a:sym typeface="Wingdings" panose="05000000000000000000" pitchFamily="2" charset="2"/>
              </a:rPr>
              <a:t>ey</a:t>
            </a:r>
            <a:r>
              <a:rPr lang="en-CA" sz="3200" dirty="0">
                <a:sym typeface="Wingdings" panose="05000000000000000000" pitchFamily="2" charset="2"/>
              </a:rPr>
              <a:t>, colour]</a:t>
            </a:r>
          </a:p>
          <a:p>
            <a:r>
              <a:rPr lang="en-CA" sz="3200" dirty="0">
                <a:sym typeface="Wingdings" panose="05000000000000000000" pitchFamily="2" charset="2"/>
              </a:rPr>
              <a:t>We would have:</a:t>
            </a:r>
          </a:p>
          <a:p>
            <a:r>
              <a:rPr lang="en-CA" sz="3200" dirty="0">
                <a:sym typeface="Wingdings" panose="05000000000000000000" pitchFamily="2" charset="2"/>
              </a:rPr>
              <a:t>	[0, 0, 100, 200, #0000FF], (blue)</a:t>
            </a:r>
          </a:p>
          <a:p>
            <a:r>
              <a:rPr lang="en-CA" sz="3200" dirty="0">
                <a:sym typeface="Wingdings" panose="05000000000000000000" pitchFamily="2" charset="2"/>
              </a:rPr>
              <a:t>	[100, 0, 200, 200, #FFFFFF], (white)</a:t>
            </a:r>
          </a:p>
          <a:p>
            <a:r>
              <a:rPr lang="en-CA" sz="3200" dirty="0">
                <a:sym typeface="Wingdings" panose="05000000000000000000" pitchFamily="2" charset="2"/>
              </a:rPr>
              <a:t>	[200, 0, 300, 200, #FF0000] (red)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Compared to storing 20,000 of each colour!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98894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Colour Subsampling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TVs use YUV color model which is one brightness layer (Y) and two chroma/colour layers (U and V).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Because our eyes notice brightness more than colour, the Y layer is the most important one of the three. To reduce bandwidth, U and V can be reduced.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233938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Colour Subsampling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61A603-4C0D-4BA5-8898-844786AA7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6782" y="1933721"/>
            <a:ext cx="3317438" cy="3277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EA937-5F04-4DA7-B531-F11ED249BA11}"/>
              </a:ext>
            </a:extLst>
          </p:cNvPr>
          <p:cNvSpPr txBox="1"/>
          <p:nvPr/>
        </p:nvSpPr>
        <p:spPr>
          <a:xfrm>
            <a:off x="4404220" y="2077177"/>
            <a:ext cx="38169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ym typeface="Wingdings" panose="05000000000000000000" pitchFamily="2" charset="2"/>
              </a:rPr>
              <a:t>In each row, count the number of Y, </a:t>
            </a:r>
            <a:r>
              <a:rPr lang="en-CA" sz="3200" dirty="0">
                <a:solidFill>
                  <a:srgbClr val="0070C0"/>
                </a:solidFill>
                <a:sym typeface="Wingdings" panose="05000000000000000000" pitchFamily="2" charset="2"/>
              </a:rPr>
              <a:t>U</a:t>
            </a:r>
            <a:r>
              <a:rPr lang="en-CA" sz="3200" dirty="0">
                <a:sym typeface="Wingdings" panose="05000000000000000000" pitchFamily="2" charset="2"/>
              </a:rPr>
              <a:t>, and </a:t>
            </a:r>
            <a:r>
              <a:rPr lang="en-CA" sz="3200" dirty="0">
                <a:solidFill>
                  <a:srgbClr val="FF0000"/>
                </a:solidFill>
                <a:sym typeface="Wingdings" panose="05000000000000000000" pitchFamily="2" charset="2"/>
              </a:rPr>
              <a:t>V</a:t>
            </a:r>
            <a:r>
              <a:rPr lang="en-CA" sz="3200" dirty="0">
                <a:sym typeface="Wingdings" panose="05000000000000000000" pitchFamily="2" charset="2"/>
              </a:rPr>
              <a:t> pixels.							</a:t>
            </a:r>
          </a:p>
          <a:p>
            <a:r>
              <a:rPr lang="en-CA" sz="3200" dirty="0"/>
              <a:t>Here every row has 4 of all the layers. This is 4:4:4.</a:t>
            </a:r>
          </a:p>
        </p:txBody>
      </p:sp>
    </p:spTree>
    <p:extLst>
      <p:ext uri="{BB962C8B-B14F-4D97-AF65-F5344CB8AC3E}">
        <p14:creationId xmlns:p14="http://schemas.microsoft.com/office/powerpoint/2010/main" val="142467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Colour Subsampling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EA937-5F04-4DA7-B531-F11ED249BA11}"/>
              </a:ext>
            </a:extLst>
          </p:cNvPr>
          <p:cNvSpPr txBox="1"/>
          <p:nvPr/>
        </p:nvSpPr>
        <p:spPr>
          <a:xfrm>
            <a:off x="4085438" y="1636625"/>
            <a:ext cx="381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ym typeface="Wingdings" panose="05000000000000000000" pitchFamily="2" charset="2"/>
              </a:rPr>
              <a:t>In this top diagram, each row has 4 Y and only 2 U </a:t>
            </a:r>
            <a:r>
              <a:rPr lang="en-CA" sz="3200">
                <a:sym typeface="Wingdings" panose="05000000000000000000" pitchFamily="2" charset="2"/>
              </a:rPr>
              <a:t>and 2 V</a:t>
            </a:r>
            <a:r>
              <a:rPr lang="en-CA" sz="3200" dirty="0">
                <a:sym typeface="Wingdings" panose="05000000000000000000" pitchFamily="2" charset="2"/>
              </a:rPr>
              <a:t>. This is 4:2:2.							</a:t>
            </a:r>
          </a:p>
          <a:p>
            <a:r>
              <a:rPr lang="en-CA" sz="3200" dirty="0"/>
              <a:t>Now there is only 1 U and 1 V pixel in each row (still 4 Y pixels), so it is 4:1:1.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A28652-10A3-408C-A491-7338D5AB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95" y="1639691"/>
            <a:ext cx="2252141" cy="225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7C15CA5-D681-4759-AFB3-A1EEBBDC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95" y="3976904"/>
            <a:ext cx="2252140" cy="225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39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1" dirty="0">
                <a:sym typeface="Wingdings" panose="05000000000000000000" pitchFamily="2" charset="2"/>
              </a:rPr>
              <a:t>That’s all! Thank you for a great semester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Final Exam is </a:t>
            </a:r>
            <a:r>
              <a:rPr lang="en-CA" sz="3200" b="1" dirty="0">
                <a:solidFill>
                  <a:srgbClr val="00B0F0"/>
                </a:solidFill>
                <a:sym typeface="Wingdings" panose="05000000000000000000" pitchFamily="2" charset="2"/>
              </a:rPr>
              <a:t>Thursday, December 20</a:t>
            </a:r>
            <a:r>
              <a:rPr lang="en-CA" sz="3200" b="1" baseline="30000" dirty="0">
                <a:solidFill>
                  <a:srgbClr val="00B0F0"/>
                </a:solidFill>
                <a:sym typeface="Wingdings" panose="05000000000000000000" pitchFamily="2" charset="2"/>
              </a:rPr>
              <a:t>th</a:t>
            </a:r>
            <a:r>
              <a:rPr lang="en-CA" sz="3200" dirty="0">
                <a:sym typeface="Wingdings" panose="05000000000000000000" pitchFamily="2" charset="2"/>
              </a:rPr>
              <a:t> at </a:t>
            </a:r>
            <a:r>
              <a:rPr lang="en-CA" sz="3200" b="1" dirty="0">
                <a:solidFill>
                  <a:srgbClr val="00B0F0"/>
                </a:solidFill>
                <a:sym typeface="Wingdings" panose="05000000000000000000" pitchFamily="2" charset="2"/>
              </a:rPr>
              <a:t>9am</a:t>
            </a:r>
            <a:r>
              <a:rPr lang="en-CA" sz="3200" dirty="0">
                <a:sym typeface="Wingdings" panose="05000000000000000000" pitchFamily="2" charset="2"/>
              </a:rPr>
              <a:t>. Remember to go to the correct location; we are split into 3 buildings.</a:t>
            </a:r>
          </a:p>
          <a:p>
            <a:endParaRPr lang="en-CA" sz="3200" dirty="0">
              <a:sym typeface="Wingdings" panose="05000000000000000000" pitchFamily="2" charset="2"/>
            </a:endParaRPr>
          </a:p>
          <a:p>
            <a:endParaRPr lang="en-CA" sz="3200" dirty="0">
              <a:sym typeface="Wingdings" panose="05000000000000000000" pitchFamily="2" charset="2"/>
            </a:endParaRPr>
          </a:p>
          <a:p>
            <a:r>
              <a:rPr lang="en-CA" sz="3200" dirty="0">
                <a:sym typeface="Wingdings" panose="05000000000000000000" pitchFamily="2" charset="2"/>
              </a:rPr>
              <a:t>Happy studying 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06348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4. JPG</a:t>
            </a:r>
          </a:p>
          <a:p>
            <a:r>
              <a:rPr lang="en-CA" sz="3200" dirty="0"/>
              <a:t>5. GIF or PNG</a:t>
            </a:r>
          </a:p>
          <a:p>
            <a:r>
              <a:rPr lang="en-CA" sz="3200" dirty="0"/>
              <a:t>6. 1080 horizontal lines, progressive display</a:t>
            </a:r>
          </a:p>
          <a:p>
            <a:r>
              <a:rPr lang="en-CA" sz="3200" dirty="0"/>
              <a:t>7. e) 2 bit and 8 bit colour</a:t>
            </a:r>
          </a:p>
          <a:p>
            <a:r>
              <a:rPr lang="en-CA" sz="3200" dirty="0"/>
              <a:t>8. b) Differences in brightness</a:t>
            </a:r>
          </a:p>
          <a:p>
            <a:r>
              <a:rPr lang="en-CA" sz="3200" dirty="0"/>
              <a:t>9. b) False – it is lossless</a:t>
            </a:r>
          </a:p>
          <a:p>
            <a:r>
              <a:rPr lang="en-CA" sz="3200" dirty="0"/>
              <a:t>10. b) False</a:t>
            </a:r>
          </a:p>
          <a:p>
            <a:r>
              <a:rPr lang="en-CA" sz="3200" dirty="0"/>
              <a:t>11. b) False – it is often true but not always</a:t>
            </a:r>
          </a:p>
          <a:p>
            <a:r>
              <a:rPr lang="en-CA" sz="3200" dirty="0"/>
              <a:t>12. e) Both </a:t>
            </a:r>
            <a:r>
              <a:rPr lang="en-CA" sz="3200" dirty="0">
                <a:hlinkClick r:id="rId2"/>
              </a:rPr>
              <a:t>www.uwo.ca</a:t>
            </a:r>
            <a:r>
              <a:rPr lang="en-CA" sz="3200" dirty="0"/>
              <a:t> and 280.89.300.20 are invalid IP addresses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5886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13. b), c), d), and e)</a:t>
            </a:r>
          </a:p>
          <a:p>
            <a:r>
              <a:rPr lang="en-CA" sz="3200" dirty="0"/>
              <a:t>14. a) &lt;b&gt;</a:t>
            </a:r>
          </a:p>
          <a:p>
            <a:r>
              <a:rPr lang="en-CA" sz="3200" dirty="0"/>
              <a:t>15. Title is displayed in the browser’s tab</a:t>
            </a:r>
          </a:p>
          <a:p>
            <a:r>
              <a:rPr lang="en-CA" sz="3200" dirty="0"/>
              <a:t>16. a) Content and html tags</a:t>
            </a:r>
          </a:p>
          <a:p>
            <a:r>
              <a:rPr lang="en-CA" sz="3200" dirty="0"/>
              <a:t>17. CRAP (Contrast, Repetition, Alignment, and Proximity)</a:t>
            </a:r>
          </a:p>
          <a:p>
            <a:r>
              <a:rPr lang="en-CA" sz="3200" dirty="0"/>
              <a:t>18. b) pitch</a:t>
            </a:r>
          </a:p>
          <a:p>
            <a:r>
              <a:rPr lang="en-CA" sz="3200" dirty="0"/>
              <a:t>19. b)</a:t>
            </a:r>
          </a:p>
          <a:p>
            <a:r>
              <a:rPr lang="en-CA" sz="3200" dirty="0"/>
              <a:t>20. b) Space between two characters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27878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21. d) 300 </a:t>
            </a:r>
            <a:r>
              <a:rPr lang="en-CA" sz="3200" dirty="0" err="1"/>
              <a:t>ppi</a:t>
            </a:r>
            <a:endParaRPr lang="en-CA" sz="3200" dirty="0"/>
          </a:p>
          <a:p>
            <a:r>
              <a:rPr lang="en-CA" sz="3200" dirty="0"/>
              <a:t>22. b) False</a:t>
            </a:r>
          </a:p>
          <a:p>
            <a:r>
              <a:rPr lang="en-CA" sz="3200" dirty="0"/>
              <a:t>23. c)</a:t>
            </a:r>
          </a:p>
          <a:p>
            <a:r>
              <a:rPr lang="en-CA" sz="3200" dirty="0"/>
              <a:t>24. b) False</a:t>
            </a:r>
          </a:p>
          <a:p>
            <a:r>
              <a:rPr lang="en-CA" sz="3200" dirty="0"/>
              <a:t>25. PageRank is based on the idea of popularity on the web</a:t>
            </a:r>
          </a:p>
          <a:p>
            <a:r>
              <a:rPr lang="en-CA" sz="3200" dirty="0"/>
              <a:t>26. 4 bits</a:t>
            </a:r>
          </a:p>
          <a:p>
            <a:r>
              <a:rPr lang="en-CA" sz="3200" dirty="0"/>
              <a:t>27. b) False – it is called lossy</a:t>
            </a:r>
          </a:p>
          <a:p>
            <a:r>
              <a:rPr lang="en-CA" sz="3200" dirty="0"/>
              <a:t>28. FTP (FileZilla, WinSCP, etc.)</a:t>
            </a:r>
          </a:p>
          <a:p>
            <a:r>
              <a:rPr lang="en-CA" sz="3200" dirty="0"/>
              <a:t>29. panther.uwo.ca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2485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30.</a:t>
            </a:r>
          </a:p>
          <a:p>
            <a:r>
              <a:rPr lang="en-CA" sz="3200" dirty="0"/>
              <a:t>	a) Lossy compression </a:t>
            </a:r>
            <a:r>
              <a:rPr lang="en-CA" sz="3200" dirty="0">
                <a:sym typeface="Wingdings" panose="05000000000000000000" pitchFamily="2" charset="2"/>
              </a:rPr>
              <a:t> #5</a:t>
            </a:r>
          </a:p>
          <a:p>
            <a:r>
              <a:rPr lang="en-CA" sz="3200" dirty="0">
                <a:sym typeface="Wingdings" panose="05000000000000000000" pitchFamily="2" charset="2"/>
              </a:rPr>
              <a:t>	b) .</a:t>
            </a:r>
            <a:r>
              <a:rPr lang="en-CA" sz="3200" dirty="0" err="1">
                <a:sym typeface="Wingdings" panose="05000000000000000000" pitchFamily="2" charset="2"/>
              </a:rPr>
              <a:t>png</a:t>
            </a:r>
            <a:r>
              <a:rPr lang="en-CA" sz="3200" dirty="0">
                <a:sym typeface="Wingdings" panose="05000000000000000000" pitchFamily="2" charset="2"/>
              </a:rPr>
              <a:t>  #1</a:t>
            </a:r>
          </a:p>
          <a:p>
            <a:r>
              <a:rPr lang="en-CA" sz="3200" dirty="0">
                <a:sym typeface="Wingdings" panose="05000000000000000000" pitchFamily="2" charset="2"/>
              </a:rPr>
              <a:t>	c) .jpg  #6</a:t>
            </a:r>
          </a:p>
          <a:p>
            <a:r>
              <a:rPr lang="en-CA" sz="3200" dirty="0">
                <a:sym typeface="Wingdings" panose="05000000000000000000" pitchFamily="2" charset="2"/>
              </a:rPr>
              <a:t>	d) colour resolution  #4</a:t>
            </a:r>
          </a:p>
          <a:p>
            <a:r>
              <a:rPr lang="en-CA" sz="3200" dirty="0">
                <a:sym typeface="Wingdings" panose="05000000000000000000" pitchFamily="2" charset="2"/>
              </a:rPr>
              <a:t>	e) .gif  #2</a:t>
            </a:r>
          </a:p>
          <a:p>
            <a:r>
              <a:rPr lang="en-CA" sz="3200" dirty="0">
                <a:sym typeface="Wingdings" panose="05000000000000000000" pitchFamily="2" charset="2"/>
              </a:rPr>
              <a:t>	f) image resolution  #3</a:t>
            </a:r>
          </a:p>
          <a:p>
            <a:r>
              <a:rPr lang="en-CA" sz="3200" dirty="0">
                <a:sym typeface="Wingdings" panose="05000000000000000000" pitchFamily="2" charset="2"/>
              </a:rPr>
              <a:t>31. b) Bitmapped (Raster)</a:t>
            </a:r>
          </a:p>
          <a:p>
            <a:r>
              <a:rPr lang="en-CA" sz="3200" dirty="0">
                <a:sym typeface="Wingdings" panose="05000000000000000000" pitchFamily="2" charset="2"/>
              </a:rPr>
              <a:t>32. b) 10</a:t>
            </a:r>
          </a:p>
          <a:p>
            <a:r>
              <a:rPr lang="en-CA" sz="3200" dirty="0">
                <a:sym typeface="Wingdings" panose="05000000000000000000" pitchFamily="2" charset="2"/>
              </a:rPr>
              <a:t>33. c) bitmapped graphics</a:t>
            </a:r>
            <a:endParaRPr lang="en-CA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00707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34. a)</a:t>
            </a:r>
          </a:p>
          <a:p>
            <a:r>
              <a:rPr lang="en-CA" sz="3200" dirty="0"/>
              <a:t>35. b) Padding</a:t>
            </a:r>
          </a:p>
          <a:p>
            <a:r>
              <a:rPr lang="en-CA" sz="3200" dirty="0"/>
              <a:t>36.</a:t>
            </a:r>
          </a:p>
          <a:p>
            <a:r>
              <a:rPr lang="en-CA" sz="3200" dirty="0"/>
              <a:t>	a) animation </a:t>
            </a:r>
            <a:r>
              <a:rPr lang="en-CA" sz="3200" dirty="0">
                <a:sym typeface="Wingdings" panose="05000000000000000000" pitchFamily="2" charset="2"/>
              </a:rPr>
              <a:t> #1</a:t>
            </a:r>
            <a:endParaRPr lang="en-CA" sz="3200" dirty="0"/>
          </a:p>
          <a:p>
            <a:r>
              <a:rPr lang="en-CA" sz="3200" dirty="0"/>
              <a:t>	b) ease </a:t>
            </a:r>
            <a:r>
              <a:rPr lang="en-CA" sz="3200" dirty="0">
                <a:sym typeface="Wingdings" panose="05000000000000000000" pitchFamily="2" charset="2"/>
              </a:rPr>
              <a:t> #3</a:t>
            </a:r>
            <a:endParaRPr lang="en-CA" sz="3200" dirty="0"/>
          </a:p>
          <a:p>
            <a:r>
              <a:rPr lang="en-CA" sz="3200" dirty="0"/>
              <a:t>	c) flicker </a:t>
            </a:r>
            <a:r>
              <a:rPr lang="en-CA" sz="3200" dirty="0">
                <a:sym typeface="Wingdings" panose="05000000000000000000" pitchFamily="2" charset="2"/>
              </a:rPr>
              <a:t> #2</a:t>
            </a:r>
            <a:endParaRPr lang="en-CA" sz="3200" dirty="0"/>
          </a:p>
          <a:p>
            <a:r>
              <a:rPr lang="en-CA" sz="3200" dirty="0"/>
              <a:t>	d) morphing </a:t>
            </a:r>
            <a:r>
              <a:rPr lang="en-CA" sz="3200" dirty="0">
                <a:sym typeface="Wingdings" panose="05000000000000000000" pitchFamily="2" charset="2"/>
              </a:rPr>
              <a:t> #4</a:t>
            </a:r>
            <a:endParaRPr lang="en-CA" sz="3200" dirty="0"/>
          </a:p>
          <a:p>
            <a:r>
              <a:rPr lang="en-CA" sz="3200" dirty="0"/>
              <a:t>	e) </a:t>
            </a:r>
            <a:r>
              <a:rPr lang="en-CA" sz="3200" dirty="0" err="1"/>
              <a:t>tweening</a:t>
            </a:r>
            <a:r>
              <a:rPr lang="en-CA" sz="3200" dirty="0"/>
              <a:t> </a:t>
            </a:r>
            <a:r>
              <a:rPr lang="en-CA" sz="3200" dirty="0">
                <a:sym typeface="Wingdings" panose="05000000000000000000" pitchFamily="2" charset="2"/>
              </a:rPr>
              <a:t> #6</a:t>
            </a:r>
            <a:endParaRPr lang="en-CA" sz="3200" dirty="0"/>
          </a:p>
          <a:p>
            <a:r>
              <a:rPr lang="en-CA" sz="3200" dirty="0"/>
              <a:t>	f) </a:t>
            </a:r>
            <a:r>
              <a:rPr lang="en-CA" sz="3200" dirty="0" err="1"/>
              <a:t>cel</a:t>
            </a:r>
            <a:r>
              <a:rPr lang="en-CA" sz="3200" dirty="0"/>
              <a:t> </a:t>
            </a:r>
            <a:r>
              <a:rPr lang="en-CA" sz="3200" dirty="0">
                <a:sym typeface="Wingdings" panose="05000000000000000000" pitchFamily="2" charset="2"/>
              </a:rPr>
              <a:t> #5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93354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37.</a:t>
            </a:r>
          </a:p>
          <a:p>
            <a:r>
              <a:rPr lang="en-CA" sz="3200" dirty="0"/>
              <a:t>	a) sample size </a:t>
            </a:r>
            <a:r>
              <a:rPr lang="en-CA" sz="3200" dirty="0">
                <a:sym typeface="Wingdings" panose="05000000000000000000" pitchFamily="2" charset="2"/>
              </a:rPr>
              <a:t> #2</a:t>
            </a:r>
            <a:endParaRPr lang="en-CA" sz="3200" dirty="0"/>
          </a:p>
          <a:p>
            <a:r>
              <a:rPr lang="en-CA" sz="3200" dirty="0"/>
              <a:t>	b) compression </a:t>
            </a:r>
            <a:r>
              <a:rPr lang="en-CA" sz="3200" dirty="0">
                <a:sym typeface="Wingdings" panose="05000000000000000000" pitchFamily="2" charset="2"/>
              </a:rPr>
              <a:t> #1</a:t>
            </a:r>
            <a:endParaRPr lang="en-CA" sz="3200" dirty="0"/>
          </a:p>
          <a:p>
            <a:r>
              <a:rPr lang="en-CA" sz="3200" dirty="0"/>
              <a:t>	c) frequency </a:t>
            </a:r>
            <a:r>
              <a:rPr lang="en-CA" sz="3200" dirty="0">
                <a:sym typeface="Wingdings" panose="05000000000000000000" pitchFamily="2" charset="2"/>
              </a:rPr>
              <a:t> #6</a:t>
            </a:r>
            <a:endParaRPr lang="en-CA" sz="3200" dirty="0"/>
          </a:p>
          <a:p>
            <a:r>
              <a:rPr lang="en-CA" sz="3200" dirty="0"/>
              <a:t>	d) amplitude </a:t>
            </a:r>
            <a:r>
              <a:rPr lang="en-CA" sz="3200" dirty="0">
                <a:sym typeface="Wingdings" panose="05000000000000000000" pitchFamily="2" charset="2"/>
              </a:rPr>
              <a:t> #3</a:t>
            </a:r>
            <a:endParaRPr lang="en-CA" sz="3200" dirty="0"/>
          </a:p>
          <a:p>
            <a:r>
              <a:rPr lang="en-CA" sz="3200" dirty="0"/>
              <a:t>	e) analog sound </a:t>
            </a:r>
            <a:r>
              <a:rPr lang="en-CA" sz="3200" dirty="0">
                <a:sym typeface="Wingdings" panose="05000000000000000000" pitchFamily="2" charset="2"/>
              </a:rPr>
              <a:t> #4</a:t>
            </a:r>
            <a:endParaRPr lang="en-CA" sz="3200" dirty="0"/>
          </a:p>
          <a:p>
            <a:r>
              <a:rPr lang="en-CA" sz="3200" dirty="0"/>
              <a:t>	f) streaming </a:t>
            </a:r>
            <a:r>
              <a:rPr lang="en-CA" sz="3200" dirty="0">
                <a:sym typeface="Wingdings" panose="05000000000000000000" pitchFamily="2" charset="2"/>
              </a:rPr>
              <a:t> #5</a:t>
            </a:r>
          </a:p>
          <a:p>
            <a:r>
              <a:rPr lang="en-CA" sz="3200" dirty="0">
                <a:sym typeface="Wingdings" panose="05000000000000000000" pitchFamily="2" charset="2"/>
              </a:rPr>
              <a:t>	g) channel  #7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41043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9CBC-7C04-4BEC-AF68-71A171E5ADC5}"/>
              </a:ext>
            </a:extLst>
          </p:cNvPr>
          <p:cNvSpPr txBox="1"/>
          <p:nvPr/>
        </p:nvSpPr>
        <p:spPr>
          <a:xfrm>
            <a:off x="800100" y="1031846"/>
            <a:ext cx="761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38.</a:t>
            </a:r>
          </a:p>
          <a:p>
            <a:r>
              <a:rPr lang="en-CA" sz="3200" dirty="0"/>
              <a:t>	a) bit rate </a:t>
            </a:r>
            <a:r>
              <a:rPr lang="en-CA" sz="3200" dirty="0">
                <a:sym typeface="Wingdings" panose="05000000000000000000" pitchFamily="2" charset="2"/>
              </a:rPr>
              <a:t> #2</a:t>
            </a:r>
            <a:endParaRPr lang="en-CA" sz="3200" dirty="0"/>
          </a:p>
          <a:p>
            <a:r>
              <a:rPr lang="en-CA" sz="3200" dirty="0"/>
              <a:t>	b) codec </a:t>
            </a:r>
            <a:r>
              <a:rPr lang="en-CA" sz="3200" dirty="0">
                <a:sym typeface="Wingdings" panose="05000000000000000000" pitchFamily="2" charset="2"/>
              </a:rPr>
              <a:t> #3</a:t>
            </a:r>
            <a:endParaRPr lang="en-CA" sz="3200" dirty="0"/>
          </a:p>
          <a:p>
            <a:r>
              <a:rPr lang="en-CA" sz="3200" dirty="0"/>
              <a:t>	c) aspect ratio </a:t>
            </a:r>
            <a:r>
              <a:rPr lang="en-CA" sz="3200" dirty="0">
                <a:sym typeface="Wingdings" panose="05000000000000000000" pitchFamily="2" charset="2"/>
              </a:rPr>
              <a:t> #1</a:t>
            </a:r>
            <a:endParaRPr lang="en-CA" sz="3200" dirty="0"/>
          </a:p>
          <a:p>
            <a:r>
              <a:rPr lang="en-CA" sz="3200" dirty="0"/>
              <a:t>	d) bit depth </a:t>
            </a:r>
            <a:r>
              <a:rPr lang="en-CA" sz="3200" dirty="0">
                <a:sym typeface="Wingdings" panose="05000000000000000000" pitchFamily="2" charset="2"/>
              </a:rPr>
              <a:t> #7</a:t>
            </a:r>
            <a:endParaRPr lang="en-CA" sz="3200" dirty="0"/>
          </a:p>
          <a:p>
            <a:r>
              <a:rPr lang="en-CA" sz="3200" dirty="0"/>
              <a:t>	e) playback frame rate </a:t>
            </a:r>
            <a:r>
              <a:rPr lang="en-CA" sz="3200" dirty="0">
                <a:sym typeface="Wingdings" panose="05000000000000000000" pitchFamily="2" charset="2"/>
              </a:rPr>
              <a:t> #5</a:t>
            </a:r>
            <a:endParaRPr lang="en-CA" sz="3200" dirty="0"/>
          </a:p>
          <a:p>
            <a:r>
              <a:rPr lang="en-CA" sz="3200" dirty="0"/>
              <a:t>	f) Adaptive Streaming </a:t>
            </a:r>
            <a:r>
              <a:rPr lang="en-CA" sz="3200" dirty="0">
                <a:sym typeface="Wingdings" panose="05000000000000000000" pitchFamily="2" charset="2"/>
              </a:rPr>
              <a:t> #4</a:t>
            </a:r>
          </a:p>
          <a:p>
            <a:r>
              <a:rPr lang="en-CA" sz="3200" dirty="0">
                <a:sym typeface="Wingdings" panose="05000000000000000000" pitchFamily="2" charset="2"/>
              </a:rPr>
              <a:t>	g) Colour sampling  #6</a:t>
            </a:r>
          </a:p>
          <a:p>
            <a:r>
              <a:rPr lang="en-CA" sz="3200" dirty="0"/>
              <a:t>39. b)</a:t>
            </a:r>
          </a:p>
          <a:p>
            <a:r>
              <a:rPr lang="en-CA" sz="3200" dirty="0">
                <a:sym typeface="Wingdings" panose="05000000000000000000" pitchFamily="2" charset="2"/>
              </a:rPr>
              <a:t>40. e) Both a) and b)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0EA8D4A-9276-4BCC-81E2-DDF9F8CD1614}"/>
              </a:ext>
            </a:extLst>
          </p:cNvPr>
          <p:cNvSpPr txBox="1">
            <a:spLocks/>
          </p:cNvSpPr>
          <p:nvPr/>
        </p:nvSpPr>
        <p:spPr>
          <a:xfrm>
            <a:off x="800100" y="146807"/>
            <a:ext cx="754380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5400"/>
              <a:t>REVIEW SESSION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976416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2861</TotalTime>
  <Words>1142</Words>
  <Application>Microsoft Office PowerPoint</Application>
  <PresentationFormat>On-screen Show (4:3)</PresentationFormat>
  <Paragraphs>244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Bryan Sarlo</cp:lastModifiedBy>
  <cp:revision>87</cp:revision>
  <dcterms:created xsi:type="dcterms:W3CDTF">2017-12-05T06:01:26Z</dcterms:created>
  <dcterms:modified xsi:type="dcterms:W3CDTF">2018-11-29T22:33:32Z</dcterms:modified>
</cp:coreProperties>
</file>