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47"/>
  </p:notesMasterIdLst>
  <p:handoutMasterIdLst>
    <p:handoutMasterId r:id="rId48"/>
  </p:handoutMasterIdLst>
  <p:sldIdLst>
    <p:sldId id="260" r:id="rId2"/>
    <p:sldId id="257" r:id="rId3"/>
    <p:sldId id="350" r:id="rId4"/>
    <p:sldId id="356" r:id="rId5"/>
    <p:sldId id="264" r:id="rId6"/>
    <p:sldId id="265" r:id="rId7"/>
    <p:sldId id="275" r:id="rId8"/>
    <p:sldId id="266" r:id="rId9"/>
    <p:sldId id="276" r:id="rId10"/>
    <p:sldId id="267" r:id="rId11"/>
    <p:sldId id="277" r:id="rId12"/>
    <p:sldId id="278" r:id="rId13"/>
    <p:sldId id="279" r:id="rId14"/>
    <p:sldId id="280" r:id="rId15"/>
    <p:sldId id="287" r:id="rId16"/>
    <p:sldId id="281" r:id="rId17"/>
    <p:sldId id="282" r:id="rId18"/>
    <p:sldId id="283" r:id="rId19"/>
    <p:sldId id="284" r:id="rId20"/>
    <p:sldId id="285" r:id="rId21"/>
    <p:sldId id="289" r:id="rId22"/>
    <p:sldId id="288" r:id="rId23"/>
    <p:sldId id="286" r:id="rId24"/>
    <p:sldId id="349" r:id="rId25"/>
    <p:sldId id="270" r:id="rId26"/>
    <p:sldId id="293" r:id="rId27"/>
    <p:sldId id="268" r:id="rId28"/>
    <p:sldId id="269" r:id="rId29"/>
    <p:sldId id="294" r:id="rId30"/>
    <p:sldId id="295" r:id="rId31"/>
    <p:sldId id="296" r:id="rId32"/>
    <p:sldId id="297" r:id="rId33"/>
    <p:sldId id="313" r:id="rId34"/>
    <p:sldId id="298" r:id="rId35"/>
    <p:sldId id="299" r:id="rId36"/>
    <p:sldId id="271" r:id="rId37"/>
    <p:sldId id="272" r:id="rId38"/>
    <p:sldId id="290" r:id="rId39"/>
    <p:sldId id="291" r:id="rId40"/>
    <p:sldId id="292" r:id="rId41"/>
    <p:sldId id="300" r:id="rId42"/>
    <p:sldId id="273" r:id="rId43"/>
    <p:sldId id="301" r:id="rId44"/>
    <p:sldId id="348" r:id="rId45"/>
    <p:sldId id="355" r:id="rId46"/>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32"/>
    <a:srgbClr val="00FF00"/>
    <a:srgbClr val="3200C8"/>
    <a:srgbClr val="646464"/>
    <a:srgbClr val="CCCCCC"/>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0" autoAdjust="0"/>
    <p:restoredTop sz="87406" autoAdjust="0"/>
  </p:normalViewPr>
  <p:slideViewPr>
    <p:cSldViewPr>
      <p:cViewPr varScale="1">
        <p:scale>
          <a:sx n="101" d="100"/>
          <a:sy n="101" d="100"/>
        </p:scale>
        <p:origin x="372" y="102"/>
      </p:cViewPr>
      <p:guideLst>
        <p:guide orient="horz" pos="2160"/>
        <p:guide pos="2880"/>
      </p:guideLst>
    </p:cSldViewPr>
  </p:slideViewPr>
  <p:outlineViewPr>
    <p:cViewPr>
      <p:scale>
        <a:sx n="33" d="100"/>
        <a:sy n="33" d="100"/>
      </p:scale>
      <p:origin x="0" y="156"/>
    </p:cViewPr>
    <p:sldLst>
      <p:sld r:id="rId1" collapse="1"/>
      <p:sld r:id="rId2"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368" tIns="45682" rIns="91368" bIns="45682" rtlCol="0"/>
          <a:lstStyle>
            <a:lvl1pPr algn="l" eaLnBrk="1" fontAlgn="auto" hangingPunct="1">
              <a:spcBef>
                <a:spcPts val="0"/>
              </a:spcBef>
              <a:spcAft>
                <a:spcPts val="0"/>
              </a:spcAft>
              <a:defRPr sz="1100">
                <a:latin typeface="+mn-lt"/>
                <a:cs typeface="+mn-cs"/>
              </a:defRPr>
            </a:lvl1pPr>
          </a:lstStyle>
          <a:p>
            <a:pPr>
              <a:defRPr/>
            </a:pPr>
            <a:endParaRPr lang="en-CA"/>
          </a:p>
        </p:txBody>
      </p:sp>
      <p:sp>
        <p:nvSpPr>
          <p:cNvPr id="3" name="Date Placeholder 2"/>
          <p:cNvSpPr>
            <a:spLocks noGrp="1"/>
          </p:cNvSpPr>
          <p:nvPr>
            <p:ph type="dt" sz="quarter" idx="1"/>
          </p:nvPr>
        </p:nvSpPr>
        <p:spPr>
          <a:xfrm>
            <a:off x="5438775" y="0"/>
            <a:ext cx="4160838" cy="365125"/>
          </a:xfrm>
          <a:prstGeom prst="rect">
            <a:avLst/>
          </a:prstGeom>
        </p:spPr>
        <p:txBody>
          <a:bodyPr vert="horz" lIns="91368" tIns="45682" rIns="91368" bIns="45682" rtlCol="0"/>
          <a:lstStyle>
            <a:lvl1pPr algn="r" eaLnBrk="1" fontAlgn="auto" hangingPunct="1">
              <a:spcBef>
                <a:spcPts val="0"/>
              </a:spcBef>
              <a:spcAft>
                <a:spcPts val="0"/>
              </a:spcAft>
              <a:defRPr sz="1100">
                <a:latin typeface="+mn-lt"/>
                <a:cs typeface="+mn-cs"/>
              </a:defRPr>
            </a:lvl1pPr>
          </a:lstStyle>
          <a:p>
            <a:pPr>
              <a:defRPr/>
            </a:pPr>
            <a:r>
              <a:rPr lang="en-US"/>
              <a:t>CS1033 Notes</a:t>
            </a:r>
            <a:endParaRPr lang="en-CA"/>
          </a:p>
        </p:txBody>
      </p:sp>
      <p:sp>
        <p:nvSpPr>
          <p:cNvPr id="4" name="Footer Placeholder 3"/>
          <p:cNvSpPr>
            <a:spLocks noGrp="1"/>
          </p:cNvSpPr>
          <p:nvPr>
            <p:ph type="ftr" sz="quarter" idx="2"/>
          </p:nvPr>
        </p:nvSpPr>
        <p:spPr>
          <a:xfrm>
            <a:off x="0" y="6950075"/>
            <a:ext cx="4160838" cy="363538"/>
          </a:xfrm>
          <a:prstGeom prst="rect">
            <a:avLst/>
          </a:prstGeom>
        </p:spPr>
        <p:txBody>
          <a:bodyPr vert="horz" lIns="91368" tIns="45682" rIns="91368" bIns="45682" rtlCol="0" anchor="b"/>
          <a:lstStyle>
            <a:lvl1pPr algn="l" eaLnBrk="1" fontAlgn="auto" hangingPunct="1">
              <a:spcBef>
                <a:spcPts val="0"/>
              </a:spcBef>
              <a:spcAft>
                <a:spcPts val="0"/>
              </a:spcAft>
              <a:defRPr sz="1100">
                <a:latin typeface="+mn-lt"/>
                <a:cs typeface="+mn-cs"/>
              </a:defRPr>
            </a:lvl1pPr>
          </a:lstStyle>
          <a:p>
            <a:pPr>
              <a:defRPr/>
            </a:pPr>
            <a:endParaRPr lang="en-CA"/>
          </a:p>
        </p:txBody>
      </p:sp>
      <p:sp>
        <p:nvSpPr>
          <p:cNvPr id="5" name="Slide Number Placeholder 4"/>
          <p:cNvSpPr>
            <a:spLocks noGrp="1"/>
          </p:cNvSpPr>
          <p:nvPr>
            <p:ph type="sldNum" sz="quarter" idx="3"/>
          </p:nvPr>
        </p:nvSpPr>
        <p:spPr>
          <a:xfrm>
            <a:off x="5438775" y="6950075"/>
            <a:ext cx="4160838" cy="363538"/>
          </a:xfrm>
          <a:prstGeom prst="rect">
            <a:avLst/>
          </a:prstGeom>
        </p:spPr>
        <p:txBody>
          <a:bodyPr vert="horz" wrap="square" lIns="91368" tIns="45682" rIns="91368" bIns="45682" numCol="1" anchor="b" anchorCtr="0" compatLnSpc="1">
            <a:prstTxWarp prst="textNoShape">
              <a:avLst/>
            </a:prstTxWarp>
          </a:bodyPr>
          <a:lstStyle>
            <a:lvl1pPr algn="r" eaLnBrk="1" hangingPunct="1">
              <a:defRPr sz="1100">
                <a:latin typeface="Calibri" panose="020F0502020204030204" pitchFamily="34" charset="0"/>
              </a:defRPr>
            </a:lvl1pPr>
          </a:lstStyle>
          <a:p>
            <a:pPr>
              <a:defRPr/>
            </a:pPr>
            <a:fld id="{F724D2F9-AED5-46FC-9498-824FA0685A5D}"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6583" tIns="48292" rIns="96583" bIns="48292" rtlCol="0"/>
          <a:lstStyle>
            <a:lvl1pPr algn="l" eaLnBrk="1" fontAlgn="auto" hangingPunct="1">
              <a:spcBef>
                <a:spcPts val="0"/>
              </a:spcBef>
              <a:spcAft>
                <a:spcPts val="0"/>
              </a:spcAft>
              <a:defRPr sz="1300">
                <a:latin typeface="+mn-lt"/>
                <a:cs typeface="+mn-cs"/>
              </a:defRPr>
            </a:lvl1pPr>
          </a:lstStyle>
          <a:p>
            <a:pPr>
              <a:defRPr/>
            </a:pPr>
            <a:endParaRPr lang="en-CA"/>
          </a:p>
        </p:txBody>
      </p:sp>
      <p:sp>
        <p:nvSpPr>
          <p:cNvPr id="3" name="Date Placeholder 2"/>
          <p:cNvSpPr>
            <a:spLocks noGrp="1"/>
          </p:cNvSpPr>
          <p:nvPr>
            <p:ph type="dt" idx="1"/>
          </p:nvPr>
        </p:nvSpPr>
        <p:spPr>
          <a:xfrm>
            <a:off x="5438775" y="0"/>
            <a:ext cx="4160838" cy="365125"/>
          </a:xfrm>
          <a:prstGeom prst="rect">
            <a:avLst/>
          </a:prstGeom>
        </p:spPr>
        <p:txBody>
          <a:bodyPr vert="horz" lIns="96583" tIns="48292" rIns="96583" bIns="48292" rtlCol="0"/>
          <a:lstStyle>
            <a:lvl1pPr algn="r" eaLnBrk="1" fontAlgn="auto" hangingPunct="1">
              <a:spcBef>
                <a:spcPts val="0"/>
              </a:spcBef>
              <a:spcAft>
                <a:spcPts val="0"/>
              </a:spcAft>
              <a:defRPr sz="1300">
                <a:latin typeface="+mn-lt"/>
                <a:cs typeface="+mn-cs"/>
              </a:defRPr>
            </a:lvl1pPr>
          </a:lstStyle>
          <a:p>
            <a:pPr>
              <a:defRPr/>
            </a:pPr>
            <a:r>
              <a:rPr lang="en-US"/>
              <a:t>CS1033 Notes</a:t>
            </a:r>
            <a:endParaRPr lang="en-CA"/>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583" tIns="48292" rIns="96583" bIns="48292" rtlCol="0" anchor="ctr"/>
          <a:lstStyle/>
          <a:p>
            <a:pPr lvl="0"/>
            <a:endParaRPr lang="en-CA" noProof="0"/>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6583" tIns="48292" rIns="96583" bIns="4829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6950075"/>
            <a:ext cx="4160838" cy="363538"/>
          </a:xfrm>
          <a:prstGeom prst="rect">
            <a:avLst/>
          </a:prstGeom>
        </p:spPr>
        <p:txBody>
          <a:bodyPr vert="horz" lIns="96583" tIns="48292" rIns="96583" bIns="48292" rtlCol="0" anchor="b"/>
          <a:lstStyle>
            <a:lvl1pPr algn="l" eaLnBrk="1" fontAlgn="auto" hangingPunct="1">
              <a:spcBef>
                <a:spcPts val="0"/>
              </a:spcBef>
              <a:spcAft>
                <a:spcPts val="0"/>
              </a:spcAft>
              <a:defRPr sz="13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5438775" y="6950075"/>
            <a:ext cx="4160838" cy="363538"/>
          </a:xfrm>
          <a:prstGeom prst="rect">
            <a:avLst/>
          </a:prstGeom>
        </p:spPr>
        <p:txBody>
          <a:bodyPr vert="horz" wrap="square" lIns="96583" tIns="48292" rIns="96583" bIns="48292"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75D0CE9D-3B80-4BFC-B767-93187F7C5753}"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mtClean="0"/>
              <a:t>The sancho plan</a:t>
            </a:r>
          </a:p>
        </p:txBody>
      </p:sp>
      <p:sp>
        <p:nvSpPr>
          <p:cNvPr id="54276"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CS1033 Notes</a:t>
            </a:r>
            <a:endParaRPr lang="en-CA" smtClean="0"/>
          </a:p>
        </p:txBody>
      </p:sp>
      <p:sp>
        <p:nvSpPr>
          <p:cNvPr id="1331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45F498-DFC8-4F7D-8AF6-C05F989CF97F}" type="slidenum">
              <a:rPr lang="en-CA" altLang="en-US" sz="1300" smtClean="0"/>
              <a:pPr>
                <a:spcBef>
                  <a:spcPct val="0"/>
                </a:spcBef>
              </a:pPr>
              <a:t>1</a:t>
            </a:fld>
            <a:endParaRPr lang="en-CA" altLang="en-US"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55300"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CS1033 Notes</a:t>
            </a:r>
            <a:endParaRPr lang="en-CA" smtClean="0"/>
          </a:p>
        </p:txBody>
      </p:sp>
      <p:sp>
        <p:nvSpPr>
          <p:cNvPr id="3789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176346-E04E-46F0-B622-81C2B915758F}" type="slidenum">
              <a:rPr lang="en-CA" altLang="en-US" sz="1300" smtClean="0"/>
              <a:pPr>
                <a:spcBef>
                  <a:spcPct val="0"/>
                </a:spcBef>
              </a:pPr>
              <a:t>18</a:t>
            </a:fld>
            <a:endParaRPr lang="en-CA" altLang="en-US"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mtClean="0"/>
              <a:t>Staff View working with notes and on a sheet of music</a:t>
            </a:r>
          </a:p>
          <a:p>
            <a:pPr eaLnBrk="1" hangingPunct="1">
              <a:spcBef>
                <a:spcPct val="0"/>
              </a:spcBef>
            </a:pPr>
            <a:r>
              <a:rPr lang="en-CA" altLang="en-US" smtClean="0"/>
              <a:t>Advantage: Small File sizes, easy to edit and change </a:t>
            </a:r>
            <a:r>
              <a:rPr lang="en-CA" altLang="en-US" smtClean="0">
                <a:sym typeface="Wingdings" panose="05000000000000000000" pitchFamily="2" charset="2"/>
              </a:rPr>
              <a:t> 3minutes</a:t>
            </a:r>
            <a:endParaRPr lang="en-CA" altLang="en-US" smtClean="0"/>
          </a:p>
          <a:p>
            <a:pPr eaLnBrk="1" hangingPunct="1">
              <a:spcBef>
                <a:spcPct val="0"/>
              </a:spcBef>
            </a:pPr>
            <a:r>
              <a:rPr lang="en-CA" altLang="en-US" smtClean="0"/>
              <a:t>Disadvantage: Doesn’t work for voice, cant incorporate into a website easily (need to convert to wav or mp3)</a:t>
            </a:r>
          </a:p>
        </p:txBody>
      </p:sp>
      <p:sp>
        <p:nvSpPr>
          <p:cNvPr id="56324"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CS1033 Notes</a:t>
            </a:r>
            <a:endParaRPr lang="en-CA" smtClean="0"/>
          </a:p>
        </p:txBody>
      </p:sp>
      <p:sp>
        <p:nvSpPr>
          <p:cNvPr id="6144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C501D7-9605-456B-AAB2-BB36B636F1EF}" type="slidenum">
              <a:rPr lang="en-CA" altLang="en-US" sz="1300" smtClean="0"/>
              <a:pPr>
                <a:spcBef>
                  <a:spcPct val="0"/>
                </a:spcBef>
              </a:pPr>
              <a:t>39</a:t>
            </a:fld>
            <a:endParaRPr lang="en-CA" altLang="en-US"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220D84EA-498C-40FF-890D-720FD2963506}" type="datetime1">
              <a:rPr lang="en-US"/>
              <a:pPr>
                <a:defRPr/>
              </a:pPr>
              <a:t>6/1/2020</a:t>
            </a:fld>
            <a:endParaRPr lang="en-CA"/>
          </a:p>
        </p:txBody>
      </p:sp>
      <p:sp>
        <p:nvSpPr>
          <p:cNvPr id="7" name="Footer Placeholder 19"/>
          <p:cNvSpPr>
            <a:spLocks noGrp="1"/>
          </p:cNvSpPr>
          <p:nvPr>
            <p:ph type="ftr" sz="quarter" idx="11"/>
          </p:nvPr>
        </p:nvSpPr>
        <p:spPr>
          <a:xfrm>
            <a:off x="6357938" y="6305550"/>
            <a:ext cx="2252662" cy="476250"/>
          </a:xfrm>
        </p:spPr>
        <p:txBody>
          <a:bodyPr/>
          <a:lstStyle>
            <a:lvl1pPr>
              <a:defRPr/>
            </a:lvl1pPr>
            <a:extLst/>
          </a:lstStyle>
          <a:p>
            <a:pPr>
              <a:defRPr/>
            </a:pPr>
            <a:endParaRPr lang="en-CA"/>
          </a:p>
        </p:txBody>
      </p:sp>
      <p:sp>
        <p:nvSpPr>
          <p:cNvPr id="8" name="Slide Number Placeholder 9"/>
          <p:cNvSpPr>
            <a:spLocks noGrp="1"/>
          </p:cNvSpPr>
          <p:nvPr>
            <p:ph type="sldNum" sz="quarter" idx="12"/>
          </p:nvPr>
        </p:nvSpPr>
        <p:spPr/>
        <p:txBody>
          <a:bodyPr/>
          <a:lstStyle>
            <a:lvl1pPr>
              <a:defRPr/>
            </a:lvl1pPr>
          </a:lstStyle>
          <a:p>
            <a:pPr>
              <a:defRPr/>
            </a:pPr>
            <a:fld id="{AF7493F3-BB8B-4E6D-BD1B-8672BD613644}" type="slidenum">
              <a:rPr lang="en-CA" altLang="en-US"/>
              <a:pPr>
                <a:defRPr/>
              </a:pPr>
              <a:t>‹#›</a:t>
            </a:fld>
            <a:endParaRPr lang="en-CA" altLang="en-US"/>
          </a:p>
        </p:txBody>
      </p:sp>
    </p:spTree>
    <p:extLst>
      <p:ext uri="{BB962C8B-B14F-4D97-AF65-F5344CB8AC3E}">
        <p14:creationId xmlns:p14="http://schemas.microsoft.com/office/powerpoint/2010/main" val="213284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0915D32-8AF5-4585-9FBC-04231A6BE399}" type="datetime1">
              <a:rPr lang="en-US"/>
              <a:pPr>
                <a:defRPr/>
              </a:pPr>
              <a:t>6/1/2020</a:t>
            </a:fld>
            <a:endParaRPr lang="en-CA"/>
          </a:p>
        </p:txBody>
      </p:sp>
      <p:sp>
        <p:nvSpPr>
          <p:cNvPr id="5" name="Footer Placeholder 9"/>
          <p:cNvSpPr>
            <a:spLocks noGrp="1"/>
          </p:cNvSpPr>
          <p:nvPr>
            <p:ph type="ftr" sz="quarter" idx="11"/>
          </p:nvPr>
        </p:nvSpPr>
        <p:spPr/>
        <p:txBody>
          <a:bodyPr/>
          <a:lstStyle>
            <a:lvl1pPr>
              <a:defRPr/>
            </a:lvl1pPr>
          </a:lstStyle>
          <a:p>
            <a:pPr>
              <a:defRPr/>
            </a:pPr>
            <a:endParaRPr lang="en-CA"/>
          </a:p>
        </p:txBody>
      </p:sp>
      <p:sp>
        <p:nvSpPr>
          <p:cNvPr id="6" name="Slide Number Placeholder 21"/>
          <p:cNvSpPr>
            <a:spLocks noGrp="1"/>
          </p:cNvSpPr>
          <p:nvPr>
            <p:ph type="sldNum" sz="quarter" idx="12"/>
          </p:nvPr>
        </p:nvSpPr>
        <p:spPr/>
        <p:txBody>
          <a:bodyPr/>
          <a:lstStyle>
            <a:lvl1pPr>
              <a:defRPr/>
            </a:lvl1pPr>
          </a:lstStyle>
          <a:p>
            <a:pPr>
              <a:defRPr/>
            </a:pPr>
            <a:fld id="{78E0E5F1-7404-4AA4-AC32-AD2DD3201909}" type="slidenum">
              <a:rPr lang="en-CA" altLang="en-US"/>
              <a:pPr>
                <a:defRPr/>
              </a:pPr>
              <a:t>‹#›</a:t>
            </a:fld>
            <a:endParaRPr lang="en-CA" altLang="en-US"/>
          </a:p>
        </p:txBody>
      </p:sp>
    </p:spTree>
    <p:extLst>
      <p:ext uri="{BB962C8B-B14F-4D97-AF65-F5344CB8AC3E}">
        <p14:creationId xmlns:p14="http://schemas.microsoft.com/office/powerpoint/2010/main" val="327413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F97B6C3-4E66-49A9-8FB5-7E48BB9C3D49}" type="datetime1">
              <a:rPr lang="en-US"/>
              <a:pPr>
                <a:defRPr/>
              </a:pPr>
              <a:t>6/1/2020</a:t>
            </a:fld>
            <a:endParaRPr lang="en-CA"/>
          </a:p>
        </p:txBody>
      </p:sp>
      <p:sp>
        <p:nvSpPr>
          <p:cNvPr id="5" name="Footer Placeholder 9"/>
          <p:cNvSpPr>
            <a:spLocks noGrp="1"/>
          </p:cNvSpPr>
          <p:nvPr>
            <p:ph type="ftr" sz="quarter" idx="11"/>
          </p:nvPr>
        </p:nvSpPr>
        <p:spPr/>
        <p:txBody>
          <a:bodyPr/>
          <a:lstStyle>
            <a:lvl1pPr>
              <a:defRPr/>
            </a:lvl1pPr>
          </a:lstStyle>
          <a:p>
            <a:pPr>
              <a:defRPr/>
            </a:pPr>
            <a:endParaRPr lang="en-CA"/>
          </a:p>
        </p:txBody>
      </p:sp>
      <p:sp>
        <p:nvSpPr>
          <p:cNvPr id="6" name="Slide Number Placeholder 21"/>
          <p:cNvSpPr>
            <a:spLocks noGrp="1"/>
          </p:cNvSpPr>
          <p:nvPr>
            <p:ph type="sldNum" sz="quarter" idx="12"/>
          </p:nvPr>
        </p:nvSpPr>
        <p:spPr/>
        <p:txBody>
          <a:bodyPr/>
          <a:lstStyle>
            <a:lvl1pPr>
              <a:defRPr/>
            </a:lvl1pPr>
          </a:lstStyle>
          <a:p>
            <a:pPr>
              <a:defRPr/>
            </a:pPr>
            <a:fld id="{8677EBAE-8583-4797-9F36-62839AD9AA3D}" type="slidenum">
              <a:rPr lang="en-CA" altLang="en-US"/>
              <a:pPr>
                <a:defRPr/>
              </a:pPr>
              <a:t>‹#›</a:t>
            </a:fld>
            <a:endParaRPr lang="en-CA" altLang="en-US"/>
          </a:p>
        </p:txBody>
      </p:sp>
    </p:spTree>
    <p:extLst>
      <p:ext uri="{BB962C8B-B14F-4D97-AF65-F5344CB8AC3E}">
        <p14:creationId xmlns:p14="http://schemas.microsoft.com/office/powerpoint/2010/main" val="37133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8B920B2-112A-43B8-85DB-2671D5FB31D2}" type="datetime1">
              <a:rPr lang="en-US"/>
              <a:pPr>
                <a:defRPr/>
              </a:pPr>
              <a:t>6/1/2020</a:t>
            </a:fld>
            <a:endParaRPr lang="en-CA"/>
          </a:p>
        </p:txBody>
      </p:sp>
      <p:sp>
        <p:nvSpPr>
          <p:cNvPr id="5" name="Footer Placeholder 9"/>
          <p:cNvSpPr>
            <a:spLocks noGrp="1"/>
          </p:cNvSpPr>
          <p:nvPr>
            <p:ph type="ftr" sz="quarter" idx="11"/>
          </p:nvPr>
        </p:nvSpPr>
        <p:spPr/>
        <p:txBody>
          <a:bodyPr/>
          <a:lstStyle>
            <a:lvl1pPr>
              <a:defRPr/>
            </a:lvl1pPr>
          </a:lstStyle>
          <a:p>
            <a:pPr>
              <a:defRPr/>
            </a:pPr>
            <a:endParaRPr lang="en-CA"/>
          </a:p>
        </p:txBody>
      </p:sp>
      <p:sp>
        <p:nvSpPr>
          <p:cNvPr id="6" name="Slide Number Placeholder 21"/>
          <p:cNvSpPr>
            <a:spLocks noGrp="1"/>
          </p:cNvSpPr>
          <p:nvPr>
            <p:ph type="sldNum" sz="quarter" idx="12"/>
          </p:nvPr>
        </p:nvSpPr>
        <p:spPr/>
        <p:txBody>
          <a:bodyPr/>
          <a:lstStyle>
            <a:lvl1pPr>
              <a:defRPr/>
            </a:lvl1pPr>
          </a:lstStyle>
          <a:p>
            <a:pPr>
              <a:defRPr/>
            </a:pPr>
            <a:fld id="{85EF324F-9870-4BD1-858E-483EFD2C6547}" type="slidenum">
              <a:rPr lang="en-CA" altLang="en-US"/>
              <a:pPr>
                <a:defRPr/>
              </a:pPr>
              <a:t>‹#›</a:t>
            </a:fld>
            <a:endParaRPr lang="en-CA" altLang="en-US"/>
          </a:p>
        </p:txBody>
      </p:sp>
    </p:spTree>
    <p:extLst>
      <p:ext uri="{BB962C8B-B14F-4D97-AF65-F5344CB8AC3E}">
        <p14:creationId xmlns:p14="http://schemas.microsoft.com/office/powerpoint/2010/main" val="203870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2EAD31A6-4F65-4A02-9C07-7C651C255BA4}" type="datetime1">
              <a:rPr lang="en-US"/>
              <a:pPr>
                <a:defRPr/>
              </a:pPr>
              <a:t>6/1/2020</a:t>
            </a:fld>
            <a:endParaRPr lang="en-CA"/>
          </a:p>
        </p:txBody>
      </p:sp>
      <p:sp>
        <p:nvSpPr>
          <p:cNvPr id="9" name="Footer Placeholder 4"/>
          <p:cNvSpPr>
            <a:spLocks noGrp="1"/>
          </p:cNvSpPr>
          <p:nvPr>
            <p:ph type="ftr" sz="quarter" idx="11"/>
          </p:nvPr>
        </p:nvSpPr>
        <p:spPr/>
        <p:txBody>
          <a:bodyPr/>
          <a:lstStyle>
            <a:lvl1pPr>
              <a:defRPr/>
            </a:lvl1pPr>
            <a:extLst/>
          </a:lstStyle>
          <a:p>
            <a:pPr>
              <a:defRPr/>
            </a:pPr>
            <a:endParaRPr lang="en-CA"/>
          </a:p>
        </p:txBody>
      </p:sp>
      <p:sp>
        <p:nvSpPr>
          <p:cNvPr id="10" name="Slide Number Placeholder 5"/>
          <p:cNvSpPr>
            <a:spLocks noGrp="1"/>
          </p:cNvSpPr>
          <p:nvPr>
            <p:ph type="sldNum" sz="quarter" idx="12"/>
          </p:nvPr>
        </p:nvSpPr>
        <p:spPr/>
        <p:txBody>
          <a:bodyPr/>
          <a:lstStyle>
            <a:lvl1pPr>
              <a:defRPr/>
            </a:lvl1pPr>
          </a:lstStyle>
          <a:p>
            <a:pPr>
              <a:defRPr/>
            </a:pPr>
            <a:fld id="{46767ADF-AA5E-4A81-B88A-50783758BF9E}" type="slidenum">
              <a:rPr lang="en-CA" altLang="en-US"/>
              <a:pPr>
                <a:defRPr/>
              </a:pPr>
              <a:t>‹#›</a:t>
            </a:fld>
            <a:endParaRPr lang="en-CA" altLang="en-US"/>
          </a:p>
        </p:txBody>
      </p:sp>
    </p:spTree>
    <p:extLst>
      <p:ext uri="{BB962C8B-B14F-4D97-AF65-F5344CB8AC3E}">
        <p14:creationId xmlns:p14="http://schemas.microsoft.com/office/powerpoint/2010/main" val="217376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38EEC55D-0F74-4AAF-875F-1849561B6EA6}" type="datetime1">
              <a:rPr lang="en-US"/>
              <a:pPr>
                <a:defRPr/>
              </a:pPr>
              <a:t>6/1/2020</a:t>
            </a:fld>
            <a:endParaRPr lang="en-CA"/>
          </a:p>
        </p:txBody>
      </p:sp>
      <p:sp>
        <p:nvSpPr>
          <p:cNvPr id="6" name="Footer Placeholder 9"/>
          <p:cNvSpPr>
            <a:spLocks noGrp="1"/>
          </p:cNvSpPr>
          <p:nvPr>
            <p:ph type="ftr" sz="quarter" idx="11"/>
          </p:nvPr>
        </p:nvSpPr>
        <p:spPr/>
        <p:txBody>
          <a:bodyPr/>
          <a:lstStyle>
            <a:lvl1pPr>
              <a:defRPr/>
            </a:lvl1pPr>
          </a:lstStyle>
          <a:p>
            <a:pPr>
              <a:defRPr/>
            </a:pPr>
            <a:endParaRPr lang="en-CA"/>
          </a:p>
        </p:txBody>
      </p:sp>
      <p:sp>
        <p:nvSpPr>
          <p:cNvPr id="7" name="Slide Number Placeholder 21"/>
          <p:cNvSpPr>
            <a:spLocks noGrp="1"/>
          </p:cNvSpPr>
          <p:nvPr>
            <p:ph type="sldNum" sz="quarter" idx="12"/>
          </p:nvPr>
        </p:nvSpPr>
        <p:spPr/>
        <p:txBody>
          <a:bodyPr/>
          <a:lstStyle>
            <a:lvl1pPr>
              <a:defRPr/>
            </a:lvl1pPr>
          </a:lstStyle>
          <a:p>
            <a:pPr>
              <a:defRPr/>
            </a:pPr>
            <a:fld id="{4E540378-59D5-4758-B1CA-5B565069FD87}" type="slidenum">
              <a:rPr lang="en-CA" altLang="en-US"/>
              <a:pPr>
                <a:defRPr/>
              </a:pPr>
              <a:t>‹#›</a:t>
            </a:fld>
            <a:endParaRPr lang="en-CA" altLang="en-US"/>
          </a:p>
        </p:txBody>
      </p:sp>
    </p:spTree>
    <p:extLst>
      <p:ext uri="{BB962C8B-B14F-4D97-AF65-F5344CB8AC3E}">
        <p14:creationId xmlns:p14="http://schemas.microsoft.com/office/powerpoint/2010/main" val="410420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dirty="0"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F01792F1-ADB0-4612-85BF-B6CC49A9DE21}" type="datetime1">
              <a:rPr lang="en-US"/>
              <a:pPr>
                <a:defRPr/>
              </a:pPr>
              <a:t>6/1/2020</a:t>
            </a:fld>
            <a:endParaRPr lang="en-CA"/>
          </a:p>
        </p:txBody>
      </p:sp>
      <p:sp>
        <p:nvSpPr>
          <p:cNvPr id="8" name="Footer Placeholder 7"/>
          <p:cNvSpPr>
            <a:spLocks noGrp="1"/>
          </p:cNvSpPr>
          <p:nvPr>
            <p:ph type="ftr" sz="quarter" idx="11"/>
          </p:nvPr>
        </p:nvSpPr>
        <p:spPr/>
        <p:txBody>
          <a:bodyPr/>
          <a:lstStyle>
            <a:lvl1pPr>
              <a:defRPr/>
            </a:lvl1pPr>
            <a:extLst/>
          </a:lstStyle>
          <a:p>
            <a:pPr>
              <a:defRPr/>
            </a:pPr>
            <a:endParaRPr lang="en-CA"/>
          </a:p>
        </p:txBody>
      </p:sp>
      <p:sp>
        <p:nvSpPr>
          <p:cNvPr id="9" name="Slide Number Placeholder 8"/>
          <p:cNvSpPr>
            <a:spLocks noGrp="1"/>
          </p:cNvSpPr>
          <p:nvPr>
            <p:ph type="sldNum" sz="quarter" idx="12"/>
          </p:nvPr>
        </p:nvSpPr>
        <p:spPr/>
        <p:txBody>
          <a:bodyPr/>
          <a:lstStyle>
            <a:lvl1pPr>
              <a:defRPr/>
            </a:lvl1pPr>
          </a:lstStyle>
          <a:p>
            <a:pPr>
              <a:defRPr/>
            </a:pPr>
            <a:fld id="{ABF2A62E-8E21-472F-A7FD-BD88FBECD94E}" type="slidenum">
              <a:rPr lang="en-CA" altLang="en-US"/>
              <a:pPr>
                <a:defRPr/>
              </a:pPr>
              <a:t>‹#›</a:t>
            </a:fld>
            <a:endParaRPr lang="en-CA" altLang="en-US"/>
          </a:p>
        </p:txBody>
      </p:sp>
    </p:spTree>
    <p:extLst>
      <p:ext uri="{BB962C8B-B14F-4D97-AF65-F5344CB8AC3E}">
        <p14:creationId xmlns:p14="http://schemas.microsoft.com/office/powerpoint/2010/main" val="32018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988DCF6-3DB6-421A-90B5-93859F6B948F}" type="datetime1">
              <a:rPr lang="en-US"/>
              <a:pPr>
                <a:defRPr/>
              </a:pPr>
              <a:t>6/1/2020</a:t>
            </a:fld>
            <a:endParaRPr lang="en-CA"/>
          </a:p>
        </p:txBody>
      </p:sp>
      <p:sp>
        <p:nvSpPr>
          <p:cNvPr id="4" name="Footer Placeholder 9"/>
          <p:cNvSpPr>
            <a:spLocks noGrp="1"/>
          </p:cNvSpPr>
          <p:nvPr>
            <p:ph type="ftr" sz="quarter" idx="11"/>
          </p:nvPr>
        </p:nvSpPr>
        <p:spPr/>
        <p:txBody>
          <a:bodyPr/>
          <a:lstStyle>
            <a:lvl1pPr>
              <a:defRPr/>
            </a:lvl1pPr>
          </a:lstStyle>
          <a:p>
            <a:pPr>
              <a:defRPr/>
            </a:pPr>
            <a:endParaRPr lang="en-CA"/>
          </a:p>
        </p:txBody>
      </p:sp>
      <p:sp>
        <p:nvSpPr>
          <p:cNvPr id="5" name="Slide Number Placeholder 21"/>
          <p:cNvSpPr>
            <a:spLocks noGrp="1"/>
          </p:cNvSpPr>
          <p:nvPr>
            <p:ph type="sldNum" sz="quarter" idx="12"/>
          </p:nvPr>
        </p:nvSpPr>
        <p:spPr/>
        <p:txBody>
          <a:bodyPr/>
          <a:lstStyle>
            <a:lvl1pPr>
              <a:defRPr/>
            </a:lvl1pPr>
          </a:lstStyle>
          <a:p>
            <a:pPr>
              <a:defRPr/>
            </a:pPr>
            <a:fld id="{0DFF0514-1DFE-4FDD-BA7A-5B74510842C0}" type="slidenum">
              <a:rPr lang="en-CA" altLang="en-US"/>
              <a:pPr>
                <a:defRPr/>
              </a:pPr>
              <a:t>‹#›</a:t>
            </a:fld>
            <a:endParaRPr lang="en-CA" altLang="en-US"/>
          </a:p>
        </p:txBody>
      </p:sp>
    </p:spTree>
    <p:extLst>
      <p:ext uri="{BB962C8B-B14F-4D97-AF65-F5344CB8AC3E}">
        <p14:creationId xmlns:p14="http://schemas.microsoft.com/office/powerpoint/2010/main" val="5214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1719F31C-3413-4C95-899A-2B776869625C}" type="datetime1">
              <a:rPr lang="en-US"/>
              <a:pPr>
                <a:defRPr/>
              </a:pPr>
              <a:t>6/1/2020</a:t>
            </a:fld>
            <a:endParaRPr lang="en-CA"/>
          </a:p>
        </p:txBody>
      </p:sp>
      <p:sp>
        <p:nvSpPr>
          <p:cNvPr id="5" name="Footer Placeholder 2"/>
          <p:cNvSpPr>
            <a:spLocks noGrp="1"/>
          </p:cNvSpPr>
          <p:nvPr>
            <p:ph type="ftr" sz="quarter" idx="11"/>
          </p:nvPr>
        </p:nvSpPr>
        <p:spPr/>
        <p:txBody>
          <a:bodyPr/>
          <a:lstStyle>
            <a:lvl1pPr>
              <a:defRPr/>
            </a:lvl1pPr>
            <a:extLst/>
          </a:lstStyle>
          <a:p>
            <a:pPr>
              <a:defRPr/>
            </a:pPr>
            <a:endParaRPr lang="en-CA"/>
          </a:p>
        </p:txBody>
      </p:sp>
      <p:sp>
        <p:nvSpPr>
          <p:cNvPr id="6" name="Slide Number Placeholder 3"/>
          <p:cNvSpPr>
            <a:spLocks noGrp="1"/>
          </p:cNvSpPr>
          <p:nvPr>
            <p:ph type="sldNum" sz="quarter" idx="12"/>
          </p:nvPr>
        </p:nvSpPr>
        <p:spPr/>
        <p:txBody>
          <a:bodyPr/>
          <a:lstStyle>
            <a:lvl1pPr>
              <a:defRPr/>
            </a:lvl1pPr>
          </a:lstStyle>
          <a:p>
            <a:pPr>
              <a:defRPr/>
            </a:pPr>
            <a:fld id="{B4D42D1D-06F7-4C05-83FD-3644D3DA05A0}" type="slidenum">
              <a:rPr lang="en-CA" altLang="en-US"/>
              <a:pPr>
                <a:defRPr/>
              </a:pPr>
              <a:t>‹#›</a:t>
            </a:fld>
            <a:endParaRPr lang="en-CA" altLang="en-US"/>
          </a:p>
        </p:txBody>
      </p:sp>
    </p:spTree>
    <p:extLst>
      <p:ext uri="{BB962C8B-B14F-4D97-AF65-F5344CB8AC3E}">
        <p14:creationId xmlns:p14="http://schemas.microsoft.com/office/powerpoint/2010/main" val="273942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7EEF5A64-A5F4-4D90-9635-694A44A5B2BD}" type="datetime1">
              <a:rPr lang="en-US"/>
              <a:pPr>
                <a:defRPr/>
              </a:pPr>
              <a:t>6/1/2020</a:t>
            </a:fld>
            <a:endParaRPr lang="en-CA"/>
          </a:p>
        </p:txBody>
      </p:sp>
      <p:sp>
        <p:nvSpPr>
          <p:cNvPr id="6" name="Footer Placeholder 5"/>
          <p:cNvSpPr>
            <a:spLocks noGrp="1"/>
          </p:cNvSpPr>
          <p:nvPr>
            <p:ph type="ftr" sz="quarter" idx="11"/>
          </p:nvPr>
        </p:nvSpPr>
        <p:spPr/>
        <p:txBody>
          <a:bodyPr/>
          <a:lstStyle>
            <a:lvl1pPr>
              <a:defRPr/>
            </a:lvl1pPr>
            <a:extLst/>
          </a:lstStyle>
          <a:p>
            <a:pPr>
              <a:defRPr/>
            </a:pPr>
            <a:endParaRPr lang="en-CA"/>
          </a:p>
        </p:txBody>
      </p:sp>
      <p:sp>
        <p:nvSpPr>
          <p:cNvPr id="7" name="Slide Number Placeholder 6"/>
          <p:cNvSpPr>
            <a:spLocks noGrp="1"/>
          </p:cNvSpPr>
          <p:nvPr>
            <p:ph type="sldNum" sz="quarter" idx="12"/>
          </p:nvPr>
        </p:nvSpPr>
        <p:spPr/>
        <p:txBody>
          <a:bodyPr/>
          <a:lstStyle>
            <a:lvl1pPr>
              <a:defRPr/>
            </a:lvl1pPr>
          </a:lstStyle>
          <a:p>
            <a:pPr>
              <a:defRPr/>
            </a:pPr>
            <a:fld id="{80A7FB97-5E10-4231-91DF-7AB0125C373E}" type="slidenum">
              <a:rPr lang="en-CA" altLang="en-US"/>
              <a:pPr>
                <a:defRPr/>
              </a:pPr>
              <a:t>‹#›</a:t>
            </a:fld>
            <a:endParaRPr lang="en-CA" altLang="en-US"/>
          </a:p>
        </p:txBody>
      </p:sp>
    </p:spTree>
    <p:extLst>
      <p:ext uri="{BB962C8B-B14F-4D97-AF65-F5344CB8AC3E}">
        <p14:creationId xmlns:p14="http://schemas.microsoft.com/office/powerpoint/2010/main" val="39962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5E22CF37-5488-42EB-A3E7-74144DC3B97E}" type="datetime1">
              <a:rPr lang="en-US"/>
              <a:pPr>
                <a:defRPr/>
              </a:pPr>
              <a:t>6/1/2020</a:t>
            </a:fld>
            <a:endParaRPr lang="en-CA"/>
          </a:p>
        </p:txBody>
      </p:sp>
      <p:sp>
        <p:nvSpPr>
          <p:cNvPr id="9" name="Footer Placeholder 5"/>
          <p:cNvSpPr>
            <a:spLocks noGrp="1"/>
          </p:cNvSpPr>
          <p:nvPr>
            <p:ph type="ftr" sz="quarter" idx="11"/>
          </p:nvPr>
        </p:nvSpPr>
        <p:spPr/>
        <p:txBody>
          <a:bodyPr/>
          <a:lstStyle>
            <a:lvl1pPr>
              <a:defRPr/>
            </a:lvl1pPr>
            <a:extLst/>
          </a:lstStyle>
          <a:p>
            <a:pPr>
              <a:defRPr/>
            </a:pPr>
            <a:endParaRPr lang="en-CA"/>
          </a:p>
        </p:txBody>
      </p:sp>
      <p:sp>
        <p:nvSpPr>
          <p:cNvPr id="10" name="Slide Number Placeholder 6"/>
          <p:cNvSpPr>
            <a:spLocks noGrp="1"/>
          </p:cNvSpPr>
          <p:nvPr>
            <p:ph type="sldNum" sz="quarter" idx="12"/>
          </p:nvPr>
        </p:nvSpPr>
        <p:spPr/>
        <p:txBody>
          <a:bodyPr/>
          <a:lstStyle>
            <a:lvl1pPr>
              <a:defRPr/>
            </a:lvl1pPr>
          </a:lstStyle>
          <a:p>
            <a:pPr>
              <a:defRPr/>
            </a:pPr>
            <a:fld id="{8BC7E896-D5CB-42C3-9157-CB30DFAA75A2}" type="slidenum">
              <a:rPr lang="en-CA" altLang="en-US"/>
              <a:pPr>
                <a:defRPr/>
              </a:pPr>
              <a:t>‹#›</a:t>
            </a:fld>
            <a:endParaRPr lang="en-CA" altLang="en-US"/>
          </a:p>
        </p:txBody>
      </p:sp>
    </p:spTree>
    <p:extLst>
      <p:ext uri="{BB962C8B-B14F-4D97-AF65-F5344CB8AC3E}">
        <p14:creationId xmlns:p14="http://schemas.microsoft.com/office/powerpoint/2010/main" val="30194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500063" y="0"/>
            <a:ext cx="842962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857250" y="142875"/>
            <a:ext cx="8072438" cy="1143000"/>
          </a:xfrm>
          <a:prstGeom prst="rect">
            <a:avLst/>
          </a:prstGeom>
        </p:spPr>
        <p:txBody>
          <a:bodyPr anchor="ctr">
            <a:normAutofit/>
          </a:bodyPr>
          <a:lstStyle/>
          <a:p>
            <a:r>
              <a:rPr lang="en-US" dirty="0" smtClean="0"/>
              <a:t>Click to edit Master title style</a:t>
            </a:r>
            <a:endParaRPr lang="en-US" dirty="0"/>
          </a:p>
        </p:txBody>
      </p:sp>
      <p:sp>
        <p:nvSpPr>
          <p:cNvPr id="1033" name="Text Placeholder 8"/>
          <p:cNvSpPr>
            <a:spLocks noGrp="1"/>
          </p:cNvSpPr>
          <p:nvPr>
            <p:ph type="body" idx="1"/>
          </p:nvPr>
        </p:nvSpPr>
        <p:spPr bwMode="auto">
          <a:xfrm>
            <a:off x="857250" y="1285875"/>
            <a:ext cx="80772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8573F3DE-E14A-452F-8FFB-2C17944FA02D}" type="datetime1">
              <a:rPr lang="en-US"/>
              <a:pPr>
                <a:defRPr/>
              </a:pPr>
              <a:t>6/1/2020</a:t>
            </a:fld>
            <a:endParaRPr lang="en-C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CA"/>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latin typeface="Gill Sans MT" panose="020B0502020104020203" pitchFamily="34" charset="0"/>
              </a:defRPr>
            </a:lvl1pPr>
          </a:lstStyle>
          <a:p>
            <a:pPr>
              <a:defRPr/>
            </a:pPr>
            <a:fld id="{4AEEB9E5-1E45-4150-98E0-9CFF9B86FE36}" type="slidenum">
              <a:rPr lang="en-CA" altLang="en-US"/>
              <a:pPr>
                <a:defRPr/>
              </a:pPr>
              <a:t>‹#›</a:t>
            </a:fld>
            <a:endParaRPr lang="en-CA" altLang="en-US"/>
          </a:p>
        </p:txBody>
      </p:sp>
      <p:sp>
        <p:nvSpPr>
          <p:cNvPr id="15" name="Rectangle 14"/>
          <p:cNvSpPr/>
          <p:nvPr/>
        </p:nvSpPr>
        <p:spPr bwMode="invGray">
          <a:xfrm>
            <a:off x="571500" y="0"/>
            <a:ext cx="71438"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TextBox 12"/>
          <p:cNvSpPr txBox="1"/>
          <p:nvPr userDrawn="1"/>
        </p:nvSpPr>
        <p:spPr>
          <a:xfrm>
            <a:off x="7215188" y="6500813"/>
            <a:ext cx="1714500" cy="307975"/>
          </a:xfrm>
          <a:prstGeom prst="rect">
            <a:avLst/>
          </a:prstGeom>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CA" altLang="en-US" sz="1400" smtClean="0">
                <a:latin typeface="Gill Sans MT" panose="020B0502020104020203" pitchFamily="34" charset="0"/>
              </a:rPr>
              <a:t>Slide </a:t>
            </a:r>
            <a:fld id="{A173F21C-BB5C-4816-B6B5-98573AEA9D4B}" type="slidenum">
              <a:rPr lang="en-CA" altLang="en-US" sz="1400" smtClean="0">
                <a:latin typeface="Gill Sans MT" panose="020B0502020104020203" pitchFamily="34" charset="0"/>
              </a:rPr>
              <a:pPr eaLnBrk="1" hangingPunct="1">
                <a:defRPr/>
              </a:pPr>
              <a:t>‹#›</a:t>
            </a:fld>
            <a:r>
              <a:rPr lang="en-CA" altLang="en-US" sz="1400" smtClean="0">
                <a:latin typeface="Gill Sans MT" panose="020B0502020104020203" pitchFamily="34" charset="0"/>
              </a:rPr>
              <a:t> of 43</a:t>
            </a:r>
          </a:p>
        </p:txBody>
      </p:sp>
    </p:spTree>
  </p:cSld>
  <p:clrMap bg1="lt1" tx1="dk1" bg2="lt2" tx2="dk2" accent1="accent1" accent2="accent2" accent3="accent3" accent4="accent4" accent5="accent5" accent6="accent6" hlink="hlink" folHlink="folHlink"/>
  <p:sldLayoutIdLst>
    <p:sldLayoutId id="2147485308" r:id="rId1"/>
    <p:sldLayoutId id="2147485303" r:id="rId2"/>
    <p:sldLayoutId id="2147485309" r:id="rId3"/>
    <p:sldLayoutId id="2147485304" r:id="rId4"/>
    <p:sldLayoutId id="2147485310" r:id="rId5"/>
    <p:sldLayoutId id="2147485305" r:id="rId6"/>
    <p:sldLayoutId id="2147485311" r:id="rId7"/>
    <p:sldLayoutId id="2147485312" r:id="rId8"/>
    <p:sldLayoutId id="2147485313" r:id="rId9"/>
    <p:sldLayoutId id="2147485306" r:id="rId10"/>
    <p:sldLayoutId id="214748530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tube.com/watch?v=_Is443qCcP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peech.zone/alias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sd.uwo.ca/~lreid/cs033/sound/jinglebellsNew.wav" TargetMode="External"/><Relationship Id="rId2" Type="http://schemas.openxmlformats.org/officeDocument/2006/relationships/hyperlink" Target="http://www.csd.uwo.ca/~lreid/cs033/sound/jinglebells8000k.wa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csd.uwo.ca/~lreid/cs033/sound/jinglebells32bit.wav" TargetMode="External"/><Relationship Id="rId2" Type="http://schemas.openxmlformats.org/officeDocument/2006/relationships/hyperlink" Target="http://www.csd.uwo.ca/~lreid/cs033/sound/jinglebells16bit.wav" TargetMode="External"/><Relationship Id="rId1" Type="http://schemas.openxmlformats.org/officeDocument/2006/relationships/slideLayout" Target="../slideLayouts/slideLayout2.xml"/><Relationship Id="rId4" Type="http://schemas.openxmlformats.org/officeDocument/2006/relationships/hyperlink" Target="http://www.csd.uwo.ca/~lreid/cs033/sound/jinglebells8bit.mp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heverge.com/2017/4/5/15168340/lossless-audio-music-compression-test-spotify-hi-fi-tidal" TargetMode="External"/><Relationship Id="rId2" Type="http://schemas.openxmlformats.org/officeDocument/2006/relationships/hyperlink" Target="https://www.npr.org/sections/therecord/2015/06/02/411473508/how-well-can-you-hear-audio-qual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hometracked.com/2008/04/20/10-myths-about-normaliz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lpinesoft.co.uk/vinylstudio/samples.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s.cf.ac.uk/Dave/Multimedia/node15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eedback.uwo.ca/Blue/a.aspx?l=141_1_AAAAAAAABJ8" TargetMode="External"/><Relationship Id="rId2" Type="http://schemas.openxmlformats.org/officeDocument/2006/relationships/hyperlink" Target="https://www.youtube.com/watch?v=Sa4MzTamlWQ"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hyperlink" Target="http://www.cs.cf.ac.uk/Dave/Multimedia/node150.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Tom's_Diner#cite_note-8" TargetMode="External"/><Relationship Id="rId2" Type="http://schemas.openxmlformats.org/officeDocument/2006/relationships/hyperlink" Target="http://en.wikipedia.org/wiki/Sveriges_Television" TargetMode="External"/><Relationship Id="rId1" Type="http://schemas.openxmlformats.org/officeDocument/2006/relationships/slideLayout" Target="../slideLayouts/slideLayout9.xml"/><Relationship Id="rId6" Type="http://schemas.openxmlformats.org/officeDocument/2006/relationships/hyperlink" Target="https://www.youtube.com/watch?v=FLP6QluMlrg" TargetMode="External"/><Relationship Id="rId5" Type="http://schemas.openxmlformats.org/officeDocument/2006/relationships/image" Target="../media/image16.jpeg"/><Relationship Id="rId4" Type="http://schemas.openxmlformats.org/officeDocument/2006/relationships/hyperlink" Target="http://www.dailymotion.com/video/xji09_suzanne-vega-toms-diner_musi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csd.uwo.ca/~lreid/cs033/sound/midi/bach1.mid" TargetMode="External"/><Relationship Id="rId2" Type="http://schemas.openxmlformats.org/officeDocument/2006/relationships/hyperlink" Target="http://www.caseyrule.com/projects/piano/" TargetMode="External"/><Relationship Id="rId1" Type="http://schemas.openxmlformats.org/officeDocument/2006/relationships/slideLayout" Target="../slideLayouts/slideLayout2.xml"/><Relationship Id="rId4" Type="http://schemas.openxmlformats.org/officeDocument/2006/relationships/hyperlink" Target="http://www.csd.uwo.ca/~lreid/cs033/sound/midi/bach1.mp3"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www.cbc.ca/radi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feedback.uwo.c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d.uwo.ca/~lreid/cs033/sound/awardwinningpoo.wav" TargetMode="External"/><Relationship Id="rId2" Type="http://schemas.openxmlformats.org/officeDocument/2006/relationships/hyperlink" Target="http://pictoplasma.sound-creatures.com/#/gallery/sound-19/19-10" TargetMode="External"/><Relationship Id="rId1" Type="http://schemas.openxmlformats.org/officeDocument/2006/relationships/slideLayout" Target="../slideLayouts/slideLayout2.xml"/><Relationship Id="rId4" Type="http://schemas.openxmlformats.org/officeDocument/2006/relationships/hyperlink" Target="http://www.cbc.ca/rad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ndbible.com/free-sound-effects-1.html" TargetMode="External"/><Relationship Id="rId2" Type="http://schemas.openxmlformats.org/officeDocument/2006/relationships/hyperlink" Target="http://soundbible.com/215-Cow-Moo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videos.howstuffworks.com/discovery/27960-assignment-discovery-science-of-sound-video.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d.uwo.ca/~lreid/cs033/sound/jinglebellsNew.wav"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6013" y="2986088"/>
            <a:ext cx="6429375" cy="971550"/>
          </a:xfrm>
        </p:spPr>
        <p:txBody>
          <a:bodyPr/>
          <a:lstStyle/>
          <a:p>
            <a:pPr eaLnBrk="1" fontAlgn="auto" hangingPunct="1">
              <a:spcAft>
                <a:spcPts val="0"/>
              </a:spcAft>
              <a:defRPr/>
            </a:pPr>
            <a:r>
              <a:rPr lang="en-CA" dirty="0" smtClean="0">
                <a:solidFill>
                  <a:schemeClr val="tx2">
                    <a:satMod val="130000"/>
                  </a:schemeClr>
                </a:solidFill>
              </a:rPr>
              <a:t>Audio</a:t>
            </a:r>
            <a:endParaRPr lang="en-CA" dirty="0">
              <a:solidFill>
                <a:schemeClr val="tx2">
                  <a:satMod val="130000"/>
                </a:schemeClr>
              </a:solidFill>
            </a:endParaRPr>
          </a:p>
        </p:txBody>
      </p:sp>
      <p:sp>
        <p:nvSpPr>
          <p:cNvPr id="5" name="Text Placeholder 4"/>
          <p:cNvSpPr>
            <a:spLocks noGrp="1"/>
          </p:cNvSpPr>
          <p:nvPr>
            <p:ph type="body" idx="1"/>
          </p:nvPr>
        </p:nvSpPr>
        <p:spPr>
          <a:xfrm>
            <a:off x="2357438" y="1500188"/>
            <a:ext cx="6400800" cy="1509712"/>
          </a:xfrm>
        </p:spPr>
        <p:txBody>
          <a:bodyPr>
            <a:normAutofit/>
          </a:bodyPr>
          <a:lstStyle/>
          <a:p>
            <a:pPr eaLnBrk="1" fontAlgn="auto" hangingPunct="1">
              <a:spcAft>
                <a:spcPts val="0"/>
              </a:spcAft>
              <a:buFont typeface="Wingdings 2"/>
              <a:buNone/>
              <a:defRPr/>
            </a:pPr>
            <a:r>
              <a:rPr lang="en-CA" dirty="0" smtClean="0"/>
              <a:t>Computer Science 1033 – Week </a:t>
            </a:r>
            <a:r>
              <a:rPr lang="en-CA" dirty="0" smtClean="0"/>
              <a:t>10</a:t>
            </a:r>
            <a:endParaRPr lang="en-CA" dirty="0"/>
          </a:p>
        </p:txBody>
      </p:sp>
      <p:sp>
        <p:nvSpPr>
          <p:cNvPr id="12292" name="TextBox 6"/>
          <p:cNvSpPr txBox="1">
            <a:spLocks noChangeArrowheads="1"/>
          </p:cNvSpPr>
          <p:nvPr/>
        </p:nvSpPr>
        <p:spPr bwMode="auto">
          <a:xfrm>
            <a:off x="2214563" y="5929313"/>
            <a:ext cx="6929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2000" i="1">
                <a:solidFill>
                  <a:schemeClr val="accent1"/>
                </a:solidFill>
              </a:rPr>
              <a:t>“Adding sound to movies would be like putting lipstick on the Venus de Milo.” </a:t>
            </a:r>
            <a:r>
              <a:rPr lang="en-CA" altLang="en-US" sz="2000" i="1">
                <a:solidFill>
                  <a:schemeClr val="accent1"/>
                </a:solidFill>
                <a:sym typeface="Wingdings" panose="05000000000000000000" pitchFamily="2" charset="2"/>
              </a:rPr>
              <a:t> </a:t>
            </a:r>
            <a:r>
              <a:rPr lang="en-CA" altLang="en-US" sz="2000">
                <a:solidFill>
                  <a:schemeClr val="accent1"/>
                </a:solidFill>
              </a:rPr>
              <a:t>Mary Pickford (Movie Actress from the 1920s)</a:t>
            </a:r>
          </a:p>
        </p:txBody>
      </p:sp>
      <p:sp>
        <p:nvSpPr>
          <p:cNvPr id="12293" name="Rectangle 5"/>
          <p:cNvSpPr>
            <a:spLocks noChangeArrowheads="1"/>
          </p:cNvSpPr>
          <p:nvPr/>
        </p:nvSpPr>
        <p:spPr bwMode="auto">
          <a:xfrm>
            <a:off x="6143625" y="5072063"/>
            <a:ext cx="3000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200"/>
              <a:t>Watch how the music and animation meld</a:t>
            </a:r>
          </a:p>
        </p:txBody>
      </p:sp>
      <p:pic>
        <p:nvPicPr>
          <p:cNvPr id="12294" name="Picture 2" descr="image descriptio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63" y="3357563"/>
            <a:ext cx="27781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2875"/>
            <a:ext cx="8501062" cy="1214438"/>
          </a:xfrm>
        </p:spPr>
        <p:txBody>
          <a:bodyPr/>
          <a:lstStyle/>
          <a:p>
            <a:pPr eaLnBrk="1" fontAlgn="auto" hangingPunct="1">
              <a:spcAft>
                <a:spcPts val="0"/>
              </a:spcAft>
              <a:defRPr/>
            </a:pPr>
            <a:r>
              <a:rPr lang="en-CA" dirty="0" smtClean="0">
                <a:solidFill>
                  <a:schemeClr val="tx2">
                    <a:satMod val="130000"/>
                  </a:schemeClr>
                </a:solidFill>
              </a:rPr>
              <a:t>How do computers represent sound?</a:t>
            </a:r>
            <a:endParaRPr lang="en-CA" dirty="0">
              <a:solidFill>
                <a:schemeClr val="tx2">
                  <a:satMod val="130000"/>
                </a:schemeClr>
              </a:solidFill>
            </a:endParaRPr>
          </a:p>
        </p:txBody>
      </p:sp>
      <p:sp>
        <p:nvSpPr>
          <p:cNvPr id="28675" name="Content Placeholder 2"/>
          <p:cNvSpPr>
            <a:spLocks noGrp="1"/>
          </p:cNvSpPr>
          <p:nvPr>
            <p:ph idx="1"/>
          </p:nvPr>
        </p:nvSpPr>
        <p:spPr/>
        <p:txBody>
          <a:bodyPr/>
          <a:lstStyle/>
          <a:p>
            <a:pPr eaLnBrk="1" hangingPunct="1"/>
            <a:r>
              <a:rPr lang="en-CA" altLang="en-US" smtClean="0"/>
              <a:t>Computer must somehow represent the wave. </a:t>
            </a:r>
          </a:p>
          <a:p>
            <a:pPr eaLnBrk="1" hangingPunct="1"/>
            <a:r>
              <a:rPr lang="en-CA" altLang="en-US" b="1" smtClean="0">
                <a:solidFill>
                  <a:schemeClr val="accent1"/>
                </a:solidFill>
              </a:rPr>
              <a:t>Question</a:t>
            </a:r>
            <a:r>
              <a:rPr lang="en-CA" altLang="en-US" smtClean="0">
                <a:solidFill>
                  <a:schemeClr val="accent1"/>
                </a:solidFill>
              </a:rPr>
              <a:t>: What two things does a computer always do when it needs to represent something?</a:t>
            </a:r>
          </a:p>
          <a:p>
            <a:pPr lvl="1" eaLnBrk="1" hangingPunct="1"/>
            <a:r>
              <a:rPr lang="en-CA" altLang="en-US" smtClean="0"/>
              <a:t>Sample</a:t>
            </a:r>
          </a:p>
          <a:p>
            <a:pPr lvl="1" eaLnBrk="1" hangingPunct="1"/>
            <a:r>
              <a:rPr lang="en-CA" altLang="en-US" smtClean="0"/>
              <a:t>Quantize</a:t>
            </a:r>
          </a:p>
        </p:txBody>
      </p:sp>
      <p:sp>
        <p:nvSpPr>
          <p:cNvPr id="4" name="Rectangle 3"/>
          <p:cNvSpPr/>
          <p:nvPr/>
        </p:nvSpPr>
        <p:spPr>
          <a:xfrm>
            <a:off x="928688" y="4019550"/>
            <a:ext cx="7215187"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How do computers represent sound</a:t>
            </a:r>
            <a:endParaRPr lang="en-CA" dirty="0">
              <a:solidFill>
                <a:schemeClr val="tx2">
                  <a:satMod val="130000"/>
                </a:schemeClr>
              </a:solidFill>
            </a:endParaRPr>
          </a:p>
        </p:txBody>
      </p:sp>
      <p:sp>
        <p:nvSpPr>
          <p:cNvPr id="29699" name="Content Placeholder 2"/>
          <p:cNvSpPr>
            <a:spLocks noGrp="1"/>
          </p:cNvSpPr>
          <p:nvPr>
            <p:ph idx="1"/>
          </p:nvPr>
        </p:nvSpPr>
        <p:spPr>
          <a:xfrm>
            <a:off x="857250" y="1143000"/>
            <a:ext cx="8077200" cy="1714500"/>
          </a:xfrm>
        </p:spPr>
        <p:txBody>
          <a:bodyPr/>
          <a:lstStyle/>
          <a:p>
            <a:pPr eaLnBrk="1" hangingPunct="1"/>
            <a:r>
              <a:rPr lang="en-CA" altLang="en-US" b="1" smtClean="0">
                <a:solidFill>
                  <a:schemeClr val="accent1"/>
                </a:solidFill>
              </a:rPr>
              <a:t>Question</a:t>
            </a:r>
            <a:r>
              <a:rPr lang="en-CA" altLang="en-US" smtClean="0">
                <a:solidFill>
                  <a:schemeClr val="accent1"/>
                </a:solidFill>
              </a:rPr>
              <a:t>: In the following sound wave image what is wrong if we take a sample of the wave every 5 units?</a:t>
            </a:r>
          </a:p>
        </p:txBody>
      </p:sp>
      <p:pic>
        <p:nvPicPr>
          <p:cNvPr id="29700" name="Picture 2" descr="http://www.maurograziani.org/text_pages/maxmsp/primer/lesson02/pc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714625"/>
            <a:ext cx="568642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4"/>
          <p:cNvSpPr txBox="1">
            <a:spLocks noChangeArrowheads="1"/>
          </p:cNvSpPr>
          <p:nvPr/>
        </p:nvSpPr>
        <p:spPr bwMode="auto">
          <a:xfrm>
            <a:off x="1463675" y="5929313"/>
            <a:ext cx="642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800"/>
              <a:t>0    1    2    3    4     5    6    7     8     9    10   11   12   13   14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The </a:t>
            </a:r>
            <a:r>
              <a:rPr lang="en-CA" dirty="0" err="1" smtClean="0">
                <a:solidFill>
                  <a:schemeClr val="tx2">
                    <a:satMod val="130000"/>
                  </a:schemeClr>
                </a:solidFill>
              </a:rPr>
              <a:t>Nyquist</a:t>
            </a:r>
            <a:r>
              <a:rPr lang="en-CA" dirty="0" smtClean="0">
                <a:solidFill>
                  <a:schemeClr val="tx2">
                    <a:satMod val="130000"/>
                  </a:schemeClr>
                </a:solidFill>
              </a:rPr>
              <a:t> Limit</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5000625"/>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This rule says you </a:t>
            </a:r>
            <a:r>
              <a:rPr lang="en-CA" dirty="0" smtClean="0">
                <a:hlinkClick r:id="rId2"/>
              </a:rPr>
              <a:t>MUST take at least 2 samples </a:t>
            </a:r>
            <a:r>
              <a:rPr lang="en-CA" dirty="0" smtClean="0"/>
              <a:t>for every cycle of the wave. If you take less than two sample, you will get a completely different sound wave:</a:t>
            </a:r>
          </a:p>
          <a:p>
            <a:pPr marL="365760" indent="-283464" eaLnBrk="1" fontAlgn="auto" hangingPunct="1">
              <a:spcAft>
                <a:spcPts val="0"/>
              </a:spcAft>
              <a:buFont typeface="Wingdings 2"/>
              <a:buChar char=""/>
              <a:defRPr/>
            </a:pPr>
            <a:r>
              <a:rPr lang="en-CA" b="1" dirty="0" smtClean="0">
                <a:solidFill>
                  <a:schemeClr val="accent1"/>
                </a:solidFill>
              </a:rPr>
              <a:t>Question: </a:t>
            </a:r>
            <a:r>
              <a:rPr lang="en-CA" dirty="0" smtClean="0">
                <a:solidFill>
                  <a:schemeClr val="accent1"/>
                </a:solidFill>
              </a:rPr>
              <a:t> Which of these sound waves has a higher pitch?</a:t>
            </a:r>
          </a:p>
          <a:p>
            <a:pPr marL="365760" indent="-283464" eaLnBrk="1" fontAlgn="auto" hangingPunct="1">
              <a:spcAft>
                <a:spcPts val="0"/>
              </a:spcAft>
              <a:buFont typeface="Wingdings 2"/>
              <a:buChar char=""/>
              <a:defRPr/>
            </a:pPr>
            <a:endParaRPr lang="en-CA" b="1" dirty="0" smtClean="0">
              <a:solidFill>
                <a:schemeClr val="accent1"/>
              </a:solidFill>
            </a:endParaRPr>
          </a:p>
          <a:p>
            <a:pPr marL="365760" indent="-283464" eaLnBrk="1" fontAlgn="auto" hangingPunct="1">
              <a:spcAft>
                <a:spcPts val="0"/>
              </a:spcAft>
              <a:buFont typeface="Wingdings 2"/>
              <a:buNone/>
              <a:defRPr/>
            </a:pPr>
            <a:endParaRPr lang="en-CA" b="1" dirty="0" smtClean="0">
              <a:solidFill>
                <a:schemeClr val="accent1"/>
              </a:solidFill>
            </a:endParaRP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does the </a:t>
            </a:r>
            <a:r>
              <a:rPr lang="en-CA" dirty="0" err="1" smtClean="0">
                <a:solidFill>
                  <a:schemeClr val="accent1"/>
                </a:solidFill>
              </a:rPr>
              <a:t>Nyquist</a:t>
            </a:r>
            <a:r>
              <a:rPr lang="en-CA" dirty="0" smtClean="0">
                <a:solidFill>
                  <a:schemeClr val="accent1"/>
                </a:solidFill>
              </a:rPr>
              <a:t> Limit rule imply about taking samples for higher pitched sounds than lower pitched sounds?</a:t>
            </a:r>
            <a:endParaRPr lang="en-CA" dirty="0">
              <a:solidFill>
                <a:schemeClr val="accent1"/>
              </a:solidFill>
            </a:endParaRPr>
          </a:p>
        </p:txBody>
      </p:sp>
      <p:sp>
        <p:nvSpPr>
          <p:cNvPr id="4" name="Freeform 3"/>
          <p:cNvSpPr/>
          <p:nvPr/>
        </p:nvSpPr>
        <p:spPr>
          <a:xfrm>
            <a:off x="4143375" y="3714750"/>
            <a:ext cx="1952625" cy="928688"/>
          </a:xfrm>
          <a:custGeom>
            <a:avLst/>
            <a:gdLst>
              <a:gd name="connsiteX0" fmla="*/ 0 w 1951893"/>
              <a:gd name="connsiteY0" fmla="*/ 893885 h 929054"/>
              <a:gd name="connsiteX1" fmla="*/ 351693 w 1951893"/>
              <a:gd name="connsiteY1" fmla="*/ 14654 h 929054"/>
              <a:gd name="connsiteX2" fmla="*/ 650631 w 1951893"/>
              <a:gd name="connsiteY2" fmla="*/ 805962 h 929054"/>
              <a:gd name="connsiteX3" fmla="*/ 1019908 w 1951893"/>
              <a:gd name="connsiteY3" fmla="*/ 102577 h 929054"/>
              <a:gd name="connsiteX4" fmla="*/ 1318846 w 1951893"/>
              <a:gd name="connsiteY4" fmla="*/ 929054 h 929054"/>
              <a:gd name="connsiteX5" fmla="*/ 1582616 w 1951893"/>
              <a:gd name="connsiteY5" fmla="*/ 102577 h 929054"/>
              <a:gd name="connsiteX6" fmla="*/ 1951893 w 1951893"/>
              <a:gd name="connsiteY6" fmla="*/ 753208 h 929054"/>
              <a:gd name="connsiteX7" fmla="*/ 1951893 w 1951893"/>
              <a:gd name="connsiteY7" fmla="*/ 753208 h 92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1893" h="929054">
                <a:moveTo>
                  <a:pt x="0" y="893885"/>
                </a:moveTo>
                <a:cubicBezTo>
                  <a:pt x="121627" y="461596"/>
                  <a:pt x="243254" y="29308"/>
                  <a:pt x="351693" y="14654"/>
                </a:cubicBezTo>
                <a:cubicBezTo>
                  <a:pt x="460132" y="0"/>
                  <a:pt x="539262" y="791308"/>
                  <a:pt x="650631" y="805962"/>
                </a:cubicBezTo>
                <a:cubicBezTo>
                  <a:pt x="762000" y="820616"/>
                  <a:pt x="908539" y="82062"/>
                  <a:pt x="1019908" y="102577"/>
                </a:cubicBezTo>
                <a:cubicBezTo>
                  <a:pt x="1131277" y="123092"/>
                  <a:pt x="1225061" y="929054"/>
                  <a:pt x="1318846" y="929054"/>
                </a:cubicBezTo>
                <a:cubicBezTo>
                  <a:pt x="1412631" y="929054"/>
                  <a:pt x="1477108" y="131885"/>
                  <a:pt x="1582616" y="102577"/>
                </a:cubicBezTo>
                <a:cubicBezTo>
                  <a:pt x="1688124" y="73269"/>
                  <a:pt x="1951893" y="753208"/>
                  <a:pt x="1951893" y="753208"/>
                </a:cubicBezTo>
                <a:lnTo>
                  <a:pt x="1951893" y="753208"/>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CA"/>
          </a:p>
        </p:txBody>
      </p:sp>
      <p:sp>
        <p:nvSpPr>
          <p:cNvPr id="5" name="Freeform 4"/>
          <p:cNvSpPr/>
          <p:nvPr/>
        </p:nvSpPr>
        <p:spPr>
          <a:xfrm>
            <a:off x="7143750" y="3786188"/>
            <a:ext cx="790575" cy="785812"/>
          </a:xfrm>
          <a:custGeom>
            <a:avLst/>
            <a:gdLst>
              <a:gd name="connsiteX0" fmla="*/ 0 w 791308"/>
              <a:gd name="connsiteY0" fmla="*/ 785446 h 785446"/>
              <a:gd name="connsiteX1" fmla="*/ 70338 w 791308"/>
              <a:gd name="connsiteY1" fmla="*/ 11723 h 785446"/>
              <a:gd name="connsiteX2" fmla="*/ 158261 w 791308"/>
              <a:gd name="connsiteY2" fmla="*/ 715108 h 785446"/>
              <a:gd name="connsiteX3" fmla="*/ 246185 w 791308"/>
              <a:gd name="connsiteY3" fmla="*/ 46892 h 785446"/>
              <a:gd name="connsiteX4" fmla="*/ 351692 w 791308"/>
              <a:gd name="connsiteY4" fmla="*/ 627185 h 785446"/>
              <a:gd name="connsiteX5" fmla="*/ 439615 w 791308"/>
              <a:gd name="connsiteY5" fmla="*/ 82061 h 785446"/>
              <a:gd name="connsiteX6" fmla="*/ 597877 w 791308"/>
              <a:gd name="connsiteY6" fmla="*/ 715108 h 785446"/>
              <a:gd name="connsiteX7" fmla="*/ 650631 w 791308"/>
              <a:gd name="connsiteY7" fmla="*/ 64477 h 785446"/>
              <a:gd name="connsiteX8" fmla="*/ 791308 w 791308"/>
              <a:gd name="connsiteY8" fmla="*/ 644769 h 785446"/>
              <a:gd name="connsiteX9" fmla="*/ 791308 w 791308"/>
              <a:gd name="connsiteY9" fmla="*/ 644769 h 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1308" h="785446">
                <a:moveTo>
                  <a:pt x="0" y="785446"/>
                </a:moveTo>
                <a:cubicBezTo>
                  <a:pt x="21980" y="404446"/>
                  <a:pt x="43961" y="23446"/>
                  <a:pt x="70338" y="11723"/>
                </a:cubicBezTo>
                <a:cubicBezTo>
                  <a:pt x="96715" y="0"/>
                  <a:pt x="128953" y="709247"/>
                  <a:pt x="158261" y="715108"/>
                </a:cubicBezTo>
                <a:cubicBezTo>
                  <a:pt x="187569" y="720970"/>
                  <a:pt x="213947" y="61546"/>
                  <a:pt x="246185" y="46892"/>
                </a:cubicBezTo>
                <a:cubicBezTo>
                  <a:pt x="278423" y="32238"/>
                  <a:pt x="319454" y="621324"/>
                  <a:pt x="351692" y="627185"/>
                </a:cubicBezTo>
                <a:cubicBezTo>
                  <a:pt x="383930" y="633046"/>
                  <a:pt x="398584" y="67407"/>
                  <a:pt x="439615" y="82061"/>
                </a:cubicBezTo>
                <a:cubicBezTo>
                  <a:pt x="480646" y="96715"/>
                  <a:pt x="562708" y="718039"/>
                  <a:pt x="597877" y="715108"/>
                </a:cubicBezTo>
                <a:cubicBezTo>
                  <a:pt x="633046" y="712177"/>
                  <a:pt x="618393" y="76200"/>
                  <a:pt x="650631" y="64477"/>
                </a:cubicBezTo>
                <a:cubicBezTo>
                  <a:pt x="682870" y="52754"/>
                  <a:pt x="791308" y="644769"/>
                  <a:pt x="791308" y="644769"/>
                </a:cubicBezTo>
                <a:lnTo>
                  <a:pt x="791308" y="644769"/>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Sampling</a:t>
            </a:r>
            <a:endParaRPr lang="en-CA" dirty="0">
              <a:solidFill>
                <a:schemeClr val="tx2">
                  <a:satMod val="130000"/>
                </a:schemeClr>
              </a:solidFill>
            </a:endParaRPr>
          </a:p>
        </p:txBody>
      </p:sp>
      <p:sp>
        <p:nvSpPr>
          <p:cNvPr id="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r>
              <a:rPr lang="en-CA" dirty="0" smtClean="0"/>
              <a:t>We MUST take 2 or more samples per wave</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is the advantage of taking lots of samples per wave?</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is the disadvantage of taking lots of samples per wave?</a:t>
            </a:r>
          </a:p>
          <a:p>
            <a:pPr marL="365760" indent="-283464" eaLnBrk="1" fontAlgn="auto" hangingPunct="1">
              <a:spcAft>
                <a:spcPts val="0"/>
              </a:spcAft>
              <a:buFont typeface="Wingdings 2"/>
              <a:buChar char=""/>
              <a:defRPr/>
            </a:pPr>
            <a:r>
              <a:rPr lang="en-CA" dirty="0" smtClean="0"/>
              <a:t>Number of samples per second is represented in Hertz (Hz)</a:t>
            </a:r>
          </a:p>
          <a:p>
            <a:pPr marL="365760" indent="-283464" eaLnBrk="1" fontAlgn="auto" hangingPunct="1">
              <a:spcAft>
                <a:spcPts val="0"/>
              </a:spcAft>
              <a:buFont typeface="Wingdings 2"/>
              <a:buChar char=""/>
              <a:defRPr/>
            </a:pPr>
            <a:r>
              <a:rPr lang="en-CA" dirty="0" smtClean="0"/>
              <a:t>Number of 1000 samples per second is represented in </a:t>
            </a:r>
            <a:r>
              <a:rPr lang="en-CA" dirty="0" err="1" smtClean="0"/>
              <a:t>KiloHertz</a:t>
            </a:r>
            <a:r>
              <a:rPr lang="en-CA" dirty="0" smtClean="0"/>
              <a:t> (KHz)</a:t>
            </a:r>
          </a:p>
          <a:p>
            <a:pPr marL="365760" indent="-283464" eaLnBrk="1" fontAlgn="auto" hangingPunct="1">
              <a:spcAft>
                <a:spcPts val="0"/>
              </a:spcAft>
              <a:buFont typeface="Wingdings 2"/>
              <a:buChar char=""/>
              <a:defRPr/>
            </a:pPr>
            <a:r>
              <a:rPr lang="en-CA" dirty="0" smtClean="0"/>
              <a:t>For CD quality we need 44,100 samples per second or 44,100Hz or 44.1KHz</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Sample Rate</a:t>
            </a:r>
            <a:endParaRPr lang="en-CA" dirty="0">
              <a:solidFill>
                <a:schemeClr val="tx2">
                  <a:satMod val="130000"/>
                </a:schemeClr>
              </a:solidFill>
            </a:endParaRPr>
          </a:p>
        </p:txBody>
      </p:sp>
      <p:sp>
        <p:nvSpPr>
          <p:cNvPr id="32771" name="Content Placeholder 2"/>
          <p:cNvSpPr>
            <a:spLocks noGrp="1"/>
          </p:cNvSpPr>
          <p:nvPr>
            <p:ph idx="1"/>
          </p:nvPr>
        </p:nvSpPr>
        <p:spPr>
          <a:xfrm>
            <a:off x="857250" y="1285875"/>
            <a:ext cx="8077200" cy="1857375"/>
          </a:xfrm>
        </p:spPr>
        <p:txBody>
          <a:bodyPr/>
          <a:lstStyle/>
          <a:p>
            <a:pPr eaLnBrk="1" hangingPunct="1"/>
            <a:r>
              <a:rPr lang="en-CA" altLang="en-US" b="1" smtClean="0"/>
              <a:t>Sample Rate </a:t>
            </a:r>
            <a:r>
              <a:rPr lang="en-CA" altLang="en-US" smtClean="0">
                <a:sym typeface="Wingdings" panose="05000000000000000000" pitchFamily="2" charset="2"/>
              </a:rPr>
              <a:t> number of samples we take per second of audio or number of times per second the waveform is measured.</a:t>
            </a:r>
            <a:endParaRPr lang="en-CA" altLang="en-US" smtClean="0"/>
          </a:p>
        </p:txBody>
      </p:sp>
      <p:pic>
        <p:nvPicPr>
          <p:cNvPr id="32772" name="Picture 21"/>
          <p:cNvPicPr>
            <a:picLocks noChangeAspect="1" noChangeArrowheads="1"/>
          </p:cNvPicPr>
          <p:nvPr/>
        </p:nvPicPr>
        <p:blipFill>
          <a:blip r:embed="rId2">
            <a:extLst>
              <a:ext uri="{28A0092B-C50C-407E-A947-70E740481C1C}">
                <a14:useLocalDpi xmlns:a14="http://schemas.microsoft.com/office/drawing/2010/main" val="0"/>
              </a:ext>
            </a:extLst>
          </a:blip>
          <a:srcRect l="6700" t="4060" r="2742" b="5089"/>
          <a:stretch>
            <a:fillRect/>
          </a:stretch>
        </p:blipFill>
        <p:spPr bwMode="auto">
          <a:xfrm>
            <a:off x="0" y="2774950"/>
            <a:ext cx="91440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Sample Rate</a:t>
            </a:r>
            <a:endParaRPr lang="en-CA" dirty="0">
              <a:solidFill>
                <a:schemeClr val="tx2">
                  <a:satMod val="130000"/>
                </a:schemeClr>
              </a:solidFill>
            </a:endParaRPr>
          </a:p>
        </p:txBody>
      </p:sp>
      <p:sp>
        <p:nvSpPr>
          <p:cNvPr id="33795" name="Content Placeholder 2"/>
          <p:cNvSpPr>
            <a:spLocks noGrp="1"/>
          </p:cNvSpPr>
          <p:nvPr>
            <p:ph idx="1"/>
          </p:nvPr>
        </p:nvSpPr>
        <p:spPr>
          <a:xfrm>
            <a:off x="857250" y="1285875"/>
            <a:ext cx="8077200" cy="857250"/>
          </a:xfrm>
        </p:spPr>
        <p:txBody>
          <a:bodyPr/>
          <a:lstStyle/>
          <a:p>
            <a:pPr eaLnBrk="1" hangingPunct="1"/>
            <a:r>
              <a:rPr lang="en-CA" altLang="en-US" smtClean="0"/>
              <a:t>Each dot represents a sample:</a:t>
            </a:r>
          </a:p>
        </p:txBody>
      </p:sp>
      <p:pic>
        <p:nvPicPr>
          <p:cNvPr id="33796" name="Picture 19" descr="waveform_samp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571750"/>
            <a:ext cx="516731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Typical Sample Rates</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2071688"/>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Voice Only (Telephone Quality)</a:t>
            </a:r>
            <a:r>
              <a:rPr lang="en-CA" dirty="0" smtClean="0">
                <a:sym typeface="Wingdings" pitchFamily="2" charset="2"/>
              </a:rPr>
              <a:t> 8KHz</a:t>
            </a:r>
          </a:p>
          <a:p>
            <a:pPr marL="365760" indent="-283464" eaLnBrk="1" fontAlgn="auto" hangingPunct="1">
              <a:spcAft>
                <a:spcPts val="0"/>
              </a:spcAft>
              <a:buFont typeface="Wingdings 2"/>
              <a:buChar char=""/>
              <a:defRPr/>
            </a:pPr>
            <a:r>
              <a:rPr lang="en-CA" dirty="0" smtClean="0">
                <a:sym typeface="Wingdings" pitchFamily="2" charset="2"/>
              </a:rPr>
              <a:t>AM Radio Quality 11.025 KHz</a:t>
            </a:r>
            <a:endParaRPr lang="en-CA" dirty="0" smtClean="0"/>
          </a:p>
          <a:p>
            <a:pPr marL="365760" indent="-283464" eaLnBrk="1" fontAlgn="auto" hangingPunct="1">
              <a:spcAft>
                <a:spcPts val="0"/>
              </a:spcAft>
              <a:buFont typeface="Wingdings 2"/>
              <a:buChar char=""/>
              <a:defRPr/>
            </a:pPr>
            <a:r>
              <a:rPr lang="en-CA" dirty="0" smtClean="0"/>
              <a:t>FM Radio Quality</a:t>
            </a:r>
            <a:r>
              <a:rPr lang="en-CA" dirty="0" smtClean="0">
                <a:sym typeface="Wingdings" pitchFamily="2" charset="2"/>
              </a:rPr>
              <a:t> 22 KHz</a:t>
            </a:r>
            <a:endParaRPr lang="en-CA" dirty="0" smtClean="0"/>
          </a:p>
          <a:p>
            <a:pPr marL="365760" indent="-283464" eaLnBrk="1" fontAlgn="auto" hangingPunct="1">
              <a:spcAft>
                <a:spcPts val="0"/>
              </a:spcAft>
              <a:buFont typeface="Wingdings 2"/>
              <a:buChar char=""/>
              <a:defRPr/>
            </a:pPr>
            <a:r>
              <a:rPr lang="en-CA" dirty="0" smtClean="0"/>
              <a:t>CD Quality Music </a:t>
            </a:r>
            <a:r>
              <a:rPr lang="en-CA" dirty="0" smtClean="0">
                <a:sym typeface="Wingdings" pitchFamily="2" charset="2"/>
              </a:rPr>
              <a:t> 44.1KHz</a:t>
            </a:r>
            <a:endParaRPr lang="en-CA" dirty="0"/>
          </a:p>
        </p:txBody>
      </p:sp>
      <p:pic>
        <p:nvPicPr>
          <p:cNvPr id="3482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3192463"/>
            <a:ext cx="6840537"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Sample Rate Example</a:t>
            </a:r>
            <a:endParaRPr lang="en-CA" dirty="0">
              <a:solidFill>
                <a:schemeClr val="tx2">
                  <a:satMod val="130000"/>
                </a:schemeClr>
              </a:solidFill>
            </a:endParaRPr>
          </a:p>
        </p:txBody>
      </p:sp>
      <p:sp>
        <p:nvSpPr>
          <p:cNvPr id="35843" name="Content Placeholder 2"/>
          <p:cNvSpPr>
            <a:spLocks noGrp="1"/>
          </p:cNvSpPr>
          <p:nvPr>
            <p:ph idx="1"/>
          </p:nvPr>
        </p:nvSpPr>
        <p:spPr/>
        <p:txBody>
          <a:bodyPr/>
          <a:lstStyle/>
          <a:p>
            <a:pPr eaLnBrk="1" hangingPunct="1"/>
            <a:r>
              <a:rPr lang="en-CA" altLang="en-US" smtClean="0"/>
              <a:t>One of these was sampled at 8000Hz (8KHz) and one at 16000Hz (16KHz).</a:t>
            </a:r>
          </a:p>
          <a:p>
            <a:pPr eaLnBrk="1" hangingPunct="1"/>
            <a:r>
              <a:rPr lang="en-CA" altLang="en-US" b="1" smtClean="0">
                <a:solidFill>
                  <a:schemeClr val="accent1"/>
                </a:solidFill>
              </a:rPr>
              <a:t>Question</a:t>
            </a:r>
            <a:r>
              <a:rPr lang="en-CA" altLang="en-US" smtClean="0">
                <a:solidFill>
                  <a:schemeClr val="accent1"/>
                </a:solidFill>
              </a:rPr>
              <a:t>: Which one should sound better?</a:t>
            </a:r>
          </a:p>
          <a:p>
            <a:pPr eaLnBrk="1" hangingPunct="1"/>
            <a:r>
              <a:rPr lang="en-CA" altLang="en-US" b="1" smtClean="0">
                <a:solidFill>
                  <a:schemeClr val="accent1"/>
                </a:solidFill>
              </a:rPr>
              <a:t>Question</a:t>
            </a:r>
            <a:r>
              <a:rPr lang="en-CA" altLang="en-US" smtClean="0">
                <a:solidFill>
                  <a:schemeClr val="accent1"/>
                </a:solidFill>
              </a:rPr>
              <a:t>: Which one does sound better?</a:t>
            </a:r>
          </a:p>
          <a:p>
            <a:pPr lvl="1" eaLnBrk="1" hangingPunct="1"/>
            <a:r>
              <a:rPr lang="en-US" altLang="en-US" smtClean="0">
                <a:ea typeface="MS Gothic" panose="020B0609070205080204" pitchFamily="49" charset="-128"/>
                <a:hlinkClick r:id="rId2"/>
              </a:rPr>
              <a:t>One</a:t>
            </a:r>
            <a:endParaRPr lang="en-US" altLang="en-US" smtClean="0">
              <a:ea typeface="MS Gothic" panose="020B0609070205080204" pitchFamily="49" charset="-128"/>
            </a:endParaRPr>
          </a:p>
          <a:p>
            <a:pPr lvl="1" eaLnBrk="1" hangingPunct="1"/>
            <a:r>
              <a:rPr lang="en-US" altLang="en-US" smtClean="0">
                <a:ea typeface="MS Gothic" panose="020B0609070205080204" pitchFamily="49" charset="-128"/>
                <a:hlinkClick r:id="rId3"/>
              </a:rPr>
              <a:t>Two</a:t>
            </a:r>
            <a:endParaRPr lang="en-US" altLang="en-US" smtClean="0">
              <a:ea typeface="MS Gothic" panose="020B0609070205080204" pitchFamily="49" charset="-128"/>
            </a:endParaRPr>
          </a:p>
          <a:p>
            <a:pPr eaLnBrk="1" hangingPunct="1"/>
            <a:endParaRPr lang="en-CA"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Quantizing – (aka </a:t>
            </a:r>
            <a:r>
              <a:rPr lang="en-CA" dirty="0" smtClean="0">
                <a:solidFill>
                  <a:schemeClr val="tx2">
                    <a:satMod val="130000"/>
                  </a:schemeClr>
                </a:solidFill>
                <a:sym typeface="Wingdings" pitchFamily="2" charset="2"/>
              </a:rPr>
              <a:t></a:t>
            </a:r>
            <a:r>
              <a:rPr lang="en-CA" i="1" dirty="0" smtClean="0">
                <a:solidFill>
                  <a:schemeClr val="tx2">
                    <a:satMod val="130000"/>
                  </a:schemeClr>
                </a:solidFill>
              </a:rPr>
              <a:t>Sample Size)</a:t>
            </a:r>
            <a:endParaRPr lang="en-CA" i="1" dirty="0">
              <a:solidFill>
                <a:schemeClr val="tx2">
                  <a:satMod val="130000"/>
                </a:schemeClr>
              </a:solidFill>
            </a:endParaRPr>
          </a:p>
        </p:txBody>
      </p:sp>
      <p:sp>
        <p:nvSpPr>
          <p:cNvPr id="3" name="Content Placeholder 2"/>
          <p:cNvSpPr>
            <a:spLocks noGrp="1"/>
          </p:cNvSpPr>
          <p:nvPr>
            <p:ph idx="1"/>
          </p:nvPr>
        </p:nvSpPr>
        <p:spPr>
          <a:xfrm>
            <a:off x="684213" y="1285875"/>
            <a:ext cx="8250237" cy="2571750"/>
          </a:xfrm>
        </p:spPr>
        <p:txBody>
          <a:bodyPr>
            <a:normAutofit lnSpcReduction="10000"/>
          </a:bodyPr>
          <a:lstStyle/>
          <a:p>
            <a:pPr marL="365760" indent="-283464" eaLnBrk="1" fontAlgn="auto" hangingPunct="1">
              <a:spcAft>
                <a:spcPts val="0"/>
              </a:spcAft>
              <a:buFont typeface="Wingdings 2"/>
              <a:buChar char=""/>
              <a:defRPr/>
            </a:pPr>
            <a:r>
              <a:rPr lang="en-CA" dirty="0" smtClean="0"/>
              <a:t>Now that we know how many samples we will have (likely one of 22KHz or 44.1KHz), how do we represent either sample?</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would 1-bit sound look like? (remember 1-bit or 8-bit or 24-bit colour)</a:t>
            </a:r>
          </a:p>
          <a:p>
            <a:pPr marL="365760" indent="-283464" eaLnBrk="1" fontAlgn="auto" hangingPunct="1">
              <a:spcAft>
                <a:spcPts val="0"/>
              </a:spcAft>
              <a:buFont typeface="Wingdings 2"/>
              <a:buChar char=""/>
              <a:defRPr/>
            </a:pPr>
            <a:endParaRPr lang="en-CA" dirty="0"/>
          </a:p>
        </p:txBody>
      </p:sp>
      <p:grpSp>
        <p:nvGrpSpPr>
          <p:cNvPr id="5" name="Group 21"/>
          <p:cNvGrpSpPr>
            <a:grpSpLocks/>
          </p:cNvGrpSpPr>
          <p:nvPr/>
        </p:nvGrpSpPr>
        <p:grpSpPr bwMode="auto">
          <a:xfrm>
            <a:off x="1289050" y="3641725"/>
            <a:ext cx="6858000" cy="2573338"/>
            <a:chOff x="1500166" y="3571876"/>
            <a:chExt cx="6858048" cy="2572562"/>
          </a:xfrm>
        </p:grpSpPr>
        <p:sp>
          <p:nvSpPr>
            <p:cNvPr id="4" name="Freeform 3"/>
            <p:cNvSpPr/>
            <p:nvPr/>
          </p:nvSpPr>
          <p:spPr>
            <a:xfrm>
              <a:off x="2285985" y="3643292"/>
              <a:ext cx="3744938" cy="2467818"/>
            </a:xfrm>
            <a:custGeom>
              <a:avLst/>
              <a:gdLst>
                <a:gd name="connsiteX0" fmla="*/ 0 w 3745523"/>
                <a:gd name="connsiteY0" fmla="*/ 1793631 h 2467708"/>
                <a:gd name="connsiteX1" fmla="*/ 369277 w 3745523"/>
                <a:gd name="connsiteY1" fmla="*/ 263769 h 2467708"/>
                <a:gd name="connsiteX2" fmla="*/ 773723 w 3745523"/>
                <a:gd name="connsiteY2" fmla="*/ 1195754 h 2467708"/>
                <a:gd name="connsiteX3" fmla="*/ 967154 w 3745523"/>
                <a:gd name="connsiteY3" fmla="*/ 457200 h 2467708"/>
                <a:gd name="connsiteX4" fmla="*/ 1389185 w 3745523"/>
                <a:gd name="connsiteY4" fmla="*/ 1811215 h 2467708"/>
                <a:gd name="connsiteX5" fmla="*/ 1723292 w 3745523"/>
                <a:gd name="connsiteY5" fmla="*/ 404446 h 2467708"/>
                <a:gd name="connsiteX6" fmla="*/ 2022231 w 3745523"/>
                <a:gd name="connsiteY6" fmla="*/ 1389185 h 2467708"/>
                <a:gd name="connsiteX7" fmla="*/ 2391508 w 3745523"/>
                <a:gd name="connsiteY7" fmla="*/ 158261 h 2467708"/>
                <a:gd name="connsiteX8" fmla="*/ 2514600 w 3745523"/>
                <a:gd name="connsiteY8" fmla="*/ 2338754 h 2467708"/>
                <a:gd name="connsiteX9" fmla="*/ 2778369 w 3745523"/>
                <a:gd name="connsiteY9" fmla="*/ 931985 h 2467708"/>
                <a:gd name="connsiteX10" fmla="*/ 3042138 w 3745523"/>
                <a:gd name="connsiteY10" fmla="*/ 1477108 h 2467708"/>
                <a:gd name="connsiteX11" fmla="*/ 3200400 w 3745523"/>
                <a:gd name="connsiteY11" fmla="*/ 826477 h 2467708"/>
                <a:gd name="connsiteX12" fmla="*/ 3464169 w 3745523"/>
                <a:gd name="connsiteY12" fmla="*/ 1406769 h 2467708"/>
                <a:gd name="connsiteX13" fmla="*/ 3587262 w 3745523"/>
                <a:gd name="connsiteY13" fmla="*/ 703385 h 2467708"/>
                <a:gd name="connsiteX14" fmla="*/ 3745523 w 3745523"/>
                <a:gd name="connsiteY14" fmla="*/ 52754 h 246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45523" h="2467708">
                  <a:moveTo>
                    <a:pt x="0" y="1793631"/>
                  </a:moveTo>
                  <a:cubicBezTo>
                    <a:pt x="120161" y="1078523"/>
                    <a:pt x="240323" y="363415"/>
                    <a:pt x="369277" y="263769"/>
                  </a:cubicBezTo>
                  <a:cubicBezTo>
                    <a:pt x="498231" y="164123"/>
                    <a:pt x="674077" y="1163516"/>
                    <a:pt x="773723" y="1195754"/>
                  </a:cubicBezTo>
                  <a:cubicBezTo>
                    <a:pt x="873369" y="1227993"/>
                    <a:pt x="864577" y="354623"/>
                    <a:pt x="967154" y="457200"/>
                  </a:cubicBezTo>
                  <a:cubicBezTo>
                    <a:pt x="1069731" y="559777"/>
                    <a:pt x="1263162" y="1820007"/>
                    <a:pt x="1389185" y="1811215"/>
                  </a:cubicBezTo>
                  <a:cubicBezTo>
                    <a:pt x="1515208" y="1802423"/>
                    <a:pt x="1617784" y="474784"/>
                    <a:pt x="1723292" y="404446"/>
                  </a:cubicBezTo>
                  <a:cubicBezTo>
                    <a:pt x="1828800" y="334108"/>
                    <a:pt x="1910862" y="1430216"/>
                    <a:pt x="2022231" y="1389185"/>
                  </a:cubicBezTo>
                  <a:cubicBezTo>
                    <a:pt x="2133600" y="1348154"/>
                    <a:pt x="2309447" y="0"/>
                    <a:pt x="2391508" y="158261"/>
                  </a:cubicBezTo>
                  <a:cubicBezTo>
                    <a:pt x="2473569" y="316522"/>
                    <a:pt x="2450123" y="2209800"/>
                    <a:pt x="2514600" y="2338754"/>
                  </a:cubicBezTo>
                  <a:cubicBezTo>
                    <a:pt x="2579077" y="2467708"/>
                    <a:pt x="2690446" y="1075593"/>
                    <a:pt x="2778369" y="931985"/>
                  </a:cubicBezTo>
                  <a:cubicBezTo>
                    <a:pt x="2866292" y="788377"/>
                    <a:pt x="2971799" y="1494693"/>
                    <a:pt x="3042138" y="1477108"/>
                  </a:cubicBezTo>
                  <a:cubicBezTo>
                    <a:pt x="3112477" y="1459523"/>
                    <a:pt x="3130062" y="838200"/>
                    <a:pt x="3200400" y="826477"/>
                  </a:cubicBezTo>
                  <a:cubicBezTo>
                    <a:pt x="3270738" y="814754"/>
                    <a:pt x="3399692" y="1427284"/>
                    <a:pt x="3464169" y="1406769"/>
                  </a:cubicBezTo>
                  <a:cubicBezTo>
                    <a:pt x="3528646" y="1386254"/>
                    <a:pt x="3540370" y="929054"/>
                    <a:pt x="3587262" y="703385"/>
                  </a:cubicBezTo>
                  <a:cubicBezTo>
                    <a:pt x="3634154" y="477716"/>
                    <a:pt x="3689838" y="265235"/>
                    <a:pt x="3745523" y="5275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CA"/>
            </a:p>
          </p:txBody>
        </p:sp>
        <p:cxnSp>
          <p:nvCxnSpPr>
            <p:cNvPr id="6" name="Straight Connector 5"/>
            <p:cNvCxnSpPr/>
            <p:nvPr/>
          </p:nvCxnSpPr>
          <p:spPr>
            <a:xfrm flipV="1">
              <a:off x="1500166" y="4731989"/>
              <a:ext cx="6858048" cy="17457"/>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00893" y="3786124"/>
              <a:ext cx="1214445" cy="769705"/>
            </a:xfrm>
            <a:prstGeom prst="rect">
              <a:avLst/>
            </a:prstGeom>
            <a:noFill/>
          </p:spPr>
          <p:txBody>
            <a:bodyPr>
              <a:spAutoFit/>
            </a:bodyPr>
            <a:lstStyle/>
            <a:p>
              <a:pPr eaLnBrk="1" fontAlgn="auto" hangingPunct="1">
                <a:spcBef>
                  <a:spcPts val="0"/>
                </a:spcBef>
                <a:spcAft>
                  <a:spcPts val="0"/>
                </a:spcAft>
                <a:defRPr/>
              </a:pPr>
              <a:r>
                <a:rPr lang="en-CA" sz="4400" dirty="0">
                  <a:solidFill>
                    <a:schemeClr val="accent4"/>
                  </a:solidFill>
                  <a:latin typeface="+mn-lt"/>
                  <a:cs typeface="+mn-cs"/>
                </a:rPr>
                <a:t>0</a:t>
              </a:r>
            </a:p>
          </p:txBody>
        </p:sp>
        <p:sp>
          <p:nvSpPr>
            <p:cNvPr id="8" name="TextBox 7"/>
            <p:cNvSpPr txBox="1"/>
            <p:nvPr/>
          </p:nvSpPr>
          <p:spPr>
            <a:xfrm>
              <a:off x="7000893" y="5071612"/>
              <a:ext cx="1214445" cy="769705"/>
            </a:xfrm>
            <a:prstGeom prst="rect">
              <a:avLst/>
            </a:prstGeom>
            <a:noFill/>
          </p:spPr>
          <p:txBody>
            <a:bodyPr>
              <a:spAutoFit/>
            </a:bodyPr>
            <a:lstStyle/>
            <a:p>
              <a:pPr eaLnBrk="1" fontAlgn="auto" hangingPunct="1">
                <a:spcBef>
                  <a:spcPts val="0"/>
                </a:spcBef>
                <a:spcAft>
                  <a:spcPts val="0"/>
                </a:spcAft>
                <a:defRPr/>
              </a:pPr>
              <a:r>
                <a:rPr lang="en-CA" sz="4400" dirty="0">
                  <a:solidFill>
                    <a:schemeClr val="accent4"/>
                  </a:solidFill>
                </a:rPr>
                <a:t>1</a:t>
              </a:r>
            </a:p>
          </p:txBody>
        </p:sp>
        <p:cxnSp>
          <p:nvCxnSpPr>
            <p:cNvPr id="11" name="Straight Connector 10"/>
            <p:cNvCxnSpPr/>
            <p:nvPr/>
          </p:nvCxnSpPr>
          <p:spPr>
            <a:xfrm rot="5400000">
              <a:off x="1179080" y="4893071"/>
              <a:ext cx="2499559" cy="31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463246" y="4874027"/>
              <a:ext cx="2501146"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749791" y="4892277"/>
              <a:ext cx="2499558"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108569" y="4892277"/>
              <a:ext cx="2499558"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393527" y="4874027"/>
              <a:ext cx="2501146"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679279" y="4840699"/>
              <a:ext cx="2501146"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65031" y="4820068"/>
              <a:ext cx="2499559" cy="31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250783" y="4839112"/>
              <a:ext cx="2499559" cy="31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610354" y="4839906"/>
              <a:ext cx="2499559"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96106" y="4820862"/>
              <a:ext cx="2499559"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6869" name="TextBox 23"/>
          <p:cNvSpPr txBox="1">
            <a:spLocks noChangeArrowheads="1"/>
          </p:cNvSpPr>
          <p:nvPr/>
        </p:nvSpPr>
        <p:spPr bwMode="auto">
          <a:xfrm>
            <a:off x="2089150" y="6286500"/>
            <a:ext cx="3411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800"/>
              <a:t>0   0   0    0   1  0   1  0   1   0</a:t>
            </a:r>
          </a:p>
        </p:txBody>
      </p:sp>
      <p:sp>
        <p:nvSpPr>
          <p:cNvPr id="9" name="Oval 8"/>
          <p:cNvSpPr/>
          <p:nvPr/>
        </p:nvSpPr>
        <p:spPr>
          <a:xfrm>
            <a:off x="2141538" y="4581525"/>
            <a:ext cx="127000" cy="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2414588" y="3962400"/>
            <a:ext cx="141287" cy="100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2714625" y="4724400"/>
            <a:ext cx="128588"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090863" y="4448175"/>
            <a:ext cx="128587"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376613" y="5495925"/>
            <a:ext cx="128587"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3916363" y="4900613"/>
            <a:ext cx="128587" cy="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662363" y="4329113"/>
            <a:ext cx="128587"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4222750" y="4375150"/>
            <a:ext cx="130175"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4603750" y="5767388"/>
            <a:ext cx="128588"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4894263" y="4691063"/>
            <a:ext cx="128587"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Sample Size</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2000250"/>
          </a:xfrm>
        </p:spPr>
        <p:txBody>
          <a:bodyPr>
            <a:normAutofit fontScale="92500" lnSpcReduction="20000"/>
          </a:bodyPr>
          <a:lstStyle/>
          <a:p>
            <a:pPr marL="365760" indent="-283464" eaLnBrk="1" fontAlgn="auto" hangingPunct="1">
              <a:spcAft>
                <a:spcPts val="0"/>
              </a:spcAft>
              <a:buFont typeface="Wingdings 2"/>
              <a:buChar char=""/>
              <a:defRPr/>
            </a:pPr>
            <a:r>
              <a:rPr lang="en-CA" dirty="0" smtClean="0"/>
              <a:t>How about 2 bit sampling? (this will only be 4 tones </a:t>
            </a:r>
            <a:r>
              <a:rPr lang="en-CA" dirty="0" smtClean="0">
                <a:sym typeface="Wingdings" pitchFamily="2" charset="2"/>
              </a:rPr>
              <a:t> (thus not even as much as the notes in one scale, so you would just have </a:t>
            </a:r>
            <a:r>
              <a:rPr lang="en-CA" dirty="0" err="1" smtClean="0">
                <a:sym typeface="Wingdings" pitchFamily="2" charset="2"/>
              </a:rPr>
              <a:t>Doh</a:t>
            </a:r>
            <a:r>
              <a:rPr lang="en-CA" dirty="0" smtClean="0">
                <a:sym typeface="Wingdings" pitchFamily="2" charset="2"/>
              </a:rPr>
              <a:t>, Ra, Me, </a:t>
            </a:r>
            <a:r>
              <a:rPr lang="en-CA" dirty="0" err="1" smtClean="0">
                <a:sym typeface="Wingdings" pitchFamily="2" charset="2"/>
              </a:rPr>
              <a:t>Fa</a:t>
            </a:r>
            <a:r>
              <a:rPr lang="en-CA" dirty="0" smtClean="0">
                <a:sym typeface="Wingdings" pitchFamily="2" charset="2"/>
              </a:rPr>
              <a:t> but NO So, La, Te, </a:t>
            </a:r>
            <a:r>
              <a:rPr lang="en-CA" dirty="0" err="1" smtClean="0">
                <a:sym typeface="Wingdings" pitchFamily="2" charset="2"/>
              </a:rPr>
              <a:t>Doh</a:t>
            </a:r>
            <a:r>
              <a:rPr lang="en-CA" dirty="0" smtClean="0">
                <a:sym typeface="Wingdings" pitchFamily="2" charset="2"/>
              </a:rPr>
              <a:t>.  Keep in mind though that the bits represent tones </a:t>
            </a:r>
            <a:r>
              <a:rPr lang="en-CA" b="1" dirty="0" smtClean="0">
                <a:sym typeface="Wingdings" pitchFamily="2" charset="2"/>
              </a:rPr>
              <a:t>not</a:t>
            </a:r>
            <a:r>
              <a:rPr lang="en-CA" dirty="0" smtClean="0">
                <a:sym typeface="Wingdings" pitchFamily="2" charset="2"/>
              </a:rPr>
              <a:t> notes!)</a:t>
            </a:r>
            <a:endParaRPr lang="en-CA" dirty="0"/>
          </a:p>
        </p:txBody>
      </p:sp>
      <p:sp>
        <p:nvSpPr>
          <p:cNvPr id="5" name="Freeform 4"/>
          <p:cNvSpPr/>
          <p:nvPr/>
        </p:nvSpPr>
        <p:spPr>
          <a:xfrm>
            <a:off x="2000250" y="3500438"/>
            <a:ext cx="3744913" cy="2466975"/>
          </a:xfrm>
          <a:custGeom>
            <a:avLst/>
            <a:gdLst>
              <a:gd name="connsiteX0" fmla="*/ 0 w 3745523"/>
              <a:gd name="connsiteY0" fmla="*/ 1793631 h 2467708"/>
              <a:gd name="connsiteX1" fmla="*/ 369277 w 3745523"/>
              <a:gd name="connsiteY1" fmla="*/ 263769 h 2467708"/>
              <a:gd name="connsiteX2" fmla="*/ 773723 w 3745523"/>
              <a:gd name="connsiteY2" fmla="*/ 1195754 h 2467708"/>
              <a:gd name="connsiteX3" fmla="*/ 967154 w 3745523"/>
              <a:gd name="connsiteY3" fmla="*/ 457200 h 2467708"/>
              <a:gd name="connsiteX4" fmla="*/ 1389185 w 3745523"/>
              <a:gd name="connsiteY4" fmla="*/ 1811215 h 2467708"/>
              <a:gd name="connsiteX5" fmla="*/ 1723292 w 3745523"/>
              <a:gd name="connsiteY5" fmla="*/ 404446 h 2467708"/>
              <a:gd name="connsiteX6" fmla="*/ 2022231 w 3745523"/>
              <a:gd name="connsiteY6" fmla="*/ 1389185 h 2467708"/>
              <a:gd name="connsiteX7" fmla="*/ 2391508 w 3745523"/>
              <a:gd name="connsiteY7" fmla="*/ 158261 h 2467708"/>
              <a:gd name="connsiteX8" fmla="*/ 2514600 w 3745523"/>
              <a:gd name="connsiteY8" fmla="*/ 2338754 h 2467708"/>
              <a:gd name="connsiteX9" fmla="*/ 2778369 w 3745523"/>
              <a:gd name="connsiteY9" fmla="*/ 931985 h 2467708"/>
              <a:gd name="connsiteX10" fmla="*/ 3042138 w 3745523"/>
              <a:gd name="connsiteY10" fmla="*/ 1477108 h 2467708"/>
              <a:gd name="connsiteX11" fmla="*/ 3200400 w 3745523"/>
              <a:gd name="connsiteY11" fmla="*/ 826477 h 2467708"/>
              <a:gd name="connsiteX12" fmla="*/ 3464169 w 3745523"/>
              <a:gd name="connsiteY12" fmla="*/ 1406769 h 2467708"/>
              <a:gd name="connsiteX13" fmla="*/ 3587262 w 3745523"/>
              <a:gd name="connsiteY13" fmla="*/ 703385 h 2467708"/>
              <a:gd name="connsiteX14" fmla="*/ 3745523 w 3745523"/>
              <a:gd name="connsiteY14" fmla="*/ 52754 h 246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45523" h="2467708">
                <a:moveTo>
                  <a:pt x="0" y="1793631"/>
                </a:moveTo>
                <a:cubicBezTo>
                  <a:pt x="120161" y="1078523"/>
                  <a:pt x="240323" y="363415"/>
                  <a:pt x="369277" y="263769"/>
                </a:cubicBezTo>
                <a:cubicBezTo>
                  <a:pt x="498231" y="164123"/>
                  <a:pt x="674077" y="1163516"/>
                  <a:pt x="773723" y="1195754"/>
                </a:cubicBezTo>
                <a:cubicBezTo>
                  <a:pt x="873369" y="1227993"/>
                  <a:pt x="864577" y="354623"/>
                  <a:pt x="967154" y="457200"/>
                </a:cubicBezTo>
                <a:cubicBezTo>
                  <a:pt x="1069731" y="559777"/>
                  <a:pt x="1263162" y="1820007"/>
                  <a:pt x="1389185" y="1811215"/>
                </a:cubicBezTo>
                <a:cubicBezTo>
                  <a:pt x="1515208" y="1802423"/>
                  <a:pt x="1617784" y="474784"/>
                  <a:pt x="1723292" y="404446"/>
                </a:cubicBezTo>
                <a:cubicBezTo>
                  <a:pt x="1828800" y="334108"/>
                  <a:pt x="1910862" y="1430216"/>
                  <a:pt x="2022231" y="1389185"/>
                </a:cubicBezTo>
                <a:cubicBezTo>
                  <a:pt x="2133600" y="1348154"/>
                  <a:pt x="2309447" y="0"/>
                  <a:pt x="2391508" y="158261"/>
                </a:cubicBezTo>
                <a:cubicBezTo>
                  <a:pt x="2473569" y="316522"/>
                  <a:pt x="2450123" y="2209800"/>
                  <a:pt x="2514600" y="2338754"/>
                </a:cubicBezTo>
                <a:cubicBezTo>
                  <a:pt x="2579077" y="2467708"/>
                  <a:pt x="2690446" y="1075593"/>
                  <a:pt x="2778369" y="931985"/>
                </a:cubicBezTo>
                <a:cubicBezTo>
                  <a:pt x="2866292" y="788377"/>
                  <a:pt x="2971799" y="1494693"/>
                  <a:pt x="3042138" y="1477108"/>
                </a:cubicBezTo>
                <a:cubicBezTo>
                  <a:pt x="3112477" y="1459523"/>
                  <a:pt x="3130062" y="838200"/>
                  <a:pt x="3200400" y="826477"/>
                </a:cubicBezTo>
                <a:cubicBezTo>
                  <a:pt x="3270738" y="814754"/>
                  <a:pt x="3399692" y="1427284"/>
                  <a:pt x="3464169" y="1406769"/>
                </a:cubicBezTo>
                <a:cubicBezTo>
                  <a:pt x="3528646" y="1386254"/>
                  <a:pt x="3540370" y="929054"/>
                  <a:pt x="3587262" y="703385"/>
                </a:cubicBezTo>
                <a:cubicBezTo>
                  <a:pt x="3634154" y="477716"/>
                  <a:pt x="3689838" y="265235"/>
                  <a:pt x="3745523" y="5275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CA"/>
          </a:p>
        </p:txBody>
      </p:sp>
      <p:cxnSp>
        <p:nvCxnSpPr>
          <p:cNvPr id="6" name="Straight Connector 5"/>
          <p:cNvCxnSpPr/>
          <p:nvPr/>
        </p:nvCxnSpPr>
        <p:spPr>
          <a:xfrm flipV="1">
            <a:off x="1214438" y="4589463"/>
            <a:ext cx="6858000" cy="1746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92175" y="4751388"/>
            <a:ext cx="2500313"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177926" y="4730750"/>
            <a:ext cx="2500312"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463676" y="4749800"/>
            <a:ext cx="2500312"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2451" y="4749800"/>
            <a:ext cx="2500312"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108201" y="4730750"/>
            <a:ext cx="2500312"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393950" y="4697413"/>
            <a:ext cx="2500313"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678112" y="4678363"/>
            <a:ext cx="2500313"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963862" y="4697413"/>
            <a:ext cx="2500313"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324225" y="4697413"/>
            <a:ext cx="2500313"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609975" y="4678363"/>
            <a:ext cx="2500313" cy="15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43000" y="5214938"/>
            <a:ext cx="6858000" cy="1746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214438" y="4054475"/>
            <a:ext cx="6858000" cy="17463"/>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896100" y="5214938"/>
            <a:ext cx="1152525" cy="769937"/>
          </a:xfrm>
          <a:prstGeom prst="rect">
            <a:avLst/>
          </a:prstGeom>
          <a:noFill/>
        </p:spPr>
        <p:txBody>
          <a:bodyPr>
            <a:spAutoFit/>
          </a:bodyPr>
          <a:lstStyle/>
          <a:p>
            <a:pPr eaLnBrk="1" fontAlgn="auto" hangingPunct="1">
              <a:spcBef>
                <a:spcPts val="0"/>
              </a:spcBef>
              <a:spcAft>
                <a:spcPts val="0"/>
              </a:spcAft>
              <a:defRPr/>
            </a:pPr>
            <a:r>
              <a:rPr lang="en-CA" sz="4400" dirty="0">
                <a:solidFill>
                  <a:schemeClr val="accent4"/>
                </a:solidFill>
              </a:rPr>
              <a:t>11</a:t>
            </a:r>
          </a:p>
        </p:txBody>
      </p:sp>
      <p:sp>
        <p:nvSpPr>
          <p:cNvPr id="37" name="TextBox 36"/>
          <p:cNvSpPr txBox="1"/>
          <p:nvPr/>
        </p:nvSpPr>
        <p:spPr>
          <a:xfrm>
            <a:off x="6858000" y="4572000"/>
            <a:ext cx="1214438" cy="769938"/>
          </a:xfrm>
          <a:prstGeom prst="rect">
            <a:avLst/>
          </a:prstGeom>
          <a:noFill/>
        </p:spPr>
        <p:txBody>
          <a:bodyPr>
            <a:spAutoFit/>
          </a:bodyPr>
          <a:lstStyle/>
          <a:p>
            <a:pPr eaLnBrk="1" fontAlgn="auto" hangingPunct="1">
              <a:spcBef>
                <a:spcPts val="0"/>
              </a:spcBef>
              <a:spcAft>
                <a:spcPts val="0"/>
              </a:spcAft>
              <a:defRPr/>
            </a:pPr>
            <a:r>
              <a:rPr lang="en-CA" sz="4400" dirty="0">
                <a:solidFill>
                  <a:schemeClr val="accent4"/>
                </a:solidFill>
              </a:rPr>
              <a:t>10</a:t>
            </a:r>
          </a:p>
        </p:txBody>
      </p:sp>
      <p:sp>
        <p:nvSpPr>
          <p:cNvPr id="38" name="TextBox 37"/>
          <p:cNvSpPr txBox="1"/>
          <p:nvPr/>
        </p:nvSpPr>
        <p:spPr>
          <a:xfrm>
            <a:off x="6891338" y="4000500"/>
            <a:ext cx="1214437" cy="769938"/>
          </a:xfrm>
          <a:prstGeom prst="rect">
            <a:avLst/>
          </a:prstGeom>
          <a:noFill/>
        </p:spPr>
        <p:txBody>
          <a:bodyPr>
            <a:spAutoFit/>
          </a:bodyPr>
          <a:lstStyle/>
          <a:p>
            <a:pPr eaLnBrk="1" fontAlgn="auto" hangingPunct="1">
              <a:spcBef>
                <a:spcPts val="0"/>
              </a:spcBef>
              <a:spcAft>
                <a:spcPts val="0"/>
              </a:spcAft>
              <a:defRPr/>
            </a:pPr>
            <a:r>
              <a:rPr lang="en-CA" sz="4400" dirty="0">
                <a:solidFill>
                  <a:schemeClr val="accent4"/>
                </a:solidFill>
              </a:rPr>
              <a:t>01</a:t>
            </a:r>
          </a:p>
        </p:txBody>
      </p:sp>
      <p:sp>
        <p:nvSpPr>
          <p:cNvPr id="39" name="TextBox 38"/>
          <p:cNvSpPr txBox="1"/>
          <p:nvPr/>
        </p:nvSpPr>
        <p:spPr>
          <a:xfrm>
            <a:off x="6873875" y="3357563"/>
            <a:ext cx="1214438" cy="769937"/>
          </a:xfrm>
          <a:prstGeom prst="rect">
            <a:avLst/>
          </a:prstGeom>
          <a:noFill/>
        </p:spPr>
        <p:txBody>
          <a:bodyPr>
            <a:spAutoFit/>
          </a:bodyPr>
          <a:lstStyle/>
          <a:p>
            <a:pPr eaLnBrk="1" fontAlgn="auto" hangingPunct="1">
              <a:spcBef>
                <a:spcPts val="0"/>
              </a:spcBef>
              <a:spcAft>
                <a:spcPts val="0"/>
              </a:spcAft>
              <a:defRPr/>
            </a:pPr>
            <a:r>
              <a:rPr lang="en-CA" sz="4400" dirty="0">
                <a:solidFill>
                  <a:schemeClr val="accent4"/>
                </a:solidFill>
              </a:rPr>
              <a:t>00</a:t>
            </a:r>
          </a:p>
        </p:txBody>
      </p:sp>
      <p:sp>
        <p:nvSpPr>
          <p:cNvPr id="38934" name="TextBox 39"/>
          <p:cNvSpPr txBox="1">
            <a:spLocks noChangeArrowheads="1"/>
          </p:cNvSpPr>
          <p:nvPr/>
        </p:nvSpPr>
        <p:spPr bwMode="auto">
          <a:xfrm>
            <a:off x="2000250" y="6072188"/>
            <a:ext cx="4143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800"/>
              <a:t>01 00 01 01 11 01 10 01 11 01</a:t>
            </a:r>
          </a:p>
        </p:txBody>
      </p:sp>
      <p:sp>
        <p:nvSpPr>
          <p:cNvPr id="23" name="Oval 22"/>
          <p:cNvSpPr/>
          <p:nvPr/>
        </p:nvSpPr>
        <p:spPr>
          <a:xfrm>
            <a:off x="2063750" y="4418013"/>
            <a:ext cx="128588"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384425" y="3713163"/>
            <a:ext cx="128588"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649538" y="4460875"/>
            <a:ext cx="128587"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3057525" y="4238625"/>
            <a:ext cx="128588"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3594100" y="4071938"/>
            <a:ext cx="128588"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3879850" y="4672013"/>
            <a:ext cx="128588"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4152900" y="4110038"/>
            <a:ext cx="130175" cy="9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4524375" y="5600700"/>
            <a:ext cx="128588" cy="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4786313" y="4435475"/>
            <a:ext cx="128587" cy="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3300413" y="5278438"/>
            <a:ext cx="128587" cy="88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Overview of </a:t>
            </a:r>
            <a:r>
              <a:rPr lang="en-CA" dirty="0" smtClean="0">
                <a:solidFill>
                  <a:schemeClr val="tx2">
                    <a:satMod val="130000"/>
                  </a:schemeClr>
                </a:solidFill>
              </a:rPr>
              <a:t>This Week’s </a:t>
            </a:r>
            <a:r>
              <a:rPr lang="en-CA" dirty="0" smtClean="0">
                <a:solidFill>
                  <a:schemeClr val="tx2">
                    <a:satMod val="130000"/>
                  </a:schemeClr>
                </a:solidFill>
              </a:rPr>
              <a:t>Topics</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7858125" cy="5429250"/>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Why </a:t>
            </a:r>
            <a:r>
              <a:rPr lang="en-CA" dirty="0" smtClean="0"/>
              <a:t>use sound?</a:t>
            </a:r>
          </a:p>
          <a:p>
            <a:pPr marL="365760" indent="-283464" eaLnBrk="1" fontAlgn="auto" hangingPunct="1">
              <a:spcAft>
                <a:spcPts val="0"/>
              </a:spcAft>
              <a:buFont typeface="Wingdings 2"/>
              <a:buChar char=""/>
              <a:defRPr/>
            </a:pPr>
            <a:r>
              <a:rPr lang="en-CA" dirty="0" smtClean="0"/>
              <a:t>Where can you get sound?</a:t>
            </a:r>
          </a:p>
          <a:p>
            <a:pPr marL="365760" indent="-283464" eaLnBrk="1" fontAlgn="auto" hangingPunct="1">
              <a:spcAft>
                <a:spcPts val="0"/>
              </a:spcAft>
              <a:buFont typeface="Wingdings 2"/>
              <a:buChar char=""/>
              <a:defRPr/>
            </a:pPr>
            <a:r>
              <a:rPr lang="en-CA" dirty="0" smtClean="0"/>
              <a:t>What is sound?</a:t>
            </a:r>
          </a:p>
          <a:p>
            <a:pPr marL="365760" indent="-283464" eaLnBrk="1" fontAlgn="auto" hangingPunct="1">
              <a:spcAft>
                <a:spcPts val="0"/>
              </a:spcAft>
              <a:buFont typeface="Wingdings 2"/>
              <a:buChar char=""/>
              <a:defRPr/>
            </a:pPr>
            <a:r>
              <a:rPr lang="en-CA" dirty="0" smtClean="0"/>
              <a:t>Sample Rate</a:t>
            </a:r>
          </a:p>
          <a:p>
            <a:pPr marL="365760" indent="-283464" eaLnBrk="1" fontAlgn="auto" hangingPunct="1">
              <a:spcAft>
                <a:spcPts val="0"/>
              </a:spcAft>
              <a:buFont typeface="Wingdings 2"/>
              <a:buChar char=""/>
              <a:defRPr/>
            </a:pPr>
            <a:r>
              <a:rPr lang="en-CA" dirty="0" smtClean="0"/>
              <a:t>Sample Size</a:t>
            </a:r>
          </a:p>
          <a:p>
            <a:pPr marL="365760" indent="-283464" eaLnBrk="1" fontAlgn="auto" hangingPunct="1">
              <a:spcAft>
                <a:spcPts val="0"/>
              </a:spcAft>
              <a:buFont typeface="Wingdings 2"/>
              <a:buChar char=""/>
              <a:defRPr/>
            </a:pPr>
            <a:r>
              <a:rPr lang="en-CA" dirty="0" smtClean="0"/>
              <a:t>Sound Editing</a:t>
            </a:r>
          </a:p>
          <a:p>
            <a:pPr marL="365760" indent="-283464" eaLnBrk="1" fontAlgn="auto" hangingPunct="1">
              <a:spcAft>
                <a:spcPts val="0"/>
              </a:spcAft>
              <a:buFont typeface="Wingdings 2"/>
              <a:buChar char=""/>
              <a:defRPr/>
            </a:pPr>
            <a:r>
              <a:rPr lang="en-CA" dirty="0" smtClean="0"/>
              <a:t>Why compress?</a:t>
            </a:r>
          </a:p>
          <a:p>
            <a:pPr marL="365760" indent="-283464" eaLnBrk="1" fontAlgn="auto" hangingPunct="1">
              <a:spcAft>
                <a:spcPts val="0"/>
              </a:spcAft>
              <a:buFont typeface="Wingdings 2"/>
              <a:buChar char=""/>
              <a:defRPr/>
            </a:pPr>
            <a:r>
              <a:rPr lang="en-CA" dirty="0" smtClean="0"/>
              <a:t>How to compress?</a:t>
            </a:r>
          </a:p>
          <a:p>
            <a:pPr marL="365760" indent="-283464" eaLnBrk="1" fontAlgn="auto" hangingPunct="1">
              <a:spcAft>
                <a:spcPts val="0"/>
              </a:spcAft>
              <a:buFont typeface="Wingdings 2"/>
              <a:buChar char=""/>
              <a:defRPr/>
            </a:pPr>
            <a:r>
              <a:rPr lang="en-CA" dirty="0" smtClean="0"/>
              <a:t>File Format</a:t>
            </a:r>
          </a:p>
          <a:p>
            <a:pPr marL="365760" indent="-283464" eaLnBrk="1" fontAlgn="auto" hangingPunct="1">
              <a:spcAft>
                <a:spcPts val="0"/>
              </a:spcAft>
              <a:buFont typeface="Wingdings 2"/>
              <a:buChar char=""/>
              <a:defRPr/>
            </a:pPr>
            <a:r>
              <a:rPr lang="en-CA" dirty="0" smtClean="0"/>
              <a:t>What are MIDI files?</a:t>
            </a:r>
          </a:p>
          <a:p>
            <a:pPr marL="365760" indent="-283464" eaLnBrk="1" fontAlgn="auto" hangingPunct="1">
              <a:spcAft>
                <a:spcPts val="0"/>
              </a:spcAft>
              <a:buFont typeface="Wingdings 2"/>
              <a:buChar char=""/>
              <a:defRPr/>
            </a:pPr>
            <a:r>
              <a:rPr lang="en-CA" dirty="0" smtClean="0"/>
              <a:t>Posting sound on the Web</a:t>
            </a:r>
          </a:p>
          <a:p>
            <a:pPr marL="365760" indent="-283464" eaLnBrk="1" fontAlgn="auto" hangingPunct="1">
              <a:spcAft>
                <a:spcPts val="0"/>
              </a:spcAft>
              <a:buFont typeface="Wingdings 2"/>
              <a:buChar char=""/>
              <a:defRPr/>
            </a:pPr>
            <a:endParaRPr lang="en-CA" dirty="0" smtClean="0"/>
          </a:p>
          <a:p>
            <a:pPr marL="365760" indent="-283464" eaLnBrk="1" fontAlgn="auto" hangingPunct="1">
              <a:spcAft>
                <a:spcPts val="0"/>
              </a:spcAft>
              <a:buFont typeface="Wingdings 2"/>
              <a:buChar char=""/>
              <a:defRPr/>
            </a:pPr>
            <a:endParaRPr lang="en-CA" dirty="0" smtClean="0"/>
          </a:p>
          <a:p>
            <a:pPr marL="640080" lvl="1" indent="-237744" eaLnBrk="1" fontAlgn="auto" hangingPunct="1">
              <a:spcAft>
                <a:spcPts val="0"/>
              </a:spcAft>
              <a:buFont typeface="Verdana"/>
              <a:buNone/>
              <a:defRPr/>
            </a:pPr>
            <a:endParaRPr lang="en-CA" dirty="0" smtClean="0"/>
          </a:p>
          <a:p>
            <a:pPr marL="365760" indent="-283464" eaLnBrk="1" fontAlgn="auto" hangingPunct="1">
              <a:spcAft>
                <a:spcPts val="0"/>
              </a:spcAft>
              <a:buFont typeface="Wingdings 2"/>
              <a:buChar char=""/>
              <a:defRPr/>
            </a:pPr>
            <a:endParaRPr lang="en-C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Sample Size</a:t>
            </a:r>
            <a:endParaRPr lang="en-CA" dirty="0">
              <a:solidFill>
                <a:schemeClr val="tx2">
                  <a:satMod val="130000"/>
                </a:schemeClr>
              </a:solidFill>
            </a:endParaRPr>
          </a:p>
        </p:txBody>
      </p:sp>
      <p:sp>
        <p:nvSpPr>
          <p:cNvPr id="3" name="Content Placeholder 2"/>
          <p:cNvSpPr>
            <a:spLocks noGrp="1"/>
          </p:cNvSpPr>
          <p:nvPr>
            <p:ph idx="1"/>
          </p:nvPr>
        </p:nvSpPr>
        <p:spPr>
          <a:xfrm>
            <a:off x="500063" y="1143000"/>
            <a:ext cx="8362950" cy="2571750"/>
          </a:xfrm>
        </p:spPr>
        <p:txBody>
          <a:bodyPr>
            <a:normAutofit fontScale="92500" lnSpcReduction="20000"/>
          </a:bodyPr>
          <a:lstStyle/>
          <a:p>
            <a:pPr marL="365760" indent="-283464" eaLnBrk="1" fontAlgn="auto" hangingPunct="1">
              <a:spcAft>
                <a:spcPts val="0"/>
              </a:spcAft>
              <a:buFont typeface="Wingdings 2"/>
              <a:buChar char=""/>
              <a:defRPr/>
            </a:pPr>
            <a:r>
              <a:rPr lang="en-CA" dirty="0" smtClean="0"/>
              <a:t>CDs use 16-bit rate (65,536 possible values could be given to each sample)</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is the advantage of having a higher bit rate for the sample size?</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is the disadvantage of having a higher bit rate for the sample size?</a:t>
            </a:r>
            <a:endParaRPr lang="en-CA" dirty="0">
              <a:solidFill>
                <a:schemeClr val="accent1"/>
              </a:solidFill>
            </a:endParaRPr>
          </a:p>
        </p:txBody>
      </p:sp>
      <p:pic>
        <p:nvPicPr>
          <p:cNvPr id="39940" name="Picture 8" descr="SAMPLE"/>
          <p:cNvPicPr>
            <a:picLocks noChangeAspect="1" noChangeArrowheads="1"/>
          </p:cNvPicPr>
          <p:nvPr/>
        </p:nvPicPr>
        <p:blipFill>
          <a:blip r:embed="rId2">
            <a:extLst>
              <a:ext uri="{28A0092B-C50C-407E-A947-70E740481C1C}">
                <a14:useLocalDpi xmlns:a14="http://schemas.microsoft.com/office/drawing/2010/main" val="0"/>
              </a:ext>
            </a:extLst>
          </a:blip>
          <a:srcRect t="28404" r="43333" b="35413"/>
          <a:stretch>
            <a:fillRect/>
          </a:stretch>
        </p:blipFill>
        <p:spPr bwMode="auto">
          <a:xfrm>
            <a:off x="857250" y="3735388"/>
            <a:ext cx="3176588"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9" descr="SAMPLE"/>
          <p:cNvPicPr>
            <a:picLocks noChangeAspect="1" noChangeArrowheads="1"/>
          </p:cNvPicPr>
          <p:nvPr/>
        </p:nvPicPr>
        <p:blipFill>
          <a:blip r:embed="rId2">
            <a:extLst>
              <a:ext uri="{28A0092B-C50C-407E-A947-70E740481C1C}">
                <a14:useLocalDpi xmlns:a14="http://schemas.microsoft.com/office/drawing/2010/main" val="0"/>
              </a:ext>
            </a:extLst>
          </a:blip>
          <a:srcRect l="29825" t="64587"/>
          <a:stretch>
            <a:fillRect/>
          </a:stretch>
        </p:blipFill>
        <p:spPr bwMode="auto">
          <a:xfrm>
            <a:off x="4357688" y="3584575"/>
            <a:ext cx="4214812"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500188"/>
            <a:ext cx="75009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8"/>
          <p:cNvPicPr>
            <a:picLocks noChangeAspect="1" noChangeArrowheads="1"/>
          </p:cNvPicPr>
          <p:nvPr/>
        </p:nvPicPr>
        <p:blipFill>
          <a:blip r:embed="rId3">
            <a:extLst>
              <a:ext uri="{28A0092B-C50C-407E-A947-70E740481C1C}">
                <a14:useLocalDpi xmlns:a14="http://schemas.microsoft.com/office/drawing/2010/main" val="0"/>
              </a:ext>
            </a:extLst>
          </a:blip>
          <a:srcRect l="51979" t="7381" r="2742" b="10881"/>
          <a:stretch>
            <a:fillRect/>
          </a:stretch>
        </p:blipFill>
        <p:spPr bwMode="auto">
          <a:xfrm>
            <a:off x="1071563" y="3786188"/>
            <a:ext cx="3576637"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435100" y="274638"/>
            <a:ext cx="7499350" cy="1143000"/>
          </a:xfrm>
        </p:spPr>
        <p:txBody>
          <a:bodyPr/>
          <a:lstStyle/>
          <a:p>
            <a:pPr eaLnBrk="1" fontAlgn="auto" hangingPunct="1">
              <a:spcAft>
                <a:spcPts val="0"/>
              </a:spcAft>
              <a:defRPr/>
            </a:pPr>
            <a:r>
              <a:rPr lang="en-CA" dirty="0" smtClean="0">
                <a:solidFill>
                  <a:schemeClr val="tx2">
                    <a:satMod val="130000"/>
                  </a:schemeClr>
                </a:solidFill>
              </a:rPr>
              <a:t>Sample Size</a:t>
            </a:r>
            <a:endParaRPr lang="en-CA" dirty="0">
              <a:solidFill>
                <a:schemeClr val="tx2">
                  <a:satMod val="13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Sample Size</a:t>
            </a:r>
            <a:endParaRPr lang="en-CA" dirty="0">
              <a:solidFill>
                <a:schemeClr val="tx2">
                  <a:satMod val="130000"/>
                </a:schemeClr>
              </a:solidFill>
            </a:endParaRPr>
          </a:p>
        </p:txBody>
      </p:sp>
      <p:sp>
        <p:nvSpPr>
          <p:cNvPr id="41987" name="Content Placeholder 2"/>
          <p:cNvSpPr>
            <a:spLocks noGrp="1"/>
          </p:cNvSpPr>
          <p:nvPr>
            <p:ph idx="1"/>
          </p:nvPr>
        </p:nvSpPr>
        <p:spPr/>
        <p:txBody>
          <a:bodyPr/>
          <a:lstStyle/>
          <a:p>
            <a:pPr eaLnBrk="1" hangingPunct="1"/>
            <a:r>
              <a:rPr lang="en-CA" altLang="en-US" b="1" smtClean="0">
                <a:solidFill>
                  <a:schemeClr val="accent1"/>
                </a:solidFill>
              </a:rPr>
              <a:t>Question:  </a:t>
            </a:r>
            <a:r>
              <a:rPr lang="en-CA" altLang="en-US" smtClean="0">
                <a:solidFill>
                  <a:schemeClr val="accent1"/>
                </a:solidFill>
              </a:rPr>
              <a:t>Can you tell which is better quality?</a:t>
            </a:r>
          </a:p>
          <a:p>
            <a:pPr lvl="1" eaLnBrk="1" hangingPunct="1"/>
            <a:r>
              <a:rPr lang="en-US" altLang="en-US" smtClean="0">
                <a:ea typeface="MS Gothic" panose="020B0609070205080204" pitchFamily="49" charset="-128"/>
                <a:hlinkClick r:id="rId2"/>
              </a:rPr>
              <a:t>One</a:t>
            </a:r>
            <a:endParaRPr lang="en-US" altLang="en-US" smtClean="0">
              <a:ea typeface="MS Gothic" panose="020B0609070205080204" pitchFamily="49" charset="-128"/>
            </a:endParaRPr>
          </a:p>
          <a:p>
            <a:pPr lvl="1" eaLnBrk="1" hangingPunct="1"/>
            <a:r>
              <a:rPr lang="en-US" altLang="en-US" smtClean="0">
                <a:ea typeface="MS Gothic" panose="020B0609070205080204" pitchFamily="49" charset="-128"/>
                <a:hlinkClick r:id="rId3"/>
              </a:rPr>
              <a:t>Two</a:t>
            </a:r>
            <a:endParaRPr lang="en-US" altLang="en-US" smtClean="0">
              <a:ea typeface="MS Gothic" panose="020B0609070205080204" pitchFamily="49" charset="-128"/>
            </a:endParaRPr>
          </a:p>
          <a:p>
            <a:pPr lvl="1" eaLnBrk="1" hangingPunct="1"/>
            <a:r>
              <a:rPr lang="en-US" altLang="en-US" smtClean="0">
                <a:ea typeface="MS Gothic" panose="020B0609070205080204" pitchFamily="49" charset="-128"/>
                <a:hlinkClick r:id="rId4"/>
              </a:rPr>
              <a:t>Three</a:t>
            </a:r>
            <a:endParaRPr lang="en-US" altLang="en-US" smtClean="0">
              <a:ea typeface="MS Gothic" panose="020B0609070205080204" pitchFamily="49" charset="-128"/>
            </a:endParaRPr>
          </a:p>
          <a:p>
            <a:pPr lvl="1" eaLnBrk="1" hangingPunct="1"/>
            <a:r>
              <a:rPr lang="en-CA" altLang="en-US" smtClean="0"/>
              <a:t>I can’t </a:t>
            </a:r>
            <a:r>
              <a:rPr lang="en-CA" altLang="en-US" smtClean="0">
                <a:sym typeface="Wingdings" panose="05000000000000000000" pitchFamily="2" charset="2"/>
              </a:rPr>
              <a:t></a:t>
            </a:r>
            <a:endParaRPr lang="en-CA"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0"/>
            <a:ext cx="8572500" cy="1143000"/>
          </a:xfrm>
        </p:spPr>
        <p:txBody>
          <a:bodyPr>
            <a:normAutofit fontScale="90000"/>
          </a:bodyPr>
          <a:lstStyle/>
          <a:p>
            <a:pPr eaLnBrk="1" fontAlgn="auto" hangingPunct="1">
              <a:spcAft>
                <a:spcPts val="0"/>
              </a:spcAft>
              <a:defRPr/>
            </a:pPr>
            <a:r>
              <a:rPr lang="en-CA" dirty="0" smtClean="0">
                <a:solidFill>
                  <a:schemeClr val="tx2">
                    <a:satMod val="130000"/>
                  </a:schemeClr>
                </a:solidFill>
              </a:rPr>
              <a:t>How does the sound wave get converted to be stored on our computer?</a:t>
            </a:r>
            <a:endParaRPr lang="en-CA" dirty="0">
              <a:solidFill>
                <a:schemeClr val="tx2">
                  <a:satMod val="130000"/>
                </a:schemeClr>
              </a:solidFill>
            </a:endParaRPr>
          </a:p>
        </p:txBody>
      </p:sp>
      <p:sp>
        <p:nvSpPr>
          <p:cNvPr id="3" name="Content Placeholder 2"/>
          <p:cNvSpPr>
            <a:spLocks noGrp="1"/>
          </p:cNvSpPr>
          <p:nvPr>
            <p:ph idx="1"/>
          </p:nvPr>
        </p:nvSpPr>
        <p:spPr>
          <a:xfrm>
            <a:off x="857250" y="1357313"/>
            <a:ext cx="8077200" cy="4929187"/>
          </a:xfrm>
        </p:spPr>
        <p:txBody>
          <a:bodyPr>
            <a:normAutofit lnSpcReduction="10000"/>
          </a:bodyPr>
          <a:lstStyle/>
          <a:p>
            <a:pPr marL="365760" indent="-283464" eaLnBrk="1" fontAlgn="auto" hangingPunct="1">
              <a:spcAft>
                <a:spcPts val="0"/>
              </a:spcAft>
              <a:buFont typeface="Wingdings 2"/>
              <a:buChar char=""/>
              <a:defRPr/>
            </a:pPr>
            <a:r>
              <a:rPr lang="en-CA" dirty="0" smtClean="0"/>
              <a:t>Computers have a sound card which samples (sets the number of sample and quantizes) the sound wave from a microphone.</a:t>
            </a:r>
          </a:p>
          <a:p>
            <a:pPr marL="365760" indent="-283464" eaLnBrk="1" fontAlgn="auto" hangingPunct="1">
              <a:spcAft>
                <a:spcPts val="0"/>
              </a:spcAft>
              <a:buFont typeface="Wingdings 2"/>
              <a:buChar char=""/>
              <a:defRPr/>
            </a:pPr>
            <a:r>
              <a:rPr lang="en-CA" dirty="0" smtClean="0"/>
              <a:t>Sound card has an Analog-to-Digital Converter (ADC) for recording, and a Digital-to-Analog Converter (DAC) for playing audio.</a:t>
            </a:r>
          </a:p>
          <a:p>
            <a:pPr marL="365760" indent="-283464" eaLnBrk="1" fontAlgn="auto" hangingPunct="1">
              <a:spcAft>
                <a:spcPts val="0"/>
              </a:spcAft>
              <a:buFont typeface="Wingdings 2"/>
              <a:buChar char=""/>
              <a:defRPr/>
            </a:pPr>
            <a:r>
              <a:rPr lang="en-CA" dirty="0" smtClean="0"/>
              <a:t>Operating system (Windows, Mac OS X, Linux, etc.) talks to the sound card to actually handle the recording and playback</a:t>
            </a:r>
            <a:endParaRPr lang="en-CA"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Test your Hearing</a:t>
            </a:r>
            <a:endParaRPr lang="en-US" dirty="0"/>
          </a:p>
        </p:txBody>
      </p:sp>
      <p:sp>
        <p:nvSpPr>
          <p:cNvPr id="45059" name="Content Placeholder 2"/>
          <p:cNvSpPr>
            <a:spLocks noGrp="1"/>
          </p:cNvSpPr>
          <p:nvPr>
            <p:ph idx="1"/>
          </p:nvPr>
        </p:nvSpPr>
        <p:spPr/>
        <p:txBody>
          <a:bodyPr/>
          <a:lstStyle/>
          <a:p>
            <a:r>
              <a:rPr lang="en-US" altLang="en-US" smtClean="0">
                <a:hlinkClick r:id="rId2"/>
              </a:rPr>
              <a:t>https://www.npr.org/sections/therecord/2015/06/02/411473508/how-well-can-you-hear-audio-quality</a:t>
            </a:r>
            <a:r>
              <a:rPr lang="en-US" altLang="en-US" smtClean="0"/>
              <a:t> </a:t>
            </a:r>
          </a:p>
          <a:p>
            <a:endParaRPr lang="en-US" altLang="en-US" smtClean="0"/>
          </a:p>
          <a:p>
            <a:r>
              <a:rPr lang="en-US" altLang="en-US" smtClean="0">
                <a:hlinkClick r:id="rId3"/>
              </a:rPr>
              <a:t>https://www.theverge.com/2017/4/5/15168340/lossless-audio-music-compression-test-spotify-hi-fi-tidal</a:t>
            </a:r>
            <a:r>
              <a:rPr lang="en-US" altLang="en-US"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171450"/>
            <a:ext cx="8072438" cy="936625"/>
          </a:xfrm>
        </p:spPr>
        <p:txBody>
          <a:bodyPr/>
          <a:lstStyle/>
          <a:p>
            <a:pPr eaLnBrk="1" fontAlgn="auto" hangingPunct="1">
              <a:spcAft>
                <a:spcPts val="0"/>
              </a:spcAft>
              <a:defRPr/>
            </a:pPr>
            <a:r>
              <a:rPr lang="en-CA" dirty="0" smtClean="0">
                <a:solidFill>
                  <a:schemeClr val="tx2">
                    <a:satMod val="130000"/>
                  </a:schemeClr>
                </a:solidFill>
              </a:rPr>
              <a:t>Sound Editing</a:t>
            </a:r>
            <a:endParaRPr lang="en-CA" dirty="0">
              <a:solidFill>
                <a:schemeClr val="tx2">
                  <a:satMod val="130000"/>
                </a:schemeClr>
              </a:solidFill>
            </a:endParaRPr>
          </a:p>
        </p:txBody>
      </p:sp>
      <p:sp>
        <p:nvSpPr>
          <p:cNvPr id="3" name="Content Placeholder 2"/>
          <p:cNvSpPr>
            <a:spLocks noGrp="1"/>
          </p:cNvSpPr>
          <p:nvPr>
            <p:ph idx="1"/>
          </p:nvPr>
        </p:nvSpPr>
        <p:spPr>
          <a:xfrm>
            <a:off x="468313" y="404813"/>
            <a:ext cx="8675687" cy="6624637"/>
          </a:xfrm>
        </p:spPr>
        <p:txBody>
          <a:bodyPr/>
          <a:lstStyle/>
          <a:p>
            <a:pPr eaLnBrk="1" hangingPunct="1"/>
            <a:r>
              <a:rPr lang="en-CA" altLang="en-US" smtClean="0"/>
              <a:t>Now we have the sound in the computer, let’s edit the sound bit. What can we do to it?</a:t>
            </a:r>
          </a:p>
          <a:p>
            <a:pPr eaLnBrk="1" hangingPunct="1"/>
            <a:r>
              <a:rPr lang="en-CA" altLang="en-US" b="1" smtClean="0"/>
              <a:t>Rearrange the Waveform</a:t>
            </a:r>
          </a:p>
          <a:p>
            <a:pPr lvl="1" eaLnBrk="1" hangingPunct="1"/>
            <a:r>
              <a:rPr lang="en-CA" altLang="en-US" smtClean="0"/>
              <a:t>Cut, copy, drag, trim parts of the waveform</a:t>
            </a:r>
          </a:p>
          <a:p>
            <a:pPr lvl="1" eaLnBrk="1" hangingPunct="1"/>
            <a:r>
              <a:rPr lang="en-CA" altLang="en-US" smtClean="0"/>
              <a:t>Overlap two or more pieces of audio</a:t>
            </a:r>
          </a:p>
          <a:p>
            <a:pPr lvl="1" eaLnBrk="1" hangingPunct="1"/>
            <a:r>
              <a:rPr lang="en-CA" altLang="en-US" smtClean="0"/>
              <a:t>Find words you want to edit out and cut them from the wave form.</a:t>
            </a:r>
          </a:p>
          <a:p>
            <a:pPr eaLnBrk="1" hangingPunct="1"/>
            <a:r>
              <a:rPr lang="en-CA" altLang="en-US" b="1" smtClean="0"/>
              <a:t>Modify the Volume </a:t>
            </a:r>
          </a:p>
          <a:p>
            <a:pPr lvl="1" eaLnBrk="1" hangingPunct="1"/>
            <a:r>
              <a:rPr lang="en-CA" altLang="en-US" smtClean="0"/>
              <a:t>Use amplify, fade-in, fade-out, envelope, normalize</a:t>
            </a:r>
          </a:p>
          <a:p>
            <a:pPr lvl="2" eaLnBrk="1" hangingPunct="1"/>
            <a:r>
              <a:rPr lang="en-US" altLang="en-US" sz="2000" smtClean="0"/>
              <a:t>Sometimes songs from some CDs playing much louder than others, even at the same volume setting.  </a:t>
            </a:r>
            <a:r>
              <a:rPr lang="en-US" altLang="en-US" sz="2000" b="1" smtClean="0">
                <a:solidFill>
                  <a:schemeClr val="accent2"/>
                </a:solidFill>
              </a:rPr>
              <a:t>Normalization</a:t>
            </a:r>
            <a:r>
              <a:rPr lang="en-US" altLang="en-US" sz="2000" smtClean="0"/>
              <a:t> corrects this by scanning audio files to find peak or average level and proportionally increasing or reducing the levels to obtain the desired volume level. </a:t>
            </a:r>
            <a:r>
              <a:rPr lang="en-US" altLang="en-US" sz="2000" smtClean="0">
                <a:hlinkClick r:id="rId2"/>
              </a:rPr>
              <a:t>http://www.hometracked.com/2008/04/20/10-myths-about-normalization/</a:t>
            </a:r>
            <a:r>
              <a:rPr lang="en-US" altLang="en-US" sz="2000" smtClean="0"/>
              <a:t> (go to myth 2, snare drum vs. entire clip)</a:t>
            </a:r>
          </a:p>
          <a:p>
            <a:pPr lvl="2" eaLnBrk="1" hangingPunct="1"/>
            <a:endParaRPr lang="en-CA"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Sound Editing</a:t>
            </a:r>
            <a:endParaRPr lang="en-CA" dirty="0">
              <a:solidFill>
                <a:schemeClr val="tx2">
                  <a:satMod val="130000"/>
                </a:schemeClr>
              </a:solidFill>
            </a:endParaRPr>
          </a:p>
        </p:txBody>
      </p:sp>
      <p:sp>
        <p:nvSpPr>
          <p:cNvPr id="3" name="Content Placeholder 2"/>
          <p:cNvSpPr>
            <a:spLocks noGrp="1"/>
          </p:cNvSpPr>
          <p:nvPr>
            <p:ph idx="1"/>
          </p:nvPr>
        </p:nvSpPr>
        <p:spPr>
          <a:xfrm>
            <a:off x="500063" y="1285875"/>
            <a:ext cx="5500687" cy="5286375"/>
          </a:xfrm>
        </p:spPr>
        <p:txBody>
          <a:bodyPr>
            <a:normAutofit fontScale="70000" lnSpcReduction="20000"/>
          </a:bodyPr>
          <a:lstStyle/>
          <a:p>
            <a:pPr marL="365760" indent="-283464" eaLnBrk="1" fontAlgn="auto" hangingPunct="1">
              <a:spcAft>
                <a:spcPts val="0"/>
              </a:spcAft>
              <a:buFont typeface="Wingdings 2"/>
              <a:buChar char=""/>
              <a:defRPr/>
            </a:pPr>
            <a:r>
              <a:rPr lang="en-CA" b="1" dirty="0" smtClean="0"/>
              <a:t>Noise Reduction</a:t>
            </a:r>
          </a:p>
          <a:p>
            <a:pPr marL="640080" lvl="1" indent="-237744" eaLnBrk="1" fontAlgn="auto" hangingPunct="1">
              <a:spcAft>
                <a:spcPts val="0"/>
              </a:spcAft>
              <a:buFont typeface="Verdana"/>
              <a:buChar char="◦"/>
              <a:defRPr/>
            </a:pPr>
            <a:r>
              <a:rPr lang="en-CA" b="1" dirty="0" smtClean="0"/>
              <a:t>Hiss Reduction </a:t>
            </a:r>
            <a:r>
              <a:rPr lang="en-CA" dirty="0" smtClean="0">
                <a:sym typeface="Wingdings" pitchFamily="2" charset="2"/>
              </a:rPr>
              <a:t> noise within a given frequency range</a:t>
            </a:r>
          </a:p>
          <a:p>
            <a:pPr marL="640080" lvl="1" indent="-237744" eaLnBrk="1" fontAlgn="auto" hangingPunct="1">
              <a:spcAft>
                <a:spcPts val="0"/>
              </a:spcAft>
              <a:buFont typeface="Verdana"/>
              <a:buChar char="◦"/>
              <a:defRPr/>
            </a:pPr>
            <a:r>
              <a:rPr lang="en-CA" b="1" dirty="0" smtClean="0">
                <a:sym typeface="Wingdings" pitchFamily="2" charset="2"/>
              </a:rPr>
              <a:t>Noise Reduction/Removal </a:t>
            </a:r>
            <a:r>
              <a:rPr lang="en-CA" dirty="0" smtClean="0">
                <a:sym typeface="Wingdings" pitchFamily="2" charset="2"/>
              </a:rPr>
              <a:t> software examines the audio and finds unusual differences from waveform and removes them. Need a longer piece of audio than for Hiss Reduction because software had to analyze the audio to generate stats on what is unusual. </a:t>
            </a:r>
            <a:r>
              <a:rPr lang="en-CA" dirty="0" smtClean="0">
                <a:sym typeface="Wingdings" pitchFamily="2" charset="2"/>
                <a:hlinkClick r:id="rId2"/>
              </a:rPr>
              <a:t>http://www.alpinesoft.co.uk/vinylstudio/samples.aspx</a:t>
            </a:r>
            <a:r>
              <a:rPr lang="en-CA" dirty="0" smtClean="0">
                <a:sym typeface="Wingdings" pitchFamily="2" charset="2"/>
              </a:rPr>
              <a:t> (go to Hiss </a:t>
            </a:r>
            <a:r>
              <a:rPr lang="en-CA" dirty="0" smtClean="0">
                <a:sym typeface="Wingdings" pitchFamily="2" charset="2"/>
              </a:rPr>
              <a:t>Sample </a:t>
            </a:r>
            <a:r>
              <a:rPr lang="en-CA" dirty="0" smtClean="0">
                <a:sym typeface="Wingdings" pitchFamily="2" charset="2"/>
              </a:rPr>
              <a:t>4)</a:t>
            </a:r>
            <a:endParaRPr lang="en-CA" dirty="0" smtClean="0"/>
          </a:p>
          <a:p>
            <a:pPr marL="365760" indent="-283464" eaLnBrk="1" fontAlgn="auto" hangingPunct="1">
              <a:spcAft>
                <a:spcPts val="0"/>
              </a:spcAft>
              <a:buFont typeface="Wingdings 2"/>
              <a:buChar char=""/>
              <a:defRPr/>
            </a:pPr>
            <a:r>
              <a:rPr lang="en-CA" b="1" dirty="0" smtClean="0"/>
              <a:t>Special Effects</a:t>
            </a:r>
          </a:p>
          <a:p>
            <a:pPr marL="640080" lvl="1" indent="-237744" eaLnBrk="1" fontAlgn="auto" hangingPunct="1">
              <a:spcAft>
                <a:spcPts val="0"/>
              </a:spcAft>
              <a:buFont typeface="Verdana"/>
              <a:buChar char="◦"/>
              <a:defRPr/>
            </a:pPr>
            <a:r>
              <a:rPr lang="en-CA" dirty="0" smtClean="0"/>
              <a:t>Adding echo,  changing the pitch of a portion</a:t>
            </a:r>
          </a:p>
          <a:p>
            <a:pPr marL="365760" indent="-283464" eaLnBrk="1" fontAlgn="auto" hangingPunct="1">
              <a:spcAft>
                <a:spcPts val="0"/>
              </a:spcAft>
              <a:buFont typeface="Wingdings 2"/>
              <a:buChar char=""/>
              <a:defRPr/>
            </a:pPr>
            <a:r>
              <a:rPr lang="en-CA" b="1" dirty="0" err="1" smtClean="0"/>
              <a:t>Downsample</a:t>
            </a:r>
            <a:r>
              <a:rPr lang="en-CA" b="1" dirty="0" smtClean="0"/>
              <a:t> and reduce the bit </a:t>
            </a:r>
            <a:r>
              <a:rPr lang="en-CA" b="1" dirty="0" err="1" smtClean="0"/>
              <a:t>depth</a:t>
            </a:r>
            <a:r>
              <a:rPr lang="en-CA" dirty="0" err="1" smtClean="0">
                <a:sym typeface="Wingdings" pitchFamily="2" charset="2"/>
              </a:rPr>
              <a:t>i.e</a:t>
            </a:r>
            <a:r>
              <a:rPr lang="en-CA" dirty="0" smtClean="0">
                <a:sym typeface="Wingdings" pitchFamily="2" charset="2"/>
              </a:rPr>
              <a:t>. compress, WHY COMPRESS?</a:t>
            </a:r>
            <a:endParaRPr lang="en-CA" dirty="0" smtClean="0"/>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l="24046"/>
          <a:stretch>
            <a:fillRect/>
          </a:stretch>
        </p:blipFill>
        <p:spPr bwMode="auto">
          <a:xfrm>
            <a:off x="5984875" y="1643063"/>
            <a:ext cx="31591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Why compress sound?</a:t>
            </a:r>
            <a:endParaRPr lang="en-CA" dirty="0">
              <a:solidFill>
                <a:schemeClr val="tx2">
                  <a:satMod val="130000"/>
                </a:schemeClr>
              </a:solidFill>
            </a:endParaRPr>
          </a:p>
        </p:txBody>
      </p:sp>
      <p:sp>
        <p:nvSpPr>
          <p:cNvPr id="48131" name="Content Placeholder 2"/>
          <p:cNvSpPr>
            <a:spLocks noGrp="1"/>
          </p:cNvSpPr>
          <p:nvPr>
            <p:ph idx="1"/>
          </p:nvPr>
        </p:nvSpPr>
        <p:spPr>
          <a:xfrm>
            <a:off x="468313" y="1125538"/>
            <a:ext cx="8424862" cy="5167312"/>
          </a:xfrm>
        </p:spPr>
        <p:txBody>
          <a:bodyPr/>
          <a:lstStyle/>
          <a:p>
            <a:pPr eaLnBrk="1" hangingPunct="1"/>
            <a:r>
              <a:rPr lang="en-CA" altLang="en-US" smtClean="0"/>
              <a:t>An example of uncompressed sound with CD quality for 1 minute of audio:</a:t>
            </a:r>
          </a:p>
          <a:p>
            <a:pPr lvl="1" eaLnBrk="1" hangingPunct="1"/>
            <a:r>
              <a:rPr lang="en-CA" altLang="en-US" smtClean="0"/>
              <a:t>1 minute of recording </a:t>
            </a:r>
            <a:r>
              <a:rPr lang="en-CA" altLang="en-US" smtClean="0">
                <a:sym typeface="Wingdings" panose="05000000000000000000" pitchFamily="2" charset="2"/>
              </a:rPr>
              <a:t> </a:t>
            </a:r>
            <a:r>
              <a:rPr lang="en-CA" altLang="en-US" smtClean="0"/>
              <a:t>60 seconds</a:t>
            </a:r>
          </a:p>
          <a:p>
            <a:pPr lvl="1" eaLnBrk="1" hangingPunct="1"/>
            <a:r>
              <a:rPr lang="en-CA" altLang="en-US" smtClean="0"/>
              <a:t>60 * 44,100 samples/second  </a:t>
            </a:r>
            <a:r>
              <a:rPr lang="en-CA" altLang="en-US" smtClean="0">
                <a:sym typeface="Wingdings" panose="05000000000000000000" pitchFamily="2" charset="2"/>
              </a:rPr>
              <a:t> </a:t>
            </a:r>
            <a:r>
              <a:rPr lang="en-CA" altLang="en-US" smtClean="0"/>
              <a:t>2,646,000 samples</a:t>
            </a:r>
          </a:p>
          <a:p>
            <a:pPr lvl="1" eaLnBrk="1" hangingPunct="1"/>
            <a:r>
              <a:rPr lang="en-CA" altLang="en-US" smtClean="0"/>
              <a:t>2,646,000 samples * 16bits per sample </a:t>
            </a:r>
            <a:r>
              <a:rPr lang="en-CA" altLang="en-US" smtClean="0">
                <a:sym typeface="Wingdings" panose="05000000000000000000" pitchFamily="2" charset="2"/>
              </a:rPr>
              <a:t></a:t>
            </a:r>
            <a:r>
              <a:rPr lang="en-CA" altLang="en-US" smtClean="0"/>
              <a:t> 42,336,000 bits</a:t>
            </a:r>
          </a:p>
          <a:p>
            <a:pPr lvl="1" eaLnBrk="1" hangingPunct="1"/>
            <a:r>
              <a:rPr lang="en-CA" altLang="en-US" smtClean="0"/>
              <a:t>42,336,000 bits * 2 (stereo, 2 channels) </a:t>
            </a:r>
            <a:r>
              <a:rPr lang="en-CA" altLang="en-US" smtClean="0">
                <a:sym typeface="Wingdings" panose="05000000000000000000" pitchFamily="2" charset="2"/>
              </a:rPr>
              <a:t> </a:t>
            </a:r>
            <a:r>
              <a:rPr lang="en-CA" altLang="en-US" smtClean="0"/>
              <a:t>84,672,000 bits</a:t>
            </a:r>
          </a:p>
          <a:p>
            <a:pPr lvl="1" eaLnBrk="1" hangingPunct="1"/>
            <a:r>
              <a:rPr lang="en-CA" altLang="en-US" smtClean="0"/>
              <a:t>84,672,000 bits / (8bits per byte) </a:t>
            </a:r>
            <a:r>
              <a:rPr lang="en-CA" altLang="en-US" smtClean="0">
                <a:sym typeface="Wingdings" panose="05000000000000000000" pitchFamily="2" charset="2"/>
              </a:rPr>
              <a:t></a:t>
            </a:r>
            <a:r>
              <a:rPr lang="en-CA" altLang="en-US" smtClean="0"/>
              <a:t>10,884,100  About 10 MB (Megabytes)!!!</a:t>
            </a:r>
          </a:p>
          <a:p>
            <a:pPr lvl="1" eaLnBrk="1" hangingPunct="1"/>
            <a:r>
              <a:rPr lang="en-CA" altLang="en-US" smtClean="0"/>
              <a:t>A typical CD can hold about 737MB (or 80 minutes of audio)</a:t>
            </a:r>
          </a:p>
          <a:p>
            <a:pPr eaLnBrk="1" hangingPunct="1"/>
            <a:endParaRPr lang="en-CA"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Sound Compression Strategies</a:t>
            </a:r>
            <a:br>
              <a:rPr lang="en-CA" dirty="0" smtClean="0">
                <a:solidFill>
                  <a:schemeClr val="tx2">
                    <a:satMod val="130000"/>
                  </a:schemeClr>
                </a:solidFill>
              </a:rPr>
            </a:br>
            <a:r>
              <a:rPr lang="en-CA" dirty="0" smtClean="0">
                <a:solidFill>
                  <a:schemeClr val="tx2">
                    <a:satMod val="130000"/>
                  </a:schemeClr>
                </a:solidFill>
              </a:rPr>
              <a:t>4 Basic Strategies:</a:t>
            </a:r>
            <a:endParaRPr lang="en-CA" dirty="0">
              <a:solidFill>
                <a:schemeClr val="tx2">
                  <a:satMod val="130000"/>
                </a:schemeClr>
              </a:solidFill>
            </a:endParaRPr>
          </a:p>
        </p:txBody>
      </p:sp>
      <p:sp>
        <p:nvSpPr>
          <p:cNvPr id="49155" name="Content Placeholder 2"/>
          <p:cNvSpPr>
            <a:spLocks noGrp="1"/>
          </p:cNvSpPr>
          <p:nvPr>
            <p:ph idx="1"/>
          </p:nvPr>
        </p:nvSpPr>
        <p:spPr/>
        <p:txBody>
          <a:bodyPr/>
          <a:lstStyle/>
          <a:p>
            <a:pPr eaLnBrk="1" hangingPunct="1"/>
            <a:r>
              <a:rPr lang="en-CA" altLang="en-US" smtClean="0"/>
              <a:t>Reduce the number of samples (sample rate)</a:t>
            </a:r>
          </a:p>
          <a:p>
            <a:pPr eaLnBrk="1" hangingPunct="1"/>
            <a:r>
              <a:rPr lang="en-CA" altLang="en-US" smtClean="0"/>
              <a:t>Reduce the bit depth (sample size)</a:t>
            </a:r>
          </a:p>
          <a:p>
            <a:pPr eaLnBrk="1" hangingPunct="1"/>
            <a:r>
              <a:rPr lang="en-CA" altLang="en-US" smtClean="0"/>
              <a:t>Reduce the channels</a:t>
            </a:r>
          </a:p>
          <a:p>
            <a:pPr eaLnBrk="1" hangingPunct="1"/>
            <a:r>
              <a:rPr lang="en-CA" altLang="en-US" smtClean="0"/>
              <a:t>Compress using the appropriate codec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Reduce the Sample Rate</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3357563"/>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Go from 44KHz to 22KHz (this will affect the quality)</a:t>
            </a:r>
          </a:p>
          <a:p>
            <a:pPr marL="365760" indent="-283464" eaLnBrk="1" fontAlgn="auto" hangingPunct="1">
              <a:spcAft>
                <a:spcPts val="0"/>
              </a:spcAft>
              <a:buFont typeface="Wingdings 2"/>
              <a:buChar char=""/>
              <a:defRPr/>
            </a:pPr>
            <a:r>
              <a:rPr lang="en-CA" dirty="0" smtClean="0"/>
              <a:t>Example: Go to Audio Demo on this page: </a:t>
            </a:r>
            <a:r>
              <a:rPr lang="en-CA" dirty="0" smtClean="0">
                <a:hlinkClick r:id="rId2"/>
              </a:rPr>
              <a:t>http://www.cs.cf.ac.uk/Dave/Multimedia/node150.html</a:t>
            </a:r>
            <a:r>
              <a:rPr lang="en-CA" dirty="0" smtClean="0"/>
              <a:t> </a:t>
            </a:r>
          </a:p>
          <a:p>
            <a:pPr marL="365760" indent="-283464" eaLnBrk="1" fontAlgn="auto" hangingPunct="1">
              <a:spcAft>
                <a:spcPts val="0"/>
              </a:spcAft>
              <a:buFont typeface="Wingdings 2"/>
              <a:buChar char=""/>
              <a:defRPr/>
            </a:pPr>
            <a:r>
              <a:rPr lang="en-CA" b="1" dirty="0" smtClean="0"/>
              <a:t>Note</a:t>
            </a:r>
            <a:r>
              <a:rPr lang="en-CA" dirty="0" smtClean="0"/>
              <a:t>: All else staying equal, halving the number of samples will approximately half the file size</a:t>
            </a:r>
            <a:endParaRPr lang="en-CA" dirty="0"/>
          </a:p>
        </p:txBody>
      </p:sp>
      <p:graphicFrame>
        <p:nvGraphicFramePr>
          <p:cNvPr id="4" name="Table 3"/>
          <p:cNvGraphicFramePr>
            <a:graphicFrameLocks noGrp="1"/>
          </p:cNvGraphicFramePr>
          <p:nvPr/>
        </p:nvGraphicFramePr>
        <p:xfrm>
          <a:off x="1785938" y="5000625"/>
          <a:ext cx="6096000" cy="14827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1">
                <a:tc>
                  <a:txBody>
                    <a:bodyPr/>
                    <a:lstStyle/>
                    <a:p>
                      <a:r>
                        <a:rPr lang="en-CA" sz="1800" dirty="0" smtClean="0"/>
                        <a:t>File Type (all at 8 bit)</a:t>
                      </a:r>
                      <a:endParaRPr lang="en-CA" sz="1800" dirty="0"/>
                    </a:p>
                  </a:txBody>
                  <a:tcPr marT="45700" marB="45700"/>
                </a:tc>
                <a:tc>
                  <a:txBody>
                    <a:bodyPr/>
                    <a:lstStyle/>
                    <a:p>
                      <a:r>
                        <a:rPr lang="en-CA" sz="1800" dirty="0" smtClean="0"/>
                        <a:t>File Size</a:t>
                      </a:r>
                      <a:endParaRPr lang="en-CA" sz="1800" dirty="0"/>
                    </a:p>
                  </a:txBody>
                  <a:tcPr marT="45700" marB="45700"/>
                </a:tc>
                <a:extLst>
                  <a:ext uri="{0D108BD9-81ED-4DB2-BD59-A6C34878D82A}">
                    <a16:rowId xmlns:a16="http://schemas.microsoft.com/office/drawing/2014/main" val="10000"/>
                  </a:ext>
                </a:extLst>
              </a:tr>
              <a:tr h="370681">
                <a:tc>
                  <a:txBody>
                    <a:bodyPr/>
                    <a:lstStyle/>
                    <a:p>
                      <a:r>
                        <a:rPr lang="en-CA" sz="1800" dirty="0" smtClean="0"/>
                        <a:t>44 KHz </a:t>
                      </a:r>
                      <a:endParaRPr lang="en-CA" sz="1800" dirty="0"/>
                    </a:p>
                  </a:txBody>
                  <a:tcPr marT="45700" marB="45700"/>
                </a:tc>
                <a:tc>
                  <a:txBody>
                    <a:bodyPr/>
                    <a:lstStyle/>
                    <a:p>
                      <a:r>
                        <a:rPr lang="en-CA" sz="1800" dirty="0" smtClean="0"/>
                        <a:t>1.3</a:t>
                      </a:r>
                      <a:r>
                        <a:rPr lang="en-CA" sz="1800" baseline="0" dirty="0" smtClean="0"/>
                        <a:t> Mb</a:t>
                      </a:r>
                      <a:endParaRPr lang="en-CA" sz="1800" dirty="0"/>
                    </a:p>
                  </a:txBody>
                  <a:tcPr marT="45700" marB="45700"/>
                </a:tc>
                <a:extLst>
                  <a:ext uri="{0D108BD9-81ED-4DB2-BD59-A6C34878D82A}">
                    <a16:rowId xmlns:a16="http://schemas.microsoft.com/office/drawing/2014/main" val="10001"/>
                  </a:ext>
                </a:extLst>
              </a:tr>
              <a:tr h="370681">
                <a:tc>
                  <a:txBody>
                    <a:bodyPr/>
                    <a:lstStyle/>
                    <a:p>
                      <a:r>
                        <a:rPr lang="en-CA" sz="1800" dirty="0" smtClean="0"/>
                        <a:t>22 KHz</a:t>
                      </a:r>
                      <a:endParaRPr lang="en-CA" sz="1800" dirty="0"/>
                    </a:p>
                  </a:txBody>
                  <a:tcPr marT="45700" marB="45700"/>
                </a:tc>
                <a:tc>
                  <a:txBody>
                    <a:bodyPr/>
                    <a:lstStyle/>
                    <a:p>
                      <a:r>
                        <a:rPr lang="en-CA" sz="1800" dirty="0" smtClean="0"/>
                        <a:t>424 Kb</a:t>
                      </a:r>
                      <a:endParaRPr lang="en-CA" sz="1800" dirty="0"/>
                    </a:p>
                  </a:txBody>
                  <a:tcPr marT="45700" marB="45700"/>
                </a:tc>
                <a:extLst>
                  <a:ext uri="{0D108BD9-81ED-4DB2-BD59-A6C34878D82A}">
                    <a16:rowId xmlns:a16="http://schemas.microsoft.com/office/drawing/2014/main" val="10002"/>
                  </a:ext>
                </a:extLst>
              </a:tr>
              <a:tr h="370681">
                <a:tc>
                  <a:txBody>
                    <a:bodyPr/>
                    <a:lstStyle/>
                    <a:p>
                      <a:r>
                        <a:rPr lang="en-CA" sz="1800" dirty="0" smtClean="0"/>
                        <a:t>11 KHz</a:t>
                      </a:r>
                      <a:endParaRPr lang="en-CA" sz="1800" dirty="0"/>
                    </a:p>
                  </a:txBody>
                  <a:tcPr marT="45700" marB="45700"/>
                </a:tc>
                <a:tc>
                  <a:txBody>
                    <a:bodyPr/>
                    <a:lstStyle/>
                    <a:p>
                      <a:r>
                        <a:rPr lang="en-CA" sz="1800" dirty="0" smtClean="0"/>
                        <a:t>120 Kb</a:t>
                      </a:r>
                      <a:endParaRPr lang="en-CA"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463E-7FD6-4FA9-9CC2-368A8818DDFB}"/>
              </a:ext>
            </a:extLst>
          </p:cNvPr>
          <p:cNvSpPr>
            <a:spLocks noGrp="1"/>
          </p:cNvSpPr>
          <p:nvPr>
            <p:ph type="title"/>
          </p:nvPr>
        </p:nvSpPr>
        <p:spPr>
          <a:xfrm>
            <a:off x="714375" y="-171450"/>
            <a:ext cx="8072438" cy="2016274"/>
          </a:xfrm>
        </p:spPr>
        <p:txBody>
          <a:bodyPr>
            <a:normAutofit fontScale="90000"/>
          </a:bodyPr>
          <a:lstStyle/>
          <a:p>
            <a:pPr eaLnBrk="1" fontAlgn="auto" hangingPunct="1">
              <a:spcAft>
                <a:spcPts val="0"/>
              </a:spcAft>
              <a:defRPr/>
            </a:pPr>
            <a:r>
              <a:rPr lang="en-CA" dirty="0" smtClean="0">
                <a:solidFill>
                  <a:schemeClr val="tx2">
                    <a:satMod val="130000"/>
                  </a:schemeClr>
                </a:solidFill>
              </a:rPr>
              <a:t>Remember to Let Us Know What You Did NOT Like and What You DID Like About This Course!  </a:t>
            </a:r>
            <a:endParaRPr lang="en-CA" dirty="0">
              <a:solidFill>
                <a:schemeClr val="tx2">
                  <a:satMod val="130000"/>
                </a:schemeClr>
              </a:solidFill>
            </a:endParaRPr>
          </a:p>
        </p:txBody>
      </p:sp>
      <p:sp>
        <p:nvSpPr>
          <p:cNvPr id="3" name="Content Placeholder 2"/>
          <p:cNvSpPr>
            <a:spLocks noGrp="1"/>
          </p:cNvSpPr>
          <p:nvPr>
            <p:ph idx="1"/>
          </p:nvPr>
        </p:nvSpPr>
        <p:spPr>
          <a:xfrm>
            <a:off x="500336" y="2348880"/>
            <a:ext cx="8429625" cy="6165850"/>
          </a:xfrm>
        </p:spPr>
        <p:txBody>
          <a:bodyPr/>
          <a:lstStyle/>
          <a:p>
            <a:pPr eaLnBrk="1" hangingPunct="1">
              <a:defRPr/>
            </a:pPr>
            <a:r>
              <a:rPr lang="en-CA" altLang="en-US" dirty="0" smtClean="0">
                <a:sym typeface="Wingdings" panose="05000000000000000000" pitchFamily="2" charset="2"/>
              </a:rPr>
              <a:t>Feedback </a:t>
            </a:r>
          </a:p>
          <a:p>
            <a:pPr lvl="1" eaLnBrk="1" hangingPunct="1">
              <a:defRPr/>
            </a:pPr>
            <a:r>
              <a:rPr lang="en-CA" altLang="en-US" dirty="0" smtClean="0">
                <a:sym typeface="Wingdings" panose="05000000000000000000" pitchFamily="2" charset="2"/>
              </a:rPr>
              <a:t>I wont know who you are  !</a:t>
            </a:r>
          </a:p>
          <a:p>
            <a:pPr lvl="1" eaLnBrk="1" hangingPunct="1">
              <a:defRPr/>
            </a:pPr>
            <a:r>
              <a:rPr lang="en-CA" altLang="en-US" dirty="0" smtClean="0">
                <a:sym typeface="Wingdings" panose="05000000000000000000" pitchFamily="2" charset="2"/>
              </a:rPr>
              <a:t>Video</a:t>
            </a:r>
            <a:r>
              <a:rPr lang="en-CA" altLang="en-US" dirty="0">
                <a:sym typeface="Wingdings" panose="05000000000000000000" pitchFamily="2" charset="2"/>
              </a:rPr>
              <a:t>: </a:t>
            </a:r>
            <a:r>
              <a:rPr lang="en-CA" altLang="en-US" dirty="0">
                <a:sym typeface="Wingdings" panose="05000000000000000000" pitchFamily="2" charset="2"/>
                <a:hlinkClick r:id="rId2"/>
              </a:rPr>
              <a:t>https://</a:t>
            </a:r>
            <a:r>
              <a:rPr lang="en-CA" altLang="en-US" dirty="0" smtClean="0">
                <a:sym typeface="Wingdings" panose="05000000000000000000" pitchFamily="2" charset="2"/>
                <a:hlinkClick r:id="rId2"/>
              </a:rPr>
              <a:t>www.youtube.com/watch?v=Sa4MzTamlWQ</a:t>
            </a:r>
            <a:r>
              <a:rPr lang="en-CA" altLang="en-US" dirty="0" smtClean="0">
                <a:sym typeface="Wingdings" panose="05000000000000000000" pitchFamily="2" charset="2"/>
              </a:rPr>
              <a:t> </a:t>
            </a:r>
          </a:p>
          <a:p>
            <a:pPr lvl="1" eaLnBrk="1" hangingPunct="1">
              <a:defRPr/>
            </a:pPr>
            <a:r>
              <a:rPr lang="en-CA" altLang="en-US" dirty="0" smtClean="0">
                <a:sym typeface="Wingdings" panose="05000000000000000000" pitchFamily="2" charset="2"/>
              </a:rPr>
              <a:t>Feedback: </a:t>
            </a:r>
            <a:r>
              <a:rPr lang="en-US" u="sng" dirty="0">
                <a:hlinkClick r:id="rId3"/>
              </a:rPr>
              <a:t>Feedback.uwo.ca</a:t>
            </a:r>
            <a:endParaRPr lang="en-CA" altLang="en-US" dirty="0" smtClean="0">
              <a:sym typeface="Wingdings" panose="05000000000000000000" pitchFamily="2" charset="2"/>
            </a:endParaRPr>
          </a:p>
          <a:p>
            <a:pPr lvl="1" eaLnBrk="1" hangingPunct="1">
              <a:defRPr/>
            </a:pPr>
            <a:endParaRPr lang="en-CA" altLang="en-US" dirty="0">
              <a:sym typeface="Wingdings" panose="05000000000000000000" pitchFamily="2" charset="2"/>
            </a:endParaRPr>
          </a:p>
          <a:p>
            <a:pPr lvl="1" eaLnBrk="1" hangingPunct="1">
              <a:defRPr/>
            </a:pPr>
            <a:endParaRPr lang="en-CA" altLang="en-US" dirty="0" smtClean="0">
              <a:sym typeface="Wingdings" panose="05000000000000000000" pitchFamily="2" charset="2"/>
            </a:endParaRPr>
          </a:p>
          <a:p>
            <a:pPr marL="82550" indent="0" eaLnBrk="1" hangingPunct="1">
              <a:buFont typeface="Wingdings 2" panose="05020102010507070707" pitchFamily="18" charset="2"/>
              <a:buNone/>
              <a:defRPr/>
            </a:pPr>
            <a:endParaRPr lang="en-CA" altLang="en-US" dirty="0" smtClean="0">
              <a:sym typeface="Wingdings" panose="05000000000000000000" pitchFamily="2" charset="2"/>
            </a:endParaRPr>
          </a:p>
        </p:txBody>
      </p:sp>
      <p:pic>
        <p:nvPicPr>
          <p:cNvPr id="15364" name="Picture 5" descr="http://yourfeedback.uwo.ca/images/WritingEffectiveFeedbackInfographi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85142"/>
            <a:ext cx="3018764" cy="72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4" presetClass="exit" presetSubtype="10" fill="hold" grpId="0" nodeType="withEffect">
                                  <p:stCondLst>
                                    <p:cond delay="0"/>
                                  </p:stCondLst>
                                  <p:childTnLst>
                                    <p:animEffect transition="out" filter="randombar(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4" presetClass="exit" presetSubtype="10" fill="hold" grpId="0" nodeType="withEffect">
                                  <p:stCondLst>
                                    <p:cond delay="0"/>
                                  </p:stCondLst>
                                  <p:childTnLst>
                                    <p:animEffect transition="out" filter="randombar(horizont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4" presetClass="exit" presetSubtype="10" fill="hold" grpId="0" nodeType="withEffect">
                                  <p:stCondLst>
                                    <p:cond delay="0"/>
                                  </p:stCondLst>
                                  <p:childTnLst>
                                    <p:animEffect transition="out" filter="randombar(horizont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15364"/>
                                        </p:tgtEl>
                                        <p:attrNameLst>
                                          <p:attrName>style.visibility</p:attrName>
                                        </p:attrNameLst>
                                      </p:cBhvr>
                                      <p:to>
                                        <p:strVal val="visible"/>
                                      </p:to>
                                    </p:set>
                                    <p:anim calcmode="lin" valueType="num">
                                      <p:cBhvr>
                                        <p:cTn id="23" dur="500" fill="hold"/>
                                        <p:tgtEl>
                                          <p:spTgt spid="15364"/>
                                        </p:tgtEl>
                                        <p:attrNameLst>
                                          <p:attrName>ppt_w</p:attrName>
                                        </p:attrNameLst>
                                      </p:cBhvr>
                                      <p:tavLst>
                                        <p:tav tm="0">
                                          <p:val>
                                            <p:fltVal val="0"/>
                                          </p:val>
                                        </p:tav>
                                        <p:tav tm="100000">
                                          <p:val>
                                            <p:strVal val="#ppt_w"/>
                                          </p:val>
                                        </p:tav>
                                      </p:tavLst>
                                    </p:anim>
                                    <p:anim calcmode="lin" valueType="num">
                                      <p:cBhvr>
                                        <p:cTn id="24" dur="500" fill="hold"/>
                                        <p:tgtEl>
                                          <p:spTgt spid="15364"/>
                                        </p:tgtEl>
                                        <p:attrNameLst>
                                          <p:attrName>ppt_h</p:attrName>
                                        </p:attrNameLst>
                                      </p:cBhvr>
                                      <p:tavLst>
                                        <p:tav tm="0">
                                          <p:val>
                                            <p:fltVal val="0"/>
                                          </p:val>
                                        </p:tav>
                                        <p:tav tm="100000">
                                          <p:val>
                                            <p:strVal val="#ppt_h"/>
                                          </p:val>
                                        </p:tav>
                                      </p:tavLst>
                                    </p:anim>
                                    <p:animEffect transition="in" filter="fade">
                                      <p:cBhvr>
                                        <p:cTn id="25"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Reduce the Sample Size</a:t>
            </a:r>
            <a:endParaRPr lang="en-CA" dirty="0">
              <a:solidFill>
                <a:schemeClr val="tx2">
                  <a:satMod val="130000"/>
                </a:schemeClr>
              </a:solidFill>
            </a:endParaRPr>
          </a:p>
        </p:txBody>
      </p:sp>
      <p:sp>
        <p:nvSpPr>
          <p:cNvPr id="51203" name="Content Placeholder 2"/>
          <p:cNvSpPr>
            <a:spLocks noGrp="1"/>
          </p:cNvSpPr>
          <p:nvPr>
            <p:ph idx="1"/>
          </p:nvPr>
        </p:nvSpPr>
        <p:spPr/>
        <p:txBody>
          <a:bodyPr/>
          <a:lstStyle/>
          <a:p>
            <a:pPr eaLnBrk="1" hangingPunct="1"/>
            <a:r>
              <a:rPr lang="en-CA" altLang="en-US" smtClean="0"/>
              <a:t>Go from 16 bit to 8 bit (this will affect the quality)</a:t>
            </a:r>
          </a:p>
          <a:p>
            <a:pPr eaLnBrk="1" hangingPunct="1"/>
            <a:r>
              <a:rPr lang="en-CA" altLang="en-US" smtClean="0">
                <a:hlinkClick r:id="rId2"/>
              </a:rPr>
              <a:t>http://www.cs.cf.ac.uk/Dave/Multimedia/node150.html</a:t>
            </a:r>
            <a:endParaRPr lang="en-CA" altLang="en-US" smtClean="0"/>
          </a:p>
          <a:p>
            <a:pPr eaLnBrk="1" hangingPunct="1"/>
            <a:r>
              <a:rPr lang="en-CA" altLang="en-US" b="1" smtClean="0"/>
              <a:t>Note</a:t>
            </a:r>
            <a:r>
              <a:rPr lang="en-CA" altLang="en-US" smtClean="0"/>
              <a:t>: All else staying equal, halving the bit depth will approximately half the file size</a:t>
            </a:r>
          </a:p>
        </p:txBody>
      </p:sp>
      <p:graphicFrame>
        <p:nvGraphicFramePr>
          <p:cNvPr id="4" name="Table 3"/>
          <p:cNvGraphicFramePr>
            <a:graphicFrameLocks noGrp="1"/>
          </p:cNvGraphicFramePr>
          <p:nvPr/>
        </p:nvGraphicFramePr>
        <p:xfrm>
          <a:off x="1785938" y="5000625"/>
          <a:ext cx="6096000" cy="11128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r>
                        <a:rPr lang="en-CA" sz="1800" dirty="0" smtClean="0"/>
                        <a:t>File Type (all at 22KHz)</a:t>
                      </a:r>
                      <a:endParaRPr lang="en-CA" sz="1800" dirty="0"/>
                    </a:p>
                  </a:txBody>
                  <a:tcPr marT="45733" marB="45733"/>
                </a:tc>
                <a:tc>
                  <a:txBody>
                    <a:bodyPr/>
                    <a:lstStyle/>
                    <a:p>
                      <a:r>
                        <a:rPr lang="en-CA" sz="1800" dirty="0" smtClean="0"/>
                        <a:t>File Size</a:t>
                      </a:r>
                      <a:endParaRPr lang="en-CA" sz="1800" dirty="0"/>
                    </a:p>
                  </a:txBody>
                  <a:tcPr marT="45733" marB="45733"/>
                </a:tc>
                <a:extLst>
                  <a:ext uri="{0D108BD9-81ED-4DB2-BD59-A6C34878D82A}">
                    <a16:rowId xmlns:a16="http://schemas.microsoft.com/office/drawing/2014/main" val="10000"/>
                  </a:ext>
                </a:extLst>
              </a:tr>
              <a:tr h="370946">
                <a:tc>
                  <a:txBody>
                    <a:bodyPr/>
                    <a:lstStyle/>
                    <a:p>
                      <a:r>
                        <a:rPr lang="en-CA" sz="1800" dirty="0" smtClean="0"/>
                        <a:t>16-Bit</a:t>
                      </a:r>
                      <a:endParaRPr lang="en-CA" sz="1800" dirty="0"/>
                    </a:p>
                  </a:txBody>
                  <a:tcPr marT="45733" marB="45733"/>
                </a:tc>
                <a:tc>
                  <a:txBody>
                    <a:bodyPr/>
                    <a:lstStyle/>
                    <a:p>
                      <a:r>
                        <a:rPr lang="en-CA" sz="1800" dirty="0" smtClean="0"/>
                        <a:t>740 Kb</a:t>
                      </a:r>
                      <a:endParaRPr lang="en-CA" sz="1800" dirty="0"/>
                    </a:p>
                  </a:txBody>
                  <a:tcPr marT="45733" marB="45733"/>
                </a:tc>
                <a:extLst>
                  <a:ext uri="{0D108BD9-81ED-4DB2-BD59-A6C34878D82A}">
                    <a16:rowId xmlns:a16="http://schemas.microsoft.com/office/drawing/2014/main" val="10001"/>
                  </a:ext>
                </a:extLst>
              </a:tr>
              <a:tr h="370946">
                <a:tc>
                  <a:txBody>
                    <a:bodyPr/>
                    <a:lstStyle/>
                    <a:p>
                      <a:r>
                        <a:rPr lang="en-CA" sz="1800" dirty="0" smtClean="0"/>
                        <a:t>8-Bit</a:t>
                      </a:r>
                      <a:endParaRPr lang="en-CA" sz="1800" dirty="0"/>
                    </a:p>
                  </a:txBody>
                  <a:tcPr marT="45733" marB="45733"/>
                </a:tc>
                <a:tc>
                  <a:txBody>
                    <a:bodyPr/>
                    <a:lstStyle/>
                    <a:p>
                      <a:r>
                        <a:rPr lang="en-CA" sz="1800" dirty="0" smtClean="0"/>
                        <a:t>424 Kb</a:t>
                      </a:r>
                      <a:endParaRPr lang="en-CA" sz="1800" dirty="0"/>
                    </a:p>
                  </a:txBody>
                  <a:tcPr marT="45733" marB="45733"/>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Reduce the number of channels</a:t>
            </a:r>
            <a:endParaRPr lang="en-CA" dirty="0">
              <a:solidFill>
                <a:schemeClr val="tx2">
                  <a:satMod val="130000"/>
                </a:schemeClr>
              </a:solidFill>
            </a:endParaRPr>
          </a:p>
        </p:txBody>
      </p:sp>
      <p:sp>
        <p:nvSpPr>
          <p:cNvPr id="52227" name="Content Placeholder 2"/>
          <p:cNvSpPr>
            <a:spLocks noGrp="1"/>
          </p:cNvSpPr>
          <p:nvPr>
            <p:ph idx="1"/>
          </p:nvPr>
        </p:nvSpPr>
        <p:spPr>
          <a:xfrm>
            <a:off x="571500" y="1214438"/>
            <a:ext cx="8362950" cy="5143500"/>
          </a:xfrm>
        </p:spPr>
        <p:txBody>
          <a:bodyPr/>
          <a:lstStyle/>
          <a:p>
            <a:pPr eaLnBrk="1" hangingPunct="1"/>
            <a:r>
              <a:rPr lang="en-CA" altLang="en-US" smtClean="0"/>
              <a:t>In mono there is one channel</a:t>
            </a:r>
          </a:p>
          <a:p>
            <a:pPr eaLnBrk="1" hangingPunct="1"/>
            <a:r>
              <a:rPr lang="en-CA" altLang="en-US" smtClean="0"/>
              <a:t>In stereo there is two channels</a:t>
            </a:r>
          </a:p>
          <a:p>
            <a:pPr eaLnBrk="1" hangingPunct="1"/>
            <a:r>
              <a:rPr lang="en-CA" altLang="en-US" smtClean="0"/>
              <a:t>Changing from stereo to mono will ½ the size of the file</a:t>
            </a:r>
          </a:p>
        </p:txBody>
      </p:sp>
      <p:pic>
        <p:nvPicPr>
          <p:cNvPr id="52228" name="Picture 26" descr="_SAMPLE"/>
          <p:cNvPicPr>
            <a:picLocks noChangeAspect="1" noChangeArrowheads="1"/>
          </p:cNvPicPr>
          <p:nvPr/>
        </p:nvPicPr>
        <p:blipFill>
          <a:blip r:embed="rId2">
            <a:extLst>
              <a:ext uri="{28A0092B-C50C-407E-A947-70E740481C1C}">
                <a14:useLocalDpi xmlns:a14="http://schemas.microsoft.com/office/drawing/2010/main" val="0"/>
              </a:ext>
            </a:extLst>
          </a:blip>
          <a:srcRect t="7930"/>
          <a:stretch>
            <a:fillRect/>
          </a:stretch>
        </p:blipFill>
        <p:spPr bwMode="auto">
          <a:xfrm>
            <a:off x="3500438" y="2857500"/>
            <a:ext cx="342900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Pick the appropriate codec</a:t>
            </a:r>
            <a:endParaRPr lang="en-CA"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CA" dirty="0" err="1" smtClean="0"/>
              <a:t>Codecs</a:t>
            </a:r>
            <a:r>
              <a:rPr lang="en-CA" dirty="0" smtClean="0"/>
              <a:t> for audio can be either </a:t>
            </a:r>
            <a:r>
              <a:rPr lang="en-CA" dirty="0" err="1" smtClean="0"/>
              <a:t>lossy</a:t>
            </a:r>
            <a:r>
              <a:rPr lang="en-CA" dirty="0" smtClean="0"/>
              <a:t> or lossless. NOTE: almost all are </a:t>
            </a:r>
            <a:r>
              <a:rPr lang="en-CA" dirty="0" err="1" smtClean="0"/>
              <a:t>lossy</a:t>
            </a:r>
            <a:r>
              <a:rPr lang="en-CA" dirty="0" smtClean="0"/>
              <a:t>!</a:t>
            </a:r>
          </a:p>
          <a:p>
            <a:pPr marL="365760" indent="-283464" eaLnBrk="1" fontAlgn="auto" hangingPunct="1">
              <a:spcAft>
                <a:spcPts val="0"/>
              </a:spcAft>
              <a:buFont typeface="Wingdings 2"/>
              <a:buChar char=""/>
              <a:defRPr/>
            </a:pPr>
            <a:r>
              <a:rPr lang="en-CA" b="1" dirty="0" smtClean="0"/>
              <a:t>File Formats that use </a:t>
            </a:r>
            <a:r>
              <a:rPr lang="en-CA" b="1" dirty="0" err="1" smtClean="0"/>
              <a:t>lossy</a:t>
            </a:r>
            <a:r>
              <a:rPr lang="en-CA" b="1" dirty="0" smtClean="0"/>
              <a:t> codec:</a:t>
            </a:r>
          </a:p>
          <a:p>
            <a:pPr marL="640080" lvl="1" indent="-237744" eaLnBrk="1" fontAlgn="auto" hangingPunct="1">
              <a:spcAft>
                <a:spcPts val="0"/>
              </a:spcAft>
              <a:buFont typeface="Verdana"/>
              <a:buChar char="◦"/>
              <a:defRPr/>
            </a:pPr>
            <a:r>
              <a:rPr lang="en-CA" b="1" dirty="0" smtClean="0">
                <a:solidFill>
                  <a:schemeClr val="accent1"/>
                </a:solidFill>
              </a:rPr>
              <a:t>Question</a:t>
            </a:r>
            <a:r>
              <a:rPr lang="en-CA" dirty="0" smtClean="0">
                <a:solidFill>
                  <a:schemeClr val="accent1"/>
                </a:solidFill>
              </a:rPr>
              <a:t>: Does anyone know the most famous audio file format that does </a:t>
            </a:r>
            <a:r>
              <a:rPr lang="en-CA" dirty="0" err="1" smtClean="0">
                <a:solidFill>
                  <a:schemeClr val="accent1"/>
                </a:solidFill>
              </a:rPr>
              <a:t>lossy</a:t>
            </a:r>
            <a:r>
              <a:rPr lang="en-CA" dirty="0" smtClean="0">
                <a:solidFill>
                  <a:schemeClr val="accent1"/>
                </a:solidFill>
              </a:rPr>
              <a:t> compression?</a:t>
            </a:r>
          </a:p>
          <a:p>
            <a:pPr marL="640080" lvl="1" indent="-237744" eaLnBrk="1" fontAlgn="auto" hangingPunct="1">
              <a:spcAft>
                <a:spcPts val="0"/>
              </a:spcAft>
              <a:buFont typeface="Verdana"/>
              <a:buChar char="◦"/>
              <a:defRPr/>
            </a:pPr>
            <a:r>
              <a:rPr lang="en-CA" b="1" dirty="0" smtClean="0">
                <a:solidFill>
                  <a:schemeClr val="accent1"/>
                </a:solidFill>
              </a:rPr>
              <a:t>Hints: </a:t>
            </a:r>
          </a:p>
          <a:p>
            <a:pPr marL="886968" lvl="2" eaLnBrk="1" fontAlgn="auto" hangingPunct="1">
              <a:spcAft>
                <a:spcPts val="0"/>
              </a:spcAft>
              <a:buFont typeface="Wingdings 2"/>
              <a:buChar char=""/>
              <a:defRPr/>
            </a:pPr>
            <a:r>
              <a:rPr lang="en-CA" dirty="0" smtClean="0">
                <a:solidFill>
                  <a:schemeClr val="accent1"/>
                </a:solidFill>
              </a:rPr>
              <a:t>Start to become popular in the early 90s</a:t>
            </a:r>
          </a:p>
          <a:p>
            <a:pPr marL="886968" lvl="2" eaLnBrk="1" fontAlgn="auto" hangingPunct="1">
              <a:spcAft>
                <a:spcPts val="0"/>
              </a:spcAft>
              <a:buFont typeface="Wingdings 2"/>
              <a:buChar char=""/>
              <a:defRPr/>
            </a:pPr>
            <a:r>
              <a:rPr lang="en-CA" dirty="0" smtClean="0">
                <a:solidFill>
                  <a:schemeClr val="accent1"/>
                </a:solidFill>
              </a:rPr>
              <a:t>Can compress a song from a CD (songs on CDs are 44KHz, 16bit and uncompressed) to:</a:t>
            </a:r>
          </a:p>
          <a:p>
            <a:pPr marL="1098106" lvl="3" eaLnBrk="1" fontAlgn="auto" hangingPunct="1">
              <a:spcAft>
                <a:spcPts val="0"/>
              </a:spcAft>
              <a:buFont typeface="Wingdings 2"/>
              <a:buChar char=""/>
              <a:defRPr/>
            </a:pPr>
            <a:r>
              <a:rPr lang="en-CA" b="1" dirty="0" smtClean="0">
                <a:solidFill>
                  <a:schemeClr val="accent1"/>
                </a:solidFill>
              </a:rPr>
              <a:t>1/11 of its size!</a:t>
            </a:r>
          </a:p>
          <a:p>
            <a:pPr marL="886968" lvl="2" eaLnBrk="1" fontAlgn="auto" hangingPunct="1">
              <a:spcAft>
                <a:spcPts val="0"/>
              </a:spcAft>
              <a:buFont typeface="Wingdings 2"/>
              <a:buChar char=""/>
              <a:defRPr/>
            </a:pPr>
            <a:r>
              <a:rPr lang="en-CA" dirty="0" smtClean="0">
                <a:solidFill>
                  <a:schemeClr val="accent1"/>
                </a:solidFill>
              </a:rPr>
              <a:t>Based on the idea that some tones become unable to hear when another tone is present</a:t>
            </a:r>
          </a:p>
          <a:p>
            <a:pPr marL="886968" lvl="2"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iterate type="lt">
                                    <p:tmPct val="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iterate type="lt">
                                    <p:tmPct val="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mph" presetSubtype="0" fill="hold" nodeType="clickEffect">
                                  <p:stCondLst>
                                    <p:cond delay="0"/>
                                  </p:stCondLst>
                                  <p:iterate type="lt">
                                    <p:tmPct val="0"/>
                                  </p:iterate>
                                  <p:childTnLst>
                                    <p:animRot by="21600000">
                                      <p:cBhvr>
                                        <p:cTn id="34" dur="2000" fill="hold"/>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4"/>
          <p:cNvSpPr>
            <a:spLocks noGrp="1"/>
          </p:cNvSpPr>
          <p:nvPr>
            <p:ph type="title"/>
          </p:nvPr>
        </p:nvSpPr>
        <p:spPr bwMode="auto">
          <a:xfrm>
            <a:off x="5364163" y="836613"/>
            <a:ext cx="3779837" cy="5832475"/>
          </a:xfrm>
        </p:spPr>
        <p:txBody>
          <a:bodyPr vert="horz" wrap="square" lIns="91440" tIns="45720" rIns="91440" bIns="45720" numCol="1" anchorCtr="0" compatLnSpc="1">
            <a:prstTxWarp prst="textNoShape">
              <a:avLst/>
            </a:prstTxWarp>
          </a:bodyPr>
          <a:lstStyle/>
          <a:p>
            <a:r>
              <a:rPr lang="en-US" altLang="en-US" b="0" smtClean="0"/>
              <a:t>I</a:t>
            </a:r>
            <a:r>
              <a:rPr lang="en-US" altLang="en-US" sz="1800" b="0" smtClean="0"/>
              <a:t>n a 2009 documentary about the history of the song by Swedish </a:t>
            </a:r>
            <a:r>
              <a:rPr lang="en-US" altLang="en-US" sz="1800" b="0" smtClean="0">
                <a:hlinkClick r:id="rId2" tooltip="Sveriges Television"/>
              </a:rPr>
              <a:t>SVT</a:t>
            </a:r>
            <a:r>
              <a:rPr lang="en-US" altLang="en-US" sz="1800" b="0" smtClean="0"/>
              <a:t>, Brandenburg said:</a:t>
            </a:r>
            <a:br>
              <a:rPr lang="en-US" altLang="en-US" sz="1800" b="0" smtClean="0"/>
            </a:br>
            <a:r>
              <a:rPr lang="en-US" altLang="en-US" sz="1800" i="1" smtClean="0"/>
              <a:t>I was finishing my PhD thesis, and then I was reading some hi-fi magazine and found that they had used this song to test loudspeakers. I said "OK, let's test what this song does to my sound system, to mp3". And the result was, at bit rates where everything else sounded quite nice, Suzanne Vega's voice sounded horrible.</a:t>
            </a:r>
            <a:r>
              <a:rPr lang="en-US" altLang="en-US" sz="1800" b="0" baseline="30000" smtClean="0">
                <a:hlinkClick r:id="rId3"/>
              </a:rPr>
              <a:t>[8]</a:t>
            </a:r>
            <a:r>
              <a:rPr lang="en-US" altLang="en-US" sz="1800" b="0" smtClean="0"/>
              <a:t>Brandenburg adopted the song for testing purposes, listening to it again and again each time he refined the scheme, making sure it did not adversely affect the subtlety of Vega's voice. </a:t>
            </a:r>
            <a:br>
              <a:rPr lang="en-US" altLang="en-US" sz="1800" b="0" smtClean="0"/>
            </a:br>
            <a:r>
              <a:rPr lang="en-US" altLang="en-US" sz="1800" b="0" smtClean="0"/>
              <a:t/>
            </a:r>
            <a:br>
              <a:rPr lang="en-US" altLang="en-US" sz="1800" b="0" smtClean="0"/>
            </a:br>
            <a:r>
              <a:rPr lang="en-US" altLang="en-US" sz="1800" b="0" smtClean="0"/>
              <a:t>From Wikipedia</a:t>
            </a:r>
            <a:endParaRPr lang="en-US" altLang="en-US" sz="1800" smtClean="0"/>
          </a:p>
        </p:txBody>
      </p:sp>
      <p:sp>
        <p:nvSpPr>
          <p:cNvPr id="54275" name="Text Placeholder 16"/>
          <p:cNvSpPr>
            <a:spLocks noGrp="1"/>
          </p:cNvSpPr>
          <p:nvPr>
            <p:ph type="body" sz="half" idx="2"/>
          </p:nvPr>
        </p:nvSpPr>
        <p:spPr/>
        <p:txBody>
          <a:bodyPr/>
          <a:lstStyle/>
          <a:p>
            <a:pPr>
              <a:spcBef>
                <a:spcPct val="0"/>
              </a:spcBef>
            </a:pPr>
            <a:r>
              <a:rPr lang="en-US" altLang="en-US" smtClean="0"/>
              <a:t>Karlheinz Brandenburg</a:t>
            </a:r>
          </a:p>
          <a:p>
            <a:pPr>
              <a:spcBef>
                <a:spcPct val="0"/>
              </a:spcBef>
            </a:pPr>
            <a:endParaRPr lang="en-US" altLang="en-US" smtClean="0"/>
          </a:p>
        </p:txBody>
      </p:sp>
      <p:pic>
        <p:nvPicPr>
          <p:cNvPr id="54276" name="Picture 4" descr="File:Karlheinz Brandenburg cropped.jpg">
            <a:hlinkClick r:id="rId4"/>
          </p:cNvPr>
          <p:cNvPicPr>
            <a:picLocks noGrp="1" noChangeAspect="1" noChangeArrowheads="1"/>
          </p:cNvPicPr>
          <p:nvPr>
            <p:ph type="pic" idx="1"/>
          </p:nvPr>
        </p:nvPicPr>
        <p:blipFill>
          <a:blip r:embed="rId5">
            <a:extLst>
              <a:ext uri="{28A0092B-C50C-407E-A947-70E740481C1C}">
                <a14:useLocalDpi xmlns:a14="http://schemas.microsoft.com/office/drawing/2010/main" val="0"/>
              </a:ext>
            </a:extLst>
          </a:blip>
          <a:srcRect t="16611" b="16611"/>
          <a:stretch>
            <a:fillRect/>
          </a:stretch>
        </p:blipFill>
        <p:spPr>
          <a:xfrm>
            <a:off x="838200" y="1143000"/>
            <a:ext cx="4419600" cy="3514725"/>
          </a:xfrm>
          <a:prstGeom prst="rect">
            <a:avLst/>
          </a:prstGeom>
          <a:noFill/>
          <a:ln w="9525"/>
          <a:extLst>
            <a:ext uri="{909E8E84-426E-40DD-AFC4-6F175D3DCCD1}">
              <a14:hiddenFill xmlns:a14="http://schemas.microsoft.com/office/drawing/2010/main">
                <a:solidFill>
                  <a:srgbClr val="FFFFFF"/>
                </a:solidFill>
              </a14:hiddenFill>
            </a:ext>
          </a:extLst>
        </p:spPr>
      </p:pic>
      <p:sp>
        <p:nvSpPr>
          <p:cNvPr id="54277" name="Rectangle 19"/>
          <p:cNvSpPr>
            <a:spLocks noChangeArrowheads="1"/>
          </p:cNvSpPr>
          <p:nvPr/>
        </p:nvSpPr>
        <p:spPr bwMode="auto">
          <a:xfrm>
            <a:off x="-252413" y="5661025"/>
            <a:ext cx="59039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885825">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2" eaLnBrk="1" hangingPunct="1">
              <a:spcBef>
                <a:spcPct val="0"/>
              </a:spcBef>
              <a:buClrTx/>
            </a:pPr>
            <a:r>
              <a:rPr lang="en-CA" altLang="en-US" sz="1800" dirty="0">
                <a:latin typeface="Arial" panose="020B0604020202020204" pitchFamily="34" charset="0"/>
                <a:hlinkClick r:id="rId6"/>
              </a:rPr>
              <a:t>Researchers heard this song and because of the nuances in her voice used it to perfect the compression (Tom’s Diner)</a:t>
            </a:r>
            <a:endParaRPr lang="en-CA" altLang="en-US" sz="18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Audio Compression</a:t>
            </a:r>
            <a:endParaRPr lang="en-CA" dirty="0">
              <a:solidFill>
                <a:schemeClr val="tx2">
                  <a:satMod val="130000"/>
                </a:schemeClr>
              </a:solidFill>
            </a:endParaRPr>
          </a:p>
        </p:txBody>
      </p:sp>
      <p:sp>
        <p:nvSpPr>
          <p:cNvPr id="3" name="Content Placeholder 2"/>
          <p:cNvSpPr>
            <a:spLocks noGrp="1"/>
          </p:cNvSpPr>
          <p:nvPr>
            <p:ph idx="1"/>
          </p:nvPr>
        </p:nvSpPr>
        <p:spPr>
          <a:xfrm>
            <a:off x="571500" y="1285875"/>
            <a:ext cx="8362950" cy="5072063"/>
          </a:xfrm>
        </p:spPr>
        <p:txBody>
          <a:bodyPr>
            <a:normAutofit fontScale="85000" lnSpcReduction="10000"/>
          </a:bodyPr>
          <a:lstStyle/>
          <a:p>
            <a:pPr marL="365760" indent="-283464" eaLnBrk="1" fontAlgn="auto" hangingPunct="1">
              <a:spcAft>
                <a:spcPts val="0"/>
              </a:spcAft>
              <a:buFont typeface="Wingdings 2"/>
              <a:buChar char=""/>
              <a:defRPr/>
            </a:pPr>
            <a:r>
              <a:rPr lang="en-CA" b="1" dirty="0" smtClean="0"/>
              <a:t>File Formats that use lossless </a:t>
            </a:r>
            <a:r>
              <a:rPr lang="en-CA" b="1" dirty="0" err="1" smtClean="0"/>
              <a:t>codecs</a:t>
            </a:r>
            <a:r>
              <a:rPr lang="en-CA" b="1" dirty="0" smtClean="0"/>
              <a:t>/compression:</a:t>
            </a:r>
          </a:p>
          <a:p>
            <a:pPr marL="640080" lvl="1" indent="-237744" eaLnBrk="1" fontAlgn="auto" hangingPunct="1">
              <a:spcAft>
                <a:spcPts val="0"/>
              </a:spcAft>
              <a:buFont typeface="Verdana"/>
              <a:buChar char="◦"/>
              <a:defRPr/>
            </a:pPr>
            <a:r>
              <a:rPr lang="en-CA" dirty="0" smtClean="0"/>
              <a:t>There are a few but not very common</a:t>
            </a:r>
          </a:p>
          <a:p>
            <a:pPr marL="365760" indent="-283464" eaLnBrk="1" fontAlgn="auto" hangingPunct="1">
              <a:spcAft>
                <a:spcPts val="0"/>
              </a:spcAft>
              <a:buFont typeface="Wingdings 2"/>
              <a:buChar char=""/>
              <a:defRPr/>
            </a:pPr>
            <a:r>
              <a:rPr lang="en-CA" b="1" dirty="0" smtClean="0"/>
              <a:t>Common File Formats that are uncompressed:</a:t>
            </a:r>
          </a:p>
          <a:p>
            <a:pPr marL="640080" lvl="1" indent="-237744" eaLnBrk="1" fontAlgn="auto" hangingPunct="1">
              <a:spcAft>
                <a:spcPts val="0"/>
              </a:spcAft>
              <a:buFont typeface="Verdana"/>
              <a:buChar char="◦"/>
              <a:defRPr/>
            </a:pPr>
            <a:r>
              <a:rPr lang="en-CA" dirty="0" smtClean="0"/>
              <a:t>.wav (very common, 44KHz, 16bit)</a:t>
            </a:r>
          </a:p>
          <a:p>
            <a:pPr marL="640080" lvl="1" indent="-237744" eaLnBrk="1" fontAlgn="auto" hangingPunct="1">
              <a:spcAft>
                <a:spcPts val="0"/>
              </a:spcAft>
              <a:buFont typeface="Verdana"/>
              <a:buChar char="◦"/>
              <a:defRPr/>
            </a:pPr>
            <a:r>
              <a:rPr lang="en-CA" dirty="0" smtClean="0"/>
              <a:t>.</a:t>
            </a:r>
            <a:r>
              <a:rPr lang="en-CA" dirty="0" err="1" smtClean="0"/>
              <a:t>aiff</a:t>
            </a:r>
            <a:endParaRPr lang="en-CA" dirty="0" smtClean="0"/>
          </a:p>
          <a:p>
            <a:pPr marL="640080" lvl="1" indent="-237744" eaLnBrk="1" fontAlgn="auto" hangingPunct="1">
              <a:spcAft>
                <a:spcPts val="0"/>
              </a:spcAft>
              <a:buFont typeface="Verdana"/>
              <a:buChar char="◦"/>
              <a:defRPr/>
            </a:pPr>
            <a:r>
              <a:rPr lang="en-CA" dirty="0" smtClean="0"/>
              <a:t>CDDA(Compact Disc Digital Audio defined in the Red Book which contains audio standards) </a:t>
            </a:r>
            <a:r>
              <a:rPr lang="en-CA" dirty="0" smtClean="0">
                <a:sym typeface="Wingdings" pitchFamily="2" charset="2"/>
              </a:rPr>
              <a:t> standard for CDs, 44KHz, 16 bit per sample,  2 channels.</a:t>
            </a:r>
          </a:p>
          <a:p>
            <a:pPr marL="886968" lvl="2" eaLnBrk="1" fontAlgn="auto" hangingPunct="1">
              <a:spcAft>
                <a:spcPts val="0"/>
              </a:spcAft>
              <a:buFont typeface="Wingdings 2"/>
              <a:buChar char=""/>
              <a:defRPr/>
            </a:pPr>
            <a:r>
              <a:rPr lang="en-CA" dirty="0" smtClean="0">
                <a:sym typeface="Wingdings" pitchFamily="2" charset="2"/>
              </a:rPr>
              <a:t>Thus 1 second of music must be played at a bit rate of:</a:t>
            </a:r>
            <a:br>
              <a:rPr lang="en-CA" dirty="0" smtClean="0">
                <a:sym typeface="Wingdings" pitchFamily="2" charset="2"/>
              </a:rPr>
            </a:br>
            <a:r>
              <a:rPr lang="en-CA" dirty="0" smtClean="0">
                <a:sym typeface="Wingdings" pitchFamily="2" charset="2"/>
              </a:rPr>
              <a:t>44100*16*2*1=1,411,200 bits per second = 1411.2Kbits per second</a:t>
            </a:r>
          </a:p>
          <a:p>
            <a:pPr marL="886968" lvl="2" eaLnBrk="1" fontAlgn="auto" hangingPunct="1">
              <a:spcAft>
                <a:spcPts val="0"/>
              </a:spcAft>
              <a:buFont typeface="Wingdings 2"/>
              <a:buChar char=""/>
              <a:defRPr/>
            </a:pPr>
            <a:r>
              <a:rPr lang="en-CA" dirty="0" smtClean="0">
                <a:sym typeface="Wingdings" pitchFamily="2" charset="2"/>
              </a:rPr>
              <a:t>Compare with:  mp3 128Kbits per second is most common, makes it good for the Internet!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Audio Compression</a:t>
            </a:r>
            <a:endParaRPr lang="en-CA" dirty="0">
              <a:solidFill>
                <a:schemeClr val="tx2">
                  <a:satMod val="130000"/>
                </a:schemeClr>
              </a:solidFill>
            </a:endParaRPr>
          </a:p>
        </p:txBody>
      </p:sp>
      <p:sp>
        <p:nvSpPr>
          <p:cNvPr id="56323" name="Content Placeholder 2"/>
          <p:cNvSpPr>
            <a:spLocks noGrp="1"/>
          </p:cNvSpPr>
          <p:nvPr>
            <p:ph idx="1"/>
          </p:nvPr>
        </p:nvSpPr>
        <p:spPr/>
        <p:txBody>
          <a:bodyPr/>
          <a:lstStyle/>
          <a:p>
            <a:pPr eaLnBrk="1" hangingPunct="1"/>
            <a:r>
              <a:rPr lang="en-CA" altLang="en-US" b="1" smtClean="0"/>
              <a:t>NOTE: </a:t>
            </a:r>
            <a:r>
              <a:rPr lang="en-CA" altLang="en-US" smtClean="0"/>
              <a:t>.wma and .mp4 are lossy AND allow for built-in lockdowns which is why Microsoft and Apple are pushing them </a:t>
            </a:r>
            <a:r>
              <a:rPr lang="en-CA" altLang="en-US" smtClean="0">
                <a:sym typeface="Wingdings" panose="05000000000000000000" pitchFamily="2" charset="2"/>
              </a:rPr>
              <a:t>;-) </a:t>
            </a:r>
            <a:endParaRPr lang="en-CA" altLang="en-US" smtClean="0"/>
          </a:p>
          <a:p>
            <a:pPr eaLnBrk="1" hangingPunct="1"/>
            <a:r>
              <a:rPr lang="en-CA" altLang="en-US" smtClean="0"/>
              <a:t>Used to be if you put sound into your Flash animation you would never have to worry about the sound not playing because every computer comes with a Flash Player </a:t>
            </a:r>
            <a:r>
              <a:rPr lang="en-CA" altLang="en-US" smtClean="0">
                <a:sym typeface="Wingdings" panose="05000000000000000000" pitchFamily="2" charset="2"/>
              </a:rPr>
              <a:t> (no need to download a plugin)</a:t>
            </a:r>
          </a:p>
          <a:p>
            <a:pPr lvl="1" eaLnBrk="1" hangingPunct="1"/>
            <a:r>
              <a:rPr lang="en-CA" altLang="en-US" smtClean="0">
                <a:sym typeface="Wingdings" panose="05000000000000000000" pitchFamily="2" charset="2"/>
              </a:rPr>
              <a:t>However, ipads and other Apple products won’t play flash so this isn’t as true as it used to be!</a:t>
            </a:r>
            <a:endParaRPr lang="en-CA" altLang="en-US" smtClean="0"/>
          </a:p>
          <a:p>
            <a:pPr eaLnBrk="1" hangingPunct="1"/>
            <a:endParaRPr lang="en-CA"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7950" y="620713"/>
          <a:ext cx="8858250" cy="6126228"/>
        </p:xfrm>
        <a:graphic>
          <a:graphicData uri="http://schemas.openxmlformats.org/drawingml/2006/table">
            <a:tbl>
              <a:tblPr firstRow="1" bandRow="1">
                <a:tableStyleId>{5C22544A-7EE6-4342-B048-85BDC9FD1C3A}</a:tableStyleId>
              </a:tblPr>
              <a:tblGrid>
                <a:gridCol w="1481549">
                  <a:extLst>
                    <a:ext uri="{9D8B030D-6E8A-4147-A177-3AD203B41FA5}">
                      <a16:colId xmlns:a16="http://schemas.microsoft.com/office/drawing/2014/main" val="20000"/>
                    </a:ext>
                  </a:extLst>
                </a:gridCol>
                <a:gridCol w="1296135">
                  <a:extLst>
                    <a:ext uri="{9D8B030D-6E8A-4147-A177-3AD203B41FA5}">
                      <a16:colId xmlns:a16="http://schemas.microsoft.com/office/drawing/2014/main" val="20001"/>
                    </a:ext>
                  </a:extLst>
                </a:gridCol>
                <a:gridCol w="3240337">
                  <a:extLst>
                    <a:ext uri="{9D8B030D-6E8A-4147-A177-3AD203B41FA5}">
                      <a16:colId xmlns:a16="http://schemas.microsoft.com/office/drawing/2014/main" val="20002"/>
                    </a:ext>
                  </a:extLst>
                </a:gridCol>
                <a:gridCol w="2840229">
                  <a:extLst>
                    <a:ext uri="{9D8B030D-6E8A-4147-A177-3AD203B41FA5}">
                      <a16:colId xmlns:a16="http://schemas.microsoft.com/office/drawing/2014/main" val="20003"/>
                    </a:ext>
                  </a:extLst>
                </a:gridCol>
              </a:tblGrid>
              <a:tr h="640037">
                <a:tc>
                  <a:txBody>
                    <a:bodyPr/>
                    <a:lstStyle/>
                    <a:p>
                      <a:r>
                        <a:rPr lang="en-CA" sz="1800" dirty="0" smtClean="0"/>
                        <a:t>Audio</a:t>
                      </a:r>
                      <a:r>
                        <a:rPr lang="en-CA" sz="1800" baseline="0" dirty="0" smtClean="0"/>
                        <a:t> Format</a:t>
                      </a:r>
                      <a:endParaRPr lang="en-CA" sz="1800" dirty="0"/>
                    </a:p>
                  </a:txBody>
                  <a:tcPr marL="91439" marR="91439" marT="45702" marB="45702"/>
                </a:tc>
                <a:tc>
                  <a:txBody>
                    <a:bodyPr/>
                    <a:lstStyle/>
                    <a:p>
                      <a:r>
                        <a:rPr lang="en-CA" sz="1800" dirty="0" smtClean="0"/>
                        <a:t>File Extension</a:t>
                      </a:r>
                      <a:endParaRPr lang="en-CA" sz="1800" dirty="0"/>
                    </a:p>
                  </a:txBody>
                  <a:tcPr marL="91439" marR="91439" marT="45702" marB="45702"/>
                </a:tc>
                <a:tc>
                  <a:txBody>
                    <a:bodyPr/>
                    <a:lstStyle/>
                    <a:p>
                      <a:r>
                        <a:rPr lang="en-CA" sz="1800" dirty="0" smtClean="0"/>
                        <a:t>Advantages</a:t>
                      </a:r>
                      <a:endParaRPr lang="en-CA" sz="1800" dirty="0"/>
                    </a:p>
                  </a:txBody>
                  <a:tcPr marL="91439" marR="91439" marT="45702" marB="45702"/>
                </a:tc>
                <a:tc>
                  <a:txBody>
                    <a:bodyPr/>
                    <a:lstStyle/>
                    <a:p>
                      <a:r>
                        <a:rPr lang="en-CA" sz="1800" dirty="0" smtClean="0"/>
                        <a:t>Disadvantages</a:t>
                      </a:r>
                      <a:endParaRPr lang="en-CA" sz="1800" dirty="0"/>
                    </a:p>
                  </a:txBody>
                  <a:tcPr marL="91439" marR="91439" marT="45702" marB="45702"/>
                </a:tc>
                <a:extLst>
                  <a:ext uri="{0D108BD9-81ED-4DB2-BD59-A6C34878D82A}">
                    <a16:rowId xmlns:a16="http://schemas.microsoft.com/office/drawing/2014/main" val="10000"/>
                  </a:ext>
                </a:extLst>
              </a:tr>
              <a:tr h="1188671">
                <a:tc>
                  <a:txBody>
                    <a:bodyPr/>
                    <a:lstStyle/>
                    <a:p>
                      <a:r>
                        <a:rPr lang="en-CA" sz="1800" dirty="0" smtClean="0"/>
                        <a:t>Advanced</a:t>
                      </a:r>
                      <a:r>
                        <a:rPr lang="en-CA" sz="1800" baseline="0" dirty="0" smtClean="0"/>
                        <a:t> Audio Compression</a:t>
                      </a:r>
                      <a:endParaRPr lang="en-CA" sz="1800" dirty="0"/>
                    </a:p>
                  </a:txBody>
                  <a:tcPr marL="91439" marR="91439" marT="45702" marB="45702"/>
                </a:tc>
                <a:tc>
                  <a:txBody>
                    <a:bodyPr/>
                    <a:lstStyle/>
                    <a:p>
                      <a:r>
                        <a:rPr lang="en-CA" sz="1800" dirty="0" smtClean="0"/>
                        <a:t>.</a:t>
                      </a:r>
                      <a:r>
                        <a:rPr lang="en-CA" sz="1800" dirty="0" err="1" smtClean="0"/>
                        <a:t>aac</a:t>
                      </a:r>
                      <a:endParaRPr lang="en-CA" sz="1800" dirty="0"/>
                    </a:p>
                  </a:txBody>
                  <a:tcPr marL="91439" marR="91439" marT="45702" marB="45702"/>
                </a:tc>
                <a:tc>
                  <a:txBody>
                    <a:bodyPr/>
                    <a:lstStyle/>
                    <a:p>
                      <a:pPr>
                        <a:buFont typeface="Arial" pitchFamily="34" charset="0"/>
                        <a:buChar char="•"/>
                      </a:pPr>
                      <a:r>
                        <a:rPr lang="en-CA" sz="1800" dirty="0" smtClean="0"/>
                        <a:t>Good sound quality</a:t>
                      </a:r>
                    </a:p>
                    <a:p>
                      <a:pPr>
                        <a:buFont typeface="Arial" pitchFamily="34" charset="0"/>
                        <a:buChar char="•"/>
                      </a:pPr>
                      <a:r>
                        <a:rPr lang="en-CA" sz="1800" dirty="0" smtClean="0"/>
                        <a:t>Used on iTunes</a:t>
                      </a:r>
                    </a:p>
                    <a:p>
                      <a:pPr>
                        <a:buFont typeface="Arial" pitchFamily="34" charset="0"/>
                        <a:buChar char="•"/>
                      </a:pPr>
                      <a:r>
                        <a:rPr lang="en-CA" sz="1800" dirty="0" smtClean="0"/>
                        <a:t>Used on YouTube,</a:t>
                      </a:r>
                      <a:r>
                        <a:rPr lang="en-CA" sz="1800" baseline="0" dirty="0" smtClean="0"/>
                        <a:t> </a:t>
                      </a:r>
                      <a:r>
                        <a:rPr lang="en-CA" sz="1800" baseline="0" dirty="0" err="1" smtClean="0"/>
                        <a:t>iPhone</a:t>
                      </a:r>
                      <a:r>
                        <a:rPr lang="en-CA" sz="1800" baseline="0" dirty="0" smtClean="0"/>
                        <a:t>, PlayStation, BlackBerry</a:t>
                      </a:r>
                      <a:endParaRPr lang="en-CA" sz="1800" dirty="0"/>
                    </a:p>
                  </a:txBody>
                  <a:tcPr marL="91439" marR="91439" marT="45702" marB="45702"/>
                </a:tc>
                <a:tc>
                  <a:txBody>
                    <a:bodyPr/>
                    <a:lstStyle/>
                    <a:p>
                      <a:pPr>
                        <a:buFont typeface="Arial" pitchFamily="34" charset="0"/>
                        <a:buChar char="•"/>
                      </a:pPr>
                      <a:r>
                        <a:rPr lang="en-CA" sz="1800" dirty="0" smtClean="0"/>
                        <a:t>Copy</a:t>
                      </a:r>
                      <a:r>
                        <a:rPr lang="en-CA" sz="1800" baseline="0" dirty="0" smtClean="0"/>
                        <a:t> protected</a:t>
                      </a:r>
                    </a:p>
                    <a:p>
                      <a:pPr>
                        <a:buFont typeface="Arial" pitchFamily="34" charset="0"/>
                        <a:buChar char="•"/>
                      </a:pPr>
                      <a:r>
                        <a:rPr lang="en-CA" sz="1800" baseline="0" dirty="0" smtClean="0"/>
                        <a:t>Limited to approved devices</a:t>
                      </a:r>
                      <a:endParaRPr lang="en-CA" sz="1800" dirty="0"/>
                    </a:p>
                  </a:txBody>
                  <a:tcPr marL="91439" marR="91439" marT="45702" marB="45702"/>
                </a:tc>
                <a:extLst>
                  <a:ext uri="{0D108BD9-81ED-4DB2-BD59-A6C34878D82A}">
                    <a16:rowId xmlns:a16="http://schemas.microsoft.com/office/drawing/2014/main" val="10001"/>
                  </a:ext>
                </a:extLst>
              </a:tr>
              <a:tr h="914354">
                <a:tc>
                  <a:txBody>
                    <a:bodyPr/>
                    <a:lstStyle/>
                    <a:p>
                      <a:r>
                        <a:rPr lang="en-CA" sz="1800" dirty="0" smtClean="0"/>
                        <a:t>Audio Interchange Format</a:t>
                      </a:r>
                      <a:endParaRPr lang="en-CA" sz="1800" dirty="0"/>
                    </a:p>
                  </a:txBody>
                  <a:tcPr marL="91439" marR="91439" marT="45702" marB="45702"/>
                </a:tc>
                <a:tc>
                  <a:txBody>
                    <a:bodyPr/>
                    <a:lstStyle/>
                    <a:p>
                      <a:r>
                        <a:rPr lang="en-CA" sz="1800" dirty="0" smtClean="0"/>
                        <a:t>.</a:t>
                      </a:r>
                      <a:r>
                        <a:rPr lang="en-CA" sz="1800" dirty="0" err="1" smtClean="0"/>
                        <a:t>aif</a:t>
                      </a:r>
                      <a:r>
                        <a:rPr lang="en-CA" sz="1800" dirty="0" smtClean="0"/>
                        <a:t> /.</a:t>
                      </a:r>
                      <a:r>
                        <a:rPr lang="en-CA" sz="1800" dirty="0" err="1" smtClean="0"/>
                        <a:t>aiff</a:t>
                      </a:r>
                      <a:endParaRPr lang="en-CA" sz="1800" dirty="0"/>
                    </a:p>
                  </a:txBody>
                  <a:tcPr marL="91439" marR="91439" marT="45702" marB="45702"/>
                </a:tc>
                <a:tc>
                  <a:txBody>
                    <a:bodyPr/>
                    <a:lstStyle/>
                    <a:p>
                      <a:pPr>
                        <a:buFont typeface="Arial" pitchFamily="34" charset="0"/>
                        <a:buChar char="•"/>
                      </a:pPr>
                      <a:r>
                        <a:rPr lang="en-CA" sz="1800" dirty="0" smtClean="0"/>
                        <a:t>Excellent sound quality</a:t>
                      </a:r>
                    </a:p>
                    <a:p>
                      <a:pPr>
                        <a:buFont typeface="Arial" pitchFamily="34" charset="0"/>
                        <a:buChar char="•"/>
                      </a:pPr>
                      <a:r>
                        <a:rPr lang="en-CA" sz="1800" dirty="0" smtClean="0"/>
                        <a:t>Supported without a plug-in</a:t>
                      </a:r>
                    </a:p>
                    <a:p>
                      <a:pPr>
                        <a:buFont typeface="Arial" pitchFamily="34" charset="0"/>
                        <a:buChar char="•"/>
                      </a:pPr>
                      <a:r>
                        <a:rPr lang="en-CA" sz="1800" dirty="0" smtClean="0"/>
                        <a:t>Mac format</a:t>
                      </a:r>
                    </a:p>
                  </a:txBody>
                  <a:tcPr marL="91439" marR="91439" marT="45702" marB="45702"/>
                </a:tc>
                <a:tc>
                  <a:txBody>
                    <a:bodyPr/>
                    <a:lstStyle/>
                    <a:p>
                      <a:pPr>
                        <a:buFont typeface="Arial" pitchFamily="34" charset="0"/>
                        <a:buChar char="•"/>
                      </a:pPr>
                      <a:r>
                        <a:rPr lang="en-CA" sz="1800" dirty="0" smtClean="0"/>
                        <a:t>Uncompressed so large files</a:t>
                      </a:r>
                    </a:p>
                  </a:txBody>
                  <a:tcPr marL="91439" marR="91439" marT="45702" marB="45702"/>
                </a:tc>
                <a:extLst>
                  <a:ext uri="{0D108BD9-81ED-4DB2-BD59-A6C34878D82A}">
                    <a16:rowId xmlns:a16="http://schemas.microsoft.com/office/drawing/2014/main" val="10002"/>
                  </a:ext>
                </a:extLst>
              </a:tr>
              <a:tr h="914354">
                <a:tc>
                  <a:txBody>
                    <a:bodyPr/>
                    <a:lstStyle/>
                    <a:p>
                      <a:r>
                        <a:rPr lang="en-CA" sz="1800" dirty="0" smtClean="0"/>
                        <a:t>MP3</a:t>
                      </a:r>
                      <a:endParaRPr lang="en-CA" sz="1800" dirty="0"/>
                    </a:p>
                  </a:txBody>
                  <a:tcPr marL="91439" marR="91439" marT="45702" marB="45702"/>
                </a:tc>
                <a:tc>
                  <a:txBody>
                    <a:bodyPr/>
                    <a:lstStyle/>
                    <a:p>
                      <a:r>
                        <a:rPr lang="en-CA" sz="1800" dirty="0" smtClean="0"/>
                        <a:t>.mp3</a:t>
                      </a:r>
                      <a:endParaRPr lang="en-CA" sz="1800" dirty="0"/>
                    </a:p>
                  </a:txBody>
                  <a:tcPr marL="91439" marR="91439" marT="45702" marB="45702"/>
                </a:tc>
                <a:tc>
                  <a:txBody>
                    <a:bodyPr/>
                    <a:lstStyle/>
                    <a:p>
                      <a:pPr>
                        <a:buFont typeface="Arial" pitchFamily="34" charset="0"/>
                        <a:buChar char="•"/>
                      </a:pPr>
                      <a:r>
                        <a:rPr lang="en-CA" sz="1800" dirty="0" smtClean="0"/>
                        <a:t>Good sound quality even</a:t>
                      </a:r>
                      <a:r>
                        <a:rPr lang="en-CA" sz="1800" baseline="0" dirty="0" smtClean="0"/>
                        <a:t> though compressed</a:t>
                      </a:r>
                      <a:endParaRPr lang="en-CA" sz="1800" dirty="0" smtClean="0"/>
                    </a:p>
                    <a:p>
                      <a:pPr>
                        <a:buFont typeface="Arial" pitchFamily="34" charset="0"/>
                        <a:buChar char="•"/>
                      </a:pPr>
                      <a:r>
                        <a:rPr lang="en-CA" sz="1800" dirty="0" smtClean="0"/>
                        <a:t>Can be streamed over the Web</a:t>
                      </a:r>
                    </a:p>
                  </a:txBody>
                  <a:tcPr marL="91439" marR="91439" marT="45702" marB="45702"/>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sz="1800" dirty="0" smtClean="0"/>
                        <a:t>Requires standalone player or browser plug-in</a:t>
                      </a:r>
                    </a:p>
                    <a:p>
                      <a:endParaRPr lang="en-CA" sz="1800" dirty="0"/>
                    </a:p>
                  </a:txBody>
                  <a:tcPr marL="91439" marR="91439" marT="45702" marB="45702"/>
                </a:tc>
                <a:extLst>
                  <a:ext uri="{0D108BD9-81ED-4DB2-BD59-A6C34878D82A}">
                    <a16:rowId xmlns:a16="http://schemas.microsoft.com/office/drawing/2014/main" val="10003"/>
                  </a:ext>
                </a:extLst>
              </a:tr>
              <a:tr h="914354">
                <a:tc>
                  <a:txBody>
                    <a:bodyPr/>
                    <a:lstStyle/>
                    <a:p>
                      <a:r>
                        <a:rPr lang="en-CA" sz="1800" dirty="0" smtClean="0"/>
                        <a:t>Real</a:t>
                      </a:r>
                      <a:r>
                        <a:rPr lang="en-CA" sz="1800" baseline="0" dirty="0" smtClean="0"/>
                        <a:t> Audio</a:t>
                      </a:r>
                      <a:endParaRPr lang="en-CA" sz="1800" dirty="0"/>
                    </a:p>
                  </a:txBody>
                  <a:tcPr marL="91439" marR="91439" marT="45702" marB="45702"/>
                </a:tc>
                <a:tc>
                  <a:txBody>
                    <a:bodyPr/>
                    <a:lstStyle/>
                    <a:p>
                      <a:r>
                        <a:rPr lang="en-CA" sz="1800" dirty="0" smtClean="0"/>
                        <a:t>.</a:t>
                      </a:r>
                      <a:r>
                        <a:rPr lang="en-CA" sz="1800" dirty="0" err="1" smtClean="0"/>
                        <a:t>ra</a:t>
                      </a:r>
                      <a:r>
                        <a:rPr lang="en-CA" sz="1800" dirty="0" smtClean="0"/>
                        <a:t>, .</a:t>
                      </a:r>
                      <a:r>
                        <a:rPr lang="en-CA" sz="1800" dirty="0" err="1" smtClean="0"/>
                        <a:t>rx</a:t>
                      </a:r>
                      <a:endParaRPr lang="en-CA" sz="1800" dirty="0"/>
                    </a:p>
                  </a:txBody>
                  <a:tcPr marL="91439" marR="91439" marT="45702" marB="45702"/>
                </a:tc>
                <a:tc>
                  <a:txBody>
                    <a:bodyPr/>
                    <a:lstStyle/>
                    <a:p>
                      <a:pPr>
                        <a:buFont typeface="Arial" pitchFamily="34" charset="0"/>
                        <a:buChar char="•"/>
                      </a:pPr>
                      <a:r>
                        <a:rPr lang="en-CA" sz="1800" dirty="0" smtClean="0"/>
                        <a:t>High Compression</a:t>
                      </a:r>
                    </a:p>
                    <a:p>
                      <a:pPr>
                        <a:buFont typeface="Arial" pitchFamily="34" charset="0"/>
                        <a:buChar char="•"/>
                      </a:pPr>
                      <a:r>
                        <a:rPr lang="en-CA" sz="1800" dirty="0" smtClean="0"/>
                        <a:t>Very small files</a:t>
                      </a:r>
                    </a:p>
                    <a:p>
                      <a:pPr>
                        <a:buFont typeface="Arial" pitchFamily="34" charset="0"/>
                        <a:buChar char="•"/>
                      </a:pPr>
                      <a:r>
                        <a:rPr lang="en-CA" sz="1800" dirty="0" smtClean="0"/>
                        <a:t>Can be streamed over the web</a:t>
                      </a:r>
                    </a:p>
                  </a:txBody>
                  <a:tcPr marL="91439" marR="91439" marT="45702" marB="45702"/>
                </a:tc>
                <a:tc>
                  <a:txBody>
                    <a:bodyPr/>
                    <a:lstStyle/>
                    <a:p>
                      <a:pPr>
                        <a:buFont typeface="Arial" pitchFamily="34" charset="0"/>
                        <a:buChar char="•"/>
                      </a:pPr>
                      <a:r>
                        <a:rPr lang="en-CA" sz="1800" dirty="0" smtClean="0"/>
                        <a:t>Sound</a:t>
                      </a:r>
                      <a:r>
                        <a:rPr lang="en-CA" sz="1800" baseline="0" dirty="0" smtClean="0"/>
                        <a:t> quality not great</a:t>
                      </a:r>
                    </a:p>
                    <a:p>
                      <a:pPr>
                        <a:buFont typeface="Arial" pitchFamily="34" charset="0"/>
                        <a:buChar char="•"/>
                      </a:pPr>
                      <a:r>
                        <a:rPr lang="en-CA" sz="1800" baseline="0" dirty="0" smtClean="0"/>
                        <a:t>Requires a player or plug-in</a:t>
                      </a:r>
                      <a:endParaRPr lang="en-CA" sz="1800" dirty="0"/>
                    </a:p>
                  </a:txBody>
                  <a:tcPr marL="91439" marR="91439" marT="45702" marB="45702"/>
                </a:tc>
                <a:extLst>
                  <a:ext uri="{0D108BD9-81ED-4DB2-BD59-A6C34878D82A}">
                    <a16:rowId xmlns:a16="http://schemas.microsoft.com/office/drawing/2014/main" val="10004"/>
                  </a:ext>
                </a:extLst>
              </a:tr>
              <a:tr h="640037">
                <a:tc>
                  <a:txBody>
                    <a:bodyPr/>
                    <a:lstStyle/>
                    <a:p>
                      <a:r>
                        <a:rPr lang="en-CA" sz="1800" dirty="0" smtClean="0"/>
                        <a:t>Wave</a:t>
                      </a:r>
                      <a:endParaRPr lang="en-CA" sz="1800" dirty="0"/>
                    </a:p>
                  </a:txBody>
                  <a:tcPr marL="91439" marR="91439" marT="45702" marB="45702"/>
                </a:tc>
                <a:tc>
                  <a:txBody>
                    <a:bodyPr/>
                    <a:lstStyle/>
                    <a:p>
                      <a:r>
                        <a:rPr lang="en-CA" sz="1800" dirty="0" smtClean="0"/>
                        <a:t>.wav</a:t>
                      </a:r>
                      <a:endParaRPr lang="en-CA" sz="1800" dirty="0"/>
                    </a:p>
                  </a:txBody>
                  <a:tcPr marL="91439" marR="91439" marT="45702" marB="45702"/>
                </a:tc>
                <a:tc>
                  <a:txBody>
                    <a:bodyPr/>
                    <a:lstStyle/>
                    <a:p>
                      <a:pPr>
                        <a:buFont typeface="Arial" pitchFamily="34" charset="0"/>
                        <a:buChar char="•"/>
                      </a:pPr>
                      <a:r>
                        <a:rPr lang="en-CA" sz="1800" dirty="0" smtClean="0"/>
                        <a:t>Good sound quality</a:t>
                      </a:r>
                    </a:p>
                    <a:p>
                      <a:pPr>
                        <a:buFont typeface="Arial" pitchFamily="34" charset="0"/>
                        <a:buChar char="•"/>
                      </a:pPr>
                      <a:r>
                        <a:rPr lang="en-CA" sz="1800" dirty="0" smtClean="0"/>
                        <a:t>Supported without a plug-in</a:t>
                      </a:r>
                    </a:p>
                  </a:txBody>
                  <a:tcPr marL="91439" marR="91439" marT="45702" marB="45702"/>
                </a:tc>
                <a:tc>
                  <a:txBody>
                    <a:bodyPr/>
                    <a:lstStyle/>
                    <a:p>
                      <a:pPr>
                        <a:buFont typeface="Arial" pitchFamily="34" charset="0"/>
                        <a:buChar char="•"/>
                      </a:pPr>
                      <a:r>
                        <a:rPr lang="en-CA" sz="1800" dirty="0" smtClean="0"/>
                        <a:t>Uncompressed, very large files</a:t>
                      </a:r>
                    </a:p>
                  </a:txBody>
                  <a:tcPr marL="91439" marR="91439" marT="45702" marB="45702"/>
                </a:tc>
                <a:extLst>
                  <a:ext uri="{0D108BD9-81ED-4DB2-BD59-A6C34878D82A}">
                    <a16:rowId xmlns:a16="http://schemas.microsoft.com/office/drawing/2014/main" val="10005"/>
                  </a:ext>
                </a:extLst>
              </a:tr>
              <a:tr h="914354">
                <a:tc>
                  <a:txBody>
                    <a:bodyPr/>
                    <a:lstStyle/>
                    <a:p>
                      <a:r>
                        <a:rPr lang="en-CA" sz="1800" dirty="0" smtClean="0"/>
                        <a:t>Windows</a:t>
                      </a:r>
                      <a:r>
                        <a:rPr lang="en-CA" sz="1800" baseline="0" dirty="0" smtClean="0"/>
                        <a:t> Media Audio</a:t>
                      </a:r>
                      <a:endParaRPr lang="en-CA" sz="1800" dirty="0"/>
                    </a:p>
                  </a:txBody>
                  <a:tcPr marL="91439" marR="91439" marT="45702" marB="45702"/>
                </a:tc>
                <a:tc>
                  <a:txBody>
                    <a:bodyPr/>
                    <a:lstStyle/>
                    <a:p>
                      <a:r>
                        <a:rPr lang="en-CA" sz="1800" dirty="0" smtClean="0"/>
                        <a:t>.wma</a:t>
                      </a:r>
                      <a:endParaRPr lang="en-CA" sz="1800" dirty="0"/>
                    </a:p>
                  </a:txBody>
                  <a:tcPr marL="91439" marR="91439" marT="45702" marB="45702"/>
                </a:tc>
                <a:tc>
                  <a:txBody>
                    <a:bodyPr/>
                    <a:lstStyle/>
                    <a:p>
                      <a:pPr>
                        <a:buFont typeface="Arial" pitchFamily="34" charset="0"/>
                        <a:buChar char="•"/>
                      </a:pPr>
                      <a:r>
                        <a:rPr lang="en-CA" sz="1800" dirty="0" smtClean="0"/>
                        <a:t>Good</a:t>
                      </a:r>
                      <a:r>
                        <a:rPr lang="en-CA" sz="1800" baseline="0" dirty="0" smtClean="0"/>
                        <a:t> </a:t>
                      </a:r>
                      <a:r>
                        <a:rPr lang="en-CA" sz="1800" dirty="0" smtClean="0"/>
                        <a:t>sound quality even though compressed</a:t>
                      </a:r>
                    </a:p>
                    <a:p>
                      <a:pPr>
                        <a:buFont typeface="Arial" pitchFamily="34" charset="0"/>
                        <a:buChar char="•"/>
                      </a:pPr>
                      <a:r>
                        <a:rPr lang="en-CA" sz="1800" dirty="0" smtClean="0"/>
                        <a:t>Used on music download sites</a:t>
                      </a:r>
                    </a:p>
                  </a:txBody>
                  <a:tcPr marL="91439" marR="91439" marT="45702" marB="45702"/>
                </a:tc>
                <a:tc>
                  <a:txBody>
                    <a:bodyPr/>
                    <a:lstStyle/>
                    <a:p>
                      <a:pPr>
                        <a:buFont typeface="Arial" pitchFamily="34" charset="0"/>
                        <a:buChar char="•"/>
                      </a:pPr>
                      <a:r>
                        <a:rPr lang="en-CA" sz="1800" dirty="0" smtClean="0"/>
                        <a:t>Files</a:t>
                      </a:r>
                      <a:r>
                        <a:rPr lang="en-CA" sz="1800" baseline="0" dirty="0" smtClean="0"/>
                        <a:t> can be copy protected</a:t>
                      </a:r>
                    </a:p>
                    <a:p>
                      <a:pPr>
                        <a:buFont typeface="Arial" pitchFamily="34" charset="0"/>
                        <a:buChar char="•"/>
                      </a:pPr>
                      <a:r>
                        <a:rPr lang="en-CA" sz="1800" baseline="0" dirty="0" smtClean="0"/>
                        <a:t>Requires Windows Media Player 9 or higher</a:t>
                      </a:r>
                      <a:endParaRPr lang="en-CA" sz="1800" dirty="0" smtClean="0"/>
                    </a:p>
                  </a:txBody>
                  <a:tcPr marL="91439" marR="91439" marT="45702" marB="45702"/>
                </a:tc>
                <a:extLst>
                  <a:ext uri="{0D108BD9-81ED-4DB2-BD59-A6C34878D82A}">
                    <a16:rowId xmlns:a16="http://schemas.microsoft.com/office/drawing/2014/main" val="10006"/>
                  </a:ext>
                </a:extLst>
              </a:tr>
            </a:tbl>
          </a:graphicData>
        </a:graphic>
      </p:graphicFrame>
      <p:sp>
        <p:nvSpPr>
          <p:cNvPr id="7" name="Title 6"/>
          <p:cNvSpPr>
            <a:spLocks noGrp="1"/>
          </p:cNvSpPr>
          <p:nvPr>
            <p:ph type="title"/>
          </p:nvPr>
        </p:nvSpPr>
        <p:spPr>
          <a:xfrm>
            <a:off x="785813" y="0"/>
            <a:ext cx="7497762" cy="725488"/>
          </a:xfrm>
        </p:spPr>
        <p:txBody>
          <a:bodyPr>
            <a:normAutofit fontScale="90000"/>
          </a:bodyPr>
          <a:lstStyle/>
          <a:p>
            <a:pPr eaLnBrk="1" fontAlgn="auto" hangingPunct="1">
              <a:spcAft>
                <a:spcPts val="0"/>
              </a:spcAft>
              <a:defRPr/>
            </a:pPr>
            <a:r>
              <a:rPr lang="en-CA" dirty="0" smtClean="0">
                <a:solidFill>
                  <a:schemeClr val="tx2">
                    <a:satMod val="130000"/>
                  </a:schemeClr>
                </a:solidFill>
              </a:rPr>
              <a:t>Audio File Formats</a:t>
            </a:r>
            <a:endParaRPr lang="en-CA" dirty="0">
              <a:solidFill>
                <a:schemeClr val="tx2">
                  <a:satMod val="13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MIDI Sound</a:t>
            </a:r>
            <a:endParaRPr lang="en-CA" dirty="0">
              <a:solidFill>
                <a:schemeClr val="tx2">
                  <a:satMod val="130000"/>
                </a:schemeClr>
              </a:solidFill>
            </a:endParaRPr>
          </a:p>
        </p:txBody>
      </p:sp>
      <p:sp>
        <p:nvSpPr>
          <p:cNvPr id="58371" name="Content Placeholder 2"/>
          <p:cNvSpPr>
            <a:spLocks noGrp="1"/>
          </p:cNvSpPr>
          <p:nvPr>
            <p:ph idx="1"/>
          </p:nvPr>
        </p:nvSpPr>
        <p:spPr/>
        <p:txBody>
          <a:bodyPr/>
          <a:lstStyle/>
          <a:p>
            <a:pPr eaLnBrk="1" hangingPunct="1"/>
            <a:r>
              <a:rPr lang="en-CA" altLang="en-US" dirty="0" smtClean="0"/>
              <a:t>There is another completely different way to make sound  (rather than manipulating the waves).</a:t>
            </a:r>
          </a:p>
          <a:p>
            <a:pPr eaLnBrk="1" hangingPunct="1"/>
            <a:r>
              <a:rPr lang="en-CA" altLang="en-US" b="1" dirty="0" smtClean="0">
                <a:solidFill>
                  <a:schemeClr val="accent1"/>
                </a:solidFill>
              </a:rPr>
              <a:t>Question</a:t>
            </a:r>
            <a:r>
              <a:rPr lang="en-CA" altLang="en-US" dirty="0" smtClean="0">
                <a:solidFill>
                  <a:schemeClr val="accent1"/>
                </a:solidFill>
              </a:rPr>
              <a:t>: </a:t>
            </a:r>
            <a:r>
              <a:rPr lang="en-CA" altLang="en-US" dirty="0" smtClean="0">
                <a:solidFill>
                  <a:schemeClr val="accent1"/>
                </a:solidFill>
              </a:rPr>
              <a:t>How does </a:t>
            </a:r>
            <a:r>
              <a:rPr lang="en-CA" altLang="en-US" dirty="0" smtClean="0">
                <a:solidFill>
                  <a:schemeClr val="accent1"/>
                </a:solidFill>
              </a:rPr>
              <a:t>a MIDI file works?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MIDI Music</a:t>
            </a:r>
            <a:endParaRPr lang="en-CA" dirty="0">
              <a:solidFill>
                <a:schemeClr val="tx2">
                  <a:satMod val="130000"/>
                </a:schemeClr>
              </a:solidFill>
            </a:endParaRPr>
          </a:p>
        </p:txBody>
      </p:sp>
      <p:sp>
        <p:nvSpPr>
          <p:cNvPr id="3" name="Content Placeholder 2"/>
          <p:cNvSpPr>
            <a:spLocks noGrp="1"/>
          </p:cNvSpPr>
          <p:nvPr>
            <p:ph idx="1"/>
          </p:nvPr>
        </p:nvSpPr>
        <p:spPr>
          <a:xfrm>
            <a:off x="714375" y="1285875"/>
            <a:ext cx="8220075" cy="5000625"/>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MIDI deals with music and synthesized sound, it does not handle voices or noise well.</a:t>
            </a:r>
          </a:p>
          <a:p>
            <a:pPr marL="365760" indent="-283464" eaLnBrk="1" fontAlgn="auto" hangingPunct="1">
              <a:spcAft>
                <a:spcPts val="0"/>
              </a:spcAft>
              <a:buFont typeface="Wingdings 2"/>
              <a:buChar char=""/>
              <a:defRPr/>
            </a:pPr>
            <a:r>
              <a:rPr lang="en-CA" dirty="0" smtClean="0"/>
              <a:t>There is no sampling or quantizing when storing MIDI files.</a:t>
            </a:r>
          </a:p>
          <a:p>
            <a:pPr marL="365760" indent="-283464" eaLnBrk="1" fontAlgn="auto" hangingPunct="1">
              <a:spcAft>
                <a:spcPts val="0"/>
              </a:spcAft>
              <a:buFont typeface="Wingdings 2"/>
              <a:buChar char=""/>
              <a:defRPr/>
            </a:pPr>
            <a:r>
              <a:rPr lang="en-CA" dirty="0" smtClean="0"/>
              <a:t>MIDI files hold information about music or sound such as:</a:t>
            </a:r>
          </a:p>
          <a:p>
            <a:pPr marL="640080" lvl="1" indent="-237744" eaLnBrk="1" fontAlgn="auto" hangingPunct="1">
              <a:spcAft>
                <a:spcPts val="0"/>
              </a:spcAft>
              <a:buFont typeface="Verdana"/>
              <a:buChar char="◦"/>
              <a:defRPr/>
            </a:pPr>
            <a:r>
              <a:rPr lang="en-CA" dirty="0" smtClean="0"/>
              <a:t>Which instrument is supposed to be represented</a:t>
            </a:r>
          </a:p>
          <a:p>
            <a:pPr marL="640080" lvl="1" indent="-237744" eaLnBrk="1" fontAlgn="auto" hangingPunct="1">
              <a:spcAft>
                <a:spcPts val="0"/>
              </a:spcAft>
              <a:buFont typeface="Verdana"/>
              <a:buChar char="◦"/>
              <a:defRPr/>
            </a:pPr>
            <a:r>
              <a:rPr lang="en-CA" dirty="0" smtClean="0"/>
              <a:t>The note being played</a:t>
            </a:r>
          </a:p>
          <a:p>
            <a:pPr marL="640080" lvl="1" indent="-237744" eaLnBrk="1" fontAlgn="auto" hangingPunct="1">
              <a:spcAft>
                <a:spcPts val="0"/>
              </a:spcAft>
              <a:buFont typeface="Verdana"/>
              <a:buChar char="◦"/>
              <a:defRPr/>
            </a:pPr>
            <a:r>
              <a:rPr lang="en-CA" dirty="0" smtClean="0"/>
              <a:t>How hard the note was pressed</a:t>
            </a:r>
          </a:p>
          <a:p>
            <a:pPr marL="640080" lvl="1" indent="-237744" eaLnBrk="1" fontAlgn="auto" hangingPunct="1">
              <a:spcAft>
                <a:spcPts val="0"/>
              </a:spcAft>
              <a:buFont typeface="Verdana"/>
              <a:buChar char="◦"/>
              <a:defRPr/>
            </a:pPr>
            <a:r>
              <a:rPr lang="en-CA" b="1" dirty="0" smtClean="0">
                <a:solidFill>
                  <a:schemeClr val="accent1"/>
                </a:solidFill>
              </a:rPr>
              <a:t>Question</a:t>
            </a:r>
            <a:r>
              <a:rPr lang="en-CA" dirty="0" smtClean="0">
                <a:solidFill>
                  <a:schemeClr val="accent1"/>
                </a:solidFill>
              </a:rPr>
              <a:t>: Can any of you musicians think of one more thing it would need to store about a note?</a:t>
            </a:r>
            <a:endParaRPr lang="en-CA" dirty="0">
              <a:solidFill>
                <a:schemeClr val="accent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MIDI Files</a:t>
            </a:r>
            <a:endParaRPr lang="en-CA" dirty="0">
              <a:solidFill>
                <a:schemeClr val="tx2">
                  <a:satMod val="130000"/>
                </a:schemeClr>
              </a:solidFill>
            </a:endParaRPr>
          </a:p>
        </p:txBody>
      </p:sp>
      <p:sp>
        <p:nvSpPr>
          <p:cNvPr id="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r>
              <a:rPr lang="en-CA" dirty="0" smtClean="0"/>
              <a:t>Software such as Cakewalk, </a:t>
            </a:r>
            <a:r>
              <a:rPr lang="en-CA" dirty="0" err="1" smtClean="0"/>
              <a:t>Cubase</a:t>
            </a:r>
            <a:r>
              <a:rPr lang="en-CA" dirty="0" smtClean="0"/>
              <a:t> and Finale can be used to create and edit MIDI music. </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MIDI software offers a </a:t>
            </a:r>
            <a:r>
              <a:rPr lang="en-CA" b="1" i="1" dirty="0" smtClean="0">
                <a:solidFill>
                  <a:schemeClr val="accent1"/>
                </a:solidFill>
              </a:rPr>
              <a:t>Staff View, </a:t>
            </a:r>
            <a:r>
              <a:rPr lang="en-CA" dirty="0" smtClean="0">
                <a:solidFill>
                  <a:schemeClr val="accent1"/>
                </a:solidFill>
              </a:rPr>
              <a:t>what do you think that means?</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are the advantages of MIDI files?</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What are the disadvantages of MIDI files?</a:t>
            </a:r>
          </a:p>
          <a:p>
            <a:pPr marL="365760" indent="-283464" eaLnBrk="1" fontAlgn="auto" hangingPunct="1">
              <a:spcAft>
                <a:spcPts val="0"/>
              </a:spcAft>
              <a:buFont typeface="Wingdings 2"/>
              <a:buChar char=""/>
              <a:defRPr/>
            </a:pPr>
            <a:r>
              <a:rPr lang="en-CA" dirty="0" smtClean="0"/>
              <a:t>NOTE: 3 minutes of MIDI file will be about 10KB, 3 minutes of uncompressed waveform will be about 15MB</a:t>
            </a:r>
            <a:endParaRPr lang="en-CA" dirty="0"/>
          </a:p>
        </p:txBody>
      </p:sp>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903538"/>
            <a:ext cx="5651500"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linds(horizontal)">
                                      <p:cBhvr>
                                        <p:cTn id="17" dur="500"/>
                                        <p:tgtEl>
                                          <p:spTgt spid="48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48132"/>
                                        </p:tgtEl>
                                      </p:cBhvr>
                                    </p:animEffect>
                                    <p:set>
                                      <p:cBhvr>
                                        <p:cTn id="22" dur="1" fill="hold">
                                          <p:stCondLst>
                                            <p:cond delay="499"/>
                                          </p:stCondLst>
                                        </p:cTn>
                                        <p:tgtEl>
                                          <p:spTgt spid="4813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D37B-BF5D-46A9-8403-FAC60BC43921}"/>
              </a:ext>
            </a:extLst>
          </p:cNvPr>
          <p:cNvSpPr>
            <a:spLocks noGrp="1"/>
          </p:cNvSpPr>
          <p:nvPr>
            <p:ph type="title"/>
          </p:nvPr>
        </p:nvSpPr>
        <p:spPr>
          <a:xfrm>
            <a:off x="683568" y="188640"/>
            <a:ext cx="8593212" cy="1143000"/>
          </a:xfrm>
        </p:spPr>
        <p:txBody>
          <a:bodyPr>
            <a:normAutofit fontScale="90000"/>
          </a:bodyPr>
          <a:lstStyle/>
          <a:p>
            <a:pPr>
              <a:defRPr/>
            </a:pPr>
            <a:r>
              <a:rPr lang="en-US" dirty="0"/>
              <a:t>Make sure you get a copy of all your work!</a:t>
            </a:r>
          </a:p>
        </p:txBody>
      </p:sp>
      <p:sp>
        <p:nvSpPr>
          <p:cNvPr id="22531" name="Content Placeholder 2"/>
          <p:cNvSpPr>
            <a:spLocks noGrp="1"/>
          </p:cNvSpPr>
          <p:nvPr>
            <p:ph idx="1"/>
          </p:nvPr>
        </p:nvSpPr>
        <p:spPr>
          <a:xfrm>
            <a:off x="683568" y="1484784"/>
            <a:ext cx="8220720" cy="5072062"/>
          </a:xfrm>
        </p:spPr>
        <p:txBody>
          <a:bodyPr/>
          <a:lstStyle/>
          <a:p>
            <a:r>
              <a:rPr lang="en-US" altLang="en-US" dirty="0" smtClean="0"/>
              <a:t>Your assignment 2 and 3 websites will only be posted for the next month (till about ONE month after our final exam) so make sure you take a copy of everything you want to save and put it on a memory stick or in the cloud. </a:t>
            </a:r>
            <a:endParaRPr lang="en-US" altLang="en-US" dirty="0"/>
          </a:p>
          <a:p>
            <a:r>
              <a:rPr lang="en-US" altLang="en-US" dirty="0" smtClean="0"/>
              <a:t>ONE MONTH AFTER THE COURSE ENDS YOU WILL </a:t>
            </a:r>
            <a:r>
              <a:rPr lang="en-US" altLang="en-US" b="1" dirty="0" smtClean="0">
                <a:solidFill>
                  <a:schemeClr val="tx2">
                    <a:lumMod val="60000"/>
                    <a:lumOff val="40000"/>
                  </a:schemeClr>
                </a:solidFill>
              </a:rPr>
              <a:t>NOT</a:t>
            </a:r>
            <a:r>
              <a:rPr lang="en-US" altLang="en-US" dirty="0" smtClean="0"/>
              <a:t> BE ABLE TO GET ANYTHING YOU POSTED ON cs1033.gaul.csd.uwo.ca BACK. KEEP COPIES!</a:t>
            </a:r>
          </a:p>
        </p:txBody>
      </p:sp>
    </p:spTree>
    <p:extLst>
      <p:ext uri="{BB962C8B-B14F-4D97-AF65-F5344CB8AC3E}">
        <p14:creationId xmlns:p14="http://schemas.microsoft.com/office/powerpoint/2010/main" val="1090083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Take the MIDI test!</a:t>
            </a:r>
            <a:endParaRPr lang="en-CA" dirty="0">
              <a:solidFill>
                <a:schemeClr val="tx2">
                  <a:satMod val="130000"/>
                </a:schemeClr>
              </a:solidFill>
            </a:endParaRPr>
          </a:p>
        </p:txBody>
      </p:sp>
      <p:sp>
        <p:nvSpPr>
          <p:cNvPr id="62467" name="Content Placeholder 2"/>
          <p:cNvSpPr>
            <a:spLocks noGrp="1"/>
          </p:cNvSpPr>
          <p:nvPr>
            <p:ph idx="1"/>
          </p:nvPr>
        </p:nvSpPr>
        <p:spPr/>
        <p:txBody>
          <a:bodyPr/>
          <a:lstStyle/>
          <a:p>
            <a:pPr eaLnBrk="1" hangingPunct="1"/>
            <a:r>
              <a:rPr lang="en-CA" altLang="en-US" dirty="0" smtClean="0">
                <a:hlinkClick r:id="rId2"/>
              </a:rPr>
              <a:t>http://www.caseyrule.com/projects/piano/</a:t>
            </a:r>
            <a:r>
              <a:rPr lang="en-CA" altLang="en-US" dirty="0" smtClean="0"/>
              <a:t> </a:t>
            </a:r>
          </a:p>
          <a:p>
            <a:pPr eaLnBrk="1" hangingPunct="1"/>
            <a:r>
              <a:rPr lang="en-CA" altLang="en-US" dirty="0" smtClean="0"/>
              <a:t>Problem with </a:t>
            </a:r>
            <a:r>
              <a:rPr lang="en-CA" altLang="en-US" dirty="0" smtClean="0"/>
              <a:t>MIDI recordings </a:t>
            </a:r>
            <a:r>
              <a:rPr lang="en-CA" altLang="en-US" dirty="0" smtClean="0"/>
              <a:t>is that they are sometimes too perfect. See if you understand what we </a:t>
            </a:r>
            <a:r>
              <a:rPr lang="en-CA" altLang="en-US" dirty="0" smtClean="0"/>
              <a:t>mean, listen to both of these recordings: </a:t>
            </a:r>
            <a:endParaRPr lang="en-CA" altLang="en-US" b="1" dirty="0" smtClean="0">
              <a:solidFill>
                <a:schemeClr val="accent1"/>
              </a:solidFill>
            </a:endParaRPr>
          </a:p>
          <a:p>
            <a:pPr lvl="1" eaLnBrk="1" hangingPunct="1"/>
            <a:r>
              <a:rPr lang="en-US" altLang="en-US" dirty="0" smtClean="0">
                <a:ea typeface="MS Gothic" panose="020B0609070205080204" pitchFamily="49" charset="-128"/>
                <a:hlinkClick r:id="rId3"/>
              </a:rPr>
              <a:t>One</a:t>
            </a:r>
            <a:endParaRPr lang="en-US" altLang="en-US" dirty="0" smtClean="0">
              <a:ea typeface="MS Gothic" panose="020B0609070205080204" pitchFamily="49" charset="-128"/>
            </a:endParaRPr>
          </a:p>
          <a:p>
            <a:pPr lvl="1" eaLnBrk="1" hangingPunct="1"/>
            <a:r>
              <a:rPr lang="en-US" altLang="en-US" dirty="0" smtClean="0">
                <a:ea typeface="MS Gothic" panose="020B0609070205080204" pitchFamily="49" charset="-128"/>
                <a:hlinkClick r:id="rId4"/>
              </a:rPr>
              <a:t>Two</a:t>
            </a:r>
            <a:endParaRPr lang="en-US" altLang="en-US" dirty="0" smtClean="0">
              <a:ea typeface="MS Gothic" panose="020B0609070205080204" pitchFamily="49" charset="-128"/>
            </a:endParaRPr>
          </a:p>
          <a:p>
            <a:pPr eaLnBrk="1" hangingPunct="1"/>
            <a:r>
              <a:rPr lang="en-CA" altLang="en-US" b="1" dirty="0" smtClean="0">
                <a:solidFill>
                  <a:schemeClr val="accent1"/>
                </a:solidFill>
              </a:rPr>
              <a:t>QUESTION: Could </a:t>
            </a:r>
            <a:r>
              <a:rPr lang="en-CA" altLang="en-US" b="1" dirty="0" smtClean="0">
                <a:solidFill>
                  <a:schemeClr val="accent1"/>
                </a:solidFill>
              </a:rPr>
              <a:t>you tell which one was live and which was a MIDI file?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Audio can be streamed too!</a:t>
            </a:r>
            <a:endParaRPr lang="en-CA" dirty="0">
              <a:solidFill>
                <a:schemeClr val="tx2">
                  <a:satMod val="130000"/>
                </a:schemeClr>
              </a:solidFill>
            </a:endParaRPr>
          </a:p>
        </p:txBody>
      </p:sp>
      <p:graphicFrame>
        <p:nvGraphicFramePr>
          <p:cNvPr id="4" name="Content Placeholder 3"/>
          <p:cNvGraphicFramePr>
            <a:graphicFrameLocks noGrp="1"/>
          </p:cNvGraphicFramePr>
          <p:nvPr>
            <p:ph idx="1"/>
          </p:nvPr>
        </p:nvGraphicFramePr>
        <p:xfrm>
          <a:off x="857250" y="1285875"/>
          <a:ext cx="8077200" cy="40386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370840">
                <a:tc gridSpan="2">
                  <a:txBody>
                    <a:bodyPr/>
                    <a:lstStyle/>
                    <a:p>
                      <a:r>
                        <a:rPr lang="en-CA" dirty="0" smtClean="0"/>
                        <a:t>Downloadable</a:t>
                      </a:r>
                      <a:r>
                        <a:rPr lang="en-CA" baseline="0" dirty="0" smtClean="0"/>
                        <a:t> Audio</a:t>
                      </a:r>
                      <a:endParaRPr lang="en-CA" dirty="0"/>
                    </a:p>
                  </a:txBody>
                  <a:tcPr/>
                </a:tc>
                <a:tc hMerge="1">
                  <a:txBody>
                    <a:bodyPr/>
                    <a:lstStyle/>
                    <a:p>
                      <a:endParaRPr lang="en-CA"/>
                    </a:p>
                  </a:txBody>
                  <a:tcPr/>
                </a:tc>
                <a:tc gridSpan="2">
                  <a:txBody>
                    <a:bodyPr/>
                    <a:lstStyle/>
                    <a:p>
                      <a:r>
                        <a:rPr lang="en-CA" dirty="0" smtClean="0"/>
                        <a:t>Streamed Audio</a:t>
                      </a:r>
                      <a:endParaRPr lang="en-CA" dirty="0"/>
                    </a:p>
                  </a:txBody>
                  <a:tcPr/>
                </a:tc>
                <a:tc hMerge="1">
                  <a:txBody>
                    <a:bodyPr/>
                    <a:lstStyle/>
                    <a:p>
                      <a:endParaRPr lang="en-CA"/>
                    </a:p>
                  </a:txBody>
                  <a:tcPr/>
                </a:tc>
                <a:extLst>
                  <a:ext uri="{0D108BD9-81ED-4DB2-BD59-A6C34878D82A}">
                    <a16:rowId xmlns:a16="http://schemas.microsoft.com/office/drawing/2014/main" val="10000"/>
                  </a:ext>
                </a:extLst>
              </a:tr>
              <a:tr h="370840">
                <a:tc>
                  <a:txBody>
                    <a:bodyPr/>
                    <a:lstStyle/>
                    <a:p>
                      <a:r>
                        <a:rPr lang="en-CA" dirty="0" smtClean="0"/>
                        <a:t>Advantages</a:t>
                      </a:r>
                      <a:endParaRPr lang="en-CA" dirty="0"/>
                    </a:p>
                  </a:txBody>
                  <a:tcPr/>
                </a:tc>
                <a:tc>
                  <a:txBody>
                    <a:bodyPr/>
                    <a:lstStyle/>
                    <a:p>
                      <a:r>
                        <a:rPr lang="en-CA" dirty="0" smtClean="0"/>
                        <a:t>Disadvantages</a:t>
                      </a:r>
                      <a:endParaRPr lang="en-CA" dirty="0"/>
                    </a:p>
                  </a:txBody>
                  <a:tcPr/>
                </a:tc>
                <a:tc>
                  <a:txBody>
                    <a:bodyPr/>
                    <a:lstStyle/>
                    <a:p>
                      <a:r>
                        <a:rPr lang="en-CA" dirty="0" smtClean="0"/>
                        <a:t>Advantages</a:t>
                      </a:r>
                      <a:endParaRPr lang="en-CA" dirty="0"/>
                    </a:p>
                  </a:txBody>
                  <a:tcPr/>
                </a:tc>
                <a:tc>
                  <a:txBody>
                    <a:bodyPr/>
                    <a:lstStyle/>
                    <a:p>
                      <a:r>
                        <a:rPr lang="en-CA" dirty="0" smtClean="0"/>
                        <a:t>Disadvantages</a:t>
                      </a:r>
                      <a:endParaRPr lang="en-CA" dirty="0"/>
                    </a:p>
                  </a:txBody>
                  <a:tcPr/>
                </a:tc>
                <a:extLst>
                  <a:ext uri="{0D108BD9-81ED-4DB2-BD59-A6C34878D82A}">
                    <a16:rowId xmlns:a16="http://schemas.microsoft.com/office/drawing/2014/main" val="10001"/>
                  </a:ext>
                </a:extLst>
              </a:tr>
              <a:tr h="370840">
                <a:tc>
                  <a:txBody>
                    <a:bodyPr/>
                    <a:lstStyle/>
                    <a:p>
                      <a:r>
                        <a:rPr lang="en-CA" dirty="0" smtClean="0"/>
                        <a:t>Once downloaded, can be replayed, edited</a:t>
                      </a:r>
                      <a:r>
                        <a:rPr lang="en-CA" baseline="0" dirty="0" smtClean="0"/>
                        <a:t> over and over (don’t need to wait again for download)</a:t>
                      </a:r>
                      <a:endParaRPr lang="en-CA" dirty="0"/>
                    </a:p>
                  </a:txBody>
                  <a:tcPr/>
                </a:tc>
                <a:tc>
                  <a:txBody>
                    <a:bodyPr/>
                    <a:lstStyle/>
                    <a:p>
                      <a:r>
                        <a:rPr lang="en-CA" dirty="0" smtClean="0"/>
                        <a:t>Takes a long time to download, especially for big</a:t>
                      </a:r>
                      <a:r>
                        <a:rPr lang="en-CA" baseline="0" dirty="0" smtClean="0"/>
                        <a:t> files</a:t>
                      </a:r>
                      <a:endParaRPr lang="en-CA" dirty="0"/>
                    </a:p>
                  </a:txBody>
                  <a:tcPr/>
                </a:tc>
                <a:tc>
                  <a:txBody>
                    <a:bodyPr/>
                    <a:lstStyle/>
                    <a:p>
                      <a:r>
                        <a:rPr lang="en-CA" dirty="0" smtClean="0"/>
                        <a:t>Plays immediately</a:t>
                      </a:r>
                      <a:endParaRPr lang="en-CA" dirty="0"/>
                    </a:p>
                  </a:txBody>
                  <a:tcPr/>
                </a:tc>
                <a:tc>
                  <a:txBody>
                    <a:bodyPr/>
                    <a:lstStyle/>
                    <a:p>
                      <a:r>
                        <a:rPr lang="en-CA" dirty="0" smtClean="0"/>
                        <a:t>Cant rewind,</a:t>
                      </a:r>
                      <a:r>
                        <a:rPr lang="en-CA" baseline="0" dirty="0" smtClean="0"/>
                        <a:t> pause, etc.</a:t>
                      </a:r>
                    </a:p>
                  </a:txBody>
                  <a:tcPr/>
                </a:tc>
                <a:extLst>
                  <a:ext uri="{0D108BD9-81ED-4DB2-BD59-A6C34878D82A}">
                    <a16:rowId xmlns:a16="http://schemas.microsoft.com/office/drawing/2014/main" val="10002"/>
                  </a:ext>
                </a:extLst>
              </a:tr>
              <a:tr h="370840">
                <a:tc>
                  <a:txBody>
                    <a:bodyPr/>
                    <a:lstStyle/>
                    <a:p>
                      <a:r>
                        <a:rPr lang="en-CA" dirty="0" smtClean="0"/>
                        <a:t>Don’t need a special streaming web</a:t>
                      </a:r>
                      <a:r>
                        <a:rPr lang="en-CA" baseline="0" dirty="0" smtClean="0"/>
                        <a:t> server to post the file</a:t>
                      </a:r>
                      <a:endParaRPr lang="en-CA" dirty="0"/>
                    </a:p>
                  </a:txBody>
                  <a:tcPr/>
                </a:tc>
                <a:tc>
                  <a:txBody>
                    <a:bodyPr/>
                    <a:lstStyle/>
                    <a:p>
                      <a:r>
                        <a:rPr lang="en-CA" dirty="0" smtClean="0"/>
                        <a:t>Takes up disk space on the computer</a:t>
                      </a:r>
                      <a:r>
                        <a:rPr lang="en-CA" baseline="0" dirty="0" smtClean="0"/>
                        <a:t> to store it</a:t>
                      </a:r>
                      <a:endParaRPr lang="en-CA" dirty="0"/>
                    </a:p>
                  </a:txBody>
                  <a:tcPr/>
                </a:tc>
                <a:tc>
                  <a:txBody>
                    <a:bodyPr/>
                    <a:lstStyle/>
                    <a:p>
                      <a:r>
                        <a:rPr lang="en-CA" dirty="0" smtClean="0"/>
                        <a:t>Consumes RAM only while being played, then purged after</a:t>
                      </a:r>
                      <a:endParaRPr lang="en-CA" dirty="0"/>
                    </a:p>
                  </a:txBody>
                  <a:tcPr/>
                </a:tc>
                <a:tc>
                  <a:txBody>
                    <a:bodyPr/>
                    <a:lstStyle/>
                    <a:p>
                      <a:r>
                        <a:rPr lang="en-CA" dirty="0" smtClean="0"/>
                        <a:t>Need a special server to post it</a:t>
                      </a:r>
                      <a:endParaRPr lang="en-CA" dirty="0"/>
                    </a:p>
                  </a:txBody>
                  <a:tcPr/>
                </a:tc>
                <a:extLst>
                  <a:ext uri="{0D108BD9-81ED-4DB2-BD59-A6C34878D82A}">
                    <a16:rowId xmlns:a16="http://schemas.microsoft.com/office/drawing/2014/main" val="10003"/>
                  </a:ext>
                </a:extLst>
              </a:tr>
              <a:tr h="370840">
                <a:tc gridSpan="2">
                  <a:txBody>
                    <a:bodyPr/>
                    <a:lstStyle/>
                    <a:p>
                      <a:r>
                        <a:rPr lang="en-CA" dirty="0" smtClean="0"/>
                        <a:t>Example:  Audio</a:t>
                      </a:r>
                      <a:r>
                        <a:rPr lang="en-CA" baseline="0" dirty="0" smtClean="0"/>
                        <a:t> Files on </a:t>
                      </a:r>
                      <a:r>
                        <a:rPr lang="en-CA" baseline="0" dirty="0" err="1" smtClean="0"/>
                        <a:t>Limewire</a:t>
                      </a:r>
                      <a:endParaRPr lang="en-CA" dirty="0"/>
                    </a:p>
                  </a:txBody>
                  <a:tcPr/>
                </a:tc>
                <a:tc hMerge="1">
                  <a:txBody>
                    <a:bodyPr/>
                    <a:lstStyle/>
                    <a:p>
                      <a:endParaRPr lang="en-CA" dirty="0"/>
                    </a:p>
                  </a:txBody>
                  <a:tcPr/>
                </a:tc>
                <a:tc gridSpan="2">
                  <a:txBody>
                    <a:bodyPr/>
                    <a:lstStyle/>
                    <a:p>
                      <a:r>
                        <a:rPr lang="en-CA" dirty="0" smtClean="0"/>
                        <a:t>Example: </a:t>
                      </a:r>
                      <a:r>
                        <a:rPr lang="en-CA" dirty="0" smtClean="0">
                          <a:hlinkClick r:id="rId2"/>
                        </a:rPr>
                        <a:t>cbc</a:t>
                      </a:r>
                      <a:r>
                        <a:rPr lang="en-CA" baseline="0" dirty="0" smtClean="0">
                          <a:hlinkClick r:id="rId2"/>
                        </a:rPr>
                        <a:t> radio</a:t>
                      </a:r>
                      <a:endParaRPr lang="en-CA" dirty="0"/>
                    </a:p>
                  </a:txBody>
                  <a:tcPr/>
                </a:tc>
                <a:tc hMerge="1">
                  <a:txBody>
                    <a:bodyPr/>
                    <a:lstStyle/>
                    <a:p>
                      <a:endParaRPr lang="en-CA"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Posting Sound on the Web</a:t>
            </a:r>
            <a:endParaRPr lang="en-CA" dirty="0">
              <a:solidFill>
                <a:schemeClr val="tx2">
                  <a:satMod val="130000"/>
                </a:schemeClr>
              </a:solidFill>
            </a:endParaRPr>
          </a:p>
        </p:txBody>
      </p:sp>
      <p:sp>
        <p:nvSpPr>
          <p:cNvPr id="3" name="Content Placeholder 2"/>
          <p:cNvSpPr>
            <a:spLocks noGrp="1"/>
          </p:cNvSpPr>
          <p:nvPr>
            <p:ph idx="1"/>
          </p:nvPr>
        </p:nvSpPr>
        <p:spPr>
          <a:xfrm>
            <a:off x="539552" y="1285875"/>
            <a:ext cx="8394898" cy="5072063"/>
          </a:xfrm>
        </p:spPr>
        <p:txBody>
          <a:bodyPr>
            <a:normAutofit/>
          </a:bodyPr>
          <a:lstStyle/>
          <a:p>
            <a:pPr marL="365760" indent="-283464" eaLnBrk="1" fontAlgn="auto" hangingPunct="1">
              <a:spcAft>
                <a:spcPts val="0"/>
              </a:spcAft>
              <a:buFont typeface="Wingdings 2"/>
              <a:buChar char=""/>
              <a:defRPr/>
            </a:pPr>
            <a:r>
              <a:rPr lang="en-CA" dirty="0" smtClean="0"/>
              <a:t>Can either:</a:t>
            </a:r>
          </a:p>
          <a:p>
            <a:pPr marL="640080" lvl="1" indent="-237744" eaLnBrk="1" fontAlgn="auto" hangingPunct="1">
              <a:spcAft>
                <a:spcPts val="0"/>
              </a:spcAft>
              <a:buFont typeface="Verdana"/>
              <a:buChar char="◦"/>
              <a:defRPr/>
            </a:pPr>
            <a:r>
              <a:rPr lang="en-CA" dirty="0" smtClean="0"/>
              <a:t>Have a link to music that the user clicks on. </a:t>
            </a:r>
            <a:r>
              <a:rPr lang="en-CA" dirty="0" smtClean="0"/>
              <a:t>Music will never start playing on the web page until the user clicks on </a:t>
            </a:r>
            <a:r>
              <a:rPr lang="en-CA" dirty="0" smtClean="0"/>
              <a:t>link:</a:t>
            </a:r>
            <a:endParaRPr lang="en-CA" dirty="0" smtClean="0"/>
          </a:p>
          <a:p>
            <a:pPr marL="886968" lvl="2" eaLnBrk="1" fontAlgn="auto" hangingPunct="1">
              <a:spcAft>
                <a:spcPts val="0"/>
              </a:spcAft>
              <a:buFont typeface="Wingdings 2"/>
              <a:buChar char=""/>
              <a:defRPr/>
            </a:pPr>
            <a:r>
              <a:rPr lang="en-CA" b="1" i="1" dirty="0" smtClean="0">
                <a:solidFill>
                  <a:schemeClr val="accent4"/>
                </a:solidFill>
              </a:rPr>
              <a:t>&lt;p&gt;Download a </a:t>
            </a:r>
            <a:r>
              <a:rPr lang="en-CA" b="1" i="1" dirty="0" smtClean="0">
                <a:solidFill>
                  <a:schemeClr val="accent4"/>
                </a:solidFill>
              </a:rPr>
              <a:t/>
            </a:r>
            <a:br>
              <a:rPr lang="en-CA" b="1" i="1" dirty="0" smtClean="0">
                <a:solidFill>
                  <a:schemeClr val="accent4"/>
                </a:solidFill>
              </a:rPr>
            </a:br>
            <a:r>
              <a:rPr lang="en-CA" b="1" i="1" dirty="0" smtClean="0">
                <a:solidFill>
                  <a:schemeClr val="accent4"/>
                </a:solidFill>
              </a:rPr>
              <a:t>     &lt;</a:t>
            </a:r>
            <a:r>
              <a:rPr lang="en-CA" b="1" i="1" dirty="0" smtClean="0">
                <a:solidFill>
                  <a:schemeClr val="accent4"/>
                </a:solidFill>
              </a:rPr>
              <a:t>a </a:t>
            </a:r>
            <a:r>
              <a:rPr lang="en-CA" b="1" i="1" dirty="0" err="1" smtClean="0">
                <a:solidFill>
                  <a:schemeClr val="accent4"/>
                </a:solidFill>
              </a:rPr>
              <a:t>href</a:t>
            </a:r>
            <a:r>
              <a:rPr lang="en-CA" b="1" i="1" dirty="0" smtClean="0">
                <a:solidFill>
                  <a:schemeClr val="accent4"/>
                </a:solidFill>
              </a:rPr>
              <a:t>="dearmom.wav"&gt;sound file &lt;/a</a:t>
            </a:r>
            <a:r>
              <a:rPr lang="en-CA" b="1" i="1" dirty="0" smtClean="0">
                <a:solidFill>
                  <a:schemeClr val="accent4"/>
                </a:solidFill>
              </a:rPr>
              <a:t>&gt;</a:t>
            </a:r>
            <a:br>
              <a:rPr lang="en-CA" b="1" i="1" dirty="0" smtClean="0">
                <a:solidFill>
                  <a:schemeClr val="accent4"/>
                </a:solidFill>
              </a:rPr>
            </a:br>
            <a:r>
              <a:rPr lang="en-CA" b="1" i="1" dirty="0" smtClean="0">
                <a:solidFill>
                  <a:schemeClr val="accent4"/>
                </a:solidFill>
              </a:rPr>
              <a:t>&lt;/</a:t>
            </a:r>
            <a:r>
              <a:rPr lang="en-CA" b="1" i="1" dirty="0" smtClean="0">
                <a:solidFill>
                  <a:schemeClr val="accent4"/>
                </a:solidFill>
              </a:rPr>
              <a:t>p&gt;</a:t>
            </a:r>
          </a:p>
          <a:p>
            <a:pPr marL="640080" lvl="1" indent="-237744" eaLnBrk="1" fontAlgn="auto" hangingPunct="1">
              <a:spcAft>
                <a:spcPts val="0"/>
              </a:spcAft>
              <a:buFont typeface="Verdana"/>
              <a:buChar char="◦"/>
              <a:defRPr/>
            </a:pPr>
            <a:r>
              <a:rPr lang="en-CA" dirty="0" smtClean="0"/>
              <a:t>Have the music embedded in the web </a:t>
            </a:r>
            <a:r>
              <a:rPr lang="en-CA" dirty="0" smtClean="0"/>
              <a:t>page: </a:t>
            </a:r>
            <a:br>
              <a:rPr lang="en-CA" dirty="0" smtClean="0"/>
            </a:br>
            <a:r>
              <a:rPr lang="en-CA" sz="2400" b="1" i="1" dirty="0" smtClean="0">
                <a:solidFill>
                  <a:schemeClr val="accent4"/>
                </a:solidFill>
              </a:rPr>
              <a:t>&lt;</a:t>
            </a:r>
            <a:r>
              <a:rPr lang="en-CA" sz="2400" b="1" i="1" dirty="0" smtClean="0">
                <a:solidFill>
                  <a:schemeClr val="accent4"/>
                </a:solidFill>
              </a:rPr>
              <a:t>audio controls loop&gt;</a:t>
            </a:r>
            <a:br>
              <a:rPr lang="en-CA" sz="2400" b="1" i="1" dirty="0" smtClean="0">
                <a:solidFill>
                  <a:schemeClr val="accent4"/>
                </a:solidFill>
              </a:rPr>
            </a:br>
            <a:r>
              <a:rPr lang="en-CA" sz="2400" b="1" i="1" dirty="0" smtClean="0">
                <a:solidFill>
                  <a:schemeClr val="accent4"/>
                </a:solidFill>
              </a:rPr>
              <a:t>    &lt;source </a:t>
            </a:r>
            <a:r>
              <a:rPr lang="en-CA" sz="2400" b="1" i="1" dirty="0" err="1" smtClean="0">
                <a:solidFill>
                  <a:schemeClr val="accent4"/>
                </a:solidFill>
              </a:rPr>
              <a:t>src</a:t>
            </a:r>
            <a:r>
              <a:rPr lang="en-CA" sz="2400" b="1" i="1" dirty="0" smtClean="0">
                <a:solidFill>
                  <a:schemeClr val="accent4"/>
                </a:solidFill>
              </a:rPr>
              <a:t>="</a:t>
            </a:r>
            <a:r>
              <a:rPr lang="en-CA" sz="2400" b="1" i="1" dirty="0" smtClean="0">
                <a:solidFill>
                  <a:schemeClr val="accent4"/>
                </a:solidFill>
              </a:rPr>
              <a:t>dearmom.wav</a:t>
            </a:r>
            <a:r>
              <a:rPr lang="en-CA" sz="2400" b="1" i="1" dirty="0">
                <a:solidFill>
                  <a:schemeClr val="accent4"/>
                </a:solidFill>
              </a:rPr>
              <a:t>" </a:t>
            </a:r>
            <a:r>
              <a:rPr lang="en-CA" sz="2400" b="1" i="1" dirty="0" smtClean="0">
                <a:solidFill>
                  <a:schemeClr val="accent4"/>
                </a:solidFill>
              </a:rPr>
              <a:t> </a:t>
            </a:r>
            <a:r>
              <a:rPr lang="en-CA" sz="2400" b="1" i="1" dirty="0" smtClean="0">
                <a:solidFill>
                  <a:schemeClr val="accent4"/>
                </a:solidFill>
              </a:rPr>
              <a:t>type=“audio/mpeg” &gt;</a:t>
            </a:r>
            <a:br>
              <a:rPr lang="en-CA" sz="2400" b="1" i="1" dirty="0" smtClean="0">
                <a:solidFill>
                  <a:schemeClr val="accent4"/>
                </a:solidFill>
              </a:rPr>
            </a:br>
            <a:r>
              <a:rPr lang="en-CA" sz="2400" b="1" i="1" dirty="0" smtClean="0">
                <a:solidFill>
                  <a:schemeClr val="accent4"/>
                </a:solidFill>
              </a:rPr>
              <a:t>&lt;/audio&gt;</a:t>
            </a:r>
            <a:endParaRPr lang="en-CA" sz="2400" b="1" i="1" dirty="0">
              <a:solidFill>
                <a:schemeClr val="accent4"/>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Things to think about when incorporating sound into your site:</a:t>
            </a:r>
            <a:endParaRPr lang="en-CA" dirty="0">
              <a:solidFill>
                <a:schemeClr val="tx2">
                  <a:satMod val="130000"/>
                </a:schemeClr>
              </a:solidFill>
            </a:endParaRPr>
          </a:p>
        </p:txBody>
      </p:sp>
      <p:sp>
        <p:nvSpPr>
          <p:cNvPr id="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r>
              <a:rPr lang="en-CA" dirty="0" smtClean="0"/>
              <a:t>Will I have to edit the sound again (don’t compress it just yet)?</a:t>
            </a:r>
          </a:p>
          <a:p>
            <a:pPr marL="365760" indent="-283464" eaLnBrk="1" fontAlgn="auto" hangingPunct="1">
              <a:spcAft>
                <a:spcPts val="0"/>
              </a:spcAft>
              <a:buFont typeface="Wingdings 2"/>
              <a:buChar char=""/>
              <a:defRPr/>
            </a:pPr>
            <a:r>
              <a:rPr lang="en-CA" dirty="0" smtClean="0"/>
              <a:t>Will it need to be on the web, need good compression?</a:t>
            </a:r>
          </a:p>
          <a:p>
            <a:pPr marL="365760" indent="-283464" eaLnBrk="1" fontAlgn="auto" hangingPunct="1">
              <a:spcAft>
                <a:spcPts val="0"/>
              </a:spcAft>
              <a:buFont typeface="Wingdings 2"/>
              <a:buChar char=""/>
              <a:defRPr/>
            </a:pPr>
            <a:r>
              <a:rPr lang="en-CA" dirty="0" smtClean="0"/>
              <a:t>Will it need to be streamed, need VERY good compression?</a:t>
            </a:r>
          </a:p>
          <a:p>
            <a:pPr marL="365760" indent="-283464" eaLnBrk="1" fontAlgn="auto" hangingPunct="1">
              <a:spcAft>
                <a:spcPts val="0"/>
              </a:spcAft>
              <a:buFont typeface="Wingdings 2"/>
              <a:buChar char=""/>
              <a:defRPr/>
            </a:pPr>
            <a:r>
              <a:rPr lang="en-CA" dirty="0" smtClean="0"/>
              <a:t>Will be downloaded?</a:t>
            </a:r>
          </a:p>
          <a:p>
            <a:pPr marL="365760" indent="-283464" eaLnBrk="1" fontAlgn="auto" hangingPunct="1">
              <a:spcAft>
                <a:spcPts val="0"/>
              </a:spcAft>
              <a:buFont typeface="Wingdings 2"/>
              <a:buChar char=""/>
              <a:defRPr/>
            </a:pPr>
            <a:r>
              <a:rPr lang="en-CA" dirty="0" smtClean="0"/>
              <a:t>Will the user listening to this sound require a plug-in?</a:t>
            </a:r>
          </a:p>
          <a:p>
            <a:pPr marL="365760" indent="-283464" eaLnBrk="1" fontAlgn="auto" hangingPunct="1">
              <a:spcAft>
                <a:spcPts val="0"/>
              </a:spcAft>
              <a:buFont typeface="Wingdings 2"/>
              <a:buChar char=""/>
              <a:defRPr/>
            </a:pPr>
            <a:r>
              <a:rPr lang="en-CA" dirty="0" smtClean="0"/>
              <a:t>Is it voice only (can lower the number of samples)?</a:t>
            </a:r>
          </a:p>
          <a:p>
            <a:pPr marL="365760" indent="-283464"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REMEMBER…</a:t>
            </a:r>
            <a:endParaRPr lang="en-US" dirty="0"/>
          </a:p>
        </p:txBody>
      </p:sp>
      <p:sp>
        <p:nvSpPr>
          <p:cNvPr id="67587" name="Content Placeholder 2"/>
          <p:cNvSpPr>
            <a:spLocks noGrp="1"/>
          </p:cNvSpPr>
          <p:nvPr>
            <p:ph idx="1"/>
          </p:nvPr>
        </p:nvSpPr>
        <p:spPr/>
        <p:txBody>
          <a:bodyPr/>
          <a:lstStyle/>
          <a:p>
            <a:r>
              <a:rPr lang="en-US" altLang="en-US" smtClean="0"/>
              <a:t>Please fill in the Feedback form: </a:t>
            </a:r>
            <a:r>
              <a:rPr lang="en-US" altLang="en-US" smtClean="0">
                <a:hlinkClick r:id="rId2"/>
              </a:rPr>
              <a:t>https://feedback.uwo.ca</a:t>
            </a:r>
            <a:r>
              <a:rPr lang="en-US" altLang="en-US"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80" y="0"/>
            <a:ext cx="8072438" cy="1143000"/>
          </a:xfrm>
        </p:spPr>
        <p:txBody>
          <a:bodyPr>
            <a:normAutofit/>
          </a:bodyPr>
          <a:lstStyle/>
          <a:p>
            <a:pPr>
              <a:defRPr/>
            </a:pPr>
            <a:r>
              <a:rPr lang="en-US" sz="3100" dirty="0" smtClean="0"/>
              <a:t>We left in this slide from the spring</a:t>
            </a:r>
            <a:r>
              <a:rPr lang="en-US" sz="3100" dirty="0"/>
              <a:t> </a:t>
            </a:r>
            <a:r>
              <a:rPr lang="en-US" sz="3100" dirty="0" smtClean="0"/>
              <a:t>of </a:t>
            </a:r>
            <a:r>
              <a:rPr lang="en-US" sz="3100" dirty="0" smtClean="0"/>
              <a:t>2020</a:t>
            </a:r>
            <a:r>
              <a:rPr lang="en-US" dirty="0" smtClean="0"/>
              <a:t>…</a:t>
            </a:r>
            <a:endParaRPr lang="en-US" dirty="0"/>
          </a:p>
        </p:txBody>
      </p:sp>
      <p:sp>
        <p:nvSpPr>
          <p:cNvPr id="3" name="Content Placeholder 2"/>
          <p:cNvSpPr>
            <a:spLocks noGrp="1"/>
          </p:cNvSpPr>
          <p:nvPr>
            <p:ph idx="1"/>
          </p:nvPr>
        </p:nvSpPr>
        <p:spPr/>
        <p:txBody>
          <a:bodyPr/>
          <a:lstStyle/>
          <a:p>
            <a:r>
              <a:rPr lang="en-US" altLang="en-US" smtClean="0"/>
              <a:t>Wash your hands</a:t>
            </a:r>
          </a:p>
          <a:p>
            <a:r>
              <a:rPr lang="en-US" altLang="en-US" smtClean="0"/>
              <a:t>Stay home as much as you can</a:t>
            </a:r>
          </a:p>
          <a:p>
            <a:r>
              <a:rPr lang="en-US" altLang="en-US" smtClean="0"/>
              <a:t>Stay healthy and keep others healthy</a:t>
            </a:r>
          </a:p>
          <a:p>
            <a:r>
              <a:rPr lang="en-US" altLang="en-US" smtClean="0"/>
              <a:t>Sorry that cs1033 wasn’t exactly the course we were expecting this year</a:t>
            </a:r>
          </a:p>
          <a:p>
            <a:r>
              <a:rPr lang="en-US" altLang="en-US" smtClean="0"/>
              <a:t>In the words of Western’s Dean of Science, Dr. Davison:</a:t>
            </a:r>
          </a:p>
          <a:p>
            <a:pPr lvl="1"/>
            <a:r>
              <a:rPr lang="en-US" altLang="en-US" smtClean="0"/>
              <a:t>BE KIND TO ONE ANOTHER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14412"/>
            <a:ext cx="7967662"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Scale>
                                      <p:cBhvr>
                                        <p:cTn id="4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
                                        </p:tgtEl>
                                        <p:attrNameLst>
                                          <p:attrName>ppt_x</p:attrName>
                                          <p:attrName>ppt_y</p:attrName>
                                        </p:attrNameLst>
                                      </p:cBhvr>
                                    </p:animMotion>
                                    <p:animEffect transition="in" filter="fade">
                                      <p:cBhvr>
                                        <p:cTn id="4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Introduction to Sound</a:t>
            </a:r>
            <a:endParaRPr lang="en-CA"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CA" dirty="0" smtClean="0"/>
              <a:t>Sound can:</a:t>
            </a:r>
          </a:p>
          <a:p>
            <a:pPr marL="640080" lvl="1" indent="-237744" eaLnBrk="1" fontAlgn="auto" hangingPunct="1">
              <a:spcAft>
                <a:spcPts val="0"/>
              </a:spcAft>
              <a:buFont typeface="Verdana"/>
              <a:buChar char="◦"/>
              <a:defRPr/>
            </a:pPr>
            <a:r>
              <a:rPr lang="en-CA" dirty="0" smtClean="0"/>
              <a:t>Set a mood </a:t>
            </a:r>
            <a:r>
              <a:rPr lang="en-CA" dirty="0" smtClean="0">
                <a:sym typeface="Wingdings" pitchFamily="2" charset="2"/>
              </a:rPr>
              <a:t> </a:t>
            </a:r>
            <a:r>
              <a:rPr lang="en-CA" dirty="0" smtClean="0">
                <a:sym typeface="Wingdings" pitchFamily="2" charset="2"/>
                <a:hlinkClick r:id="rId2"/>
              </a:rPr>
              <a:t>http</a:t>
            </a:r>
            <a:r>
              <a:rPr lang="en-CA" dirty="0">
                <a:sym typeface="Wingdings" pitchFamily="2" charset="2"/>
                <a:hlinkClick r:id="rId2"/>
              </a:rPr>
              <a:t>://pictoplasma.sound-creatures.com/#/</a:t>
            </a:r>
            <a:r>
              <a:rPr lang="en-CA" dirty="0" smtClean="0">
                <a:sym typeface="Wingdings" pitchFamily="2" charset="2"/>
                <a:hlinkClick r:id="rId2"/>
              </a:rPr>
              <a:t>gallery/sound-19/19-10</a:t>
            </a:r>
            <a:r>
              <a:rPr lang="en-CA" dirty="0" smtClean="0">
                <a:sym typeface="Wingdings" pitchFamily="2" charset="2"/>
              </a:rPr>
              <a:t> </a:t>
            </a:r>
          </a:p>
          <a:p>
            <a:pPr marL="640080" lvl="1" indent="-237744" eaLnBrk="1" fontAlgn="auto" hangingPunct="1">
              <a:spcAft>
                <a:spcPts val="0"/>
              </a:spcAft>
              <a:buFont typeface="Verdana"/>
              <a:buChar char="◦"/>
              <a:defRPr/>
            </a:pPr>
            <a:r>
              <a:rPr lang="en-CA" dirty="0" smtClean="0"/>
              <a:t>Sell, Sell, Sell </a:t>
            </a:r>
            <a:r>
              <a:rPr lang="en-CA" dirty="0" smtClean="0">
                <a:sym typeface="Wingdings" pitchFamily="2" charset="2"/>
              </a:rPr>
              <a:t> </a:t>
            </a:r>
            <a:r>
              <a:rPr lang="en-GB" dirty="0" smtClean="0">
                <a:solidFill>
                  <a:srgbClr val="003366"/>
                </a:solidFill>
                <a:hlinkClick r:id="rId3"/>
              </a:rPr>
              <a:t>http://www.csd.uwo.ca/~lreid/cs033/sound/awardwinningpoo.wav</a:t>
            </a:r>
            <a:r>
              <a:rPr lang="en-GB" dirty="0" smtClean="0">
                <a:solidFill>
                  <a:srgbClr val="003366"/>
                </a:solidFill>
              </a:rPr>
              <a:t> </a:t>
            </a:r>
            <a:endParaRPr lang="en-CA" dirty="0" smtClean="0">
              <a:sym typeface="Wingdings" pitchFamily="2" charset="2"/>
            </a:endParaRPr>
          </a:p>
          <a:p>
            <a:pPr marL="640080" lvl="1" indent="-237744" eaLnBrk="1" fontAlgn="auto" hangingPunct="1">
              <a:spcAft>
                <a:spcPts val="0"/>
              </a:spcAft>
              <a:buFont typeface="Verdana"/>
              <a:buChar char="◦"/>
              <a:defRPr/>
            </a:pPr>
            <a:r>
              <a:rPr lang="en-CA" dirty="0" smtClean="0">
                <a:sym typeface="Wingdings" pitchFamily="2" charset="2"/>
              </a:rPr>
              <a:t>Educate/Present Information  </a:t>
            </a:r>
            <a:r>
              <a:rPr lang="en-US" dirty="0" smtClean="0">
                <a:solidFill>
                  <a:srgbClr val="003366"/>
                </a:solidFill>
                <a:hlinkClick r:id="rId4"/>
              </a:rPr>
              <a:t>http://www.cbc.ca/radio/</a:t>
            </a:r>
            <a:r>
              <a:rPr lang="en-US" dirty="0" smtClean="0">
                <a:solidFill>
                  <a:srgbClr val="003366"/>
                </a:solidFill>
              </a:rPr>
              <a:t> </a:t>
            </a:r>
            <a:endParaRPr lang="en-CA" dirty="0" smtClean="0">
              <a:sym typeface="Wingdings" pitchFamily="2" charset="2"/>
            </a:endParaRPr>
          </a:p>
          <a:p>
            <a:pPr marL="640080" lvl="1" indent="-237744" eaLnBrk="1" fontAlgn="auto" hangingPunct="1">
              <a:spcAft>
                <a:spcPts val="0"/>
              </a:spcAft>
              <a:buFont typeface="Verdana"/>
              <a:buChar char="◦"/>
              <a:defRPr/>
            </a:pPr>
            <a:r>
              <a:rPr lang="en-CA" dirty="0" smtClean="0"/>
              <a:t>Allow communication over the web via Internet Audio Conferencing </a:t>
            </a:r>
          </a:p>
          <a:p>
            <a:pPr marL="82296" indent="0" eaLnBrk="1" fontAlgn="auto" hangingPunct="1">
              <a:spcAft>
                <a:spcPts val="0"/>
              </a:spcAft>
              <a:buFont typeface="Wingdings 2" panose="05020102010507070707" pitchFamily="18" charset="2"/>
              <a:buNone/>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Where can you get Sound?</a:t>
            </a:r>
            <a:endParaRPr lang="en-CA" dirty="0">
              <a:solidFill>
                <a:schemeClr val="tx2">
                  <a:satMod val="130000"/>
                </a:schemeClr>
              </a:solidFill>
            </a:endParaRPr>
          </a:p>
        </p:txBody>
      </p:sp>
      <p:sp>
        <p:nvSpPr>
          <p:cNvPr id="3" name="Content Placeholder 2"/>
          <p:cNvSpPr>
            <a:spLocks noGrp="1"/>
          </p:cNvSpPr>
          <p:nvPr>
            <p:ph idx="1"/>
          </p:nvPr>
        </p:nvSpPr>
        <p:spPr>
          <a:xfrm>
            <a:off x="642938" y="1285875"/>
            <a:ext cx="8291512" cy="5857875"/>
          </a:xfrm>
        </p:spPr>
        <p:txBody>
          <a:bodyPr/>
          <a:lstStyle/>
          <a:p>
            <a:pPr eaLnBrk="1" hangingPunct="1"/>
            <a:r>
              <a:rPr lang="en-CA" altLang="en-US" smtClean="0"/>
              <a:t>Pre-Packaged:</a:t>
            </a:r>
          </a:p>
          <a:p>
            <a:pPr lvl="1" eaLnBrk="1" hangingPunct="1"/>
            <a:r>
              <a:rPr lang="en-CA" altLang="en-US" smtClean="0"/>
              <a:t>Download sound from companies </a:t>
            </a:r>
            <a:r>
              <a:rPr lang="en-CA" altLang="en-US" smtClean="0">
                <a:sym typeface="Wingdings" panose="05000000000000000000" pitchFamily="2" charset="2"/>
              </a:rPr>
              <a:t> e.g. </a:t>
            </a:r>
            <a:r>
              <a:rPr lang="en-CA" altLang="en-US" smtClean="0">
                <a:sym typeface="Wingdings" panose="05000000000000000000" pitchFamily="2" charset="2"/>
                <a:hlinkClick r:id="rId2"/>
              </a:rPr>
              <a:t>http://soundbible.com/215-Cow-Mooing.html</a:t>
            </a:r>
            <a:r>
              <a:rPr lang="en-CA" altLang="en-US" smtClean="0">
                <a:sym typeface="Wingdings" panose="05000000000000000000" pitchFamily="2" charset="2"/>
              </a:rPr>
              <a:t> </a:t>
            </a:r>
          </a:p>
          <a:p>
            <a:pPr lvl="1" eaLnBrk="1" hangingPunct="1"/>
            <a:r>
              <a:rPr lang="en-US" altLang="en-US" smtClean="0">
                <a:hlinkClick r:id="rId3"/>
              </a:rPr>
              <a:t>http://soundbible.com/free-sound-effects-1.html</a:t>
            </a:r>
            <a:endParaRPr lang="en-CA" altLang="en-US" smtClean="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Where can you get Sound?</a:t>
            </a:r>
            <a:endParaRPr lang="en-CA" dirty="0">
              <a:solidFill>
                <a:schemeClr val="tx2">
                  <a:satMod val="130000"/>
                </a:schemeClr>
              </a:solidFill>
            </a:endParaRPr>
          </a:p>
        </p:txBody>
      </p:sp>
      <p:sp>
        <p:nvSpPr>
          <p:cNvPr id="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r>
              <a:rPr lang="en-CA" dirty="0" smtClean="0"/>
              <a:t>Create your own sound:</a:t>
            </a:r>
          </a:p>
          <a:p>
            <a:pPr marL="640080" lvl="1" indent="-237744" eaLnBrk="1" fontAlgn="auto" hangingPunct="1">
              <a:spcAft>
                <a:spcPts val="0"/>
              </a:spcAft>
              <a:buFont typeface="Verdana"/>
              <a:buChar char="◦"/>
              <a:defRPr/>
            </a:pPr>
            <a:r>
              <a:rPr lang="en-CA" dirty="0" smtClean="0"/>
              <a:t>Recording program with a computer's operating system (such as Sound Recorder) and speak into a microphone attached to the computer – quality will not be the best</a:t>
            </a:r>
          </a:p>
          <a:p>
            <a:pPr marL="640080" lvl="1" indent="-237744" eaLnBrk="1" fontAlgn="auto" hangingPunct="1">
              <a:spcAft>
                <a:spcPts val="0"/>
              </a:spcAft>
              <a:buFont typeface="Verdana"/>
              <a:buChar char="◦"/>
              <a:defRPr/>
            </a:pPr>
            <a:r>
              <a:rPr lang="en-CA" dirty="0" smtClean="0"/>
              <a:t>Recording studio with equipment such as DAT (Digital Audio Tape) devices that record sounds digitally. Produces a high quality commercial product</a:t>
            </a:r>
          </a:p>
          <a:p>
            <a:pPr marL="640080" lvl="1" indent="-237744" eaLnBrk="1" fontAlgn="auto" hangingPunct="1">
              <a:spcAft>
                <a:spcPts val="0"/>
              </a:spcAft>
              <a:buFont typeface="Verdana"/>
              <a:buChar char="◦"/>
              <a:defRPr/>
            </a:pPr>
            <a:r>
              <a:rPr lang="en-CA" dirty="0" smtClean="0"/>
              <a:t>Electronic instruments such as synthesizers can be used to create music sound files. Connecting the instrument to a computer allows the sounds to be captured in a MIDI (Musical Instrument Digital Interface) format.</a:t>
            </a:r>
          </a:p>
          <a:p>
            <a:pPr marL="365760" indent="-283464" eaLnBrk="1" fontAlgn="auto" hangingPunct="1">
              <a:spcAft>
                <a:spcPts val="0"/>
              </a:spcAft>
              <a:buFont typeface="Wingdings 2"/>
              <a:buNone/>
              <a:defRPr/>
            </a:pPr>
            <a:endParaRPr lang="en-CA" dirty="0" smtClean="0"/>
          </a:p>
          <a:p>
            <a:pPr marL="365760" indent="-283464"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What is Sound?</a:t>
            </a:r>
            <a:endParaRPr lang="en-CA" dirty="0">
              <a:solidFill>
                <a:schemeClr val="tx2">
                  <a:satMod val="130000"/>
                </a:schemeClr>
              </a:solidFill>
            </a:endParaRPr>
          </a:p>
        </p:txBody>
      </p:sp>
      <p:sp>
        <p:nvSpPr>
          <p:cNvPr id="3" name="Content Placeholder 2"/>
          <p:cNvSpPr>
            <a:spLocks noGrp="1"/>
          </p:cNvSpPr>
          <p:nvPr>
            <p:ph idx="1"/>
          </p:nvPr>
        </p:nvSpPr>
        <p:spPr>
          <a:xfrm>
            <a:off x="642938" y="1285875"/>
            <a:ext cx="6357937" cy="5072063"/>
          </a:xfrm>
        </p:spPr>
        <p:txBody>
          <a:bodyPr>
            <a:normAutofit fontScale="92500" lnSpcReduction="20000"/>
          </a:bodyPr>
          <a:lstStyle/>
          <a:p>
            <a:pPr marL="365760" indent="-283464" eaLnBrk="1" fontAlgn="auto" hangingPunct="1">
              <a:spcAft>
                <a:spcPts val="0"/>
              </a:spcAft>
              <a:buFont typeface="Wingdings 2"/>
              <a:buChar char=""/>
              <a:defRPr/>
            </a:pPr>
            <a:r>
              <a:rPr lang="en-CA" dirty="0" smtClean="0"/>
              <a:t>Sounds are pressure waves of air</a:t>
            </a:r>
            <a:endParaRPr lang="en-CA" dirty="0" smtClean="0">
              <a:hlinkClick r:id="rId2"/>
            </a:endParaRPr>
          </a:p>
          <a:p>
            <a:pPr marL="640398" lvl="1" indent="-283464" eaLnBrk="1" fontAlgn="auto" hangingPunct="1">
              <a:spcAft>
                <a:spcPts val="0"/>
              </a:spcAft>
              <a:buFont typeface="Wingdings 2"/>
              <a:buChar char=""/>
              <a:defRPr/>
            </a:pPr>
            <a:r>
              <a:rPr lang="en-CA" dirty="0" smtClean="0"/>
              <a:t>Visualize the sounds as a series of recurring waves called a waveform. </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Which part of the wave indicates the volume of the sound?</a:t>
            </a:r>
          </a:p>
          <a:p>
            <a:pPr marL="365760" indent="-283464" eaLnBrk="1" fontAlgn="auto" hangingPunct="1">
              <a:spcAft>
                <a:spcPts val="0"/>
              </a:spcAft>
              <a:buFont typeface="Wingdings 2"/>
              <a:buChar char=""/>
              <a:defRPr/>
            </a:pPr>
            <a:r>
              <a:rPr lang="en-CA" b="1" dirty="0" smtClean="0">
                <a:solidFill>
                  <a:schemeClr val="accent1"/>
                </a:solidFill>
              </a:rPr>
              <a:t>Question</a:t>
            </a:r>
            <a:r>
              <a:rPr lang="en-CA" dirty="0" smtClean="0">
                <a:solidFill>
                  <a:schemeClr val="accent1"/>
                </a:solidFill>
              </a:rPr>
              <a:t>: Which part of the wave indicates the pitch or frequency? </a:t>
            </a:r>
            <a:r>
              <a:rPr lang="en-CA" dirty="0" smtClean="0">
                <a:solidFill>
                  <a:schemeClr val="accent1"/>
                </a:solidFill>
                <a:sym typeface="Wingdings" pitchFamily="2" charset="2"/>
              </a:rPr>
              <a:t></a:t>
            </a:r>
            <a:endParaRPr lang="en-CA" dirty="0" smtClean="0"/>
          </a:p>
          <a:p>
            <a:pPr marL="365760" indent="-283464" eaLnBrk="1" fontAlgn="auto" hangingPunct="1">
              <a:spcAft>
                <a:spcPts val="0"/>
              </a:spcAft>
              <a:buFont typeface="Wingdings 2"/>
              <a:buChar char=""/>
              <a:defRPr/>
            </a:pPr>
            <a:r>
              <a:rPr lang="en-CA" b="1" dirty="0" smtClean="0"/>
              <a:t>Volume</a:t>
            </a:r>
            <a:r>
              <a:rPr lang="en-CA" dirty="0" smtClean="0"/>
              <a:t> - the higher the wave the louder the sound</a:t>
            </a:r>
          </a:p>
          <a:p>
            <a:pPr marL="365760" indent="-283464" eaLnBrk="1" fontAlgn="auto" hangingPunct="1">
              <a:spcAft>
                <a:spcPts val="0"/>
              </a:spcAft>
              <a:buFont typeface="Wingdings 2"/>
              <a:buChar char=""/>
              <a:defRPr/>
            </a:pPr>
            <a:r>
              <a:rPr lang="en-CA" b="1" dirty="0" smtClean="0"/>
              <a:t>Pitch or frequency </a:t>
            </a:r>
            <a:r>
              <a:rPr lang="en-CA" dirty="0" smtClean="0"/>
              <a:t>- the closer together the waves the higher the pitch</a:t>
            </a:r>
          </a:p>
          <a:p>
            <a:pPr marL="365760" indent="-283464" eaLnBrk="1" fontAlgn="auto" hangingPunct="1">
              <a:spcAft>
                <a:spcPts val="0"/>
              </a:spcAft>
              <a:buFont typeface="Wingdings 2"/>
              <a:buChar char=""/>
              <a:defRPr/>
            </a:pPr>
            <a:endParaRPr lang="en-CA" dirty="0"/>
          </a:p>
        </p:txBody>
      </p:sp>
      <p:pic>
        <p:nvPicPr>
          <p:cNvPr id="26628" name="Picture 1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7763" y="3284538"/>
            <a:ext cx="2506662"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213" y="4941888"/>
            <a:ext cx="7215187" cy="142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grpId="0" nodeType="clickEffect">
                                  <p:stCondLst>
                                    <p:cond delay="0"/>
                                  </p:stCondLst>
                                  <p:childTnLst>
                                    <p:animEffect transition="out" filter="box(in)">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What is Sound?</a:t>
            </a:r>
            <a:endParaRPr lang="en-CA" dirty="0">
              <a:solidFill>
                <a:schemeClr val="tx2">
                  <a:satMod val="130000"/>
                </a:schemeClr>
              </a:solidFill>
            </a:endParaRPr>
          </a:p>
        </p:txBody>
      </p:sp>
      <p:sp>
        <p:nvSpPr>
          <p:cNvPr id="3" name="Content Placeholder 2"/>
          <p:cNvSpPr>
            <a:spLocks noGrp="1"/>
          </p:cNvSpPr>
          <p:nvPr>
            <p:ph idx="1"/>
          </p:nvPr>
        </p:nvSpPr>
        <p:spPr>
          <a:xfrm>
            <a:off x="714375" y="1143000"/>
            <a:ext cx="8077200" cy="3571875"/>
          </a:xfrm>
        </p:spPr>
        <p:txBody>
          <a:bodyPr>
            <a:normAutofit lnSpcReduction="10000"/>
          </a:bodyPr>
          <a:lstStyle/>
          <a:p>
            <a:pPr marL="365760" indent="-283464" eaLnBrk="1" fontAlgn="auto" hangingPunct="1">
              <a:spcAft>
                <a:spcPts val="0"/>
              </a:spcAft>
              <a:buFont typeface="Wingdings 2"/>
              <a:buChar char=""/>
              <a:defRPr/>
            </a:pPr>
            <a:r>
              <a:rPr lang="en-CA" dirty="0" smtClean="0"/>
              <a:t>Voice muscle vibrate and cause the air to move and thus cause sound (a series of waves)</a:t>
            </a:r>
          </a:p>
          <a:p>
            <a:pPr marL="365760" indent="-283464" eaLnBrk="1" fontAlgn="auto" hangingPunct="1">
              <a:spcAft>
                <a:spcPts val="0"/>
              </a:spcAft>
              <a:buFont typeface="Wingdings 2"/>
              <a:buChar char=""/>
              <a:defRPr/>
            </a:pPr>
            <a:r>
              <a:rPr lang="en-CA" dirty="0" smtClean="0"/>
              <a:t>Two people (or one person talking and music) talking causes two sets of overlapping waves. The overlapping waves actually form a new wave</a:t>
            </a:r>
            <a:endParaRPr lang="en-CA" dirty="0"/>
          </a:p>
        </p:txBody>
      </p:sp>
      <p:sp>
        <p:nvSpPr>
          <p:cNvPr id="27652" name="Text Box 22"/>
          <p:cNvSpPr txBox="1">
            <a:spLocks noChangeArrowheads="1"/>
          </p:cNvSpPr>
          <p:nvPr/>
        </p:nvSpPr>
        <p:spPr bwMode="auto">
          <a:xfrm>
            <a:off x="858838" y="64881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t>Bells</a:t>
            </a:r>
          </a:p>
        </p:txBody>
      </p:sp>
      <p:pic>
        <p:nvPicPr>
          <p:cNvPr id="27653"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291138"/>
            <a:ext cx="824388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Line 24"/>
          <p:cNvSpPr>
            <a:spLocks noChangeShapeType="1"/>
          </p:cNvSpPr>
          <p:nvPr/>
        </p:nvSpPr>
        <p:spPr bwMode="auto">
          <a:xfrm flipV="1">
            <a:off x="1074738" y="6227763"/>
            <a:ext cx="288925"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Line 25"/>
          <p:cNvSpPr>
            <a:spLocks noChangeShapeType="1"/>
          </p:cNvSpPr>
          <p:nvPr/>
        </p:nvSpPr>
        <p:spPr bwMode="auto">
          <a:xfrm flipV="1">
            <a:off x="1219200" y="6154738"/>
            <a:ext cx="11525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Text Box 26"/>
          <p:cNvSpPr txBox="1">
            <a:spLocks noChangeArrowheads="1"/>
          </p:cNvSpPr>
          <p:nvPr/>
        </p:nvSpPr>
        <p:spPr bwMode="auto">
          <a:xfrm>
            <a:off x="4675188" y="64881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t>Oh</a:t>
            </a:r>
          </a:p>
        </p:txBody>
      </p:sp>
      <p:sp>
        <p:nvSpPr>
          <p:cNvPr id="27657" name="Line 28"/>
          <p:cNvSpPr>
            <a:spLocks noChangeShapeType="1"/>
          </p:cNvSpPr>
          <p:nvPr/>
        </p:nvSpPr>
        <p:spPr bwMode="auto">
          <a:xfrm flipH="1" flipV="1">
            <a:off x="4314825" y="5848350"/>
            <a:ext cx="576263" cy="666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Text Box 18"/>
          <p:cNvSpPr txBox="1">
            <a:spLocks noChangeArrowheads="1"/>
          </p:cNvSpPr>
          <p:nvPr/>
        </p:nvSpPr>
        <p:spPr bwMode="auto">
          <a:xfrm>
            <a:off x="571500" y="4857750"/>
            <a:ext cx="2232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hlinkClick r:id="rId3"/>
              </a:rPr>
              <a:t>Play audio clip</a:t>
            </a:r>
            <a:endParaRPr lang="en-US" altLang="en-US" sz="18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19675</TotalTime>
  <Words>2826</Words>
  <Application>Microsoft Office PowerPoint</Application>
  <PresentationFormat>On-screen Show (4:3)</PresentationFormat>
  <Paragraphs>315</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Gill Sans MT</vt:lpstr>
      <vt:lpstr>Wingdings 2</vt:lpstr>
      <vt:lpstr>Verdana</vt:lpstr>
      <vt:lpstr>Calibri</vt:lpstr>
      <vt:lpstr>Wingdings</vt:lpstr>
      <vt:lpstr>MS Gothic</vt:lpstr>
      <vt:lpstr>Solstice</vt:lpstr>
      <vt:lpstr>Audio</vt:lpstr>
      <vt:lpstr>Overview of This Week’s Topics</vt:lpstr>
      <vt:lpstr>Remember to Let Us Know What You Did NOT Like and What You DID Like About This Course!  </vt:lpstr>
      <vt:lpstr>Make sure you get a copy of all your work!</vt:lpstr>
      <vt:lpstr>Introduction to Sound</vt:lpstr>
      <vt:lpstr>Where can you get Sound?</vt:lpstr>
      <vt:lpstr>Where can you get Sound?</vt:lpstr>
      <vt:lpstr>What is Sound?</vt:lpstr>
      <vt:lpstr>What is Sound?</vt:lpstr>
      <vt:lpstr>How do computers represent sound?</vt:lpstr>
      <vt:lpstr>How do computers represent sound</vt:lpstr>
      <vt:lpstr>The Nyquist Limit</vt:lpstr>
      <vt:lpstr>Sampling</vt:lpstr>
      <vt:lpstr>Sample Rate</vt:lpstr>
      <vt:lpstr>Sample Rate</vt:lpstr>
      <vt:lpstr>Typical Sample Rates</vt:lpstr>
      <vt:lpstr>Sample Rate Example</vt:lpstr>
      <vt:lpstr>Quantizing – (aka Sample Size)</vt:lpstr>
      <vt:lpstr>Sample Size</vt:lpstr>
      <vt:lpstr>Sample Size</vt:lpstr>
      <vt:lpstr>Sample Size</vt:lpstr>
      <vt:lpstr>Sample Size</vt:lpstr>
      <vt:lpstr>How does the sound wave get converted to be stored on our computer?</vt:lpstr>
      <vt:lpstr>Test your Hearing</vt:lpstr>
      <vt:lpstr>Sound Editing</vt:lpstr>
      <vt:lpstr>Sound Editing</vt:lpstr>
      <vt:lpstr>Why compress sound?</vt:lpstr>
      <vt:lpstr>Sound Compression Strategies 4 Basic Strategies:</vt:lpstr>
      <vt:lpstr>Reduce the Sample Rate</vt:lpstr>
      <vt:lpstr>Reduce the Sample Size</vt:lpstr>
      <vt:lpstr>Reduce the number of channels</vt:lpstr>
      <vt:lpstr>Pick the appropriate codec</vt:lpstr>
      <vt:lpstr>In a 2009 documentary about the history of the song by Swedish SVT, Brandenburg said: I was finishing my PhD thesis, and then I was reading some hi-fi magazine and found that they had used this song to test loudspeakers. I said "OK, let's test what this song does to my sound system, to mp3". And the result was, at bit rates where everything else sounded quite nice, Suzanne Vega's voice sounded horrible.[8]Brandenburg adopted the song for testing purposes, listening to it again and again each time he refined the scheme, making sure it did not adversely affect the subtlety of Vega's voice.   From Wikipedia</vt:lpstr>
      <vt:lpstr>Audio Compression</vt:lpstr>
      <vt:lpstr>Audio Compression</vt:lpstr>
      <vt:lpstr>Audio File Formats</vt:lpstr>
      <vt:lpstr>MIDI Sound</vt:lpstr>
      <vt:lpstr>MIDI Music</vt:lpstr>
      <vt:lpstr>MIDI Files</vt:lpstr>
      <vt:lpstr>Take the MIDI test!</vt:lpstr>
      <vt:lpstr>Audio can be streamed too!</vt:lpstr>
      <vt:lpstr>Posting Sound on the Web</vt:lpstr>
      <vt:lpstr>Things to think about when incorporating sound into your site:</vt:lpstr>
      <vt:lpstr>REMEMBER…</vt:lpstr>
      <vt:lpstr>We left in this slide from the spring of 2020…</vt:lpstr>
    </vt:vector>
  </TitlesOfParts>
  <Company>University of Western Ontario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lreid</dc:creator>
  <cp:lastModifiedBy>Laura K. Reid</cp:lastModifiedBy>
  <cp:revision>1356</cp:revision>
  <dcterms:created xsi:type="dcterms:W3CDTF">2009-09-04T16:33:04Z</dcterms:created>
  <dcterms:modified xsi:type="dcterms:W3CDTF">2020-06-01T20:45:19Z</dcterms:modified>
</cp:coreProperties>
</file>