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8" r:id="rId1"/>
  </p:sldMasterIdLst>
  <p:notesMasterIdLst>
    <p:notesMasterId r:id="rId52"/>
  </p:notesMasterIdLst>
  <p:handoutMasterIdLst>
    <p:handoutMasterId r:id="rId53"/>
  </p:handoutMasterIdLst>
  <p:sldIdLst>
    <p:sldId id="260" r:id="rId2"/>
    <p:sldId id="458" r:id="rId3"/>
    <p:sldId id="471" r:id="rId4"/>
    <p:sldId id="460" r:id="rId5"/>
    <p:sldId id="474" r:id="rId6"/>
    <p:sldId id="472" r:id="rId7"/>
    <p:sldId id="470" r:id="rId8"/>
    <p:sldId id="257" r:id="rId9"/>
    <p:sldId id="439" r:id="rId10"/>
    <p:sldId id="440" r:id="rId11"/>
    <p:sldId id="441" r:id="rId12"/>
    <p:sldId id="442" r:id="rId13"/>
    <p:sldId id="443" r:id="rId14"/>
    <p:sldId id="444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06" r:id="rId24"/>
    <p:sldId id="407" r:id="rId25"/>
    <p:sldId id="426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73" r:id="rId36"/>
    <p:sldId id="401" r:id="rId37"/>
    <p:sldId id="261" r:id="rId38"/>
    <p:sldId id="264" r:id="rId39"/>
    <p:sldId id="341" r:id="rId40"/>
    <p:sldId id="269" r:id="rId41"/>
    <p:sldId id="270" r:id="rId42"/>
    <p:sldId id="342" r:id="rId43"/>
    <p:sldId id="271" r:id="rId44"/>
    <p:sldId id="344" r:id="rId45"/>
    <p:sldId id="343" r:id="rId46"/>
    <p:sldId id="463" r:id="rId47"/>
    <p:sldId id="464" r:id="rId48"/>
    <p:sldId id="465" r:id="rId49"/>
    <p:sldId id="466" r:id="rId50"/>
    <p:sldId id="467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A0F09"/>
    <a:srgbClr val="7D7D7D"/>
    <a:srgbClr val="0E0E0E"/>
    <a:srgbClr val="000000"/>
    <a:srgbClr val="0000FF"/>
    <a:srgbClr val="FAFAF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031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063" cy="463550"/>
          </a:xfrm>
          <a:prstGeom prst="rect">
            <a:avLst/>
          </a:prstGeom>
        </p:spPr>
        <p:txBody>
          <a:bodyPr vert="horz" lIns="88104" tIns="44051" rIns="88104" bIns="4405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88104" tIns="44051" rIns="88104" bIns="4405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578D5749-0B62-4127-B8BA-FA709EDDD6F0}" type="datetimeFigureOut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40063" cy="463550"/>
          </a:xfrm>
          <a:prstGeom prst="rect">
            <a:avLst/>
          </a:prstGeom>
        </p:spPr>
        <p:txBody>
          <a:bodyPr vert="horz" lIns="88104" tIns="44051" rIns="88104" bIns="4405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88104" tIns="44051" rIns="88104" bIns="440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318A68-CC47-44DD-A41C-D727ECDA788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3550"/>
          </a:xfrm>
          <a:prstGeom prst="rect">
            <a:avLst/>
          </a:prstGeom>
        </p:spPr>
        <p:txBody>
          <a:bodyPr vert="horz" lIns="93135" tIns="46567" rIns="93135" bIns="4656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3135" tIns="46567" rIns="93135" bIns="4656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5DD32AAC-057D-4F66-BE0A-0514F14F6D9A}" type="datetimeFigureOut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5" tIns="46567" rIns="93135" bIns="46567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93135" tIns="46567" rIns="93135" bIns="4656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6888" cy="463550"/>
          </a:xfrm>
          <a:prstGeom prst="rect">
            <a:avLst/>
          </a:prstGeom>
        </p:spPr>
        <p:txBody>
          <a:bodyPr vert="horz" lIns="93135" tIns="46567" rIns="93135" bIns="4656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93135" tIns="46567" rIns="93135" bIns="465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87E014D-8EFC-484A-AB4C-D010B36E186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smtClean="0"/>
              <a:t>http://www.csd.uwo.ca/~lreid/cs1033/ExamplesForColourMarking.pdf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A80497-870F-4B23-A917-B4146DC3A5BF}" type="slidenum">
              <a:rPr lang="en-CA" altLang="en-US" sz="1300" smtClean="0"/>
              <a:pPr>
                <a:spcBef>
                  <a:spcPct val="0"/>
                </a:spcBef>
              </a:pPr>
              <a:t>4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328D80-3D91-4394-9EC1-ECFABFA390FD}" type="slidenum">
              <a:rPr lang="en-CA" altLang="en-US" sz="1300" smtClean="0"/>
              <a:pPr>
                <a:spcBef>
                  <a:spcPct val="0"/>
                </a:spcBef>
              </a:pPr>
              <a:t>47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B4D55-6E61-4B33-864E-F79949288DD7}" type="slidenum">
              <a:rPr lang="en-CA" altLang="en-US" sz="1300" smtClean="0"/>
              <a:pPr>
                <a:spcBef>
                  <a:spcPct val="0"/>
                </a:spcBef>
              </a:pPr>
              <a:t>48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D40C31-49D3-4454-890E-57A579BA6BC1}" type="slidenum">
              <a:rPr lang="en-CA" altLang="en-US" sz="1300" smtClean="0"/>
              <a:pPr>
                <a:spcBef>
                  <a:spcPct val="0"/>
                </a:spcBef>
              </a:pPr>
              <a:t>49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F3017-D88D-4104-80C0-0E5500B56EC9}" type="slidenum">
              <a:rPr lang="en-CA" altLang="en-US" sz="1300" smtClean="0"/>
              <a:pPr>
                <a:spcBef>
                  <a:spcPct val="0"/>
                </a:spcBef>
              </a:pPr>
              <a:t>50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Less than 10 million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1463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2788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320AAB-2094-4633-BF59-C078140E0540}" type="slidenum">
              <a:rPr lang="en-CA" altLang="en-US" smtClean="0">
                <a:latin typeface="Calibri" panose="020F0502020204030204" pitchFamily="34" charset="0"/>
              </a:rPr>
              <a:pPr/>
              <a:t>22</a:t>
            </a:fld>
            <a:endParaRPr lang="en-CA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Animated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7E014D-8EFC-484A-AB4C-D010B36E186A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978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743E39-20BA-464E-91CC-6BD08FB04080}" type="slidenum">
              <a:rPr lang="en-CA" altLang="en-US" sz="1300" smtClean="0"/>
              <a:pPr>
                <a:spcBef>
                  <a:spcPct val="0"/>
                </a:spcBef>
              </a:pPr>
              <a:t>25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D6FE76-51FE-45DE-8418-5F7374106DBF}" type="slidenum">
              <a:rPr lang="en-CA" altLang="en-US" sz="1300" smtClean="0"/>
              <a:pPr>
                <a:spcBef>
                  <a:spcPct val="0"/>
                </a:spcBef>
              </a:pPr>
              <a:t>31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D662C-3933-40A2-8798-E310EF1CFCAD}" type="slidenum">
              <a:rPr lang="en-CA" altLang="en-US" smtClean="0">
                <a:latin typeface="Calibri" panose="020F0502020204030204" pitchFamily="34" charset="0"/>
              </a:rPr>
              <a:pPr/>
              <a:t>34</a:t>
            </a:fld>
            <a:endParaRPr lang="en-CA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DD5510-5D97-4E43-A8A3-631DCD7C6DC8}" type="slidenum">
              <a:rPr lang="en-CA" altLang="en-US" sz="1300" smtClean="0"/>
              <a:pPr>
                <a:spcBef>
                  <a:spcPct val="0"/>
                </a:spcBef>
              </a:pPr>
              <a:t>37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altLang="en-US" smtClean="0"/>
              <a:t>Drawings, paintings</a:t>
            </a:r>
          </a:p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03FC24-22A7-4563-83EC-EF5D11570276}" type="slidenum">
              <a:rPr lang="en-CA" altLang="en-US" sz="1300" smtClean="0"/>
              <a:pPr>
                <a:spcBef>
                  <a:spcPct val="0"/>
                </a:spcBef>
              </a:pPr>
              <a:t>40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1463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27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AA07EB-DF27-4C99-A039-43BC226E8B00}" type="slidenum">
              <a:rPr lang="en-CA" altLang="en-US" sz="1300" smtClean="0"/>
              <a:pPr>
                <a:spcBef>
                  <a:spcPct val="0"/>
                </a:spcBef>
              </a:pPr>
              <a:t>46</a:t>
            </a:fld>
            <a:endParaRPr lang="en-CA" altLang="en-US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C232DD-0652-469B-8DB3-6F5BD5813B8B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027113" y="6305550"/>
            <a:ext cx="2895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E640F-39F6-4205-BAA9-D8D1F5508D0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95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795A-A633-4C41-B3D1-4F6B817AF14E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6BBEC-34D2-4902-8B30-966EDE126E7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179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CC2D2-59C7-4DD6-B2F9-44A61FD86DB3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CAFC2-E720-495E-9AF5-C9E9AFDBA45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5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6"/>
            <a:ext cx="8077200" cy="4635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2027D-590A-4B5E-B4CD-DAF8BA4BB337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580063" y="54451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40DE0-F325-436D-964D-945EFC60CD5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8397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2B5E85-1AC6-44DC-9AD8-DB17D466DB3E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1778B-43E5-4E13-8D97-72FE3E5404E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051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44730-DC3D-48DA-ACBF-629DB6C6AC86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435100" y="6157913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0B8A5-6C4D-4B8B-87D9-B5C124B63FC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397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93BFCA-E974-4FCF-8548-9E1B21ACCF25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0B4DC-3573-4BB2-A96F-611AA1533E3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741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30C66-EF01-4223-90B6-25857645C875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00113" y="63007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B1D8C-AC45-4836-BB8E-05D5DCBA2AD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062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35EC78-EDEA-48D9-8AA5-E4E0988F913C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9036C-B060-4CD9-AF7E-552D144AD6A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8336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82692-C134-421E-A268-0F4B8F81D5D0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309D0-F0C1-425F-A46A-4E0CDC4092E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0889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20E240-ADC5-4A7F-A907-A05F57B62FBD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B276-FFD3-4DC2-88E8-706204BDE46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32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063" y="0"/>
            <a:ext cx="84296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857250" y="142875"/>
            <a:ext cx="807243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857250" y="1285875"/>
            <a:ext cx="8077200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D4230D9-0A9D-425A-BADE-7F2C7DF32560}" type="datetime1">
              <a:rPr lang="en-US"/>
              <a:pPr>
                <a:defRPr/>
              </a:pPr>
              <a:t>8/28/2020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8175" y="6329363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CC41BE1A-8941-4386-A2AD-B54A85A82B5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571500" y="0"/>
            <a:ext cx="7143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215188" y="6500813"/>
            <a:ext cx="1714500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CA" altLang="en-US" sz="1400" dirty="0" smtClean="0">
                <a:latin typeface="Gill Sans MT" panose="020B0502020104020203" pitchFamily="34" charset="0"/>
              </a:rPr>
              <a:t>Slide </a:t>
            </a:r>
            <a:fld id="{6E0FB5CF-231D-4CC0-AF3E-61217297399E}" type="slidenum">
              <a:rPr lang="en-CA" altLang="en-US" sz="1400" smtClean="0">
                <a:latin typeface="Gill Sans MT" panose="020B0502020104020203" pitchFamily="34" charset="0"/>
              </a:rPr>
              <a:pPr eaLnBrk="1" hangingPunct="1">
                <a:defRPr/>
              </a:pPr>
              <a:t>‹#›</a:t>
            </a:fld>
            <a:r>
              <a:rPr lang="en-CA" altLang="en-US" sz="1400" dirty="0" smtClean="0">
                <a:latin typeface="Gill Sans MT" panose="020B0502020104020203" pitchFamily="34" charset="0"/>
              </a:rPr>
              <a:t> of  52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12" r:id="rId10"/>
    <p:sldLayoutId id="214748531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youtube.com/watch?v=iYhCn0jf46U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learning/affinity-photo-essential-training/working-with-selections?u=215280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modernimaging.com/bit_depth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asycalculation.com/color-coder.php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asycalculation.com/rgb-coder.ph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idtables.com/convert/number/hex-dec-bin-convert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sd.uwo.ca/~lreid/cs033/BitDept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svg_inhtml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d.uwo.ca/~lreid/cs1046/flippedclassroom/FlippedOne/flippedclassroom1.pdf" TargetMode="External"/><Relationship Id="rId4" Type="http://schemas.openxmlformats.org/officeDocument/2006/relationships/hyperlink" Target="https://youtu.be/PJFc3KlEdLM?t=6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6/Phone.svg" TargetMode="External"/><Relationship Id="rId2" Type="http://schemas.openxmlformats.org/officeDocument/2006/relationships/hyperlink" Target="http://www.csd.uwo.ca/~lreid/cs1033/vectors/star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mingpear.com/examples-sbp/images/blue-green-sea-large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d.uwo.ca/~lreid/cs1033/resolution/UncompressedGraphics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.uwo.ca/~lreid/cs1033/resolu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.uwo.ca/~lreid/cs1033/ExamplesForColourMark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sign-seeds.com/" TargetMode="External"/><Relationship Id="rId4" Type="http://schemas.openxmlformats.org/officeDocument/2006/relationships/hyperlink" Target="https://color.adobe.com/creat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923088" cy="2114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Graphics 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  <a:sym typeface="Wingdings" pitchFamily="2" charset="2"/>
              </a:rPr>
              <a:t> Yes, Size does Matter!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CA" dirty="0" smtClean="0"/>
              <a:t>Computer Science 1033 – Week 3</a:t>
            </a:r>
            <a:endParaRPr lang="en-CA" dirty="0"/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2357438" y="5929313"/>
            <a:ext cx="6786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i="1">
                <a:solidFill>
                  <a:schemeClr val="accent1"/>
                </a:solidFill>
              </a:rPr>
              <a:t>Afternoon, n.: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i="1">
                <a:solidFill>
                  <a:schemeClr val="accent1"/>
                </a:solidFill>
              </a:rPr>
              <a:t>        That part of the day we spend worrying about how we wasted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i="1">
                <a:solidFill>
                  <a:schemeClr val="accent1"/>
                </a:solidFill>
              </a:rPr>
              <a:t>morning.</a:t>
            </a:r>
            <a:r>
              <a:rPr lang="en-CA" altLang="en-US" sz="180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CA" altLang="en-US" sz="1800">
                <a:solidFill>
                  <a:schemeClr val="accent1"/>
                </a:solidFill>
              </a:rPr>
              <a:t>  </a:t>
            </a:r>
            <a:r>
              <a:rPr lang="en-CA" altLang="en-US" sz="1800" i="1">
                <a:solidFill>
                  <a:schemeClr val="accent1"/>
                </a:solidFill>
              </a:rPr>
              <a:t>Unix Fortune</a:t>
            </a:r>
            <a:endParaRPr lang="en-CA" altLang="en-US" sz="1800">
              <a:solidFill>
                <a:schemeClr val="accent1"/>
              </a:solidFill>
            </a:endParaRPr>
          </a:p>
        </p:txBody>
      </p:sp>
      <p:pic>
        <p:nvPicPr>
          <p:cNvPr id="16389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57625"/>
            <a:ext cx="20256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3451225" y="4864100"/>
            <a:ext cx="3340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hlinkClick r:id="rId4"/>
              </a:rPr>
              <a:t>https://www.linkedin.com/learning/affinity-photo-essential-training/working-with-selections?u=2152804</a:t>
            </a:r>
            <a:endParaRPr lang="en-US" altLang="en-US" dirty="0"/>
          </a:p>
        </p:txBody>
      </p:sp>
      <p:pic>
        <p:nvPicPr>
          <p:cNvPr id="16391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791" y="3711575"/>
            <a:ext cx="39782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CA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/>
          <a:lstStyle/>
          <a:p>
            <a:pPr eaLnBrk="1" hangingPunct="1"/>
            <a:r>
              <a:rPr lang="en-CA" altLang="en-US" smtClean="0"/>
              <a:t>How many colours can 2 bit hold? 2</a:t>
            </a:r>
            <a:r>
              <a:rPr lang="en-CA" altLang="en-US" baseline="30000" smtClean="0"/>
              <a:t>2 </a:t>
            </a:r>
            <a:r>
              <a:rPr lang="en-CA" altLang="en-US" smtClean="0">
                <a:sym typeface="Wingdings" panose="05000000000000000000" pitchFamily="2" charset="2"/>
              </a:rPr>
              <a:t>4</a:t>
            </a:r>
            <a:endParaRPr lang="en-CA" altLang="en-US" baseline="30000" smtClean="0"/>
          </a:p>
          <a:p>
            <a:pPr lvl="1" eaLnBrk="1" hangingPunct="1"/>
            <a:r>
              <a:rPr lang="en-CA" altLang="en-US" smtClean="0"/>
              <a:t>00 </a:t>
            </a:r>
            <a:r>
              <a:rPr lang="en-CA" altLang="en-US" smtClean="0">
                <a:sym typeface="Wingdings" panose="05000000000000000000" pitchFamily="2" charset="2"/>
              </a:rPr>
              <a:t> White</a:t>
            </a:r>
            <a:endParaRPr lang="en-CA" altLang="en-US" smtClean="0"/>
          </a:p>
          <a:p>
            <a:pPr lvl="1" eaLnBrk="1" hangingPunct="1"/>
            <a:r>
              <a:rPr lang="en-CA" altLang="en-US" smtClean="0"/>
              <a:t>01 </a:t>
            </a:r>
            <a:r>
              <a:rPr lang="en-CA" altLang="en-US" smtClean="0">
                <a:sym typeface="Wingdings" panose="05000000000000000000" pitchFamily="2" charset="2"/>
              </a:rPr>
              <a:t> Light Gray</a:t>
            </a:r>
            <a:endParaRPr lang="en-CA" altLang="en-US" smtClean="0"/>
          </a:p>
          <a:p>
            <a:pPr lvl="1" eaLnBrk="1" hangingPunct="1"/>
            <a:r>
              <a:rPr lang="en-CA" altLang="en-US" smtClean="0"/>
              <a:t>10 </a:t>
            </a:r>
            <a:r>
              <a:rPr lang="en-CA" altLang="en-US" smtClean="0">
                <a:sym typeface="Wingdings" panose="05000000000000000000" pitchFamily="2" charset="2"/>
              </a:rPr>
              <a:t> Dark Gray</a:t>
            </a:r>
            <a:endParaRPr lang="en-CA" altLang="en-US" smtClean="0"/>
          </a:p>
          <a:p>
            <a:pPr lvl="1" eaLnBrk="1" hangingPunct="1"/>
            <a:r>
              <a:rPr lang="en-CA" altLang="en-US" smtClean="0"/>
              <a:t>11 </a:t>
            </a:r>
            <a:r>
              <a:rPr lang="en-CA" altLang="en-US" smtClean="0">
                <a:sym typeface="Wingdings" panose="05000000000000000000" pitchFamily="2" charset="2"/>
              </a:rPr>
              <a:t> Black</a:t>
            </a:r>
            <a:endParaRPr lang="en-CA" altLang="en-US" smtClean="0"/>
          </a:p>
        </p:txBody>
      </p:sp>
      <p:pic>
        <p:nvPicPr>
          <p:cNvPr id="4" name="Picture 6" descr="pixels_grey_sh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9" t="19058" r="11615"/>
          <a:stretch>
            <a:fillRect/>
          </a:stretch>
        </p:blipFill>
        <p:spPr bwMode="auto">
          <a:xfrm>
            <a:off x="5072063" y="2143125"/>
            <a:ext cx="3024187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Does 1 bit colour look realistic?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42938" y="1285875"/>
            <a:ext cx="8291512" cy="5072063"/>
          </a:xfrm>
        </p:spPr>
        <p:txBody>
          <a:bodyPr/>
          <a:lstStyle/>
          <a:p>
            <a:pPr eaLnBrk="1" hangingPunct="1"/>
            <a:r>
              <a:rPr lang="en-CA" altLang="en-US" smtClean="0"/>
              <a:t>YES </a:t>
            </a:r>
            <a:r>
              <a:rPr lang="en-CA" altLang="en-US" smtClean="0">
                <a:sym typeface="Wingdings" panose="05000000000000000000" pitchFamily="2" charset="2"/>
              </a:rPr>
              <a:t> Can you tell what this image represents?</a:t>
            </a:r>
            <a:endParaRPr lang="en-CA" altLang="en-US" smtClean="0"/>
          </a:p>
        </p:txBody>
      </p:sp>
      <p:pic>
        <p:nvPicPr>
          <p:cNvPr id="26628" name="Picture 5" descr="1bit.gif (6179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357438"/>
            <a:ext cx="54292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2 Bit Colour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/>
          <a:lstStyle/>
          <a:p>
            <a:pPr eaLnBrk="1" hangingPunct="1"/>
            <a:r>
              <a:rPr lang="en-CA" altLang="en-US" smtClean="0"/>
              <a:t>4 shades of gray</a:t>
            </a:r>
          </a:p>
        </p:txBody>
      </p:sp>
      <p:pic>
        <p:nvPicPr>
          <p:cNvPr id="5" name="Picture 4" descr="2bit.jpg (13183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286000"/>
            <a:ext cx="55435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8" t="72119" r="15459" b="2129"/>
          <a:stretch>
            <a:fillRect/>
          </a:stretch>
        </p:blipFill>
        <p:spPr bwMode="auto">
          <a:xfrm>
            <a:off x="4500563" y="1589088"/>
            <a:ext cx="435768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More bits, more shades of gray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714375" y="1214438"/>
            <a:ext cx="8077200" cy="714375"/>
          </a:xfrm>
        </p:spPr>
        <p:txBody>
          <a:bodyPr/>
          <a:lstStyle/>
          <a:p>
            <a:pPr eaLnBrk="1" hangingPunct="1"/>
            <a:r>
              <a:rPr lang="en-CA" altLang="en-US" smtClean="0"/>
              <a:t>4 bit colour </a:t>
            </a:r>
            <a:r>
              <a:rPr lang="en-CA" altLang="en-US" smtClean="0">
                <a:sym typeface="Wingdings" panose="05000000000000000000" pitchFamily="2" charset="2"/>
              </a:rPr>
              <a:t> 2</a:t>
            </a:r>
            <a:r>
              <a:rPr lang="en-CA" altLang="en-US" baseline="30000" smtClean="0">
                <a:sym typeface="Wingdings" panose="05000000000000000000" pitchFamily="2" charset="2"/>
              </a:rPr>
              <a:t>4</a:t>
            </a:r>
            <a:r>
              <a:rPr lang="en-CA" altLang="en-US" smtClean="0">
                <a:sym typeface="Wingdings" panose="05000000000000000000" pitchFamily="2" charset="2"/>
              </a:rPr>
              <a:t>  16 Shades</a:t>
            </a:r>
          </a:p>
        </p:txBody>
      </p:sp>
      <p:pic>
        <p:nvPicPr>
          <p:cNvPr id="5" name="Picture 6" descr="4bit.jpg (15951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316288"/>
            <a:ext cx="5286375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4071938" y="2844800"/>
            <a:ext cx="642937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0000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4786313" y="2844800"/>
            <a:ext cx="642937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0001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5500688" y="2844800"/>
            <a:ext cx="642937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0010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8072438" y="2857500"/>
            <a:ext cx="642937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1111</a:t>
            </a:r>
          </a:p>
        </p:txBody>
      </p:sp>
      <p:sp>
        <p:nvSpPr>
          <p:cNvPr id="28682" name="TextBox 10"/>
          <p:cNvSpPr txBox="1">
            <a:spLocks noChangeArrowheads="1"/>
          </p:cNvSpPr>
          <p:nvPr/>
        </p:nvSpPr>
        <p:spPr bwMode="auto">
          <a:xfrm>
            <a:off x="6286500" y="2844800"/>
            <a:ext cx="642938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0011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321969" y="2388394"/>
            <a:ext cx="500063" cy="428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679" idx="0"/>
          </p:cNvCxnSpPr>
          <p:nvPr/>
        </p:nvCxnSpPr>
        <p:spPr>
          <a:xfrm rot="5400000" flipH="1" flipV="1">
            <a:off x="4840288" y="2541587"/>
            <a:ext cx="571500" cy="349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5286375" y="2397125"/>
            <a:ext cx="571500" cy="285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643563" y="2201863"/>
            <a:ext cx="714375" cy="6429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681" idx="0"/>
          </p:cNvCxnSpPr>
          <p:nvPr/>
        </p:nvCxnSpPr>
        <p:spPr>
          <a:xfrm rot="5400000" flipH="1" flipV="1">
            <a:off x="8090694" y="2447131"/>
            <a:ext cx="714375" cy="1063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1563" y="142875"/>
            <a:ext cx="8072437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many shades of gray will 8 bits give us?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28688" y="6488113"/>
            <a:ext cx="462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hlinkClick r:id="rId2"/>
              </a:rPr>
              <a:t>http://www.modernimaging.com/bit_depth.htm</a:t>
            </a:r>
            <a:r>
              <a:rPr lang="en-CA" altLang="en-US" sz="1800"/>
              <a:t> 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6253162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5564783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this image was 400 pixels by 300 pixels and we used 1 byte (8 bits) for each pixel, the file size would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400 X 300 X 1 byte </a:t>
            </a:r>
            <a:r>
              <a:rPr lang="en-US" dirty="0" smtClean="0">
                <a:sym typeface="Wingdings" panose="05000000000000000000" pitchFamily="2" charset="2"/>
              </a:rPr>
              <a:t> 120,000 bytes or ~120 kilobytes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about some Colour?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/>
          <a:lstStyle/>
          <a:p>
            <a:pPr eaLnBrk="1" hangingPunct="1"/>
            <a:endParaRPr lang="en-CA" altLang="en-US" smtClean="0"/>
          </a:p>
        </p:txBody>
      </p:sp>
      <p:pic>
        <p:nvPicPr>
          <p:cNvPr id="30724" name="Picture 2" descr="C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428750"/>
            <a:ext cx="72294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Placeholder 4"/>
          <p:cNvSpPr>
            <a:spLocks noGrp="1"/>
          </p:cNvSpPr>
          <p:nvPr>
            <p:ph type="body" idx="1"/>
          </p:nvPr>
        </p:nvSpPr>
        <p:spPr>
          <a:xfrm>
            <a:off x="457200" y="328613"/>
            <a:ext cx="4022725" cy="639762"/>
          </a:xfrm>
          <a:ln>
            <a:headEnd/>
            <a:tailEnd/>
          </a:ln>
        </p:spPr>
        <p:txBody>
          <a:bodyPr/>
          <a:lstStyle/>
          <a:p>
            <a:pPr marL="63500" eaLnBrk="1" hangingPunct="1"/>
            <a:r>
              <a:rPr lang="en-CA" altLang="en-US" b="1" smtClean="0"/>
              <a:t>Subtractive Model - CMYK</a:t>
            </a:r>
          </a:p>
        </p:txBody>
      </p:sp>
      <p:sp>
        <p:nvSpPr>
          <p:cNvPr id="31748" name="Text Placeholder 6"/>
          <p:cNvSpPr>
            <a:spLocks noGrp="1"/>
          </p:cNvSpPr>
          <p:nvPr>
            <p:ph type="body" sz="half" idx="3"/>
          </p:nvPr>
        </p:nvSpPr>
        <p:spPr>
          <a:xfrm>
            <a:off x="4664075" y="328613"/>
            <a:ext cx="4022725" cy="639762"/>
          </a:xfrm>
          <a:ln>
            <a:headEnd/>
            <a:tailEnd/>
          </a:ln>
        </p:spPr>
        <p:txBody>
          <a:bodyPr/>
          <a:lstStyle/>
          <a:p>
            <a:pPr marL="63500" eaLnBrk="1" hangingPunct="1"/>
            <a:r>
              <a:rPr lang="en-CA" altLang="en-US" b="1" smtClean="0"/>
              <a:t>Additive Model - RGB</a:t>
            </a:r>
          </a:p>
        </p:txBody>
      </p:sp>
      <p:sp>
        <p:nvSpPr>
          <p:cNvPr id="31749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969963"/>
            <a:ext cx="4022725" cy="4114800"/>
          </a:xfrm>
          <a:ln>
            <a:headEnd/>
            <a:tailEnd/>
          </a:ln>
        </p:spPr>
        <p:txBody>
          <a:bodyPr/>
          <a:lstStyle/>
          <a:p>
            <a:pPr marL="392113" indent="-273050" eaLnBrk="1" hangingPunct="1"/>
            <a:r>
              <a:rPr lang="en-CA" altLang="en-US" smtClean="0"/>
              <a:t>Used for printing</a:t>
            </a:r>
          </a:p>
          <a:p>
            <a:pPr marL="392113" indent="-273050" eaLnBrk="1" hangingPunct="1"/>
            <a:r>
              <a:rPr lang="en-CA" altLang="en-US" smtClean="0"/>
              <a:t>Ink applied to paper</a:t>
            </a:r>
          </a:p>
          <a:p>
            <a:pPr marL="392113" indent="-273050" eaLnBrk="1" hangingPunct="1"/>
            <a:r>
              <a:rPr lang="en-CA" altLang="en-US" smtClean="0"/>
              <a:t>Primary Colours </a:t>
            </a:r>
            <a:r>
              <a:rPr lang="en-CA" altLang="en-US" smtClean="0">
                <a:sym typeface="Wingdings" panose="05000000000000000000" pitchFamily="2" charset="2"/>
              </a:rPr>
              <a:t> Cyan, Magenta and Yellow</a:t>
            </a:r>
          </a:p>
          <a:p>
            <a:pPr marL="392113" indent="-273050" eaLnBrk="1" hangingPunct="1"/>
            <a:r>
              <a:rPr lang="en-CA" altLang="en-US" smtClean="0">
                <a:sym typeface="Wingdings" panose="05000000000000000000" pitchFamily="2" charset="2"/>
              </a:rPr>
              <a:t>Ink when applied removes (subtracts) the white</a:t>
            </a:r>
            <a:endParaRPr lang="en-CA" altLang="en-US" smtClean="0"/>
          </a:p>
        </p:txBody>
      </p:sp>
      <p:sp>
        <p:nvSpPr>
          <p:cNvPr id="31750" name="Content Placeholder 7"/>
          <p:cNvSpPr>
            <a:spLocks noGrp="1"/>
          </p:cNvSpPr>
          <p:nvPr>
            <p:ph sz="quarter" idx="4"/>
          </p:nvPr>
        </p:nvSpPr>
        <p:spPr>
          <a:xfrm>
            <a:off x="4664075" y="969963"/>
            <a:ext cx="4022725" cy="4114800"/>
          </a:xfrm>
          <a:ln>
            <a:headEnd/>
            <a:tailEnd/>
          </a:ln>
        </p:spPr>
        <p:txBody>
          <a:bodyPr/>
          <a:lstStyle/>
          <a:p>
            <a:pPr marL="392113" indent="-273050" eaLnBrk="1" hangingPunct="1"/>
            <a:r>
              <a:rPr lang="en-CA" altLang="en-US" smtClean="0"/>
              <a:t>Use on monitors</a:t>
            </a:r>
          </a:p>
          <a:p>
            <a:pPr marL="392113" indent="-273050" eaLnBrk="1" hangingPunct="1"/>
            <a:r>
              <a:rPr lang="en-CA" altLang="en-US" smtClean="0"/>
              <a:t>“Adding” light to a black background (the monitor)</a:t>
            </a:r>
          </a:p>
          <a:p>
            <a:pPr marL="392113" indent="-273050" eaLnBrk="1" hangingPunct="1"/>
            <a:r>
              <a:rPr lang="en-CA" altLang="en-US" smtClean="0"/>
              <a:t>Primary Colours </a:t>
            </a:r>
            <a:r>
              <a:rPr lang="en-CA" altLang="en-US" smtClean="0">
                <a:sym typeface="Wingdings" panose="05000000000000000000" pitchFamily="2" charset="2"/>
              </a:rPr>
              <a:t> Red, Green and Blue</a:t>
            </a:r>
            <a:endParaRPr lang="en-CA" altLang="en-US" smtClean="0"/>
          </a:p>
          <a:p>
            <a:pPr marL="392113" indent="-273050" eaLnBrk="1" hangingPunct="1"/>
            <a:endParaRPr lang="en-CA" altLang="en-US" smtClean="0"/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r="59203" b="38698"/>
          <a:stretch>
            <a:fillRect/>
          </a:stretch>
        </p:blipFill>
        <p:spPr bwMode="auto">
          <a:xfrm>
            <a:off x="7072313" y="4164013"/>
            <a:ext cx="13573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4" t="2303" r="3989" b="38689"/>
          <a:stretch>
            <a:fillRect/>
          </a:stretch>
        </p:blipFill>
        <p:spPr bwMode="auto">
          <a:xfrm>
            <a:off x="714375" y="4143375"/>
            <a:ext cx="128111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143375"/>
            <a:ext cx="178435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43375"/>
            <a:ext cx="174783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do we represent the colours on a Monitor?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True Colour</a:t>
            </a:r>
          </a:p>
          <a:p>
            <a:pPr lvl="1" eaLnBrk="1" hangingPunct="1"/>
            <a:r>
              <a:rPr lang="en-CA" altLang="en-US" smtClean="0"/>
              <a:t>Can represent 2</a:t>
            </a:r>
            <a:r>
              <a:rPr lang="en-CA" altLang="en-US" baseline="30000" smtClean="0"/>
              <a:t>24 </a:t>
            </a:r>
            <a:r>
              <a:rPr lang="en-CA" altLang="en-US" smtClean="0"/>
              <a:t>colours </a:t>
            </a:r>
            <a:r>
              <a:rPr lang="en-CA" altLang="en-US" smtClean="0">
                <a:sym typeface="Wingdings" panose="05000000000000000000" pitchFamily="2" charset="2"/>
              </a:rPr>
              <a:t> about 16 million different colours</a:t>
            </a:r>
          </a:p>
          <a:p>
            <a:pPr lvl="1" eaLnBrk="1" hangingPunct="1"/>
            <a:r>
              <a:rPr lang="en-CA" altLang="en-US" smtClean="0"/>
              <a:t>2</a:t>
            </a:r>
            <a:r>
              <a:rPr lang="en-CA" altLang="en-US" baseline="30000" smtClean="0"/>
              <a:t>24 </a:t>
            </a:r>
            <a:r>
              <a:rPr lang="en-CA" altLang="en-US" smtClean="0">
                <a:sym typeface="Wingdings" panose="05000000000000000000" pitchFamily="2" charset="2"/>
              </a:rPr>
              <a:t>= </a:t>
            </a:r>
            <a:r>
              <a:rPr lang="en-CA" altLang="en-US" smtClean="0"/>
              <a:t>2</a:t>
            </a:r>
            <a:r>
              <a:rPr lang="en-CA" altLang="en-US" baseline="30000" smtClean="0"/>
              <a:t>8</a:t>
            </a:r>
            <a:r>
              <a:rPr lang="en-CA" altLang="en-US" smtClean="0">
                <a:sym typeface="Wingdings" panose="05000000000000000000" pitchFamily="2" charset="2"/>
              </a:rPr>
              <a:t> X </a:t>
            </a:r>
            <a:r>
              <a:rPr lang="en-CA" altLang="en-US" smtClean="0"/>
              <a:t>2</a:t>
            </a:r>
            <a:r>
              <a:rPr lang="en-CA" altLang="en-US" baseline="30000" smtClean="0"/>
              <a:t>8</a:t>
            </a:r>
            <a:r>
              <a:rPr lang="en-CA" altLang="en-US" smtClean="0">
                <a:sym typeface="Wingdings" panose="05000000000000000000" pitchFamily="2" charset="2"/>
              </a:rPr>
              <a:t> X </a:t>
            </a:r>
            <a:r>
              <a:rPr lang="en-CA" altLang="en-US" smtClean="0"/>
              <a:t>2</a:t>
            </a:r>
            <a:r>
              <a:rPr lang="en-CA" altLang="en-US" baseline="30000" smtClean="0"/>
              <a:t>8</a:t>
            </a:r>
            <a:r>
              <a:rPr lang="en-CA" altLang="en-US" smtClean="0">
                <a:sym typeface="Wingdings" panose="05000000000000000000" pitchFamily="2" charset="2"/>
              </a:rPr>
              <a:t> = 256 shades of red, X 256 shades of green X 256 shades of blue</a:t>
            </a:r>
          </a:p>
          <a:p>
            <a:pPr lvl="1" eaLnBrk="1" hangingPunct="1"/>
            <a:r>
              <a:rPr lang="en-CA" altLang="en-US" smtClean="0">
                <a:sym typeface="Wingdings" panose="05000000000000000000" pitchFamily="2" charset="2"/>
              </a:rPr>
              <a:t>Need 3 bytes (remember: 1 byte=8 bits) for True Colour (1 byte for red, 1 byte for green, 1 byte for blue)</a:t>
            </a:r>
          </a:p>
          <a:p>
            <a:pPr lvl="1" eaLnBrk="1" hangingPunct="1">
              <a:buFont typeface="Verdana" panose="020B0604030504040204" pitchFamily="34" charset="0"/>
              <a:buNone/>
            </a:pPr>
            <a:endParaRPr lang="en-CA" altLang="en-US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2 Ways to encode True Colours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214438"/>
            <a:ext cx="5715000" cy="5072062"/>
          </a:xfrm>
        </p:spPr>
        <p:txBody>
          <a:bodyPr>
            <a:normAutofit fontScale="850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i="1" dirty="0" smtClean="0"/>
              <a:t>1. &lt;RGB&gt;  </a:t>
            </a:r>
            <a:r>
              <a:rPr lang="en-CA" b="1" dirty="0" smtClean="0"/>
              <a:t>&lt;amount of Red, amount of Green, amount of Blue&gt;  DECIMAL NUMBER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Where 0 is no amount and 255 is the most allowed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FF0000"/>
                </a:solidFill>
              </a:rPr>
              <a:t>&lt;255, 0, 0&gt; </a:t>
            </a:r>
            <a:r>
              <a:rPr lang="en-CA" dirty="0" smtClean="0">
                <a:sym typeface="Wingdings" pitchFamily="2" charset="2"/>
              </a:rPr>
              <a:t> the most of red, no green, no blue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00FF00"/>
                </a:solidFill>
                <a:sym typeface="Wingdings" pitchFamily="2" charset="2"/>
              </a:rPr>
              <a:t>&lt;0, 255, 0&gt; </a:t>
            </a:r>
            <a:r>
              <a:rPr lang="en-CA" dirty="0" smtClean="0">
                <a:sym typeface="Wingdings" pitchFamily="2" charset="2"/>
              </a:rPr>
              <a:t> the most green, no red, no blue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646464"/>
                </a:solidFill>
                <a:sym typeface="Wingdings" pitchFamily="2" charset="2"/>
              </a:rPr>
              <a:t>&lt;100,100,100&gt; </a:t>
            </a:r>
            <a:r>
              <a:rPr lang="en-CA" dirty="0" smtClean="0">
                <a:sym typeface="Wingdings" pitchFamily="2" charset="2"/>
              </a:rPr>
              <a:t> equal middle amounts of red, green and blue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3200C8"/>
                </a:solidFill>
                <a:sym typeface="Wingdings" pitchFamily="2" charset="2"/>
              </a:rPr>
              <a:t>&lt;50, 0, 200&gt; </a:t>
            </a:r>
            <a:r>
              <a:rPr lang="en-CA" dirty="0" smtClean="0">
                <a:sym typeface="Wingdings" pitchFamily="2" charset="2"/>
              </a:rPr>
              <a:t> a little red, a lot of blue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C80032"/>
                </a:solidFill>
                <a:sym typeface="Wingdings" pitchFamily="2" charset="2"/>
              </a:rPr>
              <a:t>&lt;200, 0, 50&gt; </a:t>
            </a:r>
            <a:r>
              <a:rPr lang="en-CA" dirty="0" smtClean="0">
                <a:sym typeface="Wingdings" pitchFamily="2" charset="2"/>
              </a:rPr>
              <a:t> a lot of red, a little blue</a:t>
            </a:r>
            <a:endParaRPr lang="en-CA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CA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214688"/>
            <a:ext cx="2878138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2. Hexadecimal Code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/>
              <a:t>#RRGGBB </a:t>
            </a:r>
            <a:r>
              <a:rPr lang="en-CA" dirty="0" smtClean="0">
                <a:sym typeface="Wingdings" pitchFamily="2" charset="2"/>
              </a:rPr>
              <a:t> RR are the digit place holders for the amount of red, GG amount of Green, BB amount of Blue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Amounts are counted in hexadecimal with these digits: 0,1,2,3,4,5,6,7,8,9,A,B,C,D,E,F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00 still means 0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Hex FF= Decimal 255 (try the calculator to see)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Hex to Dec  00=0, 01=1, 02=2, 03=3, 04=4, 05=5, 06=6, 07=7, 08=8, 09=9, 0A=10, 0B=11, 0C=12, 0D=13, 0E=14, 0F=15, 10=16, 11=17,….. FD=253, FE=254, FF=255. 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FF0000"/>
                </a:solidFill>
                <a:sym typeface="Wingdings" pitchFamily="2" charset="2"/>
              </a:rPr>
              <a:t>#FF0000 </a:t>
            </a:r>
            <a:r>
              <a:rPr lang="en-CA" dirty="0" smtClean="0">
                <a:sym typeface="Wingdings" pitchFamily="2" charset="2"/>
              </a:rPr>
              <a:t> Red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rgbClr val="00FF00"/>
                </a:solidFill>
                <a:sym typeface="Wingdings" pitchFamily="2" charset="2"/>
              </a:rPr>
              <a:t>#00FF00 </a:t>
            </a:r>
            <a:r>
              <a:rPr lang="en-CA" dirty="0" smtClean="0">
                <a:sym typeface="Wingdings" pitchFamily="2" charset="2"/>
              </a:rPr>
              <a:t>Green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#000000  Black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>
                <a:solidFill>
                  <a:schemeClr val="accent1"/>
                </a:solidFill>
                <a:sym typeface="Wingdings" pitchFamily="2" charset="2"/>
              </a:rPr>
              <a:t>Question: what is the hex for WHITE?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CA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-30163"/>
            <a:ext cx="8250237" cy="1143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Poster Assignment Hints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981075"/>
            <a:ext cx="4194175" cy="4662488"/>
          </a:xfrm>
        </p:spPr>
        <p:txBody>
          <a:bodyPr/>
          <a:lstStyle/>
          <a:p>
            <a:r>
              <a:rPr lang="en-US" altLang="en-US" dirty="0" smtClean="0"/>
              <a:t>Follow the instructions carefully, for example: </a:t>
            </a:r>
          </a:p>
          <a:p>
            <a:pPr lvl="1"/>
            <a:r>
              <a:rPr lang="en-US" altLang="en-US" dirty="0" smtClean="0"/>
              <a:t>you get 2 marks if you named your files as stated in the instructions!</a:t>
            </a:r>
          </a:p>
          <a:p>
            <a:pPr lvl="1"/>
            <a:r>
              <a:rPr lang="en-US" altLang="en-US" dirty="0" smtClean="0"/>
              <a:t>If you get a mark for every requirement we ask for.</a:t>
            </a:r>
          </a:p>
          <a:p>
            <a:r>
              <a:rPr lang="en-US" altLang="en-US" dirty="0" smtClean="0"/>
              <a:t>DON’T Collapse your layers</a:t>
            </a:r>
          </a:p>
          <a:p>
            <a:r>
              <a:rPr lang="en-US" altLang="en-US" dirty="0" smtClean="0"/>
              <a:t>Name your layers with good names</a:t>
            </a:r>
          </a:p>
        </p:txBody>
      </p:sp>
      <p:sp>
        <p:nvSpPr>
          <p:cNvPr id="20484" name="Content Placeholder 3"/>
          <p:cNvSpPr>
            <a:spLocks noGrp="1"/>
          </p:cNvSpPr>
          <p:nvPr>
            <p:ph sz="half" idx="2"/>
          </p:nvPr>
        </p:nvSpPr>
        <p:spPr>
          <a:xfrm>
            <a:off x="4967288" y="1046163"/>
            <a:ext cx="3657600" cy="4664075"/>
          </a:xfrm>
        </p:spPr>
        <p:txBody>
          <a:bodyPr/>
          <a:lstStyle/>
          <a:p>
            <a:r>
              <a:rPr lang="en-US" altLang="en-US" dirty="0" smtClean="0"/>
              <a:t>Check for spelling</a:t>
            </a:r>
          </a:p>
          <a:p>
            <a:r>
              <a:rPr lang="en-US" altLang="en-US" dirty="0" smtClean="0"/>
              <a:t>Text:</a:t>
            </a:r>
          </a:p>
          <a:p>
            <a:pPr lvl="1"/>
            <a:r>
              <a:rPr lang="en-US" altLang="en-US" dirty="0" smtClean="0"/>
              <a:t>Contrast</a:t>
            </a:r>
          </a:p>
          <a:p>
            <a:pPr lvl="1"/>
            <a:r>
              <a:rPr lang="en-US" altLang="en-US" dirty="0" smtClean="0"/>
              <a:t>Edges</a:t>
            </a:r>
          </a:p>
          <a:p>
            <a:r>
              <a:rPr lang="en-US" altLang="en-US" dirty="0" smtClean="0"/>
              <a:t>Images</a:t>
            </a:r>
          </a:p>
          <a:p>
            <a:pPr lvl="1"/>
            <a:r>
              <a:rPr lang="en-US" altLang="en-US" dirty="0" smtClean="0"/>
              <a:t>Crisp</a:t>
            </a:r>
          </a:p>
          <a:p>
            <a:pPr lvl="1"/>
            <a:r>
              <a:rPr lang="en-US" altLang="en-US" dirty="0" smtClean="0"/>
              <a:t>Appropriate</a:t>
            </a:r>
          </a:p>
          <a:p>
            <a:r>
              <a:rPr lang="en-US" altLang="en-US" dirty="0" err="1" smtClean="0"/>
              <a:t>Colours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 descr="Hexadecimal%20Color%20Coding%20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3248" r="3767" b="73839"/>
          <a:stretch>
            <a:fillRect/>
          </a:stretch>
        </p:blipFill>
        <p:spPr bwMode="auto">
          <a:xfrm>
            <a:off x="1000125" y="642938"/>
            <a:ext cx="7404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071563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/>
              <a:t>Some hexadecimal colours</a:t>
            </a:r>
            <a:r>
              <a:rPr lang="en-CA" altLang="en-US" sz="2400"/>
              <a:t>:</a:t>
            </a: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1258888" y="2528888"/>
            <a:ext cx="62372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400" b="1" dirty="0">
                <a:solidFill>
                  <a:schemeClr val="accent1"/>
                </a:solidFill>
              </a:rPr>
              <a:t>Question</a:t>
            </a:r>
            <a:r>
              <a:rPr lang="en-CA" altLang="en-US" sz="2400" dirty="0">
                <a:solidFill>
                  <a:schemeClr val="accent1"/>
                </a:solidFill>
              </a:rPr>
              <a:t>: Are these colours the same: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accent1"/>
                </a:solidFill>
              </a:rPr>
              <a:t> </a:t>
            </a:r>
            <a:r>
              <a:rPr lang="en-CA" altLang="en-US" sz="2400" dirty="0" smtClean="0">
                <a:solidFill>
                  <a:schemeClr val="accent1"/>
                </a:solidFill>
              </a:rPr>
              <a:t>&lt;0,0,0</a:t>
            </a:r>
            <a:r>
              <a:rPr lang="en-CA" altLang="en-US" sz="2400" dirty="0">
                <a:solidFill>
                  <a:schemeClr val="accent1"/>
                </a:solidFill>
              </a:rPr>
              <a:t>&gt; and #000000?</a:t>
            </a:r>
          </a:p>
          <a:p>
            <a:pPr lvl="2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dirty="0"/>
              <a:t> &lt;</a:t>
            </a:r>
            <a:r>
              <a:rPr lang="en-CA" altLang="en-US" dirty="0" smtClean="0"/>
              <a:t>0,0,0</a:t>
            </a:r>
            <a:r>
              <a:rPr lang="en-CA" altLang="en-US" dirty="0"/>
              <a:t>&gt; </a:t>
            </a:r>
            <a:r>
              <a:rPr lang="en-CA" altLang="en-US" dirty="0">
                <a:solidFill>
                  <a:schemeClr val="accent1"/>
                </a:solidFill>
              </a:rPr>
              <a:t>and </a:t>
            </a:r>
            <a:r>
              <a:rPr lang="en-CA" altLang="en-US" dirty="0"/>
              <a:t>#000000?</a:t>
            </a:r>
          </a:p>
          <a:p>
            <a:pPr lvl="2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dirty="0"/>
              <a:t> </a:t>
            </a:r>
            <a:r>
              <a:rPr lang="en-CA" altLang="en-US" dirty="0" smtClean="0">
                <a:solidFill>
                  <a:srgbClr val="0A0F09"/>
                </a:solidFill>
              </a:rPr>
              <a:t>&lt;9,8,7</a:t>
            </a:r>
            <a:r>
              <a:rPr lang="en-CA" altLang="en-US" dirty="0">
                <a:solidFill>
                  <a:srgbClr val="0A0F09"/>
                </a:solidFill>
              </a:rPr>
              <a:t>&gt; </a:t>
            </a:r>
            <a:r>
              <a:rPr lang="en-CA" altLang="en-US" dirty="0"/>
              <a:t>and #090807</a:t>
            </a:r>
          </a:p>
          <a:p>
            <a:pPr lvl="2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dirty="0"/>
              <a:t>&lt;10,15,09&gt; and #__ __ </a:t>
            </a:r>
            <a:r>
              <a:rPr lang="en-CA" altLang="en-US" u="sng" dirty="0"/>
              <a:t>09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accent1"/>
                </a:solidFill>
              </a:rPr>
              <a:t> &lt;</a:t>
            </a:r>
            <a:r>
              <a:rPr lang="en-CA" altLang="en-US" sz="2400" dirty="0" smtClean="0">
                <a:solidFill>
                  <a:schemeClr val="accent1"/>
                </a:solidFill>
              </a:rPr>
              <a:t>255,0,255</a:t>
            </a:r>
            <a:r>
              <a:rPr lang="en-CA" altLang="en-US" sz="2400" dirty="0">
                <a:solidFill>
                  <a:schemeClr val="accent1"/>
                </a:solidFill>
              </a:rPr>
              <a:t>&gt; and #FF00FF</a:t>
            </a:r>
          </a:p>
          <a:p>
            <a:pPr lvl="2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dirty="0">
                <a:solidFill>
                  <a:schemeClr val="accent1"/>
                </a:solidFill>
              </a:rPr>
              <a:t> </a:t>
            </a:r>
            <a:r>
              <a:rPr lang="en-CA" altLang="en-US" dirty="0">
                <a:solidFill>
                  <a:srgbClr val="FF00FF"/>
                </a:solidFill>
              </a:rPr>
              <a:t>&lt;</a:t>
            </a:r>
            <a:r>
              <a:rPr lang="en-CA" altLang="en-US" dirty="0" smtClean="0">
                <a:solidFill>
                  <a:srgbClr val="FF00FF"/>
                </a:solidFill>
              </a:rPr>
              <a:t>255,0,255</a:t>
            </a:r>
            <a:r>
              <a:rPr lang="en-CA" altLang="en-US" dirty="0">
                <a:solidFill>
                  <a:srgbClr val="FF00FF"/>
                </a:solidFill>
              </a:rPr>
              <a:t>&gt; </a:t>
            </a:r>
            <a:r>
              <a:rPr lang="en-CA" altLang="en-US" dirty="0">
                <a:solidFill>
                  <a:schemeClr val="accent1"/>
                </a:solidFill>
              </a:rPr>
              <a:t>and </a:t>
            </a:r>
            <a:r>
              <a:rPr lang="en-CA" altLang="en-US" dirty="0">
                <a:solidFill>
                  <a:srgbClr val="FF00FF"/>
                </a:solidFill>
              </a:rPr>
              <a:t>#FF00FF</a:t>
            </a:r>
          </a:p>
          <a:p>
            <a:pPr lvl="1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chemeClr val="accent1"/>
                </a:solidFill>
              </a:rPr>
              <a:t> &lt;</a:t>
            </a:r>
            <a:r>
              <a:rPr lang="en-CA" altLang="en-US" sz="2400" dirty="0" smtClean="0">
                <a:solidFill>
                  <a:schemeClr val="accent1"/>
                </a:solidFill>
              </a:rPr>
              <a:t>66,0,99</a:t>
            </a:r>
            <a:r>
              <a:rPr lang="en-CA" altLang="en-US" sz="2400" dirty="0">
                <a:solidFill>
                  <a:schemeClr val="accent1"/>
                </a:solidFill>
              </a:rPr>
              <a:t>&gt; and #660099 ? </a:t>
            </a:r>
          </a:p>
          <a:p>
            <a:pPr lvl="2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CA" altLang="en-US" dirty="0">
                <a:solidFill>
                  <a:schemeClr val="accent1"/>
                </a:solidFill>
              </a:rPr>
              <a:t> </a:t>
            </a:r>
            <a:r>
              <a:rPr lang="en-CA" altLang="en-US" dirty="0">
                <a:solidFill>
                  <a:srgbClr val="420063"/>
                </a:solidFill>
              </a:rPr>
              <a:t>&lt;</a:t>
            </a:r>
            <a:r>
              <a:rPr lang="en-CA" altLang="en-US" dirty="0" smtClean="0">
                <a:solidFill>
                  <a:srgbClr val="420063"/>
                </a:solidFill>
              </a:rPr>
              <a:t>66,0,99</a:t>
            </a:r>
            <a:r>
              <a:rPr lang="en-CA" altLang="en-US" dirty="0">
                <a:solidFill>
                  <a:srgbClr val="420063"/>
                </a:solidFill>
              </a:rPr>
              <a:t>&gt; </a:t>
            </a:r>
            <a:r>
              <a:rPr lang="en-CA" altLang="en-US" dirty="0">
                <a:solidFill>
                  <a:schemeClr val="accent1"/>
                </a:solidFill>
              </a:rPr>
              <a:t>and </a:t>
            </a:r>
            <a:r>
              <a:rPr lang="en-CA" altLang="en-US" dirty="0">
                <a:solidFill>
                  <a:srgbClr val="660099"/>
                </a:solidFill>
              </a:rPr>
              <a:t>#660099 </a:t>
            </a:r>
            <a:r>
              <a:rPr lang="en-CA" altLang="en-US" dirty="0">
                <a:solidFill>
                  <a:schemeClr val="accent1"/>
                </a:solidFill>
              </a:rPr>
              <a:t>? NO</a:t>
            </a: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1403350" y="5805488"/>
            <a:ext cx="7000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hlinkClick r:id="rId3"/>
              </a:rPr>
              <a:t>http://easycalculation.com/color-coder.php</a:t>
            </a:r>
            <a:r>
              <a:rPr lang="en-US" altLang="en-US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hlinkClick r:id="rId4"/>
              </a:rPr>
              <a:t>http://easycalculation.com/rgb-coder.php</a:t>
            </a:r>
            <a:r>
              <a:rPr lang="en-US" altLang="en-US" sz="2400" dirty="0"/>
              <a:t>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37075" y="4037013"/>
            <a:ext cx="900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/>
              <a:t>0A 0F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0"/>
            <a:ext cx="8072438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Can you represent the same number of colours using Hex as using RGB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14375" y="1143000"/>
            <a:ext cx="8077200" cy="5072063"/>
          </a:xfrm>
        </p:spPr>
        <p:txBody>
          <a:bodyPr/>
          <a:lstStyle/>
          <a:p>
            <a:pPr eaLnBrk="1" hangingPunct="1"/>
            <a:r>
              <a:rPr lang="en-CA" altLang="en-US" smtClean="0"/>
              <a:t>YES</a:t>
            </a:r>
          </a:p>
          <a:p>
            <a:pPr eaLnBrk="1" hangingPunct="1"/>
            <a:endParaRPr lang="en-CA" alt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313" y="1643063"/>
          <a:ext cx="8643936" cy="4784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0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49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L="91439" marR="91439" marT="45709" marB="45709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Red</a:t>
                      </a:r>
                      <a:endParaRPr lang="en-CA" sz="1800" dirty="0"/>
                    </a:p>
                  </a:txBody>
                  <a:tcPr marL="91439" marR="91439" marT="45709" marB="45709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Green</a:t>
                      </a:r>
                      <a:endParaRPr lang="en-CA" sz="1800" dirty="0"/>
                    </a:p>
                  </a:txBody>
                  <a:tcPr marL="91439" marR="91439" marT="45709" marB="45709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Blue</a:t>
                      </a:r>
                      <a:endParaRPr lang="en-CA" sz="1800" dirty="0"/>
                    </a:p>
                  </a:txBody>
                  <a:tcPr marL="91439" marR="91439" marT="45709" marB="45709"/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How many colours?</a:t>
                      </a:r>
                      <a:endParaRPr lang="en-CA" sz="1800" dirty="0"/>
                    </a:p>
                  </a:txBody>
                  <a:tcPr marL="91439" marR="91439"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Smallest Value (RGB)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Biggest Value (RGB)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255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255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255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 number</a:t>
                      </a:r>
                      <a:r>
                        <a:rPr lang="en-CA" sz="1800" baseline="0" dirty="0" smtClean="0"/>
                        <a:t> of shades you can represent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256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256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256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256X256X256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16 million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 colours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Smallest Value (Hex)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Biggest</a:t>
                      </a:r>
                      <a:r>
                        <a:rPr lang="en-CA" sz="1800" baseline="0" dirty="0" smtClean="0"/>
                        <a:t> Value (Hex)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FF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FF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FF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5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 number of shades</a:t>
                      </a:r>
                      <a:r>
                        <a:rPr lang="en-CA" sz="1800" baseline="0" dirty="0" smtClean="0"/>
                        <a:t> you can represent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16</a:t>
                      </a:r>
                      <a:r>
                        <a:rPr lang="en-CA" sz="1800" baseline="0" dirty="0" smtClean="0"/>
                        <a:t>X16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4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X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4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16</a:t>
                      </a:r>
                      <a:r>
                        <a:rPr lang="en-CA" sz="1800" baseline="0" dirty="0" smtClean="0"/>
                        <a:t>X16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4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X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4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16</a:t>
                      </a:r>
                      <a:r>
                        <a:rPr lang="en-CA" sz="1800" baseline="0" dirty="0" smtClean="0"/>
                        <a:t>X16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4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X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4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 </a:t>
                      </a:r>
                      <a:r>
                        <a:rPr lang="en-CA" sz="1800" dirty="0" smtClean="0"/>
                        <a:t>X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 </a:t>
                      </a:r>
                      <a:r>
                        <a:rPr lang="en-CA" sz="1800" dirty="0" smtClean="0"/>
                        <a:t>X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  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24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16 million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 colours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Smallest Value (Binary)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00000000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00000000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00000000</a:t>
                      </a:r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Biggest</a:t>
                      </a:r>
                      <a:r>
                        <a:rPr lang="en-CA" sz="1800" baseline="0" dirty="0" smtClean="0"/>
                        <a:t> Value (Binary)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11111111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11111111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11111111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378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Total number of shades</a:t>
                      </a:r>
                      <a:r>
                        <a:rPr lang="en-CA" sz="1800" baseline="0" dirty="0" smtClean="0"/>
                        <a:t> you can represent</a:t>
                      </a:r>
                      <a:endParaRPr lang="en-CA" sz="1800" dirty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2X2X2X2X2X2X2X2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2X2X2X2X2X2X2X2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/>
                        <a:t>2X2X2X2X2X2X2X2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</a:t>
                      </a: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 </a:t>
                      </a:r>
                      <a:r>
                        <a:rPr lang="en-CA" sz="1800" dirty="0" smtClean="0"/>
                        <a:t>X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 </a:t>
                      </a:r>
                      <a:r>
                        <a:rPr lang="en-CA" sz="1800" dirty="0" smtClean="0"/>
                        <a:t>X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8   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2</a:t>
                      </a:r>
                      <a:r>
                        <a:rPr lang="en-CA" sz="1800" baseline="30000" dirty="0" smtClean="0">
                          <a:sym typeface="Wingdings" pitchFamily="2" charset="2"/>
                        </a:rPr>
                        <a:t>24</a:t>
                      </a:r>
                      <a:r>
                        <a:rPr lang="en-CA" sz="1800" dirty="0" smtClean="0">
                          <a:sym typeface="Wingdings" pitchFamily="2" charset="2"/>
                        </a:rPr>
                        <a:t>16 million</a:t>
                      </a:r>
                      <a:r>
                        <a:rPr lang="en-CA" sz="1800" baseline="0" dirty="0" smtClean="0">
                          <a:sym typeface="Wingdings" pitchFamily="2" charset="2"/>
                        </a:rPr>
                        <a:t> colours</a:t>
                      </a:r>
                      <a:endParaRPr lang="en-CA" sz="1800" baseline="30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aseline="30000" dirty="0" smtClean="0"/>
                    </a:p>
                  </a:txBody>
                  <a:tcPr marL="91439" marR="91439" marT="45709" marB="4570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58789" y="1208365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https://www.rapidtables.com/convert/number/hex-dec-bin-converter.html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many colours do we need to encode?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68388" y="1484313"/>
            <a:ext cx="7715250" cy="3500437"/>
          </a:xfrm>
        </p:spPr>
        <p:txBody>
          <a:bodyPr/>
          <a:lstStyle/>
          <a:p>
            <a:pPr eaLnBrk="1" hangingPunct="1"/>
            <a:r>
              <a:rPr lang="en-CA" altLang="en-US" b="1" smtClean="0">
                <a:solidFill>
                  <a:schemeClr val="accent1"/>
                </a:solidFill>
              </a:rPr>
              <a:t>QUESTION: Roughly, what is the maximum number of colours the human eye can detect?</a:t>
            </a:r>
          </a:p>
          <a:p>
            <a:pPr eaLnBrk="1" hangingPunct="1"/>
            <a:endParaRPr lang="en-CA" altLang="en-US" b="1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CA" altLang="en-US" b="1" smtClean="0">
                <a:solidFill>
                  <a:schemeClr val="accent1"/>
                </a:solidFill>
              </a:rPr>
              <a:t>Less than 10 million</a:t>
            </a:r>
            <a:endParaRPr lang="en-CA" altLang="en-US" smtClean="0">
              <a:solidFill>
                <a:schemeClr val="accent1"/>
              </a:solidFill>
            </a:endParaRPr>
          </a:p>
          <a:p>
            <a:pPr lvl="1" eaLnBrk="1" hangingPunct="1"/>
            <a:endParaRPr lang="en-CA" altLang="en-US" smtClean="0">
              <a:solidFill>
                <a:schemeClr val="accent1"/>
              </a:solidFill>
            </a:endParaRPr>
          </a:p>
          <a:p>
            <a:pPr lvl="1" eaLnBrk="1" hangingPunct="1"/>
            <a:endParaRPr lang="en-CA" altLang="en-US" smtClean="0">
              <a:solidFill>
                <a:schemeClr val="accent1"/>
              </a:solidFill>
            </a:endParaRPr>
          </a:p>
        </p:txBody>
      </p:sp>
      <p:pic>
        <p:nvPicPr>
          <p:cNvPr id="37892" name="Picture 3" descr="C:\Documents and Settings\lreid\Desktop\true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33738"/>
            <a:ext cx="4043362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42875"/>
            <a:ext cx="8072438" cy="1054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CA" dirty="0" smtClean="0"/>
              <a:t>Colour Continued…Indexed Colour (not true colour)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135937" cy="4967287"/>
          </a:xfrm>
        </p:spPr>
        <p:txBody>
          <a:bodyPr/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sz="2800" dirty="0" smtClean="0"/>
              <a:t>Sometimes we don’t need 16 million colours, then we use </a:t>
            </a:r>
            <a:r>
              <a:rPr lang="en-CA" sz="2800" b="1" dirty="0" smtClean="0"/>
              <a:t>indexed colour </a:t>
            </a:r>
            <a:r>
              <a:rPr lang="en-CA" sz="2800" dirty="0" smtClean="0"/>
              <a:t>(an index that maps to a group of colours we plan to use)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sz="2800" dirty="0" smtClean="0">
                <a:solidFill>
                  <a:schemeClr val="accent1"/>
                </a:solidFill>
              </a:rPr>
              <a:t>QUESTION: What types of images don’t need a full palette of colours?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sz="2800" dirty="0" smtClean="0"/>
              <a:t>Our index might be 8-bits</a:t>
            </a:r>
            <a:r>
              <a:rPr lang="en-CA" sz="2800" dirty="0" smtClean="0">
                <a:sym typeface="Wingdings" pitchFamily="2" charset="2"/>
              </a:rPr>
              <a:t> 2</a:t>
            </a:r>
            <a:r>
              <a:rPr lang="en-CA" sz="2800" baseline="30000" dirty="0" smtClean="0">
                <a:sym typeface="Wingdings" pitchFamily="2" charset="2"/>
              </a:rPr>
              <a:t>8</a:t>
            </a:r>
            <a:r>
              <a:rPr lang="en-CA" sz="2800" dirty="0" smtClean="0">
                <a:sym typeface="Wingdings" pitchFamily="2" charset="2"/>
              </a:rPr>
              <a:t> different colours (just like with gray shades) thus we can show 256 different colours.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sz="2800" dirty="0" smtClean="0">
                <a:sym typeface="Wingdings" pitchFamily="2" charset="2"/>
              </a:rPr>
              <a:t>Called the </a:t>
            </a:r>
            <a:r>
              <a:rPr lang="en-CA" sz="2800" b="1" i="1" dirty="0" smtClean="0">
                <a:sym typeface="Wingdings" pitchFamily="2" charset="2"/>
              </a:rPr>
              <a:t>Image Bit Depth</a:t>
            </a:r>
            <a:r>
              <a:rPr lang="en-CA" sz="2800" dirty="0" smtClean="0">
                <a:sym typeface="Wingdings" pitchFamily="2" charset="2"/>
              </a:rPr>
              <a:t>, e.g. 8 bit depth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sz="2800" dirty="0" smtClean="0">
                <a:sym typeface="Wingdings" pitchFamily="2" charset="2"/>
              </a:rPr>
              <a:t>We only index the colours we need (if we will never use purple in our image, don’t need to include it in the index of colours)</a:t>
            </a:r>
            <a:endParaRPr lang="en-CA" sz="2800" dirty="0" smtClean="0"/>
          </a:p>
          <a:p>
            <a:pPr>
              <a:defRPr/>
            </a:pPr>
            <a:endParaRPr lang="en-CA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22178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893175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651500" y="5300663"/>
            <a:ext cx="2881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b="1">
                <a:latin typeface="Arial Black" panose="020B0A04020102020204" pitchFamily="34" charset="0"/>
              </a:rPr>
              <a:t>Why do the bottom boxes appear to have no colours in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Indexed Colour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42938" y="1143000"/>
            <a:ext cx="8072437" cy="2143125"/>
          </a:xfrm>
        </p:spPr>
        <p:txBody>
          <a:bodyPr/>
          <a:lstStyle/>
          <a:p>
            <a:pPr eaLnBrk="1" hangingPunct="1"/>
            <a:r>
              <a:rPr lang="en-CA" altLang="en-US" smtClean="0"/>
              <a:t>Indexed Colour can look pretty good even though we will only ever have at most, 8-bit colour (or 256 shades of colour)</a:t>
            </a: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714375" y="6143625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 Black" panose="020B0A04020102020204" pitchFamily="34" charset="0"/>
                <a:hlinkClick r:id="rId2"/>
              </a:rPr>
              <a:t>http://www.csd.uwo.ca/~lreid/cs033/BitDepth/</a:t>
            </a:r>
            <a:r>
              <a:rPr lang="en-US" altLang="en-US" sz="240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40965" name="Picture 11" descr="ColoredPencils8bi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86125"/>
            <a:ext cx="428625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>
          <a:xfrm>
            <a:off x="857250" y="1285875"/>
            <a:ext cx="7500938" cy="5072063"/>
          </a:xfrm>
        </p:spPr>
        <p:txBody>
          <a:bodyPr/>
          <a:lstStyle/>
          <a:p>
            <a:pPr eaLnBrk="1" hangingPunct="1"/>
            <a:r>
              <a:rPr lang="en-CA" altLang="en-US" smtClean="0"/>
              <a:t>Match the encoded colour to the correct colour name: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00188" y="2500313"/>
            <a:ext cx="2592387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336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Arial" panose="020B0604020202020204" pitchFamily="34" charset="0"/>
              </a:rPr>
              <a:t>Encoded Colour</a:t>
            </a:r>
          </a:p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336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a) #FFFFFF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b) #00FF00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c) #FAFAFA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d) </a:t>
            </a:r>
            <a:r>
              <a:rPr lang="en-US" altLang="en-US" sz="2400" dirty="0" smtClean="0">
                <a:solidFill>
                  <a:schemeClr val="hlink"/>
                </a:solidFill>
                <a:latin typeface="Arial" panose="020B0604020202020204" pitchFamily="34" charset="0"/>
              </a:rPr>
              <a:t>&lt;0,0,255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&gt;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e) </a:t>
            </a:r>
            <a:r>
              <a:rPr lang="en-US" altLang="en-US" sz="2400" dirty="0" smtClean="0">
                <a:solidFill>
                  <a:schemeClr val="hlink"/>
                </a:solidFill>
                <a:latin typeface="Arial" panose="020B0604020202020204" pitchFamily="34" charset="0"/>
              </a:rPr>
              <a:t>&lt;0,0,0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&gt;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f) </a:t>
            </a:r>
            <a:r>
              <a:rPr lang="en-US" altLang="en-US" sz="2400" dirty="0" smtClean="0">
                <a:solidFill>
                  <a:schemeClr val="hlink"/>
                </a:solidFill>
                <a:latin typeface="Arial" panose="020B0604020202020204" pitchFamily="34" charset="0"/>
              </a:rPr>
              <a:t>&lt;14,14,14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&gt;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g) &lt;</a:t>
            </a:r>
            <a:r>
              <a:rPr lang="en-US" altLang="en-US" sz="2400" dirty="0" smtClean="0">
                <a:solidFill>
                  <a:schemeClr val="hlink"/>
                </a:solidFill>
                <a:latin typeface="Arial" panose="020B0604020202020204" pitchFamily="34" charset="0"/>
              </a:rPr>
              <a:t>125,125,125</a:t>
            </a:r>
            <a: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&gt;</a:t>
            </a:r>
            <a:br>
              <a:rPr lang="en-US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endParaRPr lang="en-US" altLang="en-US" sz="24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067175" y="2492375"/>
            <a:ext cx="237648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336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Colour Name</a:t>
            </a:r>
          </a:p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336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1. White</a:t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2. Black</a:t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3. Dark Gray</a:t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4. Light Gray</a:t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5. Medium Gray</a:t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6. Bright Green</a:t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7. Bright Blue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372225" y="2492375"/>
            <a:ext cx="2592388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336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Encoded Colour</a:t>
            </a:r>
          </a:p>
          <a:p>
            <a:pPr eaLnBrk="1" hangingPunct="1">
              <a:lnSpc>
                <a:spcPct val="93000"/>
              </a:lnSpc>
              <a:spcBef>
                <a:spcPct val="50000"/>
              </a:spcBef>
              <a:buClr>
                <a:srgbClr val="00336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a) </a:t>
            </a: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#FFFFFF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b) </a:t>
            </a:r>
            <a:r>
              <a:rPr lang="en-US" altLang="en-US" sz="2400">
                <a:solidFill>
                  <a:srgbClr val="00FF00"/>
                </a:solidFill>
                <a:latin typeface="Arial" panose="020B0604020202020204" pitchFamily="34" charset="0"/>
              </a:rPr>
              <a:t>#00FF00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c) </a:t>
            </a:r>
            <a:r>
              <a:rPr lang="en-US" altLang="en-US" sz="2400">
                <a:solidFill>
                  <a:srgbClr val="FAFAFA"/>
                </a:solidFill>
                <a:latin typeface="Arial" panose="020B0604020202020204" pitchFamily="34" charset="0"/>
              </a:rPr>
              <a:t>#FAFAFA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d) </a:t>
            </a:r>
            <a:r>
              <a:rPr lang="en-US" altLang="en-US" sz="2400">
                <a:solidFill>
                  <a:srgbClr val="0000FF"/>
                </a:solidFill>
                <a:latin typeface="Arial" panose="020B0604020202020204" pitchFamily="34" charset="0"/>
              </a:rPr>
              <a:t>(0,0,255)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e)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(0,0,0)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f) </a:t>
            </a:r>
            <a:r>
              <a:rPr lang="en-US" altLang="en-US" sz="2400">
                <a:solidFill>
                  <a:srgbClr val="0E0E0E"/>
                </a:solidFill>
                <a:latin typeface="Arial" panose="020B0604020202020204" pitchFamily="34" charset="0"/>
              </a:rPr>
              <a:t>(14,14,14)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g) </a:t>
            </a:r>
            <a:r>
              <a:rPr lang="en-US" altLang="en-US" sz="2400">
                <a:solidFill>
                  <a:srgbClr val="7D7D7D"/>
                </a:solidFill>
                <a:latin typeface="Arial" panose="020B0604020202020204" pitchFamily="34" charset="0"/>
              </a:rPr>
              <a:t>(125,125,125)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/>
            </a:r>
            <a:b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</a:b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2225" y="2420938"/>
            <a:ext cx="2592388" cy="338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Bitmapped Images vs. Vector Graphics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14438"/>
            <a:ext cx="6572250" cy="5357812"/>
          </a:xfrm>
        </p:spPr>
        <p:txBody>
          <a:bodyPr>
            <a:normAutofit fontScale="925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Bitmapped Graphic Image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Image consists of pixels in a grid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Icons are an example of a bitmapped image (do you recognize this icon? </a:t>
            </a:r>
            <a:r>
              <a:rPr lang="en-CA" dirty="0" smtClean="0">
                <a:sym typeface="Wingdings" pitchFamily="2" charset="2"/>
              </a:rPr>
              <a:t>      )  Icons are usually 32 pixels by 32 pixels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When bitmapped images are enlarged (resampled), the computer adds new pixels and guesses on the colour to colour the new pixels (called </a:t>
            </a:r>
            <a:r>
              <a:rPr lang="en-CA" b="1" dirty="0" smtClean="0">
                <a:sym typeface="Wingdings" pitchFamily="2" charset="2"/>
              </a:rPr>
              <a:t>interpolation</a:t>
            </a:r>
            <a:r>
              <a:rPr lang="en-CA" dirty="0" smtClean="0">
                <a:sym typeface="Wingdings" pitchFamily="2" charset="2"/>
              </a:rPr>
              <a:t>) based on surrounding pixels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This icon is now 245 pixels by 245 pixels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Bitmapped images edges become jagged</a:t>
            </a:r>
            <a:endParaRPr lang="en-CA" dirty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714625"/>
            <a:ext cx="3143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r="4367" b="6982"/>
          <a:stretch>
            <a:fillRect/>
          </a:stretch>
        </p:blipFill>
        <p:spPr bwMode="auto">
          <a:xfrm>
            <a:off x="6715125" y="4286250"/>
            <a:ext cx="2214563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Bitmapped Images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285875"/>
            <a:ext cx="6072188" cy="5072063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Also called </a:t>
            </a:r>
            <a:r>
              <a:rPr lang="en-CA" i="1" dirty="0" smtClean="0">
                <a:solidFill>
                  <a:schemeClr val="accent1"/>
                </a:solidFill>
              </a:rPr>
              <a:t>raster graphics </a:t>
            </a:r>
            <a:r>
              <a:rPr lang="en-CA" dirty="0" smtClean="0"/>
              <a:t>image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Bitmapped images are resolution dependent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Bitmapped image on a 640 by 480 screen (lower resolution) appear larger than on a 1280 by 1024 screen (higher resolution)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Bitmapped images that are enlarged: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Have larger file size than original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Become distorted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All images from scanners and digital cameras are bitmapped images</a:t>
            </a:r>
          </a:p>
        </p:txBody>
      </p:sp>
      <p:pic>
        <p:nvPicPr>
          <p:cNvPr id="47108" name="Picture 10" descr="bitmap_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14313"/>
            <a:ext cx="197802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1" descr="bitmap_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000250"/>
            <a:ext cx="2289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12" descr="bitmap_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000500"/>
            <a:ext cx="21002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Common Bitmap Formats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>
            <a:normAutofit fontScale="55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Common bitmap file formats are: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BMP (has little compression, makes big files!)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GIF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JPEG, JPG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PNG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PICT (Macintosh)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PCX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TIFF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AFPHOTO (Affinity Photo)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PSD (Adobe Photoshop)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Popular bitmap editing tools/software packages: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Microsoft Paint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Adobe Photoshop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Affinity Photo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Corel Photo-Paint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Corel Paint Shop Pro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The Gimp	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Vector Graphics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42938" y="1143000"/>
            <a:ext cx="8220075" cy="5072063"/>
          </a:xfrm>
        </p:spPr>
        <p:txBody>
          <a:bodyPr/>
          <a:lstStyle/>
          <a:p>
            <a:pPr eaLnBrk="1" hangingPunct="1"/>
            <a:r>
              <a:rPr lang="en-CA" altLang="en-US" smtClean="0"/>
              <a:t>Vector image is made up of individual, scalable objects. </a:t>
            </a:r>
          </a:p>
          <a:p>
            <a:pPr eaLnBrk="1" hangingPunct="1"/>
            <a:r>
              <a:rPr lang="en-CA" altLang="en-US" smtClean="0"/>
              <a:t>Objects are defined by mathematical equations</a:t>
            </a:r>
          </a:p>
          <a:p>
            <a:pPr eaLnBrk="1" hangingPunct="1"/>
            <a:r>
              <a:rPr lang="en-CA" altLang="en-US" smtClean="0"/>
              <a:t>Objects consist of lines, curves and shapes</a:t>
            </a:r>
          </a:p>
          <a:p>
            <a:pPr eaLnBrk="1" hangingPunct="1"/>
            <a:r>
              <a:rPr lang="en-CA" altLang="en-US" smtClean="0"/>
              <a:t>No distortion as image is enlarged</a:t>
            </a:r>
          </a:p>
          <a:p>
            <a:pPr eaLnBrk="1" hangingPunct="1"/>
            <a:endParaRPr lang="en-CA" altLang="en-US" smtClean="0"/>
          </a:p>
        </p:txBody>
      </p:sp>
      <p:pic>
        <p:nvPicPr>
          <p:cNvPr id="49156" name="Picture 11" descr="vector_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4652963"/>
            <a:ext cx="140176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12" descr="vector_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13" y="4437063"/>
            <a:ext cx="173037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13" descr="vector_4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351338"/>
            <a:ext cx="22193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CF2C-A8FF-4558-B89B-85BAB638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0"/>
            <a:ext cx="8072438" cy="1143000"/>
          </a:xfrm>
        </p:spPr>
        <p:txBody>
          <a:bodyPr/>
          <a:lstStyle/>
          <a:p>
            <a:pPr>
              <a:defRPr/>
            </a:pPr>
            <a:r>
              <a:rPr lang="en-CA" dirty="0"/>
              <a:t>Hints on Assignment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566738" y="908050"/>
            <a:ext cx="8077200" cy="2592388"/>
          </a:xfrm>
        </p:spPr>
        <p:txBody>
          <a:bodyPr/>
          <a:lstStyle/>
          <a:p>
            <a:r>
              <a:rPr lang="en-CA" altLang="en-US" smtClean="0"/>
              <a:t>Use the shape tool to create:</a:t>
            </a:r>
          </a:p>
          <a:p>
            <a:pPr lvl="1"/>
            <a:r>
              <a:rPr lang="en-CA" altLang="en-US" smtClean="0"/>
              <a:t>A shape, you can use the custom </a:t>
            </a:r>
            <a:br>
              <a:rPr lang="en-CA" altLang="en-US" smtClean="0"/>
            </a:br>
            <a:r>
              <a:rPr lang="en-CA" altLang="en-US" smtClean="0"/>
              <a:t>shape tool</a:t>
            </a:r>
          </a:p>
          <a:p>
            <a:pPr lvl="1"/>
            <a:r>
              <a:rPr lang="en-CA" altLang="en-US" smtClean="0"/>
              <a:t>Give the shape a good name, </a:t>
            </a:r>
            <a:br>
              <a:rPr lang="en-CA" altLang="en-US" smtClean="0"/>
            </a:br>
            <a:r>
              <a:rPr lang="en-CA" altLang="en-US" smtClean="0"/>
              <a:t>don’t collapse the layers</a:t>
            </a:r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476250"/>
            <a:ext cx="2360612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4149725"/>
            <a:ext cx="24304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40125"/>
            <a:ext cx="188436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Vector Graphics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071563"/>
            <a:ext cx="7929563" cy="4357687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As image is enlarged, still has crisp clean lines.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Most browsers don’t display vector graphics without a plug in.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Only can be used with drawings, not photographs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Usually vector graphic image has a smaller file size than the same image stored as a bitmap.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Below: enlarging and shrinking an image: left using a vector graphical image, right using a bitmapped image</a:t>
            </a:r>
            <a:endParaRPr lang="en-CA" dirty="0"/>
          </a:p>
        </p:txBody>
      </p:sp>
      <p:pic>
        <p:nvPicPr>
          <p:cNvPr id="5121" name="Picture 1" descr="http://www.devx.com/assets/articlefigs/866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010150"/>
            <a:ext cx="2514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http://www.devx.com/assets/articlefigs/866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5076825"/>
            <a:ext cx="19240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Vector Images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077200" cy="5072062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Example: HTML 5 allows it now: </a:t>
            </a:r>
            <a:r>
              <a:rPr lang="en-CA" altLang="en-US" dirty="0" smtClean="0">
                <a:hlinkClick r:id="rId3"/>
              </a:rPr>
              <a:t>https://www.w3schools.com/graphics/svg_inhtml.asp</a:t>
            </a:r>
            <a:r>
              <a:rPr lang="en-CA" altLang="en-US" dirty="0" smtClean="0"/>
              <a:t> </a:t>
            </a:r>
          </a:p>
          <a:p>
            <a:pPr lvl="1" eaLnBrk="1" hangingPunct="1"/>
            <a:r>
              <a:rPr lang="en-CA" altLang="en-US" dirty="0" smtClean="0"/>
              <a:t>Try changing the values</a:t>
            </a:r>
          </a:p>
          <a:p>
            <a:pPr eaLnBrk="1" hangingPunct="1"/>
            <a:r>
              <a:rPr lang="en-CA" altLang="en-US" dirty="0" smtClean="0"/>
              <a:t>Great for logos because</a:t>
            </a:r>
          </a:p>
          <a:p>
            <a:pPr lvl="1" eaLnBrk="1" hangingPunct="1"/>
            <a:r>
              <a:rPr lang="en-CA" altLang="en-US" dirty="0" smtClean="0"/>
              <a:t>Can be scaled down for business card</a:t>
            </a:r>
          </a:p>
          <a:p>
            <a:pPr lvl="1" eaLnBrk="1" hangingPunct="1"/>
            <a:r>
              <a:rPr lang="en-CA" altLang="en-US" dirty="0" smtClean="0"/>
              <a:t>Can be scaled up for a trade show poster</a:t>
            </a:r>
          </a:p>
          <a:p>
            <a:pPr eaLnBrk="1" hangingPunct="1"/>
            <a:r>
              <a:rPr lang="en-CA" altLang="en-US" dirty="0">
                <a:hlinkClick r:id="rId4"/>
              </a:rPr>
              <a:t>https://</a:t>
            </a:r>
            <a:r>
              <a:rPr lang="en-CA" altLang="en-US" dirty="0" smtClean="0">
                <a:hlinkClick r:id="rId4"/>
              </a:rPr>
              <a:t>youtu.be/PJFc3KlEdLM?t=61</a:t>
            </a:r>
            <a:r>
              <a:rPr lang="en-CA" altLang="en-US" dirty="0" smtClean="0"/>
              <a:t> (</a:t>
            </a:r>
            <a:r>
              <a:rPr lang="en-CA" altLang="en-US" dirty="0"/>
              <a:t>watch </a:t>
            </a:r>
            <a:r>
              <a:rPr lang="en-CA" altLang="en-US" dirty="0" smtClean="0"/>
              <a:t>till about minute 4)</a:t>
            </a:r>
          </a:p>
          <a:p>
            <a:pPr eaLnBrk="1" hangingPunct="1"/>
            <a:r>
              <a:rPr lang="en-CA" altLang="en-US" dirty="0" smtClean="0"/>
              <a:t>Note: the text in PDF files are Vector based </a:t>
            </a:r>
            <a:r>
              <a:rPr lang="en-CA" altLang="en-US" dirty="0" smtClean="0">
                <a:hlinkClick r:id="rId5"/>
              </a:rPr>
              <a:t>(but not the images in a pdf file)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Common Vector File Formats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>
            <a:normAutofit fontScale="6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Common Vector file formats include: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AI (Adobe Illustrator)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CDR (</a:t>
            </a:r>
            <a:r>
              <a:rPr lang="en-CA" dirty="0" err="1" smtClean="0"/>
              <a:t>CorelDRAW</a:t>
            </a:r>
            <a:r>
              <a:rPr lang="en-CA" dirty="0" smtClean="0"/>
              <a:t>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CMX (Corel Exchange)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CGM Computer Graphics Metafile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DXF AutoCAD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WMF Windows Metafile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EPS (Encapsulated PostScript)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PDF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Popular vector drawing programs/software packages are: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Adobe Illustrator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Affinity Designer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err="1" smtClean="0"/>
              <a:t>CorelDRAW</a:t>
            </a:r>
            <a:endParaRPr lang="en-CA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err="1" smtClean="0"/>
              <a:t>Xara</a:t>
            </a:r>
            <a:r>
              <a:rPr lang="en-CA" dirty="0" smtClean="0"/>
              <a:t> </a:t>
            </a:r>
            <a:r>
              <a:rPr lang="en-CA" dirty="0" err="1" smtClean="0"/>
              <a:t>Xtreme</a:t>
            </a:r>
            <a:endParaRPr lang="en-CA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Serif </a:t>
            </a:r>
            <a:r>
              <a:rPr lang="en-CA" dirty="0" err="1" smtClean="0"/>
              <a:t>DrawPlus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Activity 1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/>
          <a:lstStyle/>
          <a:p>
            <a:pPr eaLnBrk="1" hangingPunct="1"/>
            <a:r>
              <a:rPr lang="en-CA" altLang="en-US" smtClean="0"/>
              <a:t>Open MS Paint  (</a:t>
            </a:r>
            <a:r>
              <a:rPr lang="en-CA" altLang="en-US" i="1" smtClean="0"/>
              <a:t>Start&gt;Programs&gt;Accessories&gt;Paint</a:t>
            </a:r>
            <a:r>
              <a:rPr lang="en-CA" altLang="en-US" smtClean="0"/>
              <a:t>)</a:t>
            </a:r>
          </a:p>
          <a:p>
            <a:pPr eaLnBrk="1" hangingPunct="1"/>
            <a:r>
              <a:rPr lang="en-CA" altLang="en-US" smtClean="0"/>
              <a:t>Pick the text tool, set the font to 50pt, type in your name</a:t>
            </a:r>
          </a:p>
          <a:p>
            <a:pPr eaLnBrk="1" hangingPunct="1"/>
            <a:r>
              <a:rPr lang="en-CA" altLang="en-US" smtClean="0"/>
              <a:t>Pick the text tool again, set the font to 12pt, type in your name</a:t>
            </a:r>
          </a:p>
          <a:p>
            <a:pPr eaLnBrk="1" hangingPunct="1"/>
            <a:r>
              <a:rPr lang="en-CA" altLang="en-US" smtClean="0"/>
              <a:t>Select the small font and resize it to the size of the big font</a:t>
            </a:r>
          </a:p>
          <a:p>
            <a:pPr eaLnBrk="1" hangingPunct="1"/>
            <a:r>
              <a:rPr lang="en-CA" altLang="en-US" smtClean="0"/>
              <a:t>Do they look the same?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Activity 2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/>
          <a:lstStyle/>
          <a:p>
            <a:pPr eaLnBrk="1" hangingPunct="1"/>
            <a:r>
              <a:rPr lang="en-CA" altLang="en-US" smtClean="0"/>
              <a:t>Draw an oval in MS Paint, then select it and resize it, watch what happens</a:t>
            </a:r>
          </a:p>
          <a:p>
            <a:pPr eaLnBrk="1" hangingPunct="1"/>
            <a:r>
              <a:rPr lang="en-CA" altLang="en-US" smtClean="0"/>
              <a:t>Draw an oval in Affinity Photo, </a:t>
            </a:r>
          </a:p>
          <a:p>
            <a:pPr lvl="1" eaLnBrk="1" hangingPunct="1"/>
            <a:r>
              <a:rPr lang="en-CA" altLang="en-US" smtClean="0"/>
              <a:t>Select </a:t>
            </a:r>
            <a:r>
              <a:rPr lang="en-CA" altLang="en-US" i="1" smtClean="0"/>
              <a:t>Layer&gt;Layer Style </a:t>
            </a:r>
            <a:r>
              <a:rPr lang="en-CA" altLang="en-US" smtClean="0"/>
              <a:t>and give it an outline (Stroke)</a:t>
            </a:r>
          </a:p>
          <a:p>
            <a:pPr lvl="1" eaLnBrk="1" hangingPunct="1"/>
            <a:r>
              <a:rPr lang="en-CA" altLang="en-US" smtClean="0"/>
              <a:t>Select the oval layer and select </a:t>
            </a:r>
            <a:r>
              <a:rPr lang="en-CA" altLang="en-US" i="1" smtClean="0"/>
              <a:t>Edit&gt;Transform Path&gt;Scale </a:t>
            </a:r>
            <a:r>
              <a:rPr lang="en-CA" altLang="en-US" smtClean="0"/>
              <a:t>and resize it, watch what happens.</a:t>
            </a:r>
          </a:p>
          <a:p>
            <a:pPr eaLnBrk="1" hangingPunct="1"/>
            <a:r>
              <a:rPr lang="en-CA" altLang="en-US" smtClean="0"/>
              <a:t>Usually when you see the command “</a:t>
            </a:r>
            <a:r>
              <a:rPr lang="en-CA" altLang="en-US" b="1" i="1" smtClean="0"/>
              <a:t>Document&gt;Flatten” </a:t>
            </a:r>
            <a:r>
              <a:rPr lang="en-CA" altLang="en-US" smtClean="0"/>
              <a:t>in Affinity Photo, it is changing your Vector layers into a one flat Bitmapped layer!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http://www.csd.uwo.ca/~</a:t>
            </a:r>
            <a:r>
              <a:rPr lang="en-US" dirty="0" smtClean="0">
                <a:hlinkClick r:id="rId2"/>
              </a:rPr>
              <a:t>lreid/cs1033/vectors/star.html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upload.wikimedia.org/wikipedia/commons/e/e6/Phone.svg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34925"/>
            <a:ext cx="8539163" cy="1016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Bitmapped Graphics vs. Vector Graphics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39750" y="692150"/>
            <a:ext cx="8424863" cy="4635500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b="1" dirty="0" smtClean="0">
                <a:solidFill>
                  <a:schemeClr val="accent1"/>
                </a:solidFill>
              </a:rPr>
              <a:t>Question:  Which of these statements do you think is TRUE: A or B?</a:t>
            </a:r>
          </a:p>
          <a:p>
            <a:pPr eaLnBrk="1" hangingPunct="1">
              <a:defRPr/>
            </a:pPr>
            <a:endParaRPr lang="en-CA" altLang="en-US" b="1" i="1" dirty="0">
              <a:solidFill>
                <a:schemeClr val="accent1"/>
              </a:solidFill>
            </a:endParaRPr>
          </a:p>
          <a:p>
            <a:pPr marL="82550" indent="0" eaLnBrk="1" hangingPunct="1">
              <a:buFont typeface="Wingdings 2" panose="05020102010507070707" pitchFamily="18" charset="2"/>
              <a:buNone/>
              <a:defRPr/>
            </a:pPr>
            <a:r>
              <a:rPr lang="en-CA" altLang="en-US" sz="2800" b="1" i="1" dirty="0" smtClean="0">
                <a:solidFill>
                  <a:schemeClr val="accent2"/>
                </a:solidFill>
              </a:rPr>
              <a:t>A: You can convert a vector graphic image into a bitmapped image easily but you cannot easily convert a bitmapped image into a vector graphic image. </a:t>
            </a:r>
          </a:p>
          <a:p>
            <a:pPr marL="82550" indent="0" eaLnBrk="1" hangingPunct="1">
              <a:buFont typeface="Wingdings 2" panose="05020102010507070707" pitchFamily="18" charset="2"/>
              <a:buNone/>
              <a:defRPr/>
            </a:pPr>
            <a:endParaRPr lang="en-CA" altLang="en-US" sz="2800" b="1" i="1" dirty="0">
              <a:solidFill>
                <a:schemeClr val="accent2"/>
              </a:solidFill>
            </a:endParaRPr>
          </a:p>
          <a:p>
            <a:pPr marL="82550" indent="0" eaLnBrk="1" hangingPunct="1">
              <a:buFont typeface="Wingdings 2" panose="05020102010507070707" pitchFamily="18" charset="2"/>
              <a:buNone/>
              <a:defRPr/>
            </a:pPr>
            <a:r>
              <a:rPr lang="en-CA" altLang="en-US" sz="2800" b="1" i="1" dirty="0" smtClean="0">
                <a:solidFill>
                  <a:schemeClr val="accent2"/>
                </a:solidFill>
              </a:rPr>
              <a:t>B: You can convert a bitmapped image into a vector graphic easily but you cannot easily convert a vector graphic image into a bitmapped image. </a:t>
            </a:r>
          </a:p>
          <a:p>
            <a:pPr marL="82550" indent="0" eaLnBrk="1" hangingPunct="1">
              <a:buFont typeface="Wingdings 2" panose="05020102010507070707" pitchFamily="18" charset="2"/>
              <a:buNone/>
              <a:defRPr/>
            </a:pPr>
            <a:endParaRPr lang="en-CA" altLang="en-US" b="1" i="1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142875"/>
            <a:ext cx="8143875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to lose customers before you ever even had them!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14375" y="1571625"/>
            <a:ext cx="8220075" cy="4643438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ym typeface="Wingdings" panose="05000000000000000000" pitchFamily="2" charset="2"/>
              </a:rPr>
              <a:t>Have you ever gone to a website and then left within seconds because the graphics were taking too long to download? </a:t>
            </a:r>
          </a:p>
          <a:p>
            <a:pPr eaLnBrk="1" hangingPunct="1"/>
            <a:r>
              <a:rPr lang="en-CA" altLang="en-US" dirty="0" smtClean="0">
                <a:sym typeface="Wingdings" panose="05000000000000000000" pitchFamily="2" charset="2"/>
              </a:rPr>
              <a:t>Do you ever return?</a:t>
            </a:r>
          </a:p>
          <a:p>
            <a:pPr eaLnBrk="1" hangingPunct="1"/>
            <a:r>
              <a:rPr lang="en-CA" altLang="en-US" dirty="0" smtClean="0">
                <a:sym typeface="Wingdings" panose="05000000000000000000" pitchFamily="2" charset="2"/>
                <a:hlinkClick r:id="rId3"/>
              </a:rPr>
              <a:t>http://www.flamingpear.com/examples-sbp/images/blue-green-sea-large.jpg</a:t>
            </a:r>
            <a:r>
              <a:rPr lang="en-CA" altLang="en-US" dirty="0" smtClean="0">
                <a:sym typeface="Wingdings" panose="05000000000000000000" pitchFamily="2" charset="2"/>
              </a:rPr>
              <a:t> </a:t>
            </a:r>
          </a:p>
          <a:p>
            <a:pPr eaLnBrk="1" hangingPunct="1"/>
            <a:r>
              <a:rPr lang="en-CA" altLang="en-US" dirty="0" smtClean="0">
                <a:sym typeface="Wingdings" panose="05000000000000000000" pitchFamily="2" charset="2"/>
                <a:hlinkClick r:id="rId4"/>
              </a:rPr>
              <a:t>http://www.csd.uwo.ca/~lreid/cs1033/resolution/UncompressedGraphics.html</a:t>
            </a:r>
            <a:r>
              <a:rPr lang="en-CA" altLang="en-US" dirty="0" smtClean="0">
                <a:sym typeface="Wingdings" panose="05000000000000000000" pitchFamily="2" charset="2"/>
              </a:rPr>
              <a:t>  </a:t>
            </a:r>
          </a:p>
          <a:p>
            <a:pPr eaLnBrk="1" hangingPunct="1"/>
            <a:endParaRPr lang="en-CA" altLang="en-US" dirty="0" smtClean="0">
              <a:sym typeface="Wingdings" panose="05000000000000000000" pitchFamily="2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CA" alt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Big Is An Image?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5572125"/>
          </a:xfrm>
        </p:spPr>
        <p:txBody>
          <a:bodyPr>
            <a:normAutofit fontScale="4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>
                <a:sym typeface="Wingdings" pitchFamily="2" charset="2"/>
              </a:rPr>
              <a:t>Let’s figure out how many bytes one large picture in true colour (2</a:t>
            </a:r>
            <a:r>
              <a:rPr lang="en-CA" baseline="30000" dirty="0" smtClean="0">
                <a:sym typeface="Wingdings" pitchFamily="2" charset="2"/>
              </a:rPr>
              <a:t>24</a:t>
            </a:r>
            <a:r>
              <a:rPr lang="en-CA" dirty="0" smtClean="0">
                <a:sym typeface="Wingdings" pitchFamily="2" charset="2"/>
              </a:rPr>
              <a:t> colours) would take up.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>
                <a:sym typeface="Wingdings" pitchFamily="2" charset="2"/>
              </a:rPr>
              <a:t>Roughly: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>
                <a:sym typeface="Wingdings" pitchFamily="2" charset="2"/>
              </a:rPr>
              <a:t>Total Numbers of pixels (Sampling) * Colour Big Depth (Quantize) 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>
                <a:sym typeface="Wingdings" pitchFamily="2" charset="2"/>
              </a:rPr>
              <a:t>Length (</a:t>
            </a:r>
            <a:r>
              <a:rPr lang="en-CA" dirty="0" err="1" smtClean="0">
                <a:sym typeface="Wingdings" pitchFamily="2" charset="2"/>
              </a:rPr>
              <a:t>px</a:t>
            </a:r>
            <a:r>
              <a:rPr lang="en-CA" dirty="0" smtClean="0">
                <a:sym typeface="Wingdings" pitchFamily="2" charset="2"/>
              </a:rPr>
              <a:t>) * width (</a:t>
            </a:r>
            <a:r>
              <a:rPr lang="en-CA" dirty="0" err="1" smtClean="0">
                <a:sym typeface="Wingdings" pitchFamily="2" charset="2"/>
              </a:rPr>
              <a:t>px</a:t>
            </a:r>
            <a:r>
              <a:rPr lang="en-CA" dirty="0" smtClean="0">
                <a:sym typeface="Wingdings" pitchFamily="2" charset="2"/>
              </a:rPr>
              <a:t>) * Colour bit depth(bytes)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>
                <a:solidFill>
                  <a:schemeClr val="accent1"/>
                </a:solidFill>
                <a:sym typeface="Wingdings" pitchFamily="2" charset="2"/>
              </a:rPr>
              <a:t>Question:  </a:t>
            </a:r>
            <a:r>
              <a:rPr lang="en-CA" dirty="0" smtClean="0">
                <a:solidFill>
                  <a:schemeClr val="accent1"/>
                </a:solidFill>
                <a:sym typeface="Wingdings" pitchFamily="2" charset="2"/>
              </a:rPr>
              <a:t>Assume we have a picture that is:</a:t>
            </a:r>
          </a:p>
          <a:p>
            <a:pPr marL="886142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chemeClr val="accent1"/>
                </a:solidFill>
                <a:sym typeface="Wingdings" pitchFamily="2" charset="2"/>
              </a:rPr>
              <a:t>1600 pixels by 1200 pixels (takes up the whole screen and more depending on your resolution)</a:t>
            </a:r>
          </a:p>
          <a:p>
            <a:pPr marL="886142" lvl="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olidFill>
                  <a:schemeClr val="accent1"/>
                </a:solidFill>
                <a:sym typeface="Wingdings" pitchFamily="2" charset="2"/>
              </a:rPr>
              <a:t>Each pixel will need 3 bytes (8 bits for red, 8 bits for green, 8 bits for blue) to represent the colour of each pixel &lt;R,G,B&gt;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>
                <a:solidFill>
                  <a:schemeClr val="accent1"/>
                </a:solidFill>
                <a:sym typeface="Wingdings" pitchFamily="2" charset="2"/>
              </a:rPr>
              <a:t>How many bytes, kilobyte and megabytes is the image? 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>
                <a:solidFill>
                  <a:schemeClr val="accent1"/>
                </a:solidFill>
                <a:sym typeface="Wingdings" pitchFamily="2" charset="2"/>
              </a:rPr>
              <a:t>1600 * 1200 * 3 = 5,760,000 bytes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>
                <a:solidFill>
                  <a:schemeClr val="accent1"/>
                </a:solidFill>
                <a:sym typeface="Wingdings" pitchFamily="2" charset="2"/>
              </a:rPr>
              <a:t>5760000/1024 = 5625 Kilobyte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>
                <a:solidFill>
                  <a:schemeClr val="accent1"/>
                </a:solidFill>
                <a:sym typeface="Wingdings" pitchFamily="2" charset="2"/>
              </a:rPr>
              <a:t>5625/1024 = 5.5 Megabytes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</a:rPr>
              <a:t>Save a picture this size in </a:t>
            </a:r>
            <a:r>
              <a:rPr lang="en-CA" dirty="0">
                <a:sym typeface="Wingdings" pitchFamily="2" charset="2"/>
              </a:rPr>
              <a:t> </a:t>
            </a:r>
            <a:r>
              <a:rPr lang="en-CA" smtClean="0">
                <a:sym typeface="Wingdings" pitchFamily="2" charset="2"/>
              </a:rPr>
              <a:t>Affinity Photo as </a:t>
            </a:r>
            <a:r>
              <a:rPr lang="en-CA" dirty="0" smtClean="0">
                <a:sym typeface="Wingdings" pitchFamily="2" charset="2"/>
              </a:rPr>
              <a:t>.raw to find size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>
                <a:sym typeface="Wingdings" pitchFamily="2" charset="2"/>
                <a:hlinkClick r:id="rId2"/>
              </a:rPr>
              <a:t>http://www.csd.uwo.ca/~lreid/cs1033/resolution</a:t>
            </a:r>
            <a:r>
              <a:rPr lang="en-CA" dirty="0" smtClean="0">
                <a:sym typeface="Wingdings" pitchFamily="2" charset="2"/>
              </a:rPr>
              <a:t>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CA" dirty="0" smtClean="0">
                <a:sym typeface="Wingdings" pitchFamily="2" charset="2"/>
              </a:rPr>
              <a:t>Look at the size of the file with the extension .raw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CA" b="1" dirty="0" smtClean="0">
              <a:sym typeface="Wingdings" pitchFamily="2" charset="2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CA" b="1" dirty="0">
              <a:sym typeface="Wingdings" pitchFamily="2" charset="2"/>
            </a:endParaRPr>
          </a:p>
          <a:p>
            <a:pPr marL="82296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CA" b="1" dirty="0" smtClean="0">
                <a:sym typeface="Wingdings" pitchFamily="2" charset="2"/>
              </a:rPr>
              <a:t>UNITS OF MEASURE: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>
                <a:sym typeface="Wingdings" pitchFamily="2" charset="2"/>
              </a:rPr>
              <a:t>How </a:t>
            </a:r>
            <a:r>
              <a:rPr lang="en-CA" dirty="0">
                <a:sym typeface="Wingdings" pitchFamily="2" charset="2"/>
              </a:rPr>
              <a:t>about kilobytes, megabytes, </a:t>
            </a:r>
            <a:r>
              <a:rPr lang="en-CA" dirty="0" err="1">
                <a:sym typeface="Wingdings" pitchFamily="2" charset="2"/>
              </a:rPr>
              <a:t>etc</a:t>
            </a:r>
            <a:r>
              <a:rPr lang="en-CA" dirty="0">
                <a:sym typeface="Wingdings" pitchFamily="2" charset="2"/>
              </a:rPr>
              <a:t>?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>
                <a:sym typeface="Wingdings" pitchFamily="2" charset="2"/>
              </a:rPr>
              <a:t>1 KB = 1024 B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>
                <a:sym typeface="Wingdings" pitchFamily="2" charset="2"/>
              </a:rPr>
              <a:t>1 MB = 1024 KB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>
                <a:sym typeface="Wingdings" pitchFamily="2" charset="2"/>
              </a:rPr>
              <a:t>1 GB = 1024 MB</a:t>
            </a:r>
          </a:p>
          <a:p>
            <a:pPr marL="640398" lvl="1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>
                <a:sym typeface="Wingdings" pitchFamily="2" charset="2"/>
              </a:rPr>
              <a:t>1 TB = 1024 GB</a:t>
            </a:r>
          </a:p>
          <a:p>
            <a:pPr marL="82296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CA" i="1" dirty="0">
                <a:sym typeface="Wingdings" pitchFamily="2" charset="2"/>
              </a:rPr>
              <a:t>* Some people use 1000 for these conversions.</a:t>
            </a:r>
          </a:p>
          <a:p>
            <a:pPr marL="366268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endParaRPr lang="en-CA" dirty="0" smtClean="0">
              <a:sym typeface="Wingdings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75" y="3068638"/>
            <a:ext cx="5183188" cy="719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963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We need to decide what are we going to use the image for?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3" name="Text Placeholder 3"/>
          <p:cNvSpPr>
            <a:spLocks noGrp="1"/>
          </p:cNvSpPr>
          <p:nvPr>
            <p:ph type="body" idx="1"/>
          </p:nvPr>
        </p:nvSpPr>
        <p:spPr>
          <a:xfrm>
            <a:off x="457200" y="279400"/>
            <a:ext cx="3686175" cy="639763"/>
          </a:xfrm>
          <a:ln>
            <a:headEnd/>
            <a:tailEnd/>
          </a:ln>
        </p:spPr>
        <p:txBody>
          <a:bodyPr/>
          <a:lstStyle/>
          <a:p>
            <a:pPr marL="63500" eaLnBrk="1" hangingPunct="1"/>
            <a:r>
              <a:rPr lang="en-CA" altLang="en-US" b="1" smtClean="0"/>
              <a:t>For Printing in a Flyer or Magazine:</a:t>
            </a:r>
          </a:p>
        </p:txBody>
      </p:sp>
      <p:sp>
        <p:nvSpPr>
          <p:cNvPr id="61444" name="Text Placeholder 5"/>
          <p:cNvSpPr>
            <a:spLocks noGrp="1"/>
          </p:cNvSpPr>
          <p:nvPr>
            <p:ph type="body" sz="half" idx="3"/>
          </p:nvPr>
        </p:nvSpPr>
        <p:spPr>
          <a:xfrm>
            <a:off x="4214813" y="285750"/>
            <a:ext cx="4572000" cy="639763"/>
          </a:xfrm>
          <a:ln>
            <a:headEnd/>
            <a:tailEnd/>
          </a:ln>
        </p:spPr>
        <p:txBody>
          <a:bodyPr/>
          <a:lstStyle/>
          <a:p>
            <a:pPr marL="63500" eaLnBrk="1" hangingPunct="1"/>
            <a:r>
              <a:rPr lang="en-CA" altLang="en-US" b="1" smtClean="0"/>
              <a:t>For Displaying in a Web Page:</a:t>
            </a:r>
          </a:p>
        </p:txBody>
      </p:sp>
      <p:sp>
        <p:nvSpPr>
          <p:cNvPr id="6144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963"/>
            <a:ext cx="3686175" cy="4114800"/>
          </a:xfrm>
          <a:ln>
            <a:headEnd/>
            <a:tailEnd/>
          </a:ln>
        </p:spPr>
        <p:txBody>
          <a:bodyPr/>
          <a:lstStyle/>
          <a:p>
            <a:pPr marL="392113" indent="-273050" eaLnBrk="1" hangingPunct="1"/>
            <a:r>
              <a:rPr lang="en-CA" altLang="en-US" smtClean="0"/>
              <a:t>File size doesn’t matter</a:t>
            </a:r>
          </a:p>
          <a:p>
            <a:pPr marL="392113" indent="-273050" eaLnBrk="1" hangingPunct="1"/>
            <a:r>
              <a:rPr lang="en-CA" altLang="en-US" smtClean="0"/>
              <a:t>Most important issue is the quality of the image!</a:t>
            </a:r>
          </a:p>
          <a:p>
            <a:pPr marL="392113" indent="-273050" eaLnBrk="1" hangingPunct="1"/>
            <a:r>
              <a:rPr lang="en-CA" altLang="en-US" smtClean="0"/>
              <a:t>Image will be printed with at least 300dpi</a:t>
            </a:r>
          </a:p>
        </p:txBody>
      </p:sp>
      <p:sp>
        <p:nvSpPr>
          <p:cNvPr id="61446" name="Content Placeholder 6"/>
          <p:cNvSpPr>
            <a:spLocks noGrp="1"/>
          </p:cNvSpPr>
          <p:nvPr>
            <p:ph sz="quarter" idx="4"/>
          </p:nvPr>
        </p:nvSpPr>
        <p:spPr>
          <a:xfrm>
            <a:off x="4214813" y="969963"/>
            <a:ext cx="4572000" cy="4114800"/>
          </a:xfrm>
          <a:ln>
            <a:headEnd/>
            <a:tailEnd/>
          </a:ln>
        </p:spPr>
        <p:txBody>
          <a:bodyPr/>
          <a:lstStyle/>
          <a:p>
            <a:pPr marL="392113" indent="-273050" eaLnBrk="1" hangingPunct="1"/>
            <a:r>
              <a:rPr lang="en-CA" altLang="en-US" smtClean="0"/>
              <a:t>File size is very important</a:t>
            </a:r>
          </a:p>
          <a:p>
            <a:pPr marL="392113" indent="-273050" eaLnBrk="1" hangingPunct="1"/>
            <a:r>
              <a:rPr lang="en-CA" altLang="en-US" smtClean="0"/>
              <a:t>Bigger files take longer to download</a:t>
            </a:r>
          </a:p>
          <a:p>
            <a:pPr marL="392113" indent="-273050" eaLnBrk="1" hangingPunct="1"/>
            <a:r>
              <a:rPr lang="en-CA" altLang="en-US" smtClean="0"/>
              <a:t>Quality is important too but want to try to get best quality with smallest file size.</a:t>
            </a:r>
          </a:p>
        </p:txBody>
      </p:sp>
      <p:pic>
        <p:nvPicPr>
          <p:cNvPr id="61447" name="Picture 8" descr="home_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071813"/>
            <a:ext cx="30003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0" descr="thecoach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429000"/>
            <a:ext cx="2143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Poster Assignment Tips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7818438" cy="5072063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Check that you have all the required criteria such as a shape from the shape tool.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Remember to follow the CRAP rules!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>
                <a:hlinkClick r:id="rId3"/>
              </a:rPr>
              <a:t>Other tips</a:t>
            </a:r>
            <a:endParaRPr lang="en-CA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Colour Choices </a:t>
            </a:r>
            <a:r>
              <a:rPr lang="en-CA" dirty="0" smtClean="0">
                <a:sym typeface="Wingdings" pitchFamily="2" charset="2"/>
              </a:rPr>
              <a:t> </a:t>
            </a:r>
            <a:r>
              <a:rPr lang="en-CA" dirty="0" smtClean="0">
                <a:sym typeface="Wingdings" pitchFamily="2" charset="2"/>
                <a:hlinkClick r:id="rId4"/>
              </a:rPr>
              <a:t>https://color.adobe.com/create</a:t>
            </a: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>and </a:t>
            </a:r>
            <a:r>
              <a:rPr lang="en-CA" dirty="0" smtClean="0">
                <a:sym typeface="Wingdings" pitchFamily="2" charset="2"/>
                <a:hlinkClick r:id="rId5"/>
              </a:rPr>
              <a:t>http://design-seeds.com/</a:t>
            </a:r>
            <a:r>
              <a:rPr lang="en-CA" dirty="0" smtClean="0">
                <a:sym typeface="Wingdings" pitchFamily="2" charset="2"/>
              </a:rPr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42875"/>
            <a:ext cx="8424862" cy="14859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long will it take that uncompressed sunset image to download if we are using it in a webpage?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785938"/>
            <a:ext cx="4214812" cy="45720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 client is using high speed connect at 1500 kilobits per second?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 client is on a modem that is 56 kilobits per second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On a really old modem that is 28.8 kilobits per second?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0813" y="2071688"/>
            <a:ext cx="2357437" cy="407193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 dirty="0">
                <a:latin typeface="+mn-lt"/>
              </a:rPr>
              <a:t>33 Seconds</a:t>
            </a: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>
              <a:latin typeface="+mn-lt"/>
            </a:endParaRP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>
              <a:latin typeface="+mn-lt"/>
            </a:endParaRP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>
              <a:latin typeface="+mn-lt"/>
            </a:endParaRP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 dirty="0">
                <a:latin typeface="+mn-lt"/>
              </a:rPr>
              <a:t>860 Seconds or 14.33 Minutes</a:t>
            </a: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en-US" sz="3200" dirty="0">
              <a:latin typeface="+mn-lt"/>
            </a:endParaRP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en-US" sz="3200" dirty="0">
              <a:latin typeface="+mn-lt"/>
            </a:endParaRPr>
          </a:p>
          <a:p>
            <a:pPr marL="365760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 dirty="0">
                <a:latin typeface="+mn-lt"/>
              </a:rPr>
              <a:t>1672 Seconds or 28.66 Minutes</a:t>
            </a:r>
            <a:endParaRPr lang="en-CA" sz="28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8" t="28532"/>
          <a:stretch>
            <a:fillRect/>
          </a:stretch>
        </p:blipFill>
        <p:spPr bwMode="auto">
          <a:xfrm>
            <a:off x="4643438" y="4714875"/>
            <a:ext cx="20828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1" t="25424"/>
          <a:stretch>
            <a:fillRect/>
          </a:stretch>
        </p:blipFill>
        <p:spPr bwMode="auto">
          <a:xfrm>
            <a:off x="4643438" y="3357563"/>
            <a:ext cx="19812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00250"/>
            <a:ext cx="2025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785938"/>
            <a:ext cx="428625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62473" name="Picture 12" descr="FHE6SIBG7DY83SU.MEDIUM.jpg (569×32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5681663"/>
            <a:ext cx="259397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311525" y="3016250"/>
            <a:ext cx="252413" cy="3127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62188" y="4714875"/>
            <a:ext cx="736600" cy="1643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03350" y="5967413"/>
            <a:ext cx="1108075" cy="547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We need to make our </a:t>
            </a:r>
            <a:r>
              <a:rPr lang="en-CA" dirty="0" err="1" smtClean="0">
                <a:solidFill>
                  <a:schemeClr val="tx2">
                    <a:satMod val="130000"/>
                  </a:schemeClr>
                </a:solidFill>
              </a:rPr>
              <a:t>webpages</a:t>
            </a: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 download as fast as possible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57250" y="1571625"/>
            <a:ext cx="771525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We want them to be the “appropriate size” for our page, in terms of proportion</a:t>
            </a:r>
          </a:p>
          <a:p>
            <a:pPr eaLnBrk="1" hangingPunct="1"/>
            <a:r>
              <a:rPr lang="en-US" altLang="en-US" smtClean="0"/>
              <a:t>Want the image to look good (“high quality”)</a:t>
            </a:r>
          </a:p>
          <a:p>
            <a:pPr eaLnBrk="1" hangingPunct="1"/>
            <a:r>
              <a:rPr lang="en-US" altLang="en-US" smtClean="0"/>
              <a:t>Want image to download quickly</a:t>
            </a:r>
          </a:p>
          <a:p>
            <a:pPr eaLnBrk="1" hangingPunct="1"/>
            <a:r>
              <a:rPr lang="en-US" altLang="en-US" smtClean="0"/>
              <a:t>THUS  WE NEED TO MAKE OUR IMAGE FILES SMALLER BUT OUR IMAGE TO STILL LOOK GOOD!</a:t>
            </a:r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r="32172"/>
          <a:stretch>
            <a:fillRect/>
          </a:stretch>
        </p:blipFill>
        <p:spPr bwMode="auto">
          <a:xfrm>
            <a:off x="1127125" y="176213"/>
            <a:ext cx="4002088" cy="439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714625"/>
            <a:ext cx="4105275" cy="38179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5572125" y="981075"/>
            <a:ext cx="35718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Below,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-Image size isn’t appropriate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-Doesn’t look good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-BUT it does download faster than the top page because the image is smaller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00813" y="2349500"/>
            <a:ext cx="1600200" cy="7223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5219700" y="1700213"/>
            <a:ext cx="431800" cy="5048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142875"/>
            <a:ext cx="8215313" cy="1214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do we download faster?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785813" y="1285875"/>
            <a:ext cx="7858125" cy="407193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Make our image file size smaller!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smtClean="0">
                <a:solidFill>
                  <a:schemeClr val="accent1"/>
                </a:solidFill>
              </a:rPr>
              <a:t>Question: What can we do to make our images smaller?</a:t>
            </a:r>
          </a:p>
          <a:p>
            <a:pPr eaLnBrk="1" hangingPunct="1"/>
            <a:r>
              <a:rPr lang="en-US" altLang="en-US" b="1" smtClean="0"/>
              <a:t>OPTION 1: Make the image be physically smaller  </a:t>
            </a:r>
            <a:r>
              <a:rPr lang="en-US" altLang="en-US" b="1" smtClean="0">
                <a:sym typeface="Wingdings" panose="05000000000000000000" pitchFamily="2" charset="2"/>
              </a:rPr>
              <a:t> LESS PIXELS </a:t>
            </a:r>
            <a:r>
              <a:rPr lang="en-US" altLang="en-US" smtClean="0"/>
              <a:t>(BUT that will change the size it is displayed at on the screen). </a:t>
            </a:r>
          </a:p>
          <a:p>
            <a:pPr lvl="2" eaLnBrk="1" hangingPunct="1"/>
            <a:r>
              <a:rPr lang="en-US" altLang="en-US" smtClean="0"/>
              <a:t>For example, a 100 pixel by 100 image pixel (</a:t>
            </a:r>
            <a:r>
              <a:rPr lang="en-US" altLang="en-US" b="1" smtClean="0"/>
              <a:t>30KB</a:t>
            </a:r>
            <a:r>
              <a:rPr lang="en-US" altLang="en-US" smtClean="0"/>
              <a:t>) is smaller than a 200 pixel by 200 pixel image (</a:t>
            </a:r>
            <a:r>
              <a:rPr lang="en-US" altLang="en-US" b="1" smtClean="0"/>
              <a:t>118KB</a:t>
            </a:r>
            <a:r>
              <a:rPr lang="en-US" altLang="en-US" smtClean="0"/>
              <a:t>)</a:t>
            </a:r>
          </a:p>
          <a:p>
            <a:pPr eaLnBrk="1" hangingPunct="1"/>
            <a:endParaRPr lang="en-C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400"/>
            <a:ext cx="6500812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427413"/>
            <a:ext cx="6500812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5173663" y="5286375"/>
            <a:ext cx="2500312" cy="1200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100 by 100 pixels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Did you really want the polar bear to be this small?</a:t>
            </a:r>
          </a:p>
        </p:txBody>
      </p:sp>
      <p:cxnSp>
        <p:nvCxnSpPr>
          <p:cNvPr id="8" name="Straight Arrow Connector 7"/>
          <p:cNvCxnSpPr>
            <a:stCxn id="67588" idx="1"/>
          </p:cNvCxnSpPr>
          <p:nvPr/>
        </p:nvCxnSpPr>
        <p:spPr>
          <a:xfrm rot="10800000">
            <a:off x="3286125" y="5214938"/>
            <a:ext cx="1887538" cy="671512"/>
          </a:xfrm>
          <a:prstGeom prst="straightConnector1">
            <a:avLst/>
          </a:prstGeom>
          <a:ln w="3492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0" name="TextBox 8"/>
          <p:cNvSpPr txBox="1">
            <a:spLocks noChangeArrowheads="1"/>
          </p:cNvSpPr>
          <p:nvPr/>
        </p:nvSpPr>
        <p:spPr bwMode="auto">
          <a:xfrm>
            <a:off x="5500688" y="1428750"/>
            <a:ext cx="2500312" cy="1200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200 by 200 pixels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This is how you wanted the image to look within your page!</a:t>
            </a:r>
          </a:p>
        </p:txBody>
      </p:sp>
      <p:cxnSp>
        <p:nvCxnSpPr>
          <p:cNvPr id="10" name="Straight Arrow Connector 9"/>
          <p:cNvCxnSpPr>
            <a:stCxn id="67590" idx="1"/>
          </p:cNvCxnSpPr>
          <p:nvPr/>
        </p:nvCxnSpPr>
        <p:spPr>
          <a:xfrm rot="10800000" flipV="1">
            <a:off x="4000500" y="2028825"/>
            <a:ext cx="1500188" cy="185738"/>
          </a:xfrm>
          <a:prstGeom prst="straightConnector1">
            <a:avLst/>
          </a:prstGeom>
          <a:ln w="3492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How do we download faster and keep the image the size we want it?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5813" y="1428750"/>
            <a:ext cx="8077200" cy="5072063"/>
          </a:xfrm>
        </p:spPr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OPTION 2: COMPRESS  THE IMAGE FILE:  </a:t>
            </a:r>
            <a:r>
              <a:rPr lang="en-US" dirty="0" smtClean="0"/>
              <a:t>use tricks to make file smaller without losing the quality of the image or the size (in pixels of the image)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Still 200 pixels by 200 pixels but the file size is smaller than the original.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uncompressed image that is: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200 by 200 pixels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True </a:t>
            </a:r>
            <a:r>
              <a:rPr lang="en-US" dirty="0" err="1" smtClean="0"/>
              <a:t>Colour</a:t>
            </a:r>
            <a:r>
              <a:rPr lang="en-US" dirty="0" smtClean="0"/>
              <a:t> (16 million </a:t>
            </a:r>
            <a:r>
              <a:rPr lang="en-US" dirty="0" err="1" smtClean="0"/>
              <a:t>colours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&lt;R,G,B&gt;</a:t>
            </a:r>
            <a:r>
              <a:rPr lang="en-US" dirty="0" smtClean="0"/>
              <a:t>)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Will be 200 * 200 * 3 bytes = </a:t>
            </a:r>
            <a:r>
              <a:rPr lang="en-US" b="1" dirty="0" smtClean="0"/>
              <a:t>120,000 bytes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Will be 120,000 / 1024 = </a:t>
            </a:r>
            <a:r>
              <a:rPr lang="en-US" b="1" dirty="0" smtClean="0"/>
              <a:t>117.2 Kilobytes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42875"/>
            <a:ext cx="8072438" cy="1000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Compression To The Rescue!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030288"/>
            <a:ext cx="6429375" cy="4733925"/>
          </a:xfrm>
        </p:spPr>
        <p:txBody>
          <a:bodyPr>
            <a:normAutofit fontScale="925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The same image that is: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200 by 200 pixels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Original size was 118 </a:t>
            </a:r>
            <a:r>
              <a:rPr lang="en-US" dirty="0" err="1" smtClean="0"/>
              <a:t>kbytes</a:t>
            </a:r>
            <a:r>
              <a:rPr lang="en-US" dirty="0" smtClean="0"/>
              <a:t> (200*200*3/1024)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Looks almost like true </a:t>
            </a:r>
            <a:r>
              <a:rPr lang="en-US" dirty="0" err="1" smtClean="0"/>
              <a:t>colour</a:t>
            </a:r>
            <a:r>
              <a:rPr lang="en-US" dirty="0" smtClean="0"/>
              <a:t> when: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SAVED AS A COMPRESSED JPG WILL BE: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/>
              <a:t>Highest Quality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58 KB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US" dirty="0" smtClean="0">
                <a:sym typeface="Wingdings" pitchFamily="2" charset="2"/>
              </a:rPr>
              <a:t>Lowest Quality  </a:t>
            </a:r>
            <a:r>
              <a:rPr lang="en-US" b="1" dirty="0" smtClean="0">
                <a:sym typeface="Wingdings" pitchFamily="2" charset="2"/>
              </a:rPr>
              <a:t>25 KB</a:t>
            </a:r>
            <a:r>
              <a:rPr lang="en-CA" dirty="0" smtClean="0"/>
              <a:t> </a:t>
            </a:r>
          </a:p>
          <a:p>
            <a:pPr marL="886968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CA" dirty="0" smtClean="0"/>
              <a:t>SAVED AS A COMPRESSED GIF WILL BE: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CA" dirty="0" smtClean="0"/>
              <a:t>256 Colours </a:t>
            </a:r>
            <a:r>
              <a:rPr lang="en-CA" dirty="0" smtClean="0">
                <a:sym typeface="Wingdings" pitchFamily="2" charset="2"/>
              </a:rPr>
              <a:t></a:t>
            </a:r>
            <a:r>
              <a:rPr lang="en-CA" b="1" dirty="0" smtClean="0">
                <a:sym typeface="Wingdings" pitchFamily="2" charset="2"/>
              </a:rPr>
              <a:t>29KB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CA" dirty="0" smtClean="0">
                <a:sym typeface="Wingdings" pitchFamily="2" charset="2"/>
              </a:rPr>
              <a:t>64 Colours </a:t>
            </a:r>
            <a:r>
              <a:rPr lang="en-CA" b="1" dirty="0" smtClean="0">
                <a:sym typeface="Wingdings" pitchFamily="2" charset="2"/>
              </a:rPr>
              <a:t>17KB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CA" dirty="0" smtClean="0">
                <a:sym typeface="Wingdings" pitchFamily="2" charset="2"/>
              </a:rPr>
              <a:t>16 Colours </a:t>
            </a:r>
            <a:r>
              <a:rPr lang="en-CA" b="1" dirty="0" smtClean="0">
                <a:sym typeface="Wingdings" pitchFamily="2" charset="2"/>
              </a:rPr>
              <a:t>7KB</a:t>
            </a:r>
          </a:p>
          <a:p>
            <a:pPr marL="1097280" lvl="3" indent="-173736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"/>
              <a:defRPr/>
            </a:pPr>
            <a:r>
              <a:rPr lang="en-CA" dirty="0" smtClean="0">
                <a:sym typeface="Wingdings" pitchFamily="2" charset="2"/>
              </a:rPr>
              <a:t>10 Colours </a:t>
            </a:r>
            <a:r>
              <a:rPr lang="en-CA" b="1" dirty="0" smtClean="0">
                <a:sym typeface="Wingdings" pitchFamily="2" charset="2"/>
              </a:rPr>
              <a:t>3KB</a:t>
            </a:r>
            <a:endParaRPr lang="en-CA" b="1" dirty="0"/>
          </a:p>
        </p:txBody>
      </p:sp>
      <p:pic>
        <p:nvPicPr>
          <p:cNvPr id="69636" name="Picture 11" descr="C:\Documents and Settings\lreid\Local Settings\Temporary Internet Files\Content.IE5\FTQVBHZQ\MCj0441888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87313"/>
            <a:ext cx="22637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7" name="Group 23"/>
          <p:cNvGrpSpPr>
            <a:grpSpLocks/>
          </p:cNvGrpSpPr>
          <p:nvPr/>
        </p:nvGrpSpPr>
        <p:grpSpPr bwMode="auto">
          <a:xfrm>
            <a:off x="3924300" y="4806950"/>
            <a:ext cx="5857875" cy="1785938"/>
            <a:chOff x="3643306" y="4786322"/>
            <a:chExt cx="5634965" cy="1714512"/>
          </a:xfrm>
        </p:grpSpPr>
        <p:pic>
          <p:nvPicPr>
            <p:cNvPr id="6963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24"/>
            <a:stretch>
              <a:fillRect/>
            </a:stretch>
          </p:blipFill>
          <p:spPr bwMode="auto">
            <a:xfrm>
              <a:off x="3643306" y="4786322"/>
              <a:ext cx="5634965" cy="162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6644040" y="4786322"/>
              <a:ext cx="642905" cy="1714512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/>
            </a:p>
          </p:txBody>
        </p:sp>
      </p:grpSp>
      <p:sp>
        <p:nvSpPr>
          <p:cNvPr id="8" name="Curved Left Arrow 7"/>
          <p:cNvSpPr/>
          <p:nvPr/>
        </p:nvSpPr>
        <p:spPr>
          <a:xfrm rot="20437916">
            <a:off x="7351713" y="2120900"/>
            <a:ext cx="1587500" cy="45434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07" y="975880"/>
            <a:ext cx="1103622" cy="101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571500"/>
            <a:ext cx="1712912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71500"/>
            <a:ext cx="178435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571500"/>
            <a:ext cx="1747837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6378575" y="2168525"/>
            <a:ext cx="214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Lowest Quality JPG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25KB</a:t>
            </a:r>
          </a:p>
        </p:txBody>
      </p:sp>
      <p:sp>
        <p:nvSpPr>
          <p:cNvPr id="71686" name="TextBox 7"/>
          <p:cNvSpPr txBox="1">
            <a:spLocks noChangeArrowheads="1"/>
          </p:cNvSpPr>
          <p:nvPr/>
        </p:nvSpPr>
        <p:spPr bwMode="auto">
          <a:xfrm>
            <a:off x="3833813" y="2120900"/>
            <a:ext cx="2214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Highest Quality JPG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58 KB</a:t>
            </a:r>
          </a:p>
        </p:txBody>
      </p:sp>
      <p:sp>
        <p:nvSpPr>
          <p:cNvPr id="71687" name="TextBox 8"/>
          <p:cNvSpPr txBox="1">
            <a:spLocks noChangeArrowheads="1"/>
          </p:cNvSpPr>
          <p:nvPr/>
        </p:nvSpPr>
        <p:spPr bwMode="auto">
          <a:xfrm>
            <a:off x="1500188" y="2120900"/>
            <a:ext cx="1643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Raw Image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118KB</a:t>
            </a:r>
          </a:p>
        </p:txBody>
      </p:sp>
      <p:pic>
        <p:nvPicPr>
          <p:cNvPr id="716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1757363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TextBox 10"/>
          <p:cNvSpPr txBox="1">
            <a:spLocks noChangeArrowheads="1"/>
          </p:cNvSpPr>
          <p:nvPr/>
        </p:nvSpPr>
        <p:spPr bwMode="auto">
          <a:xfrm>
            <a:off x="1047750" y="5003800"/>
            <a:ext cx="22145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256 Colours GIF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29 KB</a:t>
            </a:r>
          </a:p>
        </p:txBody>
      </p:sp>
      <p:sp>
        <p:nvSpPr>
          <p:cNvPr id="71690" name="TextBox 11"/>
          <p:cNvSpPr txBox="1">
            <a:spLocks noChangeArrowheads="1"/>
          </p:cNvSpPr>
          <p:nvPr/>
        </p:nvSpPr>
        <p:spPr bwMode="auto">
          <a:xfrm>
            <a:off x="3051175" y="4979988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64 Colours GIF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17 KB</a:t>
            </a:r>
          </a:p>
        </p:txBody>
      </p:sp>
      <p:sp>
        <p:nvSpPr>
          <p:cNvPr id="71691" name="TextBox 12"/>
          <p:cNvSpPr txBox="1">
            <a:spLocks noChangeArrowheads="1"/>
          </p:cNvSpPr>
          <p:nvPr/>
        </p:nvSpPr>
        <p:spPr bwMode="auto">
          <a:xfrm>
            <a:off x="5045075" y="4992688"/>
            <a:ext cx="2214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16 Colours GIF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7 KB</a:t>
            </a:r>
          </a:p>
        </p:txBody>
      </p:sp>
      <p:sp>
        <p:nvSpPr>
          <p:cNvPr id="71692" name="TextBox 13"/>
          <p:cNvSpPr txBox="1">
            <a:spLocks noChangeArrowheads="1"/>
          </p:cNvSpPr>
          <p:nvPr/>
        </p:nvSpPr>
        <p:spPr bwMode="auto">
          <a:xfrm>
            <a:off x="6999288" y="4976813"/>
            <a:ext cx="2214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10 Colours GIF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3 KB</a:t>
            </a:r>
          </a:p>
        </p:txBody>
      </p:sp>
      <p:pic>
        <p:nvPicPr>
          <p:cNvPr id="7169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29000"/>
            <a:ext cx="17303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417888"/>
            <a:ext cx="173831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3429000"/>
            <a:ext cx="17573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6" name="TextBox 17"/>
          <p:cNvSpPr txBox="1">
            <a:spLocks noChangeArrowheads="1"/>
          </p:cNvSpPr>
          <p:nvPr/>
        </p:nvSpPr>
        <p:spPr bwMode="auto">
          <a:xfrm>
            <a:off x="5214938" y="5818188"/>
            <a:ext cx="39290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Note: this one is </a:t>
            </a:r>
            <a:r>
              <a:rPr lang="en-CA" altLang="en-US" sz="1800" b="1"/>
              <a:t>40 times </a:t>
            </a:r>
            <a:r>
              <a:rPr lang="en-CA" altLang="en-US" sz="1800"/>
              <a:t>than the uncompressed file smaller BUT the quality of the image is very poor!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572250" y="5429250"/>
            <a:ext cx="428625" cy="428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Compression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42938" y="1285875"/>
            <a:ext cx="8291512" cy="5072063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Key Concept: </a:t>
            </a:r>
            <a:r>
              <a:rPr lang="en-CA" altLang="en-US" b="1" i="1" dirty="0" smtClean="0"/>
              <a:t>Compress as much as you can WITHOUT sacrificing quality (losing information)!</a:t>
            </a:r>
          </a:p>
          <a:p>
            <a:pPr eaLnBrk="1" hangingPunct="1"/>
            <a:r>
              <a:rPr lang="en-CA" altLang="en-US" dirty="0" smtClean="0"/>
              <a:t>Is there a way we can stuff the bits and bytes down into less bits and bytes? </a:t>
            </a:r>
          </a:p>
          <a:p>
            <a:pPr lvl="1" eaLnBrk="1" hangingPunct="1"/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Two Types of Compression	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591050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smtClean="0"/>
              <a:t>Lossless: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Compress the original bits and bytes into less </a:t>
            </a:r>
            <a:br>
              <a:rPr lang="en-CA" dirty="0" smtClean="0"/>
            </a:br>
            <a:r>
              <a:rPr lang="en-CA" dirty="0" smtClean="0"/>
              <a:t>bits and bytes without losing any of the original </a:t>
            </a:r>
            <a:br>
              <a:rPr lang="en-CA" dirty="0" smtClean="0"/>
            </a:br>
            <a:r>
              <a:rPr lang="en-CA" dirty="0" smtClean="0"/>
              <a:t>information about the picture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When we reopen the file, all the original </a:t>
            </a:r>
            <a:br>
              <a:rPr lang="en-CA" dirty="0" smtClean="0"/>
            </a:br>
            <a:r>
              <a:rPr lang="en-CA" dirty="0" smtClean="0"/>
              <a:t>information about the picture is still there!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NO INFORMATION IS LOST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b="1" dirty="0" err="1" smtClean="0"/>
              <a:t>Lossy</a:t>
            </a:r>
            <a:r>
              <a:rPr lang="en-CA" b="1" dirty="0" smtClean="0"/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When compression occurs, some of the original</a:t>
            </a:r>
            <a:br>
              <a:rPr lang="en-CA" dirty="0" smtClean="0"/>
            </a:br>
            <a:r>
              <a:rPr lang="en-CA" dirty="0" smtClean="0"/>
              <a:t> information is lost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Selected portions of the image are discarded but</a:t>
            </a:r>
            <a:br>
              <a:rPr lang="en-CA" dirty="0" smtClean="0"/>
            </a:br>
            <a:r>
              <a:rPr lang="en-CA" dirty="0" smtClean="0"/>
              <a:t>the selected portions are the ones that will be </a:t>
            </a:r>
            <a:br>
              <a:rPr lang="en-CA" dirty="0" smtClean="0"/>
            </a:br>
            <a:r>
              <a:rPr lang="en-CA" dirty="0" smtClean="0"/>
              <a:t>the ones that least missed or noticed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CANNOT GET THIS INFO BACK ONCE IT IS DISCARDED</a:t>
            </a:r>
          </a:p>
          <a:p>
            <a:pPr marL="365442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b="1" dirty="0" smtClean="0"/>
              <a:t>Nerf Ball </a:t>
            </a:r>
            <a:r>
              <a:rPr lang="en-CA" dirty="0" smtClean="0"/>
              <a:t>vs. </a:t>
            </a:r>
            <a:r>
              <a:rPr lang="en-CA" b="1" dirty="0" smtClean="0"/>
              <a:t>Orange</a:t>
            </a:r>
            <a:r>
              <a:rPr lang="en-CA" dirty="0" smtClean="0"/>
              <a:t> </a:t>
            </a:r>
            <a:r>
              <a:rPr lang="en-CA" dirty="0" smtClean="0">
                <a:sym typeface="Wingdings" pitchFamily="2" charset="2"/>
              </a:rPr>
              <a:t></a:t>
            </a:r>
            <a:endParaRPr lang="en-CA" dirty="0"/>
          </a:p>
        </p:txBody>
      </p:sp>
      <p:sp>
        <p:nvSpPr>
          <p:cNvPr id="75780" name="AutoShape 5" descr="data:image/jpeg;base64,/9j/4AAQSkZJRgABAQAAAQABAAD/2wCEAAkGBhQSEBQUExQUFBQWFBwXFRgUFBcXFhkUFBUVFBYaFxcZGyYeFxwlHRgVHy8gIycqLSwsFx4xNTAqNSYrLCkBCQoKDgwOGg8PGiwhHyQsKSwsLiotLCwsLCw0KSwsKSwsLCwsKiwqKSwpLCwsLywsLCwsLCksLCwsLCwsLCwpKf/AABEIAMABBwMBIgACEQEDEQH/xAAcAAACAgMBAQAAAAAAAAAAAAAABgEFAgQHAwj/xABIEAACAQMCAwQGBgYHBwUBAAABAgMABBESIQUGMRNBUWEHIjJxgbEUQlKRocEjJDNictEIFXOCkqKyJUNjo7Ph8ERkhMLTFv/EABoBAQADAQEBAAAAAAAAAAAAAAADBAUCAQb/xAAxEQACAgEDAgQEBQQDAAAAAAAAAQIDEQQSIQUxEyJBUWFxgaEVMpGx0RRCUsEzQ+H/2gAMAwEAAhEDEQA/AO40UUUAUUUUAUUUUAUUV43V0saM7sFRQWZmOAANySe4UB7UUs2npK4bI2lbyHP7zFPuLAA1f214kgyjq48UYMPvBoMHvRUZqaAKKKKAKKKKAKKKKAKKKKAKKKKAKKKKAKKKKAKKKKAKKKKAKKKKAKKKKAKKKKAKKKKAKjNBNc09IXpijtNUNrpmuOhbrHGfP7bfujYd57qHuMjbzXznBYR5lJaRv2cSbyOe7C9w8ztXAeeebuI37HtElihz6sSq4TH723rt5n7hXly/Z3d9eC5keTZgzzN1230r8sDYCunRThhlSCP3TtkbY+HSs7U63wZbYrJqaXQqyO6TwfPrKR1Hvr2trx4zlHdD4qxU/ga65znwGKa2kcqBIi6lYD1vV3wSOoPSqyDkez7CN5VeIsoJBkOdRGSAMbnyAruHUq5QUmmez6fPdtTF7gPpBu4m9e+ulRRsoIkLHpj9JlQO/JzTfb+lq7ADJeWso2Om4h0SYxk5MeB8B4jrS3d8jKjpJbpLcKHBaKRGjDJ1I7T1du7Yd9M/AXkjLNJC1umoALpQ+4IsUIyviWcHxNS/1FcuYsqT0tkWMFn6W7vKh7KKfK5JtrgHAyV3DA75GOtWFn6a7csqS213E7eyOyD579gpyfgK59xW1su1YNNAHlZjIR6zDJycyIHWId2FTP71aX9UZlD2l1AskgKgCQ4K4xpbtCz6iR1bGQBsK7VhB4ckdot/Snw5jpNyI28JkeI7/wAairy05htpf2dxC/8ABKjfI18+ScJ4kRqkSKYnACsI39k5YhhhcjAB36HFaFtCzftbOCNRqVnd+wTO5JVvrHOPY1bDAAB363M42v2PqAPU5r5Zg5kjhbEMt7CAcao7gkY72CkDPkNuu+K3JPSxfRPiC8mkTAx2yRls9+cqcjurtZfoMH01mjNfPVh6fL9B66W8vvRkJ/wtgfdV7Yf0is7S2nxjlHyZfzrppjB2milLk/0iRcQz2cM8Y6apAugnwDBtzt4U21ynkNYCiiivTwKKKKAKKKKAKKKKAKKKKAKKKKAKKKKAK1OJ8Uit4mlmdY41HrMxwB/M+VVPOHOsHDotczZc57ONca3I8PAeLHYV8781c43XFJxrLY1YihjBKgnoAB7TeZ39wr3B7gZ+f/THJdaobTVDB0Z+ksg6HH2F8hufwqh4LzTaRqols01Ae2gDEnxIfcH40D0aTbL2kQkG8yscJAD7Ill9nWdv0Yyd6leVXhSZJLbW8U2h5WyI0yQAIyrB52P2ANs9K4srhYsMlhdKl5isl1xLne0mt3jDzR6lwCqYI78DBxjuPvrf5E4lC1pHGjKHUYdSRq1Ek5A78+VKXEeShtp7W3Oog/SY3VMDcsWxhM5GlCWJ7yKoLzgskcyRI6SyPjT2TaiGJwAfsmqUunwcNkW1zkuw6m926S9DuEykKx06iASFx1IGQPjVRy3Os8YmYh5TnX4xnPsBfqY+Getctlmv4RhjcoBnvkxhTpbocYB76qY7ySNtQZ1bqSGIb4nrUEelyUWtxY/EoNppHZ+LXAlzCRdxYbZ4kbDY8GXOV378V5Q3EdjEWlluXUketKrNpJ2AG22fM1zvg3PM8cimSSWRO9TIQT4YNOdtz9YvgvrU56SIXwfIgkVWt0ltflw2vgWq9TXPnOH8S24LmWSSfsuyR1VVDKA7lSx1sPq7HHianjs4QD9UNxnOdKI2OnXO/f4VT8Y5wSYxx2t0sTM/rsyEALjOdTjA6dO/NMsF0gVQZUc4AzqTLEDrgH5VUsU4NSa+nJPBxktq/XgqrfgcM0WrsHtmbOVRzG3vIRsEZ8R3VUx8tx3E8kU1xPP2IXQTICFVgRpOc+sMdB5UcY4Nd3d1gMYYMAEiRipG/wBUYBbyGw7zV19Hj4fans0zgjOWALOxC6nc7KN9z0AqdWTgsRnlvsl6fUilXCbzKPC9fcpLz0eWiLqaaSNR3s6Y/FRVGvKNlI4SO9BYnABUHJ+BGadDOZFQGW0lbWDIhKNEFbIBVtRbYj2setucKBmq/mK2zHqaeG3jjZWQwR6nY4JAXcHUfqqvd6zYGM3a46ntKT+38FOyemxmMV+jFji3o3miRnWWNlVcnOUOB79vxrc5H9HhuFFxc/o7cHIB2aT3eC+ff3UxcscmyFRccRkkYAgxwO2f4S653J7k67b07aS5y+AB7Kdy7dT3FvwHd3mp/HnXHE5ZZXdVc5ZgsI9uAyKJ4URezjUgIijA04I9bw/h+J36PtIfBx+sRYH+8yffhqfKl0s3OLfxK2qjtkkFFFFWiqFFFFAFFFFAFFFFAFFFFAFFFFAFQamoNAfN3pK5leTi1xE1ukvZt2aYD69KgEYwSO8np30tyxCM63tJ4d86l1DHnkYpt5r4qlrzJdl/Zk0KW+yWjjIPuz1pmrP1WslRNLblGvpNHDUQbcsM5at7G6aBczKmouEdzo1n62CAufPNMcHN132qymeG4ZF0p2iagmdiydkcK5+31861OaeU4kmjm3SBnAmC/VyfaHgD0PhV2/Itmy4EePBldtXkcknP3V7LX1KKlzyI9OtcpRyuPuVVtzDLCz6LeECbafE8jSSRk+uoMznTqGRnTmtqTjMKSiRYZY4VIIt0sLbGB9Uzkknp7eM0pc0cMkspQizOyMNSescgZIwVzjO3Xvqti43Kv2c+OgBv8S4b8auw2zipR9ShZGUJOMvQ6CL23wktvIA5YuYJbz6PHblvqqkintep9bPwrduuGwyxxuLm2WLSyu0wSbTM25S3Zwva52y7jC9xrnkXNL/XXUB4tn7tYYV7jjVs+NcQXzVBny3R1/0104shxF+g0808Gt7eOPt44h62VjiYJMYmBOrSGIYE76yxAzsoG1V1rygk8PbGGa3R2xFpDPqVQBgBmzISd8gdfAVWSXdtI4czSB9sFy7nbpnWpBHkWpmPN9yGDi5tZGGFDOsecAYGVRtJwPFaZkgoJ9hTteWiXZJXEBVgoSVSJWLbj9FnKjGCWOFHjXqOV50ZTEVc/UaORQTp9oplgWA6a19Xrgmmez41Ikwc2cEoLBpHRmedgDk4llLaQceyABjavI30Ae5nZJI7mZ20CSJvo8UbHYAQklmxjqMA52NebvdHWJL8rK/+suKRB9TuBGoLGQxkDIJAy3Vjg4Xr5VWXXOd3IpVpTpIwQFUZB7jgVd8Ot4PosnaXMU07thEmlmSNMer2zZUF3I6Du2znpS7w7gMs83ZQjW2cZU+rgfWLEbL51wqqU921cfAl8a5ra5M04opbiVUQa3PqqFUZP3AZ95rrvKHIsdiqy3GmW5PsqMEIT3KDsW8+7rsKsuWuUoeHRjA7S5cY1Abk94X7CDvPu69KoeN8yPLcJFbTJryxlkB2yjL+gQnpqJGW+tkZqGy5yyoktdWOZDppLHU59bfAG4XPcM9T4t8hVfecSYEhTjHU+JramulAcD6mx2xjIBGPgRVMT6vmTVSqPiNtmzp613Yw8uXGuaE9+vB9+Grodcx5MbNyqjufPw0tn5V06renjtUl8TI6hFRtwgoooq0Z4UUUUAUUUUAUUUUAUUUUAUUUUAVFTQaA+XPTWuON3PmIz/ykFN/Ll52tpC/UmMA+9fVP4ilb04rjjU3nHH/0xVhyhe9lwvtCMhNbY8QGz/Os7qcN1UWu+TY6XPbY0+2BkvLRZY2jb2WUqfiP/D8Kp+X7xo7NxJu9sXQ57xHkr+BFXsMoZVZTkMAQfEHcGq3jFsFt7ph9eMk+8R6fkBWJXL/rl7r/ANN2az517M0OWOCAoLmcCSeUa8uAdKndQoOw2/8ANqsDLaXJaL9DKQN1wMjHUg4zt4irCGMdmo7tAG3hpx8qSeD8izQXqya17JGyGB9Yrg7afPoami42uUpz2tdiCSdajGMNyfcs+E8sQ21wylFdZd4TIAxUqCXTfvwcg94B8Kvn4RAwwYYiP7Nf5Voc2XQigWQ9UmjK+/Xg/wCUtVpeSlY3ZBqIRio8SASBUNk7J7Z55fH6EsIVwzBLhci3xb0eW8gJi/Qv5ZKfFSdvgaW+DcgNJLIk79mY8bKA2oNnDAn6u1WPKPOc810IpcMHDYwoBUgE93dtjembmGXslS4GxicB/OJ2CuD94YeYq942pol4Epcvs+5SVOmvXjRj27+hSx+jOJfZmmU+I0j5CvU8kzKMRX0w26Nkjx+1TYjZGRuDvSfzNz6beYxRorlcayxOMkZwAPnUNOo1dstsHn9CW7T6SqO6SwvqV3EeH8RgBJ7O4TvPZI5x5gqHpj9FfNplaaFoIUdU7RWRdGdOxDjO/Ub++tzl3jQu4BKBpOSrDrhlxnB8P51WcpWqpxi+CYAFuzbdxbs2YfeTV+jUzs3V2rzIz79NCtRsqfDPXjHOjuX+jyKBh0eWRRkyR+thRn1VKBgo7y/jvVHy7w6JpljZNBimKEZI1Okdy6sT46lAx/wxWN5wZm4nPDGEbXK0sascL6srq33YZsD7NMPAuT3VoprhiJEYsIxg9GlZC7A7t+kJ2qecoVw79yNRcmWVgjrAzSZzI4O59bAUbnwzjOKgvW/xc+qvv+VVDybVzQ8wz7mzp1iAx8hn9cHx/wBB/nXUK5h6Po/1hG8dZ/yn/tXSbm7WNdTsFHiTVmppJt+58/r3uv4PaozSnf8APIGRCuf3n2HwXqfiRVJPzLcP1kI/hwvy3/GqtvUqYcLn5HtfTbp9+PmdHzRmuVPfyHrI5/vt/OhOISL0kcf32/nVb8Xh/iyz+ET/AMkdVzU1zi35suU+vrHg4B/HY/jV7Yc9ocCVSn7y+svxHUfjVqrqFNnGcfMrW9Nvr5xn5DVRXlBcK6hkYMD0IORXrmtDuZ2MBRRRQBRRRQBQaKKA+bPTbaNJxwpGpZ2iiwB46SPyq3h4GU4ebcbt2LKcdC7Ak/ia8PSrxj6LzB2pXUPo6Kw79LBgSD41t2nNNrIMrMg8nOgj4HFZXUZW5iorhc/U3emKrbJyfL4+hpchXpe0CNnXCxQg9QOq/mPhV9ewa4nT7SMv+JSKVL3mS2gvUeN1ZZQVn0YIGCND7bFhvnHdTejggEEEHcEHII8jWXqYyjNWYwnz/Jq6eUXHw85xx/Bo8vXfaWsTH2guhvJ09Rvl+NUU3PLRztA9uzOH0pobGoE+qcEd4xXpxK7PDpzLgtbTtl1HVJcblfI+HlVjBzZZv6wmjBx9f1WH3jNd+Gk3PZui+2M8EbsfEN+2S7/FCvz3bXjqkkiosSt7MbFtLNsCxOM+GRtXQoxsPcPlVFLdLegJF60IdTLJjCkIQ2hM+0SQMnuFWPGrl47eV4/bVGZds7jfPn448q4tm5xhU0k+fv7nVUFCUrE8p4+x6xcPjRy6xornqyqAx+IGTSRz9zSrIbaMNkkdoWUrsDkAZ33O+aYeS+Mvc22uTBdXKk4AzgAg4Hfg0r+lGACWFwN2QhvMKRj51Po60tVst5a/0QauzOl31cJ/7Hbl6XVaQMepiX/SBWheckQS3JnfUc7sn1CwGN+/4Vu8sJiztx/wU/EClqyuJ5VmuY2zLHdOuh5CqtbxQtIyKnQnAJ8djXFNdk7LPDljudXW1wrh4qz2/Yx5h4m3DJQLdE7OZdWg5wrqdJK4PeMbdNqn0S3JkvLt3OWa2YsfMyJmtfi3BZ72RpLlTbqtr2kQUq/R4gVffKt+lDEHB6bb1Yejjhwt+IcRi1ahDE8erGMhJlUnHd0rYqrUKXu/PjlmPdb4l2Ivy54QwjhYt5C7FGuC0sjSnOmGKRtRCqevlkdSa2OG8xxyK2X3U966WZRjcKCa17+5DmT7TDUR18dA+A7vOlz6I0Uyh9mYHAHd02PwyagjSrF5+5dlw1gZLviolQHBGG6eRG3yqrnmzhR37VrQNqd41I2XK79SGH5Fq2LWzYDUwwx2Ud+/U+VTKUKo5foXK5+Xahm5W40IAHxqI1qo+OFJ8BivS94lJM2qRiT3DuHkB3VWWsIUYA2rZrA1GplY2vQnq00K3v7v3MxQaxBqc1SLJOagmiozQYAmsTUk1BroG1wzi8lu2qNtu9T7Le8fmK6JwPj0dympdmHtoeqn8x51zA1lZXzwyLIhww+4jvB8jWjpNZOl4fMTO1mhjet0eJfudhFFaPCOKrcRLIvfsR3qw6g1vV9LGSkso+WlFxeH3CiiiujkKipqKA+bPT6P9r//AB4/m9c/4fYvNKkUYy7sFUE4GT4nurof9IBf9rDzto/9UlJfKVwEv7ZjsBOmfcSF/OpP7TtFte+ja5iIHaWzNj2e3VW+58VFrbcTsx6sc2jwC9rH8NOQPhWzznasl9MG3JfUM96sAV/Db4VTw3UkZzHI6fwMV+Rqru8RYkkzSjp3HzQk0zy49zDcXGFnJAU5C6dAz4kfzqozTnDzZdAYeQSjwmRJB/mGfxqJOMwP+2sLdv3oS8Lf5dq6hZGHlSwQ2UWTe5vLPfk3ndIYxBONKr7DgZ2JJww69T1FOn9f2xXPbw4x9tflXPjDwx+qXkB/dZJVHwbBNef/APK2j/sr9QfCeB4/vZSRVG/QVWS3ZcWy7Vq76Y7HHKQ48mTQfrKW5ygm1D3Mo6eWQQK9ebuCQzx5fPaBSsOk7l26DHfv+GaTIOSblTqt7i2c9xiulVvubSa2rHh/E7WcTSW082FIOcyjSeulkLYPuqOeikrPFrnz92ew1sdirshx9jodjB2caJ9hFX4qoX8qVrq5gsjMkjMpeSeaICMsG7a0eALqzgEO3ftsPGt6Lnm3x+lEsDeEsbDHxAqg515ptJ4NCZkfUCGCkBR9bcjvGRVTRQuruxKLw+5Y1k6bKcqSyuxcpxq0WApFNDpEbhRllc6nsiO01jLSHTISem2O6tflmcNxDjLKQylZcMDkENcbEEdRg1zW5KZGjVjG4bGx8sdRTj6Ndo+IH/2yj75VFb04bYsxK5ZkkPnC3WNJZ2JGW0jvwoxjFKfMXE/1kEZ9RtvPGMj3U1/QVFqqSZG+ph4sG2+GwpJ5okEk2VAAyenfknc+dVKEnJs1bW4xRs8KiCyrJq3KnUPA4BOKYrPLHUfh7qUrGD9MsfUKCc+JPX+VO9vHgVma+fOC9pIZ8x7oKzrA1JNZDL5lRWJNGaYBkDUE1Gaxpg9MqjNRUaq9GCSaxNGaK9R6X3JvF+xn0McRy7HPQP8AVP5fEV0gGuM4rq3L9/21vG56lcN/Eux/Gt7plzknW/TsfOdWoUZK1evDLGiiitgxAqKmooD52/pAjHFYiRkfRkJBzggSSZG2/dS5xWDTZaxDbQFZ0dOxuO0YsVbIYGRiDjQcbeydqaP6RSY4hbnxtR+EslKi3cMvDNEk5EsZykeVUEqdKDs1T1yVPtlu8+G/Nn9r+JLHngaOdYxcQWt6g2kjAfHcSNQz7j2g+ApLdaavRnxNLi3l4dKcZBeE/iwHmCA497VR8Q4c0UjRuMMpwR7vy/IiqVsXCZo0Wbo49ivNY9qQa92TFeMh3+NdQ5fJMa7IeuDiscVvFwAB0rSI3qzCbl3PUekaZrdgupIz6ruv8LsPka1TsPCtqJB1NV5ZkcyLWLm67Xbt3YeD4kH3ODVvcCG/4ZdPJDFHc26doJIkCahud9Pjggj3EUrGMZpnSD6PwG6mOzXDLGn8AYL/APofhXsMqSK9qW05hT36M0zDxD+xjH/OB/KlOPgc7PEnZODOVEWpSofXjTpY4BByN6dvRXa6lvUJxnslOMH/AHpzju8at3NbGVKVmxDhMWkjX1sOoGvbv07jHxpRuLfOWxsCenjn8sUw8XPrsQcFjn+7gbH8Ko7n2SPH8qp1+VfM07VufyJ4BajtCfAfiTmmkVQctp7Xw+Rq/rB1zzc0a+j4qWSSaKwJo1VTSLRmOtRmsSaM17g9M81BNYmjNMHpJNFY5opgE0VFZCgAU++j+fMMi/Zkz/iAPzBpDp09Hh/bf3P/ALVf6c8Xr6mZ1RZ07+DQ5UUUV9MfKBRRRQHAP6Rw/XLX+wb/AKhrlnDJI1mjMyl4wwLqG0lh4aj0Hj5V1f8ApHp+s2h/4Lj7nX+dceqSKzHB0NfMNmYLgXdo2Yw4YSRAmNJtiRqVFQDJwFGdutPCiPjNsJotKXcahZU6Z8Pgd9Le9T5IHBOYkERguBmMIyhk1GQqziQxqNWhdTD9oVJUZ67V6PbT8OmSa3Lq2TlCpYxq2CkU5Hql2Xcp1AA6HpWccrZLuuzJozcXuielzaMjFWBVgcEEYIPgRWm0e9dD4dzBY8XVUmxb3eMA5A1H9xjs4/cbcdxqt4x6O7mIkovbKO+P2vinX7s1TlGUGaELYyE1461cb/GrGezZThgVPgQQfuNarQkVLVYlwyVHnryelbkL7V4rCaYeA8k3V0Rpj0J3ySAqo93e3uFeykvQ5kzX4Hwh7qdYo+p3Zu5UHVj/AObnA76tPSfd65IOG2qu4t1yyoNTFwuwwOpVMk+bnwq743x624LbtBbESXjj12OCVPcz9wx1WP4nzXuV+XQ0KXiXDC5eUFZtRdEmeUIIJYwpkdnBZi2ygEdRmpILHmZRtnueEY8LD2yytDxA/R44nZoZQFnSQLiNTby5G7lBrTz6Vl6K9obw9/6L/UxFVXP3MrTusPRYhh0I1FJ0aRZAszZd0zuNxtgY2zVp6MR+rXh6bxD/AF13NeRtnFX/ACIZ7lVKlj3H7wFBA+/FLd/ONXlVrcXAAK9B7XwGx93d99Ld7nUSfu8B4nz8qpRTUjXsfBf8tyZLDyB+G4q+NJfLt9puAD9b1T7z0z506MKx9dHF3zL+ilmvHsYtWJNBrGqpcMs1Jrz1VOa9BlmpJrzzUmvD0yzU1iKmvD3JlUisazArzIMhT5yBb4hkf7T4+Cj+ZNIgFdR5dsuyto1PXTqb3tua0+mQza5exj9WsxUo+7LOiiivoj5kKKKKA4V/SSj/AEtkfFJR9zRn864xX1N6SvRyOKJDiQRvDq06hlSH05BxuPZFcsvfQZexZ0pHKP3JB8mwaki0kenLKZOG86yRWzRAEyeuEk1t6vbEGQsvRn29V+q5PXAxucQ5FuofbtpVHiY2x94GKpnsSpwRj4V44xn3OlLBZ838BWNoGjcO06glUVQmpQigx6cDSSSBnwzk52tIOauJ8LYRykSIradErCQA6VYqrg6lIBG2cCl+zHZurgAlGDAMMrlSGGR3jIq/XmRWjYSxq76ZMF1V1Mk8yOzkHphF0jHSopKUUl3Ok0/gM9r6X7aYAXVq48wEmX4BsEVsjmrgjDJhUe+1I+QxS7f2PDzHMYAhbsAyASMCrLKAcBxu2g5I6+49dnhPB7V7ZO0jGWtJW1oPXWSCc5fGdz2ZzjvC1DthLnDJFOS9S2b0g8Lh3hty7DppgRN/4m3H3VScY9Jl/daUtojbxuwjD7s5ZzpA7UgKm5HQZ86u34FCGZIre1lBeF5Dhd7aeMBmjkYjQFdHOf3hWiOLQKQv0nEMMUlu8BDkS6DIIZIsDTqJ0MW2IIznFdKMV2Qcm+7PHlfl+G3klJnimk7VYnmMeowyazqRkmGkiUgoJu47HGaVuJcX+i3MjWLywGQOs0LBf0bFiCgYeq4HVSACvvrZ4jzS8sUiGKJXl09vKgIeXsyGXUM6QcgEkAZpe7Kpow9WROfoV/ZGujejeMC1ugdwXjX79Y6d/WkoW9dH9GEY7C7zn6vs+17L9POvL/yM7ofnTJltdOWYjUuM53Vc5P8AefyGw86VeKSAZGMb5x3gnx8WP4U58YBUYACgeyOuk79ftOc0vcN5cN1JrbIhU7n7ZHVVPh9pvhVKCyaUpN8s1uWuCGZhI+ViU5GOrsD3H7Oep76ej0rJLYKAAMADAA6ADuFZmGq+sp8SGV3RNpdRsnz2ZqNWBFe0i15OKwkbieTGoBoxUV0ek5rIVhWQoDLNTUAVlXLBkorMViK9YYizBVGSTgAdSTXiW7hBtJZZa8tcL7edR9VfWf3DoPia6aBVXy9wUW8QXq53c+fgPIVa19Po9P4NeH3fc+Q1up8ezK7LsFFFFXSkFFFFAFQRU0UBGK1Lvg0Ev7SGJ/441b5ityigFS99F3D5P/ThD4xsy/gDil6/9Bls37KaWP8AiCuPyrplFe5BxK+9BdwueynifyYMh/MfjVDe+i7iEWf0BYeMbK34A5/CvouimQfKd7wKeL9pDIn8UbD5jFaPZV9cMueu4qsveVbSX9pbwt59moP3gZpkHy12dYFK+iL30Q8Pk6RvH/ZyN8myKXr30ERnPZXLDykQN+II+Ve5BxnFdB9GIxBdHJ6qPV67hunnvWXEvQlepvG0UvubST/iH50xejrkC6hSZLlexVpFJwysWUKRhSpOOvXwqO3mOES1NKWWa8HLxun71iXZiO896Ie/95qv24SFUKqhVAwABsAO4U4JwtVUKoAUDAA6AV4vw+o417USu3PYTWsax+gmm5uFisP6sFMHqsE654OSMr18PH3edU8iEZB2PgRiuk/QMVp8Q4Cko9Yb9zDr/wB/caztToVZ5ocM0dN1Dw8RnyjnmKjRV7fcsyx5KjtF8h633fyqpePGzAg+YIrJsqnW8SRtV3Qs5i8muBWais9Io2qHJMYisgKyijLHCgsfAAn5Vc8O5WkfdzoHh1b+QqWFFlnEUQ2aiutZkyqtrZpGCoCzHoB8z4Cuh8sctLANbYaUjr3KPBf5168H4OkQwi48T1J95q7UVu6XRRq80uWfO6zXyu8seF+5IooorRMsKKKKAKKKKAKKKKAKKKKAKKKKAKKKKAKKKKAKKKKAMVGKmigIxRipooCNNRoFZUUBgYhWJgFetFBk0prIGtC54MG6gH371d1GmuHBMkjY0KUvKUZ+ov3AfKiLlWMfUX/DTYYhQIxUfgx9iX+ol7spbfhIUbDFWENlitvTU1IopEUrGzFUArOiiuyMKKKKAKKKKA//2Q=="/>
          <p:cNvSpPr>
            <a:spLocks noChangeAspect="1" noChangeArrowheads="1"/>
          </p:cNvSpPr>
          <p:nvPr/>
        </p:nvSpPr>
        <p:spPr bwMode="auto">
          <a:xfrm>
            <a:off x="63500" y="-885825"/>
            <a:ext cx="2505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Arial" panose="020B0604020202020204" pitchFamily="34" charset="0"/>
            </a:endParaRPr>
          </a:p>
        </p:txBody>
      </p:sp>
      <p:pic>
        <p:nvPicPr>
          <p:cNvPr id="48133" name="Picture 9" descr="http://images.wikia.com/nerf/images/e/ea/Nerff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412875"/>
            <a:ext cx="187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11" descr="http://wwwdelivery.superstock.com/WI/223/4051/PreviewComp/SuperStock_4051R-5576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500438"/>
            <a:ext cx="13636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700338" y="1412875"/>
            <a:ext cx="4103687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68538" y="3500438"/>
            <a:ext cx="5040312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if you ask your instructors for a remark…they ALWAYS remark the whole assignment and you get the mark that the instructor gave you NOT the highest mark!</a:t>
            </a:r>
          </a:p>
          <a:p>
            <a:r>
              <a:rPr lang="en-US" dirty="0" smtClean="0"/>
              <a:t>THINK CAREFULLY ABOUT REMARKS!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Several different algorithms for (ways to perform) compression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7929563" cy="5072063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Each different type of image file format represents the use of a different compression algorithm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Common compressed image file formats that are acceptable on the World Wide Web: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gif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jpg, jpeg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err="1" smtClean="0"/>
              <a:t>png</a:t>
            </a:r>
            <a:endParaRPr lang="en-CA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Uncompressed file formats: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bmp (for Windows)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raw (common on digital cameras)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Ideas for This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 Idea 1: </a:t>
            </a:r>
            <a:r>
              <a:rPr lang="en-US" dirty="0" smtClean="0"/>
              <a:t>Mo bits per pixel … Mo Colors!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Big Idea 2:  </a:t>
            </a:r>
            <a:r>
              <a:rPr lang="en-US" dirty="0" smtClean="0"/>
              <a:t>Bitmapped vs Vector:  Thumbnail Vectors Icons on the size of a bus?  IT IS DOABLE! </a:t>
            </a:r>
            <a:endParaRPr lang="en-US" dirty="0"/>
          </a:p>
          <a:p>
            <a:r>
              <a:rPr lang="en-US" b="1" dirty="0" smtClean="0"/>
              <a:t>Big Idea 3: </a:t>
            </a:r>
            <a:r>
              <a:rPr lang="en-US" dirty="0" smtClean="0"/>
              <a:t>Mo bits, Mo problems! (The more bits you have to transmit, the slower your image will load unless you compress)</a:t>
            </a:r>
          </a:p>
          <a:p>
            <a:r>
              <a:rPr lang="en-US" b="1" dirty="0" smtClean="0"/>
              <a:t>Big Idea 4: </a:t>
            </a:r>
            <a:r>
              <a:rPr lang="en-US" dirty="0" smtClean="0"/>
              <a:t>Go Smaller or Go Compressing!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7C52-DD88-428D-A1EC-62218081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3" y="0"/>
            <a:ext cx="8072437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692150"/>
            <a:ext cx="8208962" cy="5689600"/>
          </a:xfrm>
        </p:spPr>
        <p:txBody>
          <a:bodyPr/>
          <a:lstStyle/>
          <a:p>
            <a:pPr eaLnBrk="1" hangingPunct="1"/>
            <a:endParaRPr lang="en-CA" altLang="en-US" sz="2800" smtClean="0"/>
          </a:p>
          <a:p>
            <a:pPr eaLnBrk="1" hangingPunct="1"/>
            <a:r>
              <a:rPr lang="en-CA" altLang="en-US" sz="2800" smtClean="0"/>
              <a:t>Textbook readings:</a:t>
            </a:r>
          </a:p>
          <a:p>
            <a:pPr lvl="1" eaLnBrk="1" hangingPunct="1"/>
            <a:r>
              <a:rPr lang="en-CA" altLang="en-US" sz="2400" smtClean="0"/>
              <a:t>Understanding Computers</a:t>
            </a:r>
          </a:p>
          <a:p>
            <a:pPr lvl="2" eaLnBrk="1" hangingPunct="1"/>
            <a:r>
              <a:rPr lang="en-CA" altLang="en-US" sz="2000" smtClean="0"/>
              <a:t>Files and Folders</a:t>
            </a:r>
          </a:p>
          <a:p>
            <a:pPr lvl="1" eaLnBrk="1" hangingPunct="1"/>
            <a:r>
              <a:rPr lang="en-CA" altLang="en-US" sz="2400" smtClean="0"/>
              <a:t>Graphics</a:t>
            </a:r>
          </a:p>
          <a:p>
            <a:pPr lvl="2" eaLnBrk="1" hangingPunct="1"/>
            <a:r>
              <a:rPr lang="en-CA" altLang="en-US" sz="2000" smtClean="0">
                <a:sym typeface="Wingdings" panose="05000000000000000000" pitchFamily="2" charset="2"/>
              </a:rPr>
              <a:t>Basics of Graphics *</a:t>
            </a:r>
          </a:p>
          <a:p>
            <a:pPr lvl="2" eaLnBrk="1" hangingPunct="1"/>
            <a:r>
              <a:rPr lang="en-CA" altLang="en-US" sz="2000" smtClean="0">
                <a:sym typeface="Wingdings" panose="05000000000000000000" pitchFamily="2" charset="2"/>
              </a:rPr>
              <a:t>Digitized Images *</a:t>
            </a:r>
          </a:p>
          <a:p>
            <a:pPr lvl="2" eaLnBrk="1" hangingPunct="1"/>
            <a:r>
              <a:rPr lang="en-CA" altLang="en-US" sz="2000" smtClean="0">
                <a:sym typeface="Wingdings" panose="05000000000000000000" pitchFamily="2" charset="2"/>
              </a:rPr>
              <a:t>File Size (first portion of Image Formats and Compression Techniques)</a:t>
            </a:r>
          </a:p>
          <a:p>
            <a:pPr lvl="1" eaLnBrk="1" hangingPunct="1"/>
            <a:endParaRPr lang="en-CA" altLang="en-US" sz="240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CA" altLang="en-US" sz="2400" smtClean="0">
                <a:sym typeface="Wingdings" panose="05000000000000000000" pitchFamily="2" charset="2"/>
              </a:rPr>
              <a:t>* These two readings </a:t>
            </a:r>
            <a:r>
              <a:rPr lang="en-CA" altLang="en-US" sz="2400" smtClean="0"/>
              <a:t>were suggested in previous weeks too. You don't have to read them if you did before!</a:t>
            </a:r>
            <a:endParaRPr lang="en-CA" altLang="en-US" sz="24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Overview of Today’s Topics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65188" y="1228725"/>
            <a:ext cx="8077200" cy="46355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Sampling an image</a:t>
            </a:r>
          </a:p>
          <a:p>
            <a:pPr eaLnBrk="1" hangingPunct="1"/>
            <a:r>
              <a:rPr lang="en-CA" altLang="en-US" dirty="0" smtClean="0"/>
              <a:t>Black and White, Gray and True Colour</a:t>
            </a:r>
          </a:p>
          <a:p>
            <a:pPr eaLnBrk="1" hangingPunct="1"/>
            <a:r>
              <a:rPr lang="en-CA" altLang="en-US" dirty="0" smtClean="0"/>
              <a:t>Indexed Colour</a:t>
            </a:r>
          </a:p>
          <a:p>
            <a:pPr eaLnBrk="1" hangingPunct="1"/>
            <a:r>
              <a:rPr lang="en-CA" altLang="en-US" dirty="0" smtClean="0"/>
              <a:t>Review and worksheet</a:t>
            </a:r>
          </a:p>
          <a:p>
            <a:pPr eaLnBrk="1" hangingPunct="1"/>
            <a:r>
              <a:rPr lang="en-CA" altLang="en-US" dirty="0" smtClean="0"/>
              <a:t>Bitmaps vs. Vectors</a:t>
            </a:r>
          </a:p>
          <a:p>
            <a:pPr eaLnBrk="1" hangingPunct="1"/>
            <a:r>
              <a:rPr lang="en-CA" altLang="en-US" dirty="0" smtClean="0"/>
              <a:t>Image file size</a:t>
            </a:r>
          </a:p>
          <a:p>
            <a:pPr eaLnBrk="1" hangingPunct="1"/>
            <a:r>
              <a:rPr lang="en-CA" altLang="en-US" dirty="0" smtClean="0"/>
              <a:t>Why we need compression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Quantizing The Image</a:t>
            </a:r>
            <a:endParaRPr lang="en-CA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85875"/>
            <a:ext cx="8077200" cy="46355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Now that we know how many pieces our image will be broken into, how many colours will we have available to represent each pixel?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Assume for each pixel we have 1 bit to represent the colour.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1 bit can hold either 0 or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0 could be white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CA" dirty="0" smtClean="0"/>
              <a:t>1 could be black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CA" dirty="0" smtClean="0"/>
              <a:t>Thus 1 bit allows for 2 colours, usually black and white (2</a:t>
            </a:r>
            <a:r>
              <a:rPr lang="en-CA" baseline="30000" dirty="0" smtClean="0"/>
              <a:t>1 </a:t>
            </a:r>
            <a:r>
              <a:rPr lang="en-CA" dirty="0" smtClean="0">
                <a:sym typeface="Wingdings" pitchFamily="2" charset="2"/>
              </a:rPr>
              <a:t>2)</a:t>
            </a:r>
            <a:endParaRPr lang="en-CA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CA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0686" r="11652"/>
          <a:stretch>
            <a:fillRect/>
          </a:stretch>
        </p:blipFill>
        <p:spPr bwMode="auto">
          <a:xfrm>
            <a:off x="5580063" y="3603625"/>
            <a:ext cx="273685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23305</TotalTime>
  <Words>3215</Words>
  <Application>Microsoft Office PowerPoint</Application>
  <PresentationFormat>On-screen Show (4:3)</PresentationFormat>
  <Paragraphs>431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Black</vt:lpstr>
      <vt:lpstr>Calibri</vt:lpstr>
      <vt:lpstr>Gill Sans MT</vt:lpstr>
      <vt:lpstr>Verdana</vt:lpstr>
      <vt:lpstr>Wingdings</vt:lpstr>
      <vt:lpstr>Wingdings 2</vt:lpstr>
      <vt:lpstr>Solstice</vt:lpstr>
      <vt:lpstr>Graphics  Yes, Size does Matter!</vt:lpstr>
      <vt:lpstr>Poster Assignment Hints</vt:lpstr>
      <vt:lpstr>Hints on Assignment</vt:lpstr>
      <vt:lpstr>Poster Assignment Tips</vt:lpstr>
      <vt:lpstr>Remarks!</vt:lpstr>
      <vt:lpstr>Big Ideas for This Weeks</vt:lpstr>
      <vt:lpstr>Readings</vt:lpstr>
      <vt:lpstr>Overview of Today’s Topics</vt:lpstr>
      <vt:lpstr>Quantizing The Image</vt:lpstr>
      <vt:lpstr>PowerPoint Presentation</vt:lpstr>
      <vt:lpstr>Does 1 bit colour look realistic?</vt:lpstr>
      <vt:lpstr>2 Bit Colour</vt:lpstr>
      <vt:lpstr>More bits, more shades of gray</vt:lpstr>
      <vt:lpstr>How many shades of gray will 8 bits give us?</vt:lpstr>
      <vt:lpstr>How about some Colour?</vt:lpstr>
      <vt:lpstr>PowerPoint Presentation</vt:lpstr>
      <vt:lpstr>How do we represent the colours on a Monitor?</vt:lpstr>
      <vt:lpstr>2 Ways to encode True Colours</vt:lpstr>
      <vt:lpstr>PowerPoint Presentation</vt:lpstr>
      <vt:lpstr>PowerPoint Presentation</vt:lpstr>
      <vt:lpstr>Can you represent the same number of colours using Hex as using RGB</vt:lpstr>
      <vt:lpstr>How many colours do we need to encode?</vt:lpstr>
      <vt:lpstr>Colour Continued…Indexed Colour (not true colour)</vt:lpstr>
      <vt:lpstr>Indexed Colour</vt:lpstr>
      <vt:lpstr>Review:</vt:lpstr>
      <vt:lpstr>Bitmapped Images vs. Vector Graphics</vt:lpstr>
      <vt:lpstr>Bitmapped Images</vt:lpstr>
      <vt:lpstr>Common Bitmap Formats</vt:lpstr>
      <vt:lpstr>Vector Graphics</vt:lpstr>
      <vt:lpstr>Vector Graphics</vt:lpstr>
      <vt:lpstr>Vector Images</vt:lpstr>
      <vt:lpstr>Common Vector File Formats</vt:lpstr>
      <vt:lpstr>Activity 1</vt:lpstr>
      <vt:lpstr>Activity 2</vt:lpstr>
      <vt:lpstr>Try it out</vt:lpstr>
      <vt:lpstr>Bitmapped Graphics vs. Vector Graphics</vt:lpstr>
      <vt:lpstr>How to lose customers before you ever even had them!</vt:lpstr>
      <vt:lpstr>How Big Is An Image?</vt:lpstr>
      <vt:lpstr>We need to decide what are we going to use the image for?</vt:lpstr>
      <vt:lpstr>How long will it take that uncompressed sunset image to download if we are using it in a webpage?</vt:lpstr>
      <vt:lpstr>We need to make our webpages download as fast as possible</vt:lpstr>
      <vt:lpstr>PowerPoint Presentation</vt:lpstr>
      <vt:lpstr>How do we download faster?</vt:lpstr>
      <vt:lpstr>PowerPoint Presentation</vt:lpstr>
      <vt:lpstr>How do we download faster and keep the image the size we want it?</vt:lpstr>
      <vt:lpstr>Compression To The Rescue!</vt:lpstr>
      <vt:lpstr>PowerPoint Presentation</vt:lpstr>
      <vt:lpstr>Compression</vt:lpstr>
      <vt:lpstr>Two Types of Compression </vt:lpstr>
      <vt:lpstr>Several different algorithms for (ways to perform) compression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lreid</dc:creator>
  <cp:lastModifiedBy>Laura K. Reid</cp:lastModifiedBy>
  <cp:revision>1176</cp:revision>
  <cp:lastPrinted>2018-10-01T22:22:53Z</cp:lastPrinted>
  <dcterms:created xsi:type="dcterms:W3CDTF">2009-09-04T16:33:04Z</dcterms:created>
  <dcterms:modified xsi:type="dcterms:W3CDTF">2020-08-28T14:43:07Z</dcterms:modified>
</cp:coreProperties>
</file>