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8" r:id="rId1"/>
  </p:sldMasterIdLst>
  <p:notesMasterIdLst>
    <p:notesMasterId r:id="rId63"/>
  </p:notesMasterIdLst>
  <p:handoutMasterIdLst>
    <p:handoutMasterId r:id="rId64"/>
  </p:handoutMasterIdLst>
  <p:sldIdLst>
    <p:sldId id="260" r:id="rId2"/>
    <p:sldId id="257" r:id="rId3"/>
    <p:sldId id="550" r:id="rId4"/>
    <p:sldId id="553" r:id="rId5"/>
    <p:sldId id="557" r:id="rId6"/>
    <p:sldId id="558" r:id="rId7"/>
    <p:sldId id="559" r:id="rId8"/>
    <p:sldId id="524" r:id="rId9"/>
    <p:sldId id="525" r:id="rId10"/>
    <p:sldId id="526" r:id="rId11"/>
    <p:sldId id="527" r:id="rId12"/>
    <p:sldId id="528" r:id="rId13"/>
    <p:sldId id="529" r:id="rId14"/>
    <p:sldId id="530" r:id="rId15"/>
    <p:sldId id="532" r:id="rId16"/>
    <p:sldId id="531" r:id="rId17"/>
    <p:sldId id="533" r:id="rId18"/>
    <p:sldId id="554" r:id="rId19"/>
    <p:sldId id="555" r:id="rId20"/>
    <p:sldId id="534" r:id="rId21"/>
    <p:sldId id="536" r:id="rId22"/>
    <p:sldId id="537" r:id="rId23"/>
    <p:sldId id="538" r:id="rId24"/>
    <p:sldId id="541" r:id="rId25"/>
    <p:sldId id="542" r:id="rId26"/>
    <p:sldId id="556" r:id="rId27"/>
    <p:sldId id="493" r:id="rId28"/>
    <p:sldId id="494" r:id="rId29"/>
    <p:sldId id="495" r:id="rId30"/>
    <p:sldId id="496" r:id="rId31"/>
    <p:sldId id="497" r:id="rId32"/>
    <p:sldId id="498" r:id="rId33"/>
    <p:sldId id="499" r:id="rId34"/>
    <p:sldId id="500" r:id="rId35"/>
    <p:sldId id="501" r:id="rId36"/>
    <p:sldId id="502" r:id="rId37"/>
    <p:sldId id="503" r:id="rId38"/>
    <p:sldId id="504" r:id="rId39"/>
    <p:sldId id="505" r:id="rId40"/>
    <p:sldId id="506" r:id="rId41"/>
    <p:sldId id="547" r:id="rId42"/>
    <p:sldId id="548" r:id="rId43"/>
    <p:sldId id="507" r:id="rId44"/>
    <p:sldId id="508" r:id="rId45"/>
    <p:sldId id="510" r:id="rId46"/>
    <p:sldId id="512" r:id="rId47"/>
    <p:sldId id="513" r:id="rId48"/>
    <p:sldId id="514" r:id="rId49"/>
    <p:sldId id="515" r:id="rId50"/>
    <p:sldId id="516" r:id="rId51"/>
    <p:sldId id="517" r:id="rId52"/>
    <p:sldId id="518" r:id="rId53"/>
    <p:sldId id="519" r:id="rId54"/>
    <p:sldId id="520" r:id="rId55"/>
    <p:sldId id="521" r:id="rId56"/>
    <p:sldId id="522" r:id="rId57"/>
    <p:sldId id="392" r:id="rId58"/>
    <p:sldId id="402" r:id="rId59"/>
    <p:sldId id="404" r:id="rId60"/>
    <p:sldId id="405" r:id="rId61"/>
    <p:sldId id="551" r:id="rId62"/>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222"/>
    <a:srgbClr val="00FF00"/>
    <a:srgbClr val="3200C8"/>
    <a:srgbClr val="C80032"/>
    <a:srgbClr val="646464"/>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1933" autoAdjust="0"/>
  </p:normalViewPr>
  <p:slideViewPr>
    <p:cSldViewPr>
      <p:cViewPr varScale="1">
        <p:scale>
          <a:sx n="60" d="100"/>
          <a:sy n="60" d="100"/>
        </p:scale>
        <p:origin x="72" y="534"/>
      </p:cViewPr>
      <p:guideLst>
        <p:guide orient="horz" pos="2160"/>
        <p:guide pos="2880"/>
      </p:guideLst>
    </p:cSldViewPr>
  </p:slideViewPr>
  <p:outlineViewPr>
    <p:cViewPr>
      <p:scale>
        <a:sx n="33" d="100"/>
        <a:sy n="33" d="100"/>
      </p:scale>
      <p:origin x="0" y="2923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Lst>
  </p:outlineViewPr>
  <p:notesTextViewPr>
    <p:cViewPr>
      <p:scale>
        <a:sx n="3" d="2"/>
        <a:sy n="3" d="2"/>
      </p:scale>
      <p:origin x="0" y="0"/>
    </p:cViewPr>
  </p:notesTextViewPr>
  <p:sorterViewPr>
    <p:cViewPr>
      <p:scale>
        <a:sx n="66" d="100"/>
        <a:sy n="66" d="100"/>
      </p:scale>
      <p:origin x="0" y="0"/>
    </p:cViewPr>
  </p:sorterViewPr>
  <p:notesViewPr>
    <p:cSldViewPr>
      <p:cViewPr varScale="1">
        <p:scale>
          <a:sx n="86" d="100"/>
          <a:sy n="86" d="100"/>
        </p:scale>
        <p:origin x="3822"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_rels/viewProps.xml.rels><?xml version="1.0" encoding="UTF-8" standalone="yes"?>
<Relationships xmlns="http://schemas.openxmlformats.org/package/2006/relationships"><Relationship Id="rId8" Type="http://schemas.openxmlformats.org/officeDocument/2006/relationships/slide" Target="slides/slide17.xml"/><Relationship Id="rId13" Type="http://schemas.openxmlformats.org/officeDocument/2006/relationships/slide" Target="slides/slide23.xml"/><Relationship Id="rId18" Type="http://schemas.openxmlformats.org/officeDocument/2006/relationships/slide" Target="slides/slide30.xml"/><Relationship Id="rId26" Type="http://schemas.openxmlformats.org/officeDocument/2006/relationships/slide" Target="slides/slide40.xml"/><Relationship Id="rId3" Type="http://schemas.openxmlformats.org/officeDocument/2006/relationships/slide" Target="slides/slide12.xml"/><Relationship Id="rId21" Type="http://schemas.openxmlformats.org/officeDocument/2006/relationships/slide" Target="slides/slide34.xml"/><Relationship Id="rId7" Type="http://schemas.openxmlformats.org/officeDocument/2006/relationships/slide" Target="slides/slide16.xml"/><Relationship Id="rId12" Type="http://schemas.openxmlformats.org/officeDocument/2006/relationships/slide" Target="slides/slide22.xml"/><Relationship Id="rId17" Type="http://schemas.openxmlformats.org/officeDocument/2006/relationships/slide" Target="slides/slide29.xml"/><Relationship Id="rId25" Type="http://schemas.openxmlformats.org/officeDocument/2006/relationships/slide" Target="slides/slide39.xml"/><Relationship Id="rId2" Type="http://schemas.openxmlformats.org/officeDocument/2006/relationships/slide" Target="slides/slide8.xml"/><Relationship Id="rId16" Type="http://schemas.openxmlformats.org/officeDocument/2006/relationships/slide" Target="slides/slide27.xml"/><Relationship Id="rId20" Type="http://schemas.openxmlformats.org/officeDocument/2006/relationships/slide" Target="slides/slide32.xml"/><Relationship Id="rId29" Type="http://schemas.openxmlformats.org/officeDocument/2006/relationships/slide" Target="slides/slide55.xml"/><Relationship Id="rId1" Type="http://schemas.openxmlformats.org/officeDocument/2006/relationships/slide" Target="slides/slide2.xml"/><Relationship Id="rId6" Type="http://schemas.openxmlformats.org/officeDocument/2006/relationships/slide" Target="slides/slide15.xml"/><Relationship Id="rId11" Type="http://schemas.openxmlformats.org/officeDocument/2006/relationships/slide" Target="slides/slide21.xml"/><Relationship Id="rId24" Type="http://schemas.openxmlformats.org/officeDocument/2006/relationships/slide" Target="slides/slide38.xml"/><Relationship Id="rId5" Type="http://schemas.openxmlformats.org/officeDocument/2006/relationships/slide" Target="slides/slide14.xml"/><Relationship Id="rId15" Type="http://schemas.openxmlformats.org/officeDocument/2006/relationships/slide" Target="slides/slide25.xml"/><Relationship Id="rId23" Type="http://schemas.openxmlformats.org/officeDocument/2006/relationships/slide" Target="slides/slide37.xml"/><Relationship Id="rId28" Type="http://schemas.openxmlformats.org/officeDocument/2006/relationships/slide" Target="slides/slide44.xml"/><Relationship Id="rId10" Type="http://schemas.openxmlformats.org/officeDocument/2006/relationships/slide" Target="slides/slide20.xml"/><Relationship Id="rId19" Type="http://schemas.openxmlformats.org/officeDocument/2006/relationships/slide" Target="slides/slide31.xml"/><Relationship Id="rId4" Type="http://schemas.openxmlformats.org/officeDocument/2006/relationships/slide" Target="slides/slide13.xml"/><Relationship Id="rId9" Type="http://schemas.openxmlformats.org/officeDocument/2006/relationships/slide" Target="slides/slide18.xml"/><Relationship Id="rId14" Type="http://schemas.openxmlformats.org/officeDocument/2006/relationships/slide" Target="slides/slide24.xml"/><Relationship Id="rId22" Type="http://schemas.openxmlformats.org/officeDocument/2006/relationships/slide" Target="slides/slide35.xml"/><Relationship Id="rId27" Type="http://schemas.openxmlformats.org/officeDocument/2006/relationships/slide" Target="slides/slide43.xml"/><Relationship Id="rId30" Type="http://schemas.openxmlformats.org/officeDocument/2006/relationships/slide" Target="slides/slide5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319" cy="463136"/>
          </a:xfrm>
          <a:prstGeom prst="rect">
            <a:avLst/>
          </a:prstGeom>
        </p:spPr>
        <p:txBody>
          <a:bodyPr vert="horz" lIns="88104" tIns="44051" rIns="88104" bIns="44051" rtlCol="0"/>
          <a:lstStyle>
            <a:lvl1pPr algn="l" eaLnBrk="1" fontAlgn="auto" hangingPunct="1">
              <a:spcBef>
                <a:spcPts val="0"/>
              </a:spcBef>
              <a:spcAft>
                <a:spcPts val="0"/>
              </a:spcAft>
              <a:defRPr sz="1100">
                <a:latin typeface="+mn-lt"/>
              </a:defRPr>
            </a:lvl1pPr>
          </a:lstStyle>
          <a:p>
            <a:pPr>
              <a:defRPr/>
            </a:pPr>
            <a:endParaRPr lang="en-CA"/>
          </a:p>
        </p:txBody>
      </p:sp>
      <p:sp>
        <p:nvSpPr>
          <p:cNvPr id="3" name="Date Placeholder 2"/>
          <p:cNvSpPr>
            <a:spLocks noGrp="1"/>
          </p:cNvSpPr>
          <p:nvPr>
            <p:ph type="dt" sz="quarter" idx="1"/>
          </p:nvPr>
        </p:nvSpPr>
        <p:spPr>
          <a:xfrm>
            <a:off x="3970885" y="0"/>
            <a:ext cx="3038319" cy="463136"/>
          </a:xfrm>
          <a:prstGeom prst="rect">
            <a:avLst/>
          </a:prstGeom>
        </p:spPr>
        <p:txBody>
          <a:bodyPr vert="horz" lIns="88104" tIns="44051" rIns="88104" bIns="44051" rtlCol="0"/>
          <a:lstStyle>
            <a:lvl1pPr algn="r" eaLnBrk="1" fontAlgn="auto" hangingPunct="1">
              <a:spcBef>
                <a:spcPts val="0"/>
              </a:spcBef>
              <a:spcAft>
                <a:spcPts val="0"/>
              </a:spcAft>
              <a:defRPr sz="1100">
                <a:latin typeface="+mn-lt"/>
              </a:defRPr>
            </a:lvl1pPr>
          </a:lstStyle>
          <a:p>
            <a:pPr>
              <a:defRPr/>
            </a:pPr>
            <a:fld id="{6675CD44-3D21-4C6A-9314-09F3ACE8D6E0}" type="datetimeFigureOut">
              <a:rPr lang="en-US"/>
              <a:pPr>
                <a:defRPr/>
              </a:pPr>
              <a:t>9/17/2020</a:t>
            </a:fld>
            <a:endParaRPr lang="en-CA"/>
          </a:p>
        </p:txBody>
      </p:sp>
      <p:sp>
        <p:nvSpPr>
          <p:cNvPr id="4" name="Footer Placeholder 3"/>
          <p:cNvSpPr>
            <a:spLocks noGrp="1"/>
          </p:cNvSpPr>
          <p:nvPr>
            <p:ph type="ftr" sz="quarter" idx="2"/>
          </p:nvPr>
        </p:nvSpPr>
        <p:spPr>
          <a:xfrm>
            <a:off x="0" y="8831160"/>
            <a:ext cx="3038319" cy="463136"/>
          </a:xfrm>
          <a:prstGeom prst="rect">
            <a:avLst/>
          </a:prstGeom>
        </p:spPr>
        <p:txBody>
          <a:bodyPr vert="horz" lIns="88104" tIns="44051" rIns="88104" bIns="44051" rtlCol="0" anchor="b"/>
          <a:lstStyle>
            <a:lvl1pPr algn="l" eaLnBrk="1" fontAlgn="auto" hangingPunct="1">
              <a:spcBef>
                <a:spcPts val="0"/>
              </a:spcBef>
              <a:spcAft>
                <a:spcPts val="0"/>
              </a:spcAft>
              <a:defRPr sz="1100">
                <a:latin typeface="+mn-lt"/>
              </a:defRPr>
            </a:lvl1pPr>
          </a:lstStyle>
          <a:p>
            <a:pPr>
              <a:defRPr/>
            </a:pPr>
            <a:endParaRPr lang="en-CA"/>
          </a:p>
        </p:txBody>
      </p:sp>
      <p:sp>
        <p:nvSpPr>
          <p:cNvPr id="5" name="Slide Number Placeholder 4"/>
          <p:cNvSpPr>
            <a:spLocks noGrp="1"/>
          </p:cNvSpPr>
          <p:nvPr>
            <p:ph type="sldNum" sz="quarter" idx="3"/>
          </p:nvPr>
        </p:nvSpPr>
        <p:spPr>
          <a:xfrm>
            <a:off x="3970885" y="8831160"/>
            <a:ext cx="3038319" cy="463136"/>
          </a:xfrm>
          <a:prstGeom prst="rect">
            <a:avLst/>
          </a:prstGeom>
        </p:spPr>
        <p:txBody>
          <a:bodyPr vert="horz" wrap="square" lIns="88104" tIns="44051" rIns="88104" bIns="44051" numCol="1" anchor="b" anchorCtr="0" compatLnSpc="1">
            <a:prstTxWarp prst="textNoShape">
              <a:avLst/>
            </a:prstTxWarp>
          </a:bodyPr>
          <a:lstStyle>
            <a:lvl1pPr algn="r" eaLnBrk="1" hangingPunct="1">
              <a:defRPr sz="1100">
                <a:latin typeface="Calibri" panose="020F0502020204030204" pitchFamily="34" charset="0"/>
              </a:defRPr>
            </a:lvl1pPr>
          </a:lstStyle>
          <a:p>
            <a:pPr>
              <a:defRPr/>
            </a:pPr>
            <a:fld id="{E2B8D57F-926F-4289-B367-38965748B56E}" type="slidenum">
              <a:rPr lang="en-CA" altLang="en-US"/>
              <a:pPr>
                <a:defRPr/>
              </a:pPr>
              <a:t>‹#›</a:t>
            </a:fld>
            <a:endParaRPr lang="en-CA"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122" cy="463136"/>
          </a:xfrm>
          <a:prstGeom prst="rect">
            <a:avLst/>
          </a:prstGeom>
        </p:spPr>
        <p:txBody>
          <a:bodyPr vert="horz" lIns="93135" tIns="46567" rIns="93135" bIns="46567" rtlCol="0"/>
          <a:lstStyle>
            <a:lvl1pPr algn="l" eaLnBrk="1" fontAlgn="auto" hangingPunct="1">
              <a:spcBef>
                <a:spcPts val="0"/>
              </a:spcBef>
              <a:spcAft>
                <a:spcPts val="0"/>
              </a:spcAft>
              <a:defRPr sz="1300">
                <a:latin typeface="+mn-lt"/>
              </a:defRPr>
            </a:lvl1pPr>
          </a:lstStyle>
          <a:p>
            <a:pPr>
              <a:defRPr/>
            </a:pPr>
            <a:endParaRPr lang="en-CA"/>
          </a:p>
        </p:txBody>
      </p:sp>
      <p:sp>
        <p:nvSpPr>
          <p:cNvPr id="3" name="Date Placeholder 2"/>
          <p:cNvSpPr>
            <a:spLocks noGrp="1"/>
          </p:cNvSpPr>
          <p:nvPr>
            <p:ph type="dt" idx="1"/>
          </p:nvPr>
        </p:nvSpPr>
        <p:spPr>
          <a:xfrm>
            <a:off x="3972081" y="0"/>
            <a:ext cx="3037122" cy="463136"/>
          </a:xfrm>
          <a:prstGeom prst="rect">
            <a:avLst/>
          </a:prstGeom>
        </p:spPr>
        <p:txBody>
          <a:bodyPr vert="horz" lIns="93135" tIns="46567" rIns="93135" bIns="46567" rtlCol="0"/>
          <a:lstStyle>
            <a:lvl1pPr algn="r" eaLnBrk="1" fontAlgn="auto" hangingPunct="1">
              <a:spcBef>
                <a:spcPts val="0"/>
              </a:spcBef>
              <a:spcAft>
                <a:spcPts val="0"/>
              </a:spcAft>
              <a:defRPr sz="1300">
                <a:latin typeface="+mn-lt"/>
              </a:defRPr>
            </a:lvl1pPr>
          </a:lstStyle>
          <a:p>
            <a:pPr>
              <a:defRPr/>
            </a:pPr>
            <a:fld id="{5A11FA84-6A79-4E0B-8F5C-4CCF792FA025}" type="datetimeFigureOut">
              <a:rPr lang="en-US"/>
              <a:pPr>
                <a:defRPr/>
              </a:pPr>
              <a:t>9/17/2020</a:t>
            </a:fld>
            <a:endParaRPr lang="en-CA"/>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35" tIns="46567" rIns="93135" bIns="46567" rtlCol="0" anchor="ctr"/>
          <a:lstStyle/>
          <a:p>
            <a:pPr lvl="0"/>
            <a:endParaRPr lang="en-CA" noProof="0"/>
          </a:p>
        </p:txBody>
      </p:sp>
      <p:sp>
        <p:nvSpPr>
          <p:cNvPr id="5" name="Notes Placeholder 4"/>
          <p:cNvSpPr>
            <a:spLocks noGrp="1"/>
          </p:cNvSpPr>
          <p:nvPr>
            <p:ph type="body" sz="quarter" idx="3"/>
          </p:nvPr>
        </p:nvSpPr>
        <p:spPr>
          <a:xfrm>
            <a:off x="701519" y="4416633"/>
            <a:ext cx="5607362" cy="4180854"/>
          </a:xfrm>
          <a:prstGeom prst="rect">
            <a:avLst/>
          </a:prstGeom>
        </p:spPr>
        <p:txBody>
          <a:bodyPr vert="horz" lIns="93135" tIns="46567" rIns="93135" bIns="46567"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a:p>
        </p:txBody>
      </p:sp>
      <p:sp>
        <p:nvSpPr>
          <p:cNvPr id="6" name="Footer Placeholder 5"/>
          <p:cNvSpPr>
            <a:spLocks noGrp="1"/>
          </p:cNvSpPr>
          <p:nvPr>
            <p:ph type="ftr" sz="quarter" idx="4"/>
          </p:nvPr>
        </p:nvSpPr>
        <p:spPr>
          <a:xfrm>
            <a:off x="0" y="8831160"/>
            <a:ext cx="3037122" cy="463136"/>
          </a:xfrm>
          <a:prstGeom prst="rect">
            <a:avLst/>
          </a:prstGeom>
        </p:spPr>
        <p:txBody>
          <a:bodyPr vert="horz" lIns="93135" tIns="46567" rIns="93135" bIns="46567" rtlCol="0" anchor="b"/>
          <a:lstStyle>
            <a:lvl1pPr algn="l" eaLnBrk="1" fontAlgn="auto" hangingPunct="1">
              <a:spcBef>
                <a:spcPts val="0"/>
              </a:spcBef>
              <a:spcAft>
                <a:spcPts val="0"/>
              </a:spcAft>
              <a:defRPr sz="1300">
                <a:latin typeface="+mn-lt"/>
              </a:defRPr>
            </a:lvl1pPr>
          </a:lstStyle>
          <a:p>
            <a:pPr>
              <a:defRPr/>
            </a:pPr>
            <a:endParaRPr lang="en-CA"/>
          </a:p>
        </p:txBody>
      </p:sp>
      <p:sp>
        <p:nvSpPr>
          <p:cNvPr id="7" name="Slide Number Placeholder 6"/>
          <p:cNvSpPr>
            <a:spLocks noGrp="1"/>
          </p:cNvSpPr>
          <p:nvPr>
            <p:ph type="sldNum" sz="quarter" idx="5"/>
          </p:nvPr>
        </p:nvSpPr>
        <p:spPr>
          <a:xfrm>
            <a:off x="3972081" y="8831160"/>
            <a:ext cx="3037122" cy="463136"/>
          </a:xfrm>
          <a:prstGeom prst="rect">
            <a:avLst/>
          </a:prstGeom>
        </p:spPr>
        <p:txBody>
          <a:bodyPr vert="horz" wrap="square" lIns="93135" tIns="46567" rIns="93135" bIns="46567" numCol="1" anchor="b" anchorCtr="0" compatLnSpc="1">
            <a:prstTxWarp prst="textNoShape">
              <a:avLst/>
            </a:prstTxWarp>
          </a:bodyPr>
          <a:lstStyle>
            <a:lvl1pPr algn="r" eaLnBrk="1" hangingPunct="1">
              <a:defRPr sz="1300">
                <a:latin typeface="Calibri" panose="020F0502020204030204" pitchFamily="34" charset="0"/>
              </a:defRPr>
            </a:lvl1pPr>
          </a:lstStyle>
          <a:p>
            <a:pPr>
              <a:defRPr/>
            </a:pPr>
            <a:fld id="{4A288C52-5AA4-48BF-8FA2-3955EDC555CB}" type="slidenum">
              <a:rPr lang="en-CA" altLang="en-US"/>
              <a:pPr>
                <a:defRPr/>
              </a:pPr>
              <a:t>‹#›</a:t>
            </a:fld>
            <a:endParaRPr lang="en-CA"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smtClean="0"/>
              <a:t>.com, .net, .org</a:t>
            </a: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5963" indent="-274638">
              <a:spcBef>
                <a:spcPct val="30000"/>
              </a:spcBef>
              <a:defRPr sz="1200">
                <a:solidFill>
                  <a:schemeClr val="tx1"/>
                </a:solidFill>
                <a:latin typeface="Calibri" panose="020F0502020204030204" pitchFamily="34" charset="0"/>
              </a:defRPr>
            </a:lvl2pPr>
            <a:lvl3pPr marL="1101725" indent="-219075">
              <a:spcBef>
                <a:spcPct val="30000"/>
              </a:spcBef>
              <a:defRPr sz="1200">
                <a:solidFill>
                  <a:schemeClr val="tx1"/>
                </a:solidFill>
                <a:latin typeface="Calibri" panose="020F0502020204030204" pitchFamily="34" charset="0"/>
              </a:defRPr>
            </a:lvl3pPr>
            <a:lvl4pPr marL="1541463" indent="-219075">
              <a:spcBef>
                <a:spcPct val="30000"/>
              </a:spcBef>
              <a:defRPr sz="1200">
                <a:solidFill>
                  <a:schemeClr val="tx1"/>
                </a:solidFill>
                <a:latin typeface="Calibri" panose="020F0502020204030204" pitchFamily="34" charset="0"/>
              </a:defRPr>
            </a:lvl4pPr>
            <a:lvl5pPr marL="1982788" indent="-219075">
              <a:spcBef>
                <a:spcPct val="30000"/>
              </a:spcBef>
              <a:defRPr sz="1200">
                <a:solidFill>
                  <a:schemeClr val="tx1"/>
                </a:solidFill>
                <a:latin typeface="Calibri" panose="020F0502020204030204" pitchFamily="34" charset="0"/>
              </a:defRPr>
            </a:lvl5pPr>
            <a:lvl6pPr marL="2439988" indent="-219075" eaLnBrk="0" fontAlgn="base" hangingPunct="0">
              <a:spcBef>
                <a:spcPct val="30000"/>
              </a:spcBef>
              <a:spcAft>
                <a:spcPct val="0"/>
              </a:spcAft>
              <a:defRPr sz="1200">
                <a:solidFill>
                  <a:schemeClr val="tx1"/>
                </a:solidFill>
                <a:latin typeface="Calibri" panose="020F0502020204030204" pitchFamily="34" charset="0"/>
              </a:defRPr>
            </a:lvl6pPr>
            <a:lvl7pPr marL="2897188" indent="-219075" eaLnBrk="0" fontAlgn="base" hangingPunct="0">
              <a:spcBef>
                <a:spcPct val="30000"/>
              </a:spcBef>
              <a:spcAft>
                <a:spcPct val="0"/>
              </a:spcAft>
              <a:defRPr sz="1200">
                <a:solidFill>
                  <a:schemeClr val="tx1"/>
                </a:solidFill>
                <a:latin typeface="Calibri" panose="020F0502020204030204" pitchFamily="34" charset="0"/>
              </a:defRPr>
            </a:lvl7pPr>
            <a:lvl8pPr marL="3354388" indent="-219075" eaLnBrk="0" fontAlgn="base" hangingPunct="0">
              <a:spcBef>
                <a:spcPct val="30000"/>
              </a:spcBef>
              <a:spcAft>
                <a:spcPct val="0"/>
              </a:spcAft>
              <a:defRPr sz="1200">
                <a:solidFill>
                  <a:schemeClr val="tx1"/>
                </a:solidFill>
                <a:latin typeface="Calibri" panose="020F0502020204030204" pitchFamily="34" charset="0"/>
              </a:defRPr>
            </a:lvl8pPr>
            <a:lvl9pPr marL="3811588" indent="-2190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AF66204-AF6A-41EC-B0D2-043E506E009F}" type="slidenum">
              <a:rPr lang="en-CA" altLang="en-US" sz="1300" smtClean="0"/>
              <a:pPr>
                <a:spcBef>
                  <a:spcPct val="0"/>
                </a:spcBef>
              </a:pPr>
              <a:t>29</a:t>
            </a:fld>
            <a:endParaRPr lang="en-CA" altLang="en-US" sz="13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CA" altLang="en-US" smtClean="0"/>
              <a:t>4</a:t>
            </a:r>
          </a:p>
          <a:p>
            <a:pPr eaLnBrk="1" hangingPunct="1"/>
            <a:r>
              <a:rPr lang="en-CA" altLang="en-US" smtClean="0"/>
              <a:t>2</a:t>
            </a:r>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5963" indent="-274638">
              <a:spcBef>
                <a:spcPct val="30000"/>
              </a:spcBef>
              <a:defRPr sz="1200">
                <a:solidFill>
                  <a:schemeClr val="tx1"/>
                </a:solidFill>
                <a:latin typeface="Calibri" panose="020F0502020204030204" pitchFamily="34" charset="0"/>
              </a:defRPr>
            </a:lvl2pPr>
            <a:lvl3pPr marL="1101725" indent="-219075">
              <a:spcBef>
                <a:spcPct val="30000"/>
              </a:spcBef>
              <a:defRPr sz="1200">
                <a:solidFill>
                  <a:schemeClr val="tx1"/>
                </a:solidFill>
                <a:latin typeface="Calibri" panose="020F0502020204030204" pitchFamily="34" charset="0"/>
              </a:defRPr>
            </a:lvl3pPr>
            <a:lvl4pPr marL="1541463" indent="-219075">
              <a:spcBef>
                <a:spcPct val="30000"/>
              </a:spcBef>
              <a:defRPr sz="1200">
                <a:solidFill>
                  <a:schemeClr val="tx1"/>
                </a:solidFill>
                <a:latin typeface="Calibri" panose="020F0502020204030204" pitchFamily="34" charset="0"/>
              </a:defRPr>
            </a:lvl4pPr>
            <a:lvl5pPr marL="1982788" indent="-219075">
              <a:spcBef>
                <a:spcPct val="30000"/>
              </a:spcBef>
              <a:defRPr sz="1200">
                <a:solidFill>
                  <a:schemeClr val="tx1"/>
                </a:solidFill>
                <a:latin typeface="Calibri" panose="020F0502020204030204" pitchFamily="34" charset="0"/>
              </a:defRPr>
            </a:lvl5pPr>
            <a:lvl6pPr marL="2439988" indent="-219075" eaLnBrk="0" fontAlgn="base" hangingPunct="0">
              <a:spcBef>
                <a:spcPct val="30000"/>
              </a:spcBef>
              <a:spcAft>
                <a:spcPct val="0"/>
              </a:spcAft>
              <a:defRPr sz="1200">
                <a:solidFill>
                  <a:schemeClr val="tx1"/>
                </a:solidFill>
                <a:latin typeface="Calibri" panose="020F0502020204030204" pitchFamily="34" charset="0"/>
              </a:defRPr>
            </a:lvl6pPr>
            <a:lvl7pPr marL="2897188" indent="-219075" eaLnBrk="0" fontAlgn="base" hangingPunct="0">
              <a:spcBef>
                <a:spcPct val="30000"/>
              </a:spcBef>
              <a:spcAft>
                <a:spcPct val="0"/>
              </a:spcAft>
              <a:defRPr sz="1200">
                <a:solidFill>
                  <a:schemeClr val="tx1"/>
                </a:solidFill>
                <a:latin typeface="Calibri" panose="020F0502020204030204" pitchFamily="34" charset="0"/>
              </a:defRPr>
            </a:lvl7pPr>
            <a:lvl8pPr marL="3354388" indent="-219075" eaLnBrk="0" fontAlgn="base" hangingPunct="0">
              <a:spcBef>
                <a:spcPct val="30000"/>
              </a:spcBef>
              <a:spcAft>
                <a:spcPct val="0"/>
              </a:spcAft>
              <a:defRPr sz="1200">
                <a:solidFill>
                  <a:schemeClr val="tx1"/>
                </a:solidFill>
                <a:latin typeface="Calibri" panose="020F0502020204030204" pitchFamily="34" charset="0"/>
              </a:defRPr>
            </a:lvl8pPr>
            <a:lvl9pPr marL="3811588" indent="-2190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70EF3C-BED3-4C95-B460-7F1A15420BBD}" type="slidenum">
              <a:rPr lang="en-CA" altLang="en-US" sz="1300" smtClean="0"/>
              <a:pPr>
                <a:spcBef>
                  <a:spcPct val="0"/>
                </a:spcBef>
              </a:pPr>
              <a:t>38</a:t>
            </a:fld>
            <a:endParaRPr lang="en-CA" altLang="en-US" sz="13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CA" altLang="en-US" smtClean="0"/>
              <a:t>No (spaces)</a:t>
            </a:r>
          </a:p>
          <a:p>
            <a:pPr eaLnBrk="1" hangingPunct="1"/>
            <a:r>
              <a:rPr lang="en-CA" altLang="en-US" smtClean="0"/>
              <a:t>Yes</a:t>
            </a:r>
          </a:p>
          <a:p>
            <a:pPr eaLnBrk="1" hangingPunct="1"/>
            <a:r>
              <a:rPr lang="en-CA" altLang="en-US" smtClean="0"/>
              <a:t>Yes – same domain</a:t>
            </a:r>
          </a:p>
          <a:p>
            <a:pPr eaLnBrk="1" hangingPunct="1"/>
            <a:endParaRPr lang="en-CA" altLang="en-US" smtClean="0"/>
          </a:p>
          <a:p>
            <a:pPr eaLnBrk="1" hangingPunct="1"/>
            <a:r>
              <a:rPr lang="en-CA" altLang="en-US" smtClean="0"/>
              <a:t>No (underscores)</a:t>
            </a:r>
          </a:p>
          <a:p>
            <a:pPr eaLnBrk="1" hangingPunct="1"/>
            <a:r>
              <a:rPr lang="en-CA" altLang="en-US" smtClean="0"/>
              <a:t>No (%)</a:t>
            </a:r>
          </a:p>
          <a:p>
            <a:pPr eaLnBrk="1" hangingPunct="1"/>
            <a:r>
              <a:rPr lang="en-CA" altLang="en-US" smtClean="0"/>
              <a:t>Yes</a:t>
            </a:r>
          </a:p>
          <a:p>
            <a:pPr eaLnBrk="1" hangingPunct="1"/>
            <a:r>
              <a:rPr lang="en-CA" altLang="en-US" smtClean="0"/>
              <a:t>No (starts with hyphen)</a:t>
            </a:r>
          </a:p>
          <a:p>
            <a:pPr eaLnBrk="1" hangingPunct="1"/>
            <a:r>
              <a:rPr lang="en-CA" altLang="en-US" smtClean="0"/>
              <a:t>No (invalid top level domain)</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5963" indent="-274638">
              <a:spcBef>
                <a:spcPct val="30000"/>
              </a:spcBef>
              <a:defRPr sz="1200">
                <a:solidFill>
                  <a:schemeClr val="tx1"/>
                </a:solidFill>
                <a:latin typeface="Calibri" panose="020F0502020204030204" pitchFamily="34" charset="0"/>
              </a:defRPr>
            </a:lvl2pPr>
            <a:lvl3pPr marL="1101725" indent="-219075">
              <a:spcBef>
                <a:spcPct val="30000"/>
              </a:spcBef>
              <a:defRPr sz="1200">
                <a:solidFill>
                  <a:schemeClr val="tx1"/>
                </a:solidFill>
                <a:latin typeface="Calibri" panose="020F0502020204030204" pitchFamily="34" charset="0"/>
              </a:defRPr>
            </a:lvl3pPr>
            <a:lvl4pPr marL="1541463" indent="-219075">
              <a:spcBef>
                <a:spcPct val="30000"/>
              </a:spcBef>
              <a:defRPr sz="1200">
                <a:solidFill>
                  <a:schemeClr val="tx1"/>
                </a:solidFill>
                <a:latin typeface="Calibri" panose="020F0502020204030204" pitchFamily="34" charset="0"/>
              </a:defRPr>
            </a:lvl4pPr>
            <a:lvl5pPr marL="1982788" indent="-219075">
              <a:spcBef>
                <a:spcPct val="30000"/>
              </a:spcBef>
              <a:defRPr sz="1200">
                <a:solidFill>
                  <a:schemeClr val="tx1"/>
                </a:solidFill>
                <a:latin typeface="Calibri" panose="020F0502020204030204" pitchFamily="34" charset="0"/>
              </a:defRPr>
            </a:lvl5pPr>
            <a:lvl6pPr marL="2439988" indent="-219075" eaLnBrk="0" fontAlgn="base" hangingPunct="0">
              <a:spcBef>
                <a:spcPct val="30000"/>
              </a:spcBef>
              <a:spcAft>
                <a:spcPct val="0"/>
              </a:spcAft>
              <a:defRPr sz="1200">
                <a:solidFill>
                  <a:schemeClr val="tx1"/>
                </a:solidFill>
                <a:latin typeface="Calibri" panose="020F0502020204030204" pitchFamily="34" charset="0"/>
              </a:defRPr>
            </a:lvl6pPr>
            <a:lvl7pPr marL="2897188" indent="-219075" eaLnBrk="0" fontAlgn="base" hangingPunct="0">
              <a:spcBef>
                <a:spcPct val="30000"/>
              </a:spcBef>
              <a:spcAft>
                <a:spcPct val="0"/>
              </a:spcAft>
              <a:defRPr sz="1200">
                <a:solidFill>
                  <a:schemeClr val="tx1"/>
                </a:solidFill>
                <a:latin typeface="Calibri" panose="020F0502020204030204" pitchFamily="34" charset="0"/>
              </a:defRPr>
            </a:lvl7pPr>
            <a:lvl8pPr marL="3354388" indent="-219075" eaLnBrk="0" fontAlgn="base" hangingPunct="0">
              <a:spcBef>
                <a:spcPct val="30000"/>
              </a:spcBef>
              <a:spcAft>
                <a:spcPct val="0"/>
              </a:spcAft>
              <a:defRPr sz="1200">
                <a:solidFill>
                  <a:schemeClr val="tx1"/>
                </a:solidFill>
                <a:latin typeface="Calibri" panose="020F0502020204030204" pitchFamily="34" charset="0"/>
              </a:defRPr>
            </a:lvl8pPr>
            <a:lvl9pPr marL="3811588" indent="-2190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9F74E95-0118-4C86-9480-132057E18208}" type="slidenum">
              <a:rPr lang="en-CA" altLang="en-US" sz="1300" smtClean="0"/>
              <a:pPr>
                <a:spcBef>
                  <a:spcPct val="0"/>
                </a:spcBef>
              </a:pPr>
              <a:t>39</a:t>
            </a:fld>
            <a:endParaRPr lang="en-CA" altLang="en-US" sz="13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Russian sites used for hacking</a:t>
            </a: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15963" indent="-274638">
              <a:defRPr>
                <a:solidFill>
                  <a:schemeClr val="tx1"/>
                </a:solidFill>
                <a:latin typeface="Arial" panose="020B0604020202020204" pitchFamily="34" charset="0"/>
              </a:defRPr>
            </a:lvl2pPr>
            <a:lvl3pPr marL="1101725" indent="-219075">
              <a:defRPr>
                <a:solidFill>
                  <a:schemeClr val="tx1"/>
                </a:solidFill>
                <a:latin typeface="Arial" panose="020B0604020202020204" pitchFamily="34" charset="0"/>
              </a:defRPr>
            </a:lvl3pPr>
            <a:lvl4pPr marL="1541463" indent="-219075">
              <a:defRPr>
                <a:solidFill>
                  <a:schemeClr val="tx1"/>
                </a:solidFill>
                <a:latin typeface="Arial" panose="020B0604020202020204" pitchFamily="34" charset="0"/>
              </a:defRPr>
            </a:lvl4pPr>
            <a:lvl5pPr marL="1982788" indent="-219075">
              <a:defRPr>
                <a:solidFill>
                  <a:schemeClr val="tx1"/>
                </a:solidFill>
                <a:latin typeface="Arial" panose="020B0604020202020204" pitchFamily="34" charset="0"/>
              </a:defRPr>
            </a:lvl5pPr>
            <a:lvl6pPr marL="2439988" indent="-219075" eaLnBrk="0" fontAlgn="base" hangingPunct="0">
              <a:spcBef>
                <a:spcPct val="0"/>
              </a:spcBef>
              <a:spcAft>
                <a:spcPct val="0"/>
              </a:spcAft>
              <a:defRPr>
                <a:solidFill>
                  <a:schemeClr val="tx1"/>
                </a:solidFill>
                <a:latin typeface="Arial" panose="020B0604020202020204" pitchFamily="34" charset="0"/>
              </a:defRPr>
            </a:lvl6pPr>
            <a:lvl7pPr marL="2897188" indent="-219075" eaLnBrk="0" fontAlgn="base" hangingPunct="0">
              <a:spcBef>
                <a:spcPct val="0"/>
              </a:spcBef>
              <a:spcAft>
                <a:spcPct val="0"/>
              </a:spcAft>
              <a:defRPr>
                <a:solidFill>
                  <a:schemeClr val="tx1"/>
                </a:solidFill>
                <a:latin typeface="Arial" panose="020B0604020202020204" pitchFamily="34" charset="0"/>
              </a:defRPr>
            </a:lvl7pPr>
            <a:lvl8pPr marL="3354388" indent="-219075" eaLnBrk="0" fontAlgn="base" hangingPunct="0">
              <a:spcBef>
                <a:spcPct val="0"/>
              </a:spcBef>
              <a:spcAft>
                <a:spcPct val="0"/>
              </a:spcAft>
              <a:defRPr>
                <a:solidFill>
                  <a:schemeClr val="tx1"/>
                </a:solidFill>
                <a:latin typeface="Arial" panose="020B0604020202020204" pitchFamily="34" charset="0"/>
              </a:defRPr>
            </a:lvl8pPr>
            <a:lvl9pPr marL="3811588" indent="-219075" eaLnBrk="0" fontAlgn="base" hangingPunct="0">
              <a:spcBef>
                <a:spcPct val="0"/>
              </a:spcBef>
              <a:spcAft>
                <a:spcPct val="0"/>
              </a:spcAft>
              <a:defRPr>
                <a:solidFill>
                  <a:schemeClr val="tx1"/>
                </a:solidFill>
                <a:latin typeface="Arial" panose="020B0604020202020204" pitchFamily="34" charset="0"/>
              </a:defRPr>
            </a:lvl9pPr>
          </a:lstStyle>
          <a:p>
            <a:fld id="{81B11499-6C76-490A-81BF-71714F557BF6}" type="slidenum">
              <a:rPr lang="en-CA" altLang="en-US" smtClean="0">
                <a:latin typeface="Calibri" panose="020F0502020204030204" pitchFamily="34" charset="0"/>
              </a:rPr>
              <a:pPr/>
              <a:t>41</a:t>
            </a:fld>
            <a:endParaRPr lang="en-CA" altLang="en-US" smtClean="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5963" indent="-274638">
              <a:spcBef>
                <a:spcPct val="30000"/>
              </a:spcBef>
              <a:defRPr sz="1200">
                <a:solidFill>
                  <a:schemeClr val="tx1"/>
                </a:solidFill>
                <a:latin typeface="Calibri" panose="020F0502020204030204" pitchFamily="34" charset="0"/>
              </a:defRPr>
            </a:lvl2pPr>
            <a:lvl3pPr marL="1101725" indent="-219075">
              <a:spcBef>
                <a:spcPct val="30000"/>
              </a:spcBef>
              <a:defRPr sz="1200">
                <a:solidFill>
                  <a:schemeClr val="tx1"/>
                </a:solidFill>
                <a:latin typeface="Calibri" panose="020F0502020204030204" pitchFamily="34" charset="0"/>
              </a:defRPr>
            </a:lvl3pPr>
            <a:lvl4pPr marL="1541463" indent="-219075">
              <a:spcBef>
                <a:spcPct val="30000"/>
              </a:spcBef>
              <a:defRPr sz="1200">
                <a:solidFill>
                  <a:schemeClr val="tx1"/>
                </a:solidFill>
                <a:latin typeface="Calibri" panose="020F0502020204030204" pitchFamily="34" charset="0"/>
              </a:defRPr>
            </a:lvl4pPr>
            <a:lvl5pPr marL="1982788" indent="-219075">
              <a:spcBef>
                <a:spcPct val="30000"/>
              </a:spcBef>
              <a:defRPr sz="1200">
                <a:solidFill>
                  <a:schemeClr val="tx1"/>
                </a:solidFill>
                <a:latin typeface="Calibri" panose="020F0502020204030204" pitchFamily="34" charset="0"/>
              </a:defRPr>
            </a:lvl5pPr>
            <a:lvl6pPr marL="2439988" indent="-219075" eaLnBrk="0" fontAlgn="base" hangingPunct="0">
              <a:spcBef>
                <a:spcPct val="30000"/>
              </a:spcBef>
              <a:spcAft>
                <a:spcPct val="0"/>
              </a:spcAft>
              <a:defRPr sz="1200">
                <a:solidFill>
                  <a:schemeClr val="tx1"/>
                </a:solidFill>
                <a:latin typeface="Calibri" panose="020F0502020204030204" pitchFamily="34" charset="0"/>
              </a:defRPr>
            </a:lvl6pPr>
            <a:lvl7pPr marL="2897188" indent="-219075" eaLnBrk="0" fontAlgn="base" hangingPunct="0">
              <a:spcBef>
                <a:spcPct val="30000"/>
              </a:spcBef>
              <a:spcAft>
                <a:spcPct val="0"/>
              </a:spcAft>
              <a:defRPr sz="1200">
                <a:solidFill>
                  <a:schemeClr val="tx1"/>
                </a:solidFill>
                <a:latin typeface="Calibri" panose="020F0502020204030204" pitchFamily="34" charset="0"/>
              </a:defRPr>
            </a:lvl7pPr>
            <a:lvl8pPr marL="3354388" indent="-219075" eaLnBrk="0" fontAlgn="base" hangingPunct="0">
              <a:spcBef>
                <a:spcPct val="30000"/>
              </a:spcBef>
              <a:spcAft>
                <a:spcPct val="0"/>
              </a:spcAft>
              <a:defRPr sz="1200">
                <a:solidFill>
                  <a:schemeClr val="tx1"/>
                </a:solidFill>
                <a:latin typeface="Calibri" panose="020F0502020204030204" pitchFamily="34" charset="0"/>
              </a:defRPr>
            </a:lvl8pPr>
            <a:lvl9pPr marL="3811588" indent="-2190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E435831-C7C4-494D-9373-FCCFCF50DAAF}" type="slidenum">
              <a:rPr lang="en-CA" altLang="en-US" sz="1300" smtClean="0"/>
              <a:pPr>
                <a:spcBef>
                  <a:spcPct val="0"/>
                </a:spcBef>
              </a:pPr>
              <a:t>43</a:t>
            </a:fld>
            <a:endParaRPr lang="en-CA" altLang="en-US" sz="13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smtClean="0"/>
              <a:t>Facebook, myspace, youtube</a:t>
            </a: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5963" indent="-274638">
              <a:spcBef>
                <a:spcPct val="30000"/>
              </a:spcBef>
              <a:defRPr sz="1200">
                <a:solidFill>
                  <a:schemeClr val="tx1"/>
                </a:solidFill>
                <a:latin typeface="Calibri" panose="020F0502020204030204" pitchFamily="34" charset="0"/>
              </a:defRPr>
            </a:lvl2pPr>
            <a:lvl3pPr marL="1101725" indent="-219075">
              <a:spcBef>
                <a:spcPct val="30000"/>
              </a:spcBef>
              <a:defRPr sz="1200">
                <a:solidFill>
                  <a:schemeClr val="tx1"/>
                </a:solidFill>
                <a:latin typeface="Calibri" panose="020F0502020204030204" pitchFamily="34" charset="0"/>
              </a:defRPr>
            </a:lvl3pPr>
            <a:lvl4pPr marL="1541463" indent="-219075">
              <a:spcBef>
                <a:spcPct val="30000"/>
              </a:spcBef>
              <a:defRPr sz="1200">
                <a:solidFill>
                  <a:schemeClr val="tx1"/>
                </a:solidFill>
                <a:latin typeface="Calibri" panose="020F0502020204030204" pitchFamily="34" charset="0"/>
              </a:defRPr>
            </a:lvl4pPr>
            <a:lvl5pPr marL="1982788" indent="-219075">
              <a:spcBef>
                <a:spcPct val="30000"/>
              </a:spcBef>
              <a:defRPr sz="1200">
                <a:solidFill>
                  <a:schemeClr val="tx1"/>
                </a:solidFill>
                <a:latin typeface="Calibri" panose="020F0502020204030204" pitchFamily="34" charset="0"/>
              </a:defRPr>
            </a:lvl5pPr>
            <a:lvl6pPr marL="2439988" indent="-219075" eaLnBrk="0" fontAlgn="base" hangingPunct="0">
              <a:spcBef>
                <a:spcPct val="30000"/>
              </a:spcBef>
              <a:spcAft>
                <a:spcPct val="0"/>
              </a:spcAft>
              <a:defRPr sz="1200">
                <a:solidFill>
                  <a:schemeClr val="tx1"/>
                </a:solidFill>
                <a:latin typeface="Calibri" panose="020F0502020204030204" pitchFamily="34" charset="0"/>
              </a:defRPr>
            </a:lvl6pPr>
            <a:lvl7pPr marL="2897188" indent="-219075" eaLnBrk="0" fontAlgn="base" hangingPunct="0">
              <a:spcBef>
                <a:spcPct val="30000"/>
              </a:spcBef>
              <a:spcAft>
                <a:spcPct val="0"/>
              </a:spcAft>
              <a:defRPr sz="1200">
                <a:solidFill>
                  <a:schemeClr val="tx1"/>
                </a:solidFill>
                <a:latin typeface="Calibri" panose="020F0502020204030204" pitchFamily="34" charset="0"/>
              </a:defRPr>
            </a:lvl7pPr>
            <a:lvl8pPr marL="3354388" indent="-219075" eaLnBrk="0" fontAlgn="base" hangingPunct="0">
              <a:spcBef>
                <a:spcPct val="30000"/>
              </a:spcBef>
              <a:spcAft>
                <a:spcPct val="0"/>
              </a:spcAft>
              <a:defRPr sz="1200">
                <a:solidFill>
                  <a:schemeClr val="tx1"/>
                </a:solidFill>
                <a:latin typeface="Calibri" panose="020F0502020204030204" pitchFamily="34" charset="0"/>
              </a:defRPr>
            </a:lvl8pPr>
            <a:lvl9pPr marL="3811588" indent="-2190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65C54B6-5140-4051-8EE9-2C4E2B133FBF}" type="slidenum">
              <a:rPr lang="en-CA" altLang="en-US" sz="1300" smtClean="0"/>
              <a:pPr>
                <a:spcBef>
                  <a:spcPct val="0"/>
                </a:spcBef>
              </a:pPr>
              <a:t>45</a:t>
            </a:fld>
            <a:endParaRPr lang="en-CA" altLang="en-US" sz="13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5963" indent="-274638">
              <a:spcBef>
                <a:spcPct val="30000"/>
              </a:spcBef>
              <a:defRPr sz="1200">
                <a:solidFill>
                  <a:schemeClr val="tx1"/>
                </a:solidFill>
                <a:latin typeface="Calibri" panose="020F0502020204030204" pitchFamily="34" charset="0"/>
              </a:defRPr>
            </a:lvl2pPr>
            <a:lvl3pPr marL="1101725" indent="-219075">
              <a:spcBef>
                <a:spcPct val="30000"/>
              </a:spcBef>
              <a:defRPr sz="1200">
                <a:solidFill>
                  <a:schemeClr val="tx1"/>
                </a:solidFill>
                <a:latin typeface="Calibri" panose="020F0502020204030204" pitchFamily="34" charset="0"/>
              </a:defRPr>
            </a:lvl3pPr>
            <a:lvl4pPr marL="1541463" indent="-219075">
              <a:spcBef>
                <a:spcPct val="30000"/>
              </a:spcBef>
              <a:defRPr sz="1200">
                <a:solidFill>
                  <a:schemeClr val="tx1"/>
                </a:solidFill>
                <a:latin typeface="Calibri" panose="020F0502020204030204" pitchFamily="34" charset="0"/>
              </a:defRPr>
            </a:lvl4pPr>
            <a:lvl5pPr marL="1982788" indent="-219075">
              <a:spcBef>
                <a:spcPct val="30000"/>
              </a:spcBef>
              <a:defRPr sz="1200">
                <a:solidFill>
                  <a:schemeClr val="tx1"/>
                </a:solidFill>
                <a:latin typeface="Calibri" panose="020F0502020204030204" pitchFamily="34" charset="0"/>
              </a:defRPr>
            </a:lvl5pPr>
            <a:lvl6pPr marL="2439988" indent="-219075" eaLnBrk="0" fontAlgn="base" hangingPunct="0">
              <a:spcBef>
                <a:spcPct val="30000"/>
              </a:spcBef>
              <a:spcAft>
                <a:spcPct val="0"/>
              </a:spcAft>
              <a:defRPr sz="1200">
                <a:solidFill>
                  <a:schemeClr val="tx1"/>
                </a:solidFill>
                <a:latin typeface="Calibri" panose="020F0502020204030204" pitchFamily="34" charset="0"/>
              </a:defRPr>
            </a:lvl6pPr>
            <a:lvl7pPr marL="2897188" indent="-219075" eaLnBrk="0" fontAlgn="base" hangingPunct="0">
              <a:spcBef>
                <a:spcPct val="30000"/>
              </a:spcBef>
              <a:spcAft>
                <a:spcPct val="0"/>
              </a:spcAft>
              <a:defRPr sz="1200">
                <a:solidFill>
                  <a:schemeClr val="tx1"/>
                </a:solidFill>
                <a:latin typeface="Calibri" panose="020F0502020204030204" pitchFamily="34" charset="0"/>
              </a:defRPr>
            </a:lvl7pPr>
            <a:lvl8pPr marL="3354388" indent="-219075" eaLnBrk="0" fontAlgn="base" hangingPunct="0">
              <a:spcBef>
                <a:spcPct val="30000"/>
              </a:spcBef>
              <a:spcAft>
                <a:spcPct val="0"/>
              </a:spcAft>
              <a:defRPr sz="1200">
                <a:solidFill>
                  <a:schemeClr val="tx1"/>
                </a:solidFill>
                <a:latin typeface="Calibri" panose="020F0502020204030204" pitchFamily="34" charset="0"/>
              </a:defRPr>
            </a:lvl8pPr>
            <a:lvl9pPr marL="3811588" indent="-2190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0AD0B70-AD51-43A3-9B4D-90528EB8CF91}" type="slidenum">
              <a:rPr lang="en-CA" altLang="en-US" sz="1300" smtClean="0"/>
              <a:pPr>
                <a:spcBef>
                  <a:spcPct val="0"/>
                </a:spcBef>
              </a:pPr>
              <a:t>55</a:t>
            </a:fld>
            <a:endParaRPr lang="en-CA" altLang="en-US" sz="13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8F98D622-9DCC-47B1-8E94-7F2E993ACF50}" type="datetime1">
              <a:rPr lang="en-US"/>
              <a:pPr>
                <a:defRPr/>
              </a:pPr>
              <a:t>9/17/2020</a:t>
            </a:fld>
            <a:endParaRPr lang="en-CA"/>
          </a:p>
        </p:txBody>
      </p:sp>
      <p:sp>
        <p:nvSpPr>
          <p:cNvPr id="7" name="Footer Placeholder 19"/>
          <p:cNvSpPr>
            <a:spLocks noGrp="1"/>
          </p:cNvSpPr>
          <p:nvPr>
            <p:ph type="ftr" sz="quarter" idx="11"/>
          </p:nvPr>
        </p:nvSpPr>
        <p:spPr/>
        <p:txBody>
          <a:bodyPr/>
          <a:lstStyle>
            <a:lvl1pPr>
              <a:defRPr/>
            </a:lvl1pPr>
            <a:extLst/>
          </a:lstStyle>
          <a:p>
            <a:pPr>
              <a:defRPr/>
            </a:pPr>
            <a:endParaRPr lang="en-CA"/>
          </a:p>
        </p:txBody>
      </p:sp>
      <p:sp>
        <p:nvSpPr>
          <p:cNvPr id="8" name="Slide Number Placeholder 9"/>
          <p:cNvSpPr>
            <a:spLocks noGrp="1"/>
          </p:cNvSpPr>
          <p:nvPr>
            <p:ph type="sldNum" sz="quarter" idx="12"/>
          </p:nvPr>
        </p:nvSpPr>
        <p:spPr/>
        <p:txBody>
          <a:bodyPr/>
          <a:lstStyle>
            <a:lvl1pPr>
              <a:defRPr/>
            </a:lvl1pPr>
          </a:lstStyle>
          <a:p>
            <a:pPr>
              <a:defRPr/>
            </a:pPr>
            <a:fld id="{4F1AE4C0-5079-4ECD-A7A6-19DBFDD2E4DC}" type="slidenum">
              <a:rPr lang="en-CA" altLang="en-US"/>
              <a:pPr>
                <a:defRPr/>
              </a:pPr>
              <a:t>‹#›</a:t>
            </a:fld>
            <a:endParaRPr lang="en-CA" altLang="en-US"/>
          </a:p>
        </p:txBody>
      </p:sp>
    </p:spTree>
    <p:extLst>
      <p:ext uri="{BB962C8B-B14F-4D97-AF65-F5344CB8AC3E}">
        <p14:creationId xmlns:p14="http://schemas.microsoft.com/office/powerpoint/2010/main" val="1231237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AA7CC8BE-E5FA-466F-8516-CAFD75A5CE36}" type="datetime1">
              <a:rPr lang="en-US"/>
              <a:pPr>
                <a:defRPr/>
              </a:pPr>
              <a:t>9/17/2020</a:t>
            </a:fld>
            <a:endParaRPr lang="en-CA"/>
          </a:p>
        </p:txBody>
      </p:sp>
      <p:sp>
        <p:nvSpPr>
          <p:cNvPr id="5" name="Footer Placeholder 9"/>
          <p:cNvSpPr>
            <a:spLocks noGrp="1"/>
          </p:cNvSpPr>
          <p:nvPr>
            <p:ph type="ftr" sz="quarter" idx="11"/>
          </p:nvPr>
        </p:nvSpPr>
        <p:spPr/>
        <p:txBody>
          <a:bodyPr/>
          <a:lstStyle>
            <a:lvl1pPr>
              <a:defRPr/>
            </a:lvl1pPr>
          </a:lstStyle>
          <a:p>
            <a:pPr>
              <a:defRPr/>
            </a:pPr>
            <a:endParaRPr lang="en-CA"/>
          </a:p>
        </p:txBody>
      </p:sp>
      <p:sp>
        <p:nvSpPr>
          <p:cNvPr id="6" name="Slide Number Placeholder 21"/>
          <p:cNvSpPr>
            <a:spLocks noGrp="1"/>
          </p:cNvSpPr>
          <p:nvPr>
            <p:ph type="sldNum" sz="quarter" idx="12"/>
          </p:nvPr>
        </p:nvSpPr>
        <p:spPr/>
        <p:txBody>
          <a:bodyPr/>
          <a:lstStyle>
            <a:lvl1pPr>
              <a:defRPr/>
            </a:lvl1pPr>
          </a:lstStyle>
          <a:p>
            <a:pPr>
              <a:defRPr/>
            </a:pPr>
            <a:fld id="{CF3AAA3D-EC34-4BF4-8A38-F48C7A42782E}" type="slidenum">
              <a:rPr lang="en-CA" altLang="en-US"/>
              <a:pPr>
                <a:defRPr/>
              </a:pPr>
              <a:t>‹#›</a:t>
            </a:fld>
            <a:endParaRPr lang="en-CA" altLang="en-US"/>
          </a:p>
        </p:txBody>
      </p:sp>
    </p:spTree>
    <p:extLst>
      <p:ext uri="{BB962C8B-B14F-4D97-AF65-F5344CB8AC3E}">
        <p14:creationId xmlns:p14="http://schemas.microsoft.com/office/powerpoint/2010/main" val="4268720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0D8A46EA-6A7F-4968-BE5C-9751B013E341}" type="datetime1">
              <a:rPr lang="en-US"/>
              <a:pPr>
                <a:defRPr/>
              </a:pPr>
              <a:t>9/17/2020</a:t>
            </a:fld>
            <a:endParaRPr lang="en-CA"/>
          </a:p>
        </p:txBody>
      </p:sp>
      <p:sp>
        <p:nvSpPr>
          <p:cNvPr id="5" name="Footer Placeholder 9"/>
          <p:cNvSpPr>
            <a:spLocks noGrp="1"/>
          </p:cNvSpPr>
          <p:nvPr>
            <p:ph type="ftr" sz="quarter" idx="11"/>
          </p:nvPr>
        </p:nvSpPr>
        <p:spPr/>
        <p:txBody>
          <a:bodyPr/>
          <a:lstStyle>
            <a:lvl1pPr>
              <a:defRPr/>
            </a:lvl1pPr>
          </a:lstStyle>
          <a:p>
            <a:pPr>
              <a:defRPr/>
            </a:pPr>
            <a:endParaRPr lang="en-CA"/>
          </a:p>
        </p:txBody>
      </p:sp>
      <p:sp>
        <p:nvSpPr>
          <p:cNvPr id="6" name="Slide Number Placeholder 21"/>
          <p:cNvSpPr>
            <a:spLocks noGrp="1"/>
          </p:cNvSpPr>
          <p:nvPr>
            <p:ph type="sldNum" sz="quarter" idx="12"/>
          </p:nvPr>
        </p:nvSpPr>
        <p:spPr/>
        <p:txBody>
          <a:bodyPr/>
          <a:lstStyle>
            <a:lvl1pPr>
              <a:defRPr/>
            </a:lvl1pPr>
          </a:lstStyle>
          <a:p>
            <a:pPr>
              <a:defRPr/>
            </a:pPr>
            <a:fld id="{AAEF88C4-C050-4173-8176-7043CF789638}" type="slidenum">
              <a:rPr lang="en-CA" altLang="en-US"/>
              <a:pPr>
                <a:defRPr/>
              </a:pPr>
              <a:t>‹#›</a:t>
            </a:fld>
            <a:endParaRPr lang="en-CA" altLang="en-US"/>
          </a:p>
        </p:txBody>
      </p:sp>
    </p:spTree>
    <p:extLst>
      <p:ext uri="{BB962C8B-B14F-4D97-AF65-F5344CB8AC3E}">
        <p14:creationId xmlns:p14="http://schemas.microsoft.com/office/powerpoint/2010/main" val="3787213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23"/>
          <p:cNvSpPr>
            <a:spLocks noGrp="1"/>
          </p:cNvSpPr>
          <p:nvPr>
            <p:ph type="dt" sz="half" idx="10"/>
          </p:nvPr>
        </p:nvSpPr>
        <p:spPr/>
        <p:txBody>
          <a:bodyPr/>
          <a:lstStyle>
            <a:lvl1pPr>
              <a:defRPr/>
            </a:lvl1pPr>
          </a:lstStyle>
          <a:p>
            <a:pPr>
              <a:defRPr/>
            </a:pPr>
            <a:fld id="{0E794603-B447-4E8F-BE60-8C0B73AA2E25}" type="datetime1">
              <a:rPr lang="en-US"/>
              <a:pPr>
                <a:defRPr/>
              </a:pPr>
              <a:t>9/17/2020</a:t>
            </a:fld>
            <a:endParaRPr lang="en-CA"/>
          </a:p>
        </p:txBody>
      </p:sp>
      <p:sp>
        <p:nvSpPr>
          <p:cNvPr id="5" name="Footer Placeholder 9"/>
          <p:cNvSpPr>
            <a:spLocks noGrp="1"/>
          </p:cNvSpPr>
          <p:nvPr>
            <p:ph type="ftr" sz="quarter" idx="11"/>
          </p:nvPr>
        </p:nvSpPr>
        <p:spPr/>
        <p:txBody>
          <a:bodyPr/>
          <a:lstStyle>
            <a:lvl1pPr>
              <a:defRPr/>
            </a:lvl1pPr>
          </a:lstStyle>
          <a:p>
            <a:pPr>
              <a:defRPr/>
            </a:pPr>
            <a:endParaRPr lang="en-CA"/>
          </a:p>
        </p:txBody>
      </p:sp>
      <p:sp>
        <p:nvSpPr>
          <p:cNvPr id="6" name="Slide Number Placeholder 21"/>
          <p:cNvSpPr>
            <a:spLocks noGrp="1"/>
          </p:cNvSpPr>
          <p:nvPr>
            <p:ph type="sldNum" sz="quarter" idx="12"/>
          </p:nvPr>
        </p:nvSpPr>
        <p:spPr/>
        <p:txBody>
          <a:bodyPr/>
          <a:lstStyle>
            <a:lvl1pPr>
              <a:defRPr/>
            </a:lvl1pPr>
          </a:lstStyle>
          <a:p>
            <a:pPr>
              <a:defRPr/>
            </a:pPr>
            <a:fld id="{1D94362E-4C37-41CF-9092-7EA98A643D2A}" type="slidenum">
              <a:rPr lang="en-CA" altLang="en-US"/>
              <a:pPr>
                <a:defRPr/>
              </a:pPr>
              <a:t>‹#›</a:t>
            </a:fld>
            <a:endParaRPr lang="en-CA" altLang="en-US"/>
          </a:p>
        </p:txBody>
      </p:sp>
    </p:spTree>
    <p:extLst>
      <p:ext uri="{BB962C8B-B14F-4D97-AF65-F5344CB8AC3E}">
        <p14:creationId xmlns:p14="http://schemas.microsoft.com/office/powerpoint/2010/main" val="7321355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F4CD0340-4EF7-4E42-A53D-520F931E549B}" type="datetime1">
              <a:rPr lang="en-US"/>
              <a:pPr>
                <a:defRPr/>
              </a:pPr>
              <a:t>9/17/2020</a:t>
            </a:fld>
            <a:endParaRPr lang="en-CA"/>
          </a:p>
        </p:txBody>
      </p:sp>
      <p:sp>
        <p:nvSpPr>
          <p:cNvPr id="9" name="Footer Placeholder 4"/>
          <p:cNvSpPr>
            <a:spLocks noGrp="1"/>
          </p:cNvSpPr>
          <p:nvPr>
            <p:ph type="ftr" sz="quarter" idx="11"/>
          </p:nvPr>
        </p:nvSpPr>
        <p:spPr/>
        <p:txBody>
          <a:bodyPr/>
          <a:lstStyle>
            <a:lvl1pPr>
              <a:defRPr/>
            </a:lvl1pPr>
            <a:extLst/>
          </a:lstStyle>
          <a:p>
            <a:pPr>
              <a:defRPr/>
            </a:pPr>
            <a:endParaRPr lang="en-CA"/>
          </a:p>
        </p:txBody>
      </p:sp>
      <p:sp>
        <p:nvSpPr>
          <p:cNvPr id="10" name="Slide Number Placeholder 5"/>
          <p:cNvSpPr>
            <a:spLocks noGrp="1"/>
          </p:cNvSpPr>
          <p:nvPr>
            <p:ph type="sldNum" sz="quarter" idx="12"/>
          </p:nvPr>
        </p:nvSpPr>
        <p:spPr/>
        <p:txBody>
          <a:bodyPr/>
          <a:lstStyle>
            <a:lvl1pPr>
              <a:defRPr/>
            </a:lvl1pPr>
          </a:lstStyle>
          <a:p>
            <a:pPr>
              <a:defRPr/>
            </a:pPr>
            <a:fld id="{21CD861D-E8A0-4D4B-98C7-1D0D7FE0BACA}" type="slidenum">
              <a:rPr lang="en-CA" altLang="en-US"/>
              <a:pPr>
                <a:defRPr/>
              </a:pPr>
              <a:t>‹#›</a:t>
            </a:fld>
            <a:endParaRPr lang="en-CA" altLang="en-US"/>
          </a:p>
        </p:txBody>
      </p:sp>
    </p:spTree>
    <p:extLst>
      <p:ext uri="{BB962C8B-B14F-4D97-AF65-F5344CB8AC3E}">
        <p14:creationId xmlns:p14="http://schemas.microsoft.com/office/powerpoint/2010/main" val="328555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DA951DB2-8AEE-4CD4-B9B1-41243CAB6A11}" type="datetime1">
              <a:rPr lang="en-US"/>
              <a:pPr>
                <a:defRPr/>
              </a:pPr>
              <a:t>9/17/2020</a:t>
            </a:fld>
            <a:endParaRPr lang="en-CA"/>
          </a:p>
        </p:txBody>
      </p:sp>
      <p:sp>
        <p:nvSpPr>
          <p:cNvPr id="6" name="Footer Placeholder 9"/>
          <p:cNvSpPr>
            <a:spLocks noGrp="1"/>
          </p:cNvSpPr>
          <p:nvPr>
            <p:ph type="ftr" sz="quarter" idx="11"/>
          </p:nvPr>
        </p:nvSpPr>
        <p:spPr/>
        <p:txBody>
          <a:bodyPr/>
          <a:lstStyle>
            <a:lvl1pPr>
              <a:defRPr/>
            </a:lvl1pPr>
          </a:lstStyle>
          <a:p>
            <a:pPr>
              <a:defRPr/>
            </a:pPr>
            <a:endParaRPr lang="en-CA"/>
          </a:p>
        </p:txBody>
      </p:sp>
      <p:sp>
        <p:nvSpPr>
          <p:cNvPr id="7" name="Slide Number Placeholder 21"/>
          <p:cNvSpPr>
            <a:spLocks noGrp="1"/>
          </p:cNvSpPr>
          <p:nvPr>
            <p:ph type="sldNum" sz="quarter" idx="12"/>
          </p:nvPr>
        </p:nvSpPr>
        <p:spPr/>
        <p:txBody>
          <a:bodyPr/>
          <a:lstStyle>
            <a:lvl1pPr>
              <a:defRPr/>
            </a:lvl1pPr>
          </a:lstStyle>
          <a:p>
            <a:pPr>
              <a:defRPr/>
            </a:pPr>
            <a:fld id="{5F2B413D-918A-41DC-815B-F10767BC8F2C}" type="slidenum">
              <a:rPr lang="en-CA" altLang="en-US"/>
              <a:pPr>
                <a:defRPr/>
              </a:pPr>
              <a:t>‹#›</a:t>
            </a:fld>
            <a:endParaRPr lang="en-CA" altLang="en-US"/>
          </a:p>
        </p:txBody>
      </p:sp>
    </p:spTree>
    <p:extLst>
      <p:ext uri="{BB962C8B-B14F-4D97-AF65-F5344CB8AC3E}">
        <p14:creationId xmlns:p14="http://schemas.microsoft.com/office/powerpoint/2010/main" val="1884309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dirty="0"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BAC9B6F3-F10A-4AE9-8941-29165D25F60B}" type="datetime1">
              <a:rPr lang="en-US"/>
              <a:pPr>
                <a:defRPr/>
              </a:pPr>
              <a:t>9/17/2020</a:t>
            </a:fld>
            <a:endParaRPr lang="en-CA"/>
          </a:p>
        </p:txBody>
      </p:sp>
      <p:sp>
        <p:nvSpPr>
          <p:cNvPr id="8" name="Footer Placeholder 7"/>
          <p:cNvSpPr>
            <a:spLocks noGrp="1"/>
          </p:cNvSpPr>
          <p:nvPr>
            <p:ph type="ftr" sz="quarter" idx="11"/>
          </p:nvPr>
        </p:nvSpPr>
        <p:spPr/>
        <p:txBody>
          <a:bodyPr/>
          <a:lstStyle>
            <a:lvl1pPr>
              <a:defRPr/>
            </a:lvl1pPr>
            <a:extLst/>
          </a:lstStyle>
          <a:p>
            <a:pPr>
              <a:defRPr/>
            </a:pPr>
            <a:endParaRPr lang="en-CA"/>
          </a:p>
        </p:txBody>
      </p:sp>
      <p:sp>
        <p:nvSpPr>
          <p:cNvPr id="9" name="Slide Number Placeholder 8"/>
          <p:cNvSpPr>
            <a:spLocks noGrp="1"/>
          </p:cNvSpPr>
          <p:nvPr>
            <p:ph type="sldNum" sz="quarter" idx="12"/>
          </p:nvPr>
        </p:nvSpPr>
        <p:spPr/>
        <p:txBody>
          <a:bodyPr/>
          <a:lstStyle>
            <a:lvl1pPr>
              <a:defRPr/>
            </a:lvl1pPr>
          </a:lstStyle>
          <a:p>
            <a:pPr>
              <a:defRPr/>
            </a:pPr>
            <a:fld id="{19A8D989-9007-4EF0-B233-A17EAA657970}" type="slidenum">
              <a:rPr lang="en-CA" altLang="en-US"/>
              <a:pPr>
                <a:defRPr/>
              </a:pPr>
              <a:t>‹#›</a:t>
            </a:fld>
            <a:endParaRPr lang="en-CA" altLang="en-US"/>
          </a:p>
        </p:txBody>
      </p:sp>
    </p:spTree>
    <p:extLst>
      <p:ext uri="{BB962C8B-B14F-4D97-AF65-F5344CB8AC3E}">
        <p14:creationId xmlns:p14="http://schemas.microsoft.com/office/powerpoint/2010/main" val="3769270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26A3B87B-D12E-4BF0-BC8D-48F3F0D2BD93}" type="datetime1">
              <a:rPr lang="en-US"/>
              <a:pPr>
                <a:defRPr/>
              </a:pPr>
              <a:t>9/17/2020</a:t>
            </a:fld>
            <a:endParaRPr lang="en-CA"/>
          </a:p>
        </p:txBody>
      </p:sp>
      <p:sp>
        <p:nvSpPr>
          <p:cNvPr id="4" name="Footer Placeholder 9"/>
          <p:cNvSpPr>
            <a:spLocks noGrp="1"/>
          </p:cNvSpPr>
          <p:nvPr>
            <p:ph type="ftr" sz="quarter" idx="11"/>
          </p:nvPr>
        </p:nvSpPr>
        <p:spPr/>
        <p:txBody>
          <a:bodyPr/>
          <a:lstStyle>
            <a:lvl1pPr>
              <a:defRPr/>
            </a:lvl1pPr>
          </a:lstStyle>
          <a:p>
            <a:pPr>
              <a:defRPr/>
            </a:pPr>
            <a:endParaRPr lang="en-CA"/>
          </a:p>
        </p:txBody>
      </p:sp>
      <p:sp>
        <p:nvSpPr>
          <p:cNvPr id="5" name="Slide Number Placeholder 21"/>
          <p:cNvSpPr>
            <a:spLocks noGrp="1"/>
          </p:cNvSpPr>
          <p:nvPr>
            <p:ph type="sldNum" sz="quarter" idx="12"/>
          </p:nvPr>
        </p:nvSpPr>
        <p:spPr/>
        <p:txBody>
          <a:bodyPr/>
          <a:lstStyle>
            <a:lvl1pPr>
              <a:defRPr/>
            </a:lvl1pPr>
          </a:lstStyle>
          <a:p>
            <a:pPr>
              <a:defRPr/>
            </a:pPr>
            <a:fld id="{0E6C50F0-871F-4138-B8A6-BE32E11D5030}" type="slidenum">
              <a:rPr lang="en-CA" altLang="en-US"/>
              <a:pPr>
                <a:defRPr/>
              </a:pPr>
              <a:t>‹#›</a:t>
            </a:fld>
            <a:endParaRPr lang="en-CA" altLang="en-US"/>
          </a:p>
        </p:txBody>
      </p:sp>
    </p:spTree>
    <p:extLst>
      <p:ext uri="{BB962C8B-B14F-4D97-AF65-F5344CB8AC3E}">
        <p14:creationId xmlns:p14="http://schemas.microsoft.com/office/powerpoint/2010/main" val="2970989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fld id="{28328C3C-D04C-4FF2-9BDD-92EAF6DFEB43}" type="datetime1">
              <a:rPr lang="en-US"/>
              <a:pPr>
                <a:defRPr/>
              </a:pPr>
              <a:t>9/17/2020</a:t>
            </a:fld>
            <a:endParaRPr lang="en-CA"/>
          </a:p>
        </p:txBody>
      </p:sp>
      <p:sp>
        <p:nvSpPr>
          <p:cNvPr id="5" name="Footer Placeholder 2"/>
          <p:cNvSpPr>
            <a:spLocks noGrp="1"/>
          </p:cNvSpPr>
          <p:nvPr>
            <p:ph type="ftr" sz="quarter" idx="11"/>
          </p:nvPr>
        </p:nvSpPr>
        <p:spPr/>
        <p:txBody>
          <a:bodyPr/>
          <a:lstStyle>
            <a:lvl1pPr>
              <a:defRPr/>
            </a:lvl1pPr>
            <a:extLst/>
          </a:lstStyle>
          <a:p>
            <a:pPr>
              <a:defRPr/>
            </a:pPr>
            <a:endParaRPr lang="en-CA"/>
          </a:p>
        </p:txBody>
      </p:sp>
      <p:sp>
        <p:nvSpPr>
          <p:cNvPr id="6" name="Slide Number Placeholder 3"/>
          <p:cNvSpPr>
            <a:spLocks noGrp="1"/>
          </p:cNvSpPr>
          <p:nvPr>
            <p:ph type="sldNum" sz="quarter" idx="12"/>
          </p:nvPr>
        </p:nvSpPr>
        <p:spPr/>
        <p:txBody>
          <a:bodyPr/>
          <a:lstStyle>
            <a:lvl1pPr>
              <a:defRPr/>
            </a:lvl1pPr>
          </a:lstStyle>
          <a:p>
            <a:pPr>
              <a:defRPr/>
            </a:pPr>
            <a:fld id="{B42D8C23-4880-4830-AF5A-214A79B50C99}" type="slidenum">
              <a:rPr lang="en-CA" altLang="en-US"/>
              <a:pPr>
                <a:defRPr/>
              </a:pPr>
              <a:t>‹#›</a:t>
            </a:fld>
            <a:endParaRPr lang="en-CA" altLang="en-US"/>
          </a:p>
        </p:txBody>
      </p:sp>
    </p:spTree>
    <p:extLst>
      <p:ext uri="{BB962C8B-B14F-4D97-AF65-F5344CB8AC3E}">
        <p14:creationId xmlns:p14="http://schemas.microsoft.com/office/powerpoint/2010/main" val="3756103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D3336756-E9FB-4EA6-9CCD-ACFEF288ADED}" type="datetime1">
              <a:rPr lang="en-US"/>
              <a:pPr>
                <a:defRPr/>
              </a:pPr>
              <a:t>9/17/2020</a:t>
            </a:fld>
            <a:endParaRPr lang="en-CA"/>
          </a:p>
        </p:txBody>
      </p:sp>
      <p:sp>
        <p:nvSpPr>
          <p:cNvPr id="6" name="Footer Placeholder 5"/>
          <p:cNvSpPr>
            <a:spLocks noGrp="1"/>
          </p:cNvSpPr>
          <p:nvPr>
            <p:ph type="ftr" sz="quarter" idx="11"/>
          </p:nvPr>
        </p:nvSpPr>
        <p:spPr/>
        <p:txBody>
          <a:bodyPr/>
          <a:lstStyle>
            <a:lvl1pPr>
              <a:defRPr/>
            </a:lvl1pPr>
            <a:extLst/>
          </a:lstStyle>
          <a:p>
            <a:pPr>
              <a:defRPr/>
            </a:pPr>
            <a:endParaRPr lang="en-CA"/>
          </a:p>
        </p:txBody>
      </p:sp>
      <p:sp>
        <p:nvSpPr>
          <p:cNvPr id="7" name="Slide Number Placeholder 6"/>
          <p:cNvSpPr>
            <a:spLocks noGrp="1"/>
          </p:cNvSpPr>
          <p:nvPr>
            <p:ph type="sldNum" sz="quarter" idx="12"/>
          </p:nvPr>
        </p:nvSpPr>
        <p:spPr/>
        <p:txBody>
          <a:bodyPr/>
          <a:lstStyle>
            <a:lvl1pPr>
              <a:defRPr/>
            </a:lvl1pPr>
          </a:lstStyle>
          <a:p>
            <a:pPr>
              <a:defRPr/>
            </a:pPr>
            <a:fld id="{C10B144A-8003-46B2-923E-ADF1A6465A76}" type="slidenum">
              <a:rPr lang="en-CA" altLang="en-US"/>
              <a:pPr>
                <a:defRPr/>
              </a:pPr>
              <a:t>‹#›</a:t>
            </a:fld>
            <a:endParaRPr lang="en-CA" altLang="en-US"/>
          </a:p>
        </p:txBody>
      </p:sp>
    </p:spTree>
    <p:extLst>
      <p:ext uri="{BB962C8B-B14F-4D97-AF65-F5344CB8AC3E}">
        <p14:creationId xmlns:p14="http://schemas.microsoft.com/office/powerpoint/2010/main" val="3482794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eaLnBrk="1" fontAlgn="auto" hangingPunct="1">
              <a:lnSpc>
                <a:spcPts val="3000"/>
              </a:lnSpc>
              <a:spcBef>
                <a:spcPts val="600"/>
              </a:spcBef>
              <a:spcAft>
                <a:spcPts val="0"/>
              </a:spcAft>
              <a:buClr>
                <a:schemeClr val="accent1"/>
              </a:buClr>
              <a:buSzPct val="80000"/>
              <a:buFont typeface="Wingdings 2"/>
              <a:buNone/>
              <a:defRPr/>
            </a:pPr>
            <a:endParaRPr lang="en-US" sz="3200">
              <a:latin typeface="+mn-lt"/>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079F4394-388D-4AC8-96CF-0C7C93A8A1A2}" type="datetime1">
              <a:rPr lang="en-US"/>
              <a:pPr>
                <a:defRPr/>
              </a:pPr>
              <a:t>9/17/2020</a:t>
            </a:fld>
            <a:endParaRPr lang="en-CA"/>
          </a:p>
        </p:txBody>
      </p:sp>
      <p:sp>
        <p:nvSpPr>
          <p:cNvPr id="9" name="Footer Placeholder 5"/>
          <p:cNvSpPr>
            <a:spLocks noGrp="1"/>
          </p:cNvSpPr>
          <p:nvPr>
            <p:ph type="ftr" sz="quarter" idx="11"/>
          </p:nvPr>
        </p:nvSpPr>
        <p:spPr/>
        <p:txBody>
          <a:bodyPr/>
          <a:lstStyle>
            <a:lvl1pPr>
              <a:defRPr/>
            </a:lvl1pPr>
            <a:extLst/>
          </a:lstStyle>
          <a:p>
            <a:pPr>
              <a:defRPr/>
            </a:pPr>
            <a:endParaRPr lang="en-CA"/>
          </a:p>
        </p:txBody>
      </p:sp>
      <p:sp>
        <p:nvSpPr>
          <p:cNvPr id="10" name="Slide Number Placeholder 6"/>
          <p:cNvSpPr>
            <a:spLocks noGrp="1"/>
          </p:cNvSpPr>
          <p:nvPr>
            <p:ph type="sldNum" sz="quarter" idx="12"/>
          </p:nvPr>
        </p:nvSpPr>
        <p:spPr/>
        <p:txBody>
          <a:bodyPr/>
          <a:lstStyle>
            <a:lvl1pPr>
              <a:defRPr/>
            </a:lvl1pPr>
          </a:lstStyle>
          <a:p>
            <a:pPr>
              <a:defRPr/>
            </a:pPr>
            <a:fld id="{D8BDD98C-83BD-4216-97BA-C2E2305FB6BF}" type="slidenum">
              <a:rPr lang="en-CA" altLang="en-US"/>
              <a:pPr>
                <a:defRPr/>
              </a:pPr>
              <a:t>‹#›</a:t>
            </a:fld>
            <a:endParaRPr lang="en-CA" altLang="en-US"/>
          </a:p>
        </p:txBody>
      </p:sp>
    </p:spTree>
    <p:extLst>
      <p:ext uri="{BB962C8B-B14F-4D97-AF65-F5344CB8AC3E}">
        <p14:creationId xmlns:p14="http://schemas.microsoft.com/office/powerpoint/2010/main" val="3360829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500063" y="0"/>
            <a:ext cx="842962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Placeholder 4"/>
          <p:cNvSpPr>
            <a:spLocks noGrp="1"/>
          </p:cNvSpPr>
          <p:nvPr>
            <p:ph type="title"/>
          </p:nvPr>
        </p:nvSpPr>
        <p:spPr>
          <a:xfrm>
            <a:off x="857250" y="142875"/>
            <a:ext cx="8072438" cy="1143000"/>
          </a:xfrm>
          <a:prstGeom prst="rect">
            <a:avLst/>
          </a:prstGeom>
        </p:spPr>
        <p:txBody>
          <a:bodyPr anchor="ctr">
            <a:normAutofit/>
          </a:bodyPr>
          <a:lstStyle/>
          <a:p>
            <a:r>
              <a:rPr lang="en-US" dirty="0" smtClean="0"/>
              <a:t>Click to edit Master title style</a:t>
            </a:r>
            <a:endParaRPr lang="en-US" dirty="0"/>
          </a:p>
        </p:txBody>
      </p:sp>
      <p:sp>
        <p:nvSpPr>
          <p:cNvPr id="1033" name="Text Placeholder 8"/>
          <p:cNvSpPr>
            <a:spLocks noGrp="1"/>
          </p:cNvSpPr>
          <p:nvPr>
            <p:ph type="body" idx="1"/>
          </p:nvPr>
        </p:nvSpPr>
        <p:spPr bwMode="auto">
          <a:xfrm>
            <a:off x="857250" y="1285875"/>
            <a:ext cx="8077200"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defRPr>
            </a:lvl1pPr>
            <a:extLst/>
          </a:lstStyle>
          <a:p>
            <a:pPr>
              <a:defRPr/>
            </a:pPr>
            <a:fld id="{07FDF709-500E-4001-A9FF-7DF1F59E10E6}" type="datetime1">
              <a:rPr lang="en-US"/>
              <a:pPr>
                <a:defRPr/>
              </a:pPr>
              <a:t>9/17/2020</a:t>
            </a:fld>
            <a:endParaRPr lang="en-CA"/>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defRPr>
            </a:lvl1pPr>
            <a:extLst/>
          </a:lstStyle>
          <a:p>
            <a:pPr>
              <a:defRPr/>
            </a:pPr>
            <a:endParaRPr lang="en-CA"/>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200">
                <a:solidFill>
                  <a:srgbClr val="B5A788"/>
                </a:solidFill>
                <a:latin typeface="Gill Sans MT" panose="020B0502020104020203" pitchFamily="34" charset="0"/>
              </a:defRPr>
            </a:lvl1pPr>
          </a:lstStyle>
          <a:p>
            <a:pPr>
              <a:defRPr/>
            </a:pPr>
            <a:fld id="{7885CFB5-9B35-4249-AC51-7E3139B2F599}" type="slidenum">
              <a:rPr lang="en-CA" altLang="en-US"/>
              <a:pPr>
                <a:defRPr/>
              </a:pPr>
              <a:t>‹#›</a:t>
            </a:fld>
            <a:endParaRPr lang="en-CA" altLang="en-US"/>
          </a:p>
        </p:txBody>
      </p:sp>
      <p:sp>
        <p:nvSpPr>
          <p:cNvPr id="15" name="Rectangle 14"/>
          <p:cNvSpPr/>
          <p:nvPr/>
        </p:nvSpPr>
        <p:spPr bwMode="invGray">
          <a:xfrm>
            <a:off x="571500" y="0"/>
            <a:ext cx="71438"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TextBox 12"/>
          <p:cNvSpPr txBox="1"/>
          <p:nvPr userDrawn="1"/>
        </p:nvSpPr>
        <p:spPr>
          <a:xfrm>
            <a:off x="7215188" y="6500813"/>
            <a:ext cx="1714500" cy="307975"/>
          </a:xfrm>
          <a:prstGeom prst="rect">
            <a:avLst/>
          </a:prstGeom>
          <a:noFill/>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CA" altLang="en-US" sz="1400" dirty="0" smtClean="0">
                <a:latin typeface="Gill Sans MT" panose="020B0502020104020203" pitchFamily="34" charset="0"/>
              </a:rPr>
              <a:t>Slide </a:t>
            </a:r>
            <a:fld id="{792C3657-80FD-43E3-AC21-77A2B08C8A3C}" type="slidenum">
              <a:rPr lang="en-CA" altLang="en-US" sz="1400" smtClean="0">
                <a:latin typeface="Gill Sans MT" panose="020B0502020104020203" pitchFamily="34" charset="0"/>
              </a:rPr>
              <a:pPr eaLnBrk="1" hangingPunct="1">
                <a:defRPr/>
              </a:pPr>
              <a:t>‹#›</a:t>
            </a:fld>
            <a:r>
              <a:rPr lang="en-CA" altLang="en-US" sz="1400" dirty="0" smtClean="0">
                <a:latin typeface="Gill Sans MT" panose="020B0502020104020203" pitchFamily="34" charset="0"/>
              </a:rPr>
              <a:t> of 58</a:t>
            </a:r>
          </a:p>
        </p:txBody>
      </p:sp>
    </p:spTree>
  </p:cSld>
  <p:clrMap bg1="lt1" tx1="dk1" bg2="lt2" tx2="dk2" accent1="accent1" accent2="accent2" accent3="accent3" accent4="accent4" accent5="accent5" accent6="accent6" hlink="hlink" folHlink="folHlink"/>
  <p:sldLayoutIdLst>
    <p:sldLayoutId id="2147485291" r:id="rId1"/>
    <p:sldLayoutId id="2147485286" r:id="rId2"/>
    <p:sldLayoutId id="2147485292" r:id="rId3"/>
    <p:sldLayoutId id="2147485287" r:id="rId4"/>
    <p:sldLayoutId id="2147485293" r:id="rId5"/>
    <p:sldLayoutId id="2147485288" r:id="rId6"/>
    <p:sldLayoutId id="2147485294" r:id="rId7"/>
    <p:sldLayoutId id="2147485295" r:id="rId8"/>
    <p:sldLayoutId id="2147485296" r:id="rId9"/>
    <p:sldLayoutId id="2147485289" r:id="rId10"/>
    <p:sldLayoutId id="2147485290"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uQpaFN93UyU" TargetMode="Externa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youtube.com/watch?v=tAv_eLm7DMk"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whatismyip.com/" TargetMode="External"/><Relationship Id="rId2" Type="http://schemas.openxmlformats.org/officeDocument/2006/relationships/hyperlink" Target="http://www.hcidata.info/host2ip.htm" TargetMode="External"/><Relationship Id="rId1" Type="http://schemas.openxmlformats.org/officeDocument/2006/relationships/slideLayout" Target="../slideLayouts/slideLayout2.xml"/><Relationship Id="rId4" Type="http://schemas.openxmlformats.org/officeDocument/2006/relationships/hyperlink" Target="http://www.youtube.com/watch?v=RbY8Hb6abb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hcidata.info/host2ip.htm" TargetMode="External"/><Relationship Id="rId2" Type="http://schemas.openxmlformats.org/officeDocument/2006/relationships/hyperlink" Target="http://www.msn.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www.youtube.com/watch?v=dE4rsNuG0aw"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www.csd.uwo.ca/" TargetMode="External"/><Relationship Id="rId2" Type="http://schemas.openxmlformats.org/officeDocument/2006/relationships/hyperlink" Target="http://www.uwo.ca/" TargetMode="External"/><Relationship Id="rId1" Type="http://schemas.openxmlformats.org/officeDocument/2006/relationships/slideLayout" Target="../slideLayouts/slideLayout2.xml"/><Relationship Id="rId4" Type="http://schemas.openxmlformats.org/officeDocument/2006/relationships/hyperlink" Target="http://www.brescia.uwo.ca/"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en.wikipedia.org/wiki/Domain_name#Domain_name_confusio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reativecommons.org/about/videos/creative-commons-kiwi/"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apple.com/ca/legal/intellectual-property/tld/registration-policy/" TargetMode="External"/><Relationship Id="rId2" Type="http://schemas.openxmlformats.org/officeDocument/2006/relationships/hyperlink" Target="http://data.iana.org/TLD/tlds-alpha-by-domain.txt"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computerworld.com/article/2516495/enterprise-applications/to-fight-scammers--russia-cracks-down-on--ru-domain.html"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en.wikipedia.org/wiki/List_of_most_expensive_domain_names" TargetMode="External"/><Relationship Id="rId2" Type="http://schemas.openxmlformats.org/officeDocument/2006/relationships/hyperlink" Target="https://en.wikipedia.org/wiki/List_of_Internet_top-level_domains#ICANN-era_generic_top-level_domain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youtube.com/watch?v=5o8CwafCxnU"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en.wikipedia.org/wiki/List_of_most_popular_websit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billionairebythirty.com/2009/05/how-to-pick-a-domain-name-to-drive-traffic/comment-page-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mydomain.com/" TargetMode="External"/><Relationship Id="rId2" Type="http://schemas.openxmlformats.org/officeDocument/2006/relationships/hyperlink" Target="http://www.godaddy.com/" TargetMode="External"/><Relationship Id="rId1" Type="http://schemas.openxmlformats.org/officeDocument/2006/relationships/slideLayout" Target="../slideLayouts/slideLayout2.xml"/><Relationship Id="rId5" Type="http://schemas.openxmlformats.org/officeDocument/2006/relationships/hyperlink" Target="http://www.register.com/" TargetMode="External"/><Relationship Id="rId4" Type="http://schemas.openxmlformats.org/officeDocument/2006/relationships/hyperlink" Target="https://www.101domain.co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comparemyrates.ca/internet-plans/" TargetMode="Externa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hyperlink" Target="https://www.lynda.com/Web-Development-tutorials/What-hosting/609031/654599-4.html" TargetMode="External"/></Relationships>
</file>

<file path=ppt/slides/_rels/slide5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www.youtube.com/watch?v=AYdF7b3nMt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28875" y="2571750"/>
            <a:ext cx="6429375" cy="1114425"/>
          </a:xfrm>
        </p:spPr>
        <p:txBody>
          <a:bodyPr>
            <a:normAutofit fontScale="90000"/>
          </a:bodyPr>
          <a:lstStyle/>
          <a:p>
            <a:pPr eaLnBrk="1" fontAlgn="auto" hangingPunct="1">
              <a:spcAft>
                <a:spcPts val="0"/>
              </a:spcAft>
              <a:defRPr/>
            </a:pPr>
            <a:r>
              <a:rPr lang="en-CA" dirty="0" smtClean="0">
                <a:solidFill>
                  <a:schemeClr val="tx2">
                    <a:satMod val="130000"/>
                  </a:schemeClr>
                </a:solidFill>
              </a:rPr>
              <a:t>HOW THE internet WORKS</a:t>
            </a:r>
            <a:endParaRPr lang="en-CA" dirty="0">
              <a:solidFill>
                <a:schemeClr val="tx2">
                  <a:satMod val="130000"/>
                </a:schemeClr>
              </a:solidFill>
            </a:endParaRPr>
          </a:p>
        </p:txBody>
      </p:sp>
      <p:sp>
        <p:nvSpPr>
          <p:cNvPr id="5" name="Text Placeholder 4"/>
          <p:cNvSpPr>
            <a:spLocks noGrp="1"/>
          </p:cNvSpPr>
          <p:nvPr>
            <p:ph type="body" idx="1"/>
          </p:nvPr>
        </p:nvSpPr>
        <p:spPr>
          <a:xfrm>
            <a:off x="2378075" y="1111250"/>
            <a:ext cx="6400800" cy="1509713"/>
          </a:xfrm>
        </p:spPr>
        <p:txBody>
          <a:bodyPr>
            <a:normAutofit/>
          </a:bodyPr>
          <a:lstStyle/>
          <a:p>
            <a:pPr eaLnBrk="1" fontAlgn="auto" hangingPunct="1">
              <a:spcAft>
                <a:spcPts val="0"/>
              </a:spcAft>
              <a:buFont typeface="Wingdings 2"/>
              <a:buNone/>
              <a:defRPr/>
            </a:pPr>
            <a:r>
              <a:rPr lang="en-CA" dirty="0" smtClean="0"/>
              <a:t>Computer Science 1033 – Week 5</a:t>
            </a:r>
            <a:endParaRPr lang="en-CA" dirty="0"/>
          </a:p>
        </p:txBody>
      </p:sp>
      <p:sp>
        <p:nvSpPr>
          <p:cNvPr id="12292" name="TextBox 6"/>
          <p:cNvSpPr txBox="1">
            <a:spLocks noChangeArrowheads="1"/>
          </p:cNvSpPr>
          <p:nvPr/>
        </p:nvSpPr>
        <p:spPr bwMode="auto">
          <a:xfrm>
            <a:off x="2268538" y="5949950"/>
            <a:ext cx="67849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CA" altLang="en-US" sz="1800" b="1" i="1">
                <a:solidFill>
                  <a:schemeClr val="accent1"/>
                </a:solidFill>
              </a:rPr>
              <a:t>“The Internet: where men are men, women are men, and children are FBI agents.”</a:t>
            </a:r>
            <a:r>
              <a:rPr lang="en-CA" altLang="en-US" sz="1800" b="1">
                <a:solidFill>
                  <a:schemeClr val="accent1"/>
                </a:solidFill>
                <a:sym typeface="Wingdings" panose="05000000000000000000" pitchFamily="2" charset="2"/>
              </a:rPr>
              <a:t></a:t>
            </a:r>
            <a:r>
              <a:rPr lang="en-CA" altLang="en-US" sz="1800" b="1">
                <a:solidFill>
                  <a:schemeClr val="accent1"/>
                </a:solidFill>
              </a:rPr>
              <a:t>  </a:t>
            </a:r>
            <a:r>
              <a:rPr lang="en-CA" altLang="en-US" sz="1800" b="1" i="1">
                <a:solidFill>
                  <a:schemeClr val="accent1"/>
                </a:solidFill>
              </a:rPr>
              <a:t>Anonymous</a:t>
            </a:r>
            <a:endParaRPr lang="en-CA" altLang="en-US" sz="1800" b="1">
              <a:solidFill>
                <a:schemeClr val="accent1"/>
              </a:solidFill>
            </a:endParaRPr>
          </a:p>
        </p:txBody>
      </p:sp>
      <p:sp>
        <p:nvSpPr>
          <p:cNvPr id="12293" name="Rectangle 6"/>
          <p:cNvSpPr>
            <a:spLocks noChangeArrowheads="1"/>
          </p:cNvSpPr>
          <p:nvPr/>
        </p:nvSpPr>
        <p:spPr bwMode="auto">
          <a:xfrm>
            <a:off x="5148064" y="4086811"/>
            <a:ext cx="269909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800" dirty="0">
                <a:latin typeface="Arial" panose="020B0604020202020204" pitchFamily="34" charset="0"/>
                <a:hlinkClick r:id="rId2"/>
              </a:rPr>
              <a:t>https://www.youtube.com/watch?v=uQpaFN93UyU</a:t>
            </a:r>
            <a:r>
              <a:rPr lang="en-US" altLang="en-US" sz="1800" dirty="0">
                <a:latin typeface="Arial" panose="020B0604020202020204" pitchFamily="34" charset="0"/>
              </a:rPr>
              <a:t> </a:t>
            </a:r>
          </a:p>
        </p:txBody>
      </p:sp>
      <p:pic>
        <p:nvPicPr>
          <p:cNvPr id="12294" name="Picture 10" descr="Responsive, Web, Design, Mac, Imac, Computer, S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008" y="3128962"/>
            <a:ext cx="38862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2938" y="274638"/>
            <a:ext cx="8291512" cy="1143000"/>
          </a:xfrm>
        </p:spPr>
        <p:txBody>
          <a:bodyPr/>
          <a:lstStyle/>
          <a:p>
            <a:pPr eaLnBrk="1" fontAlgn="auto" hangingPunct="1">
              <a:spcAft>
                <a:spcPts val="0"/>
              </a:spcAft>
              <a:defRPr/>
            </a:pPr>
            <a:r>
              <a:rPr lang="en-CA" dirty="0" smtClean="0">
                <a:solidFill>
                  <a:schemeClr val="tx2">
                    <a:satMod val="130000"/>
                  </a:schemeClr>
                </a:solidFill>
              </a:rPr>
              <a:t>How about this layout?</a:t>
            </a:r>
            <a:endParaRPr lang="en-CA" dirty="0">
              <a:solidFill>
                <a:schemeClr val="tx2">
                  <a:satMod val="130000"/>
                </a:schemeClr>
              </a:solidFill>
            </a:endParaRPr>
          </a:p>
        </p:txBody>
      </p:sp>
      <p:pic>
        <p:nvPicPr>
          <p:cNvPr id="20483" name="Picture 3" descr="j0349411"/>
          <p:cNvPicPr>
            <a:picLocks noChangeAspect="1" noChangeArrowheads="1"/>
          </p:cNvPicPr>
          <p:nvPr/>
        </p:nvPicPr>
        <p:blipFill>
          <a:blip r:embed="rId2">
            <a:extLst>
              <a:ext uri="{28A0092B-C50C-407E-A947-70E740481C1C}">
                <a14:useLocalDpi xmlns:a14="http://schemas.microsoft.com/office/drawing/2010/main" val="0"/>
              </a:ext>
            </a:extLst>
          </a:blip>
          <a:srcRect l="17242" t="22209" b="5243"/>
          <a:stretch>
            <a:fillRect/>
          </a:stretch>
        </p:blipFill>
        <p:spPr bwMode="auto">
          <a:xfrm>
            <a:off x="714375" y="1143000"/>
            <a:ext cx="8077200" cy="549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484" name="Group 20"/>
          <p:cNvGrpSpPr>
            <a:grpSpLocks/>
          </p:cNvGrpSpPr>
          <p:nvPr/>
        </p:nvGrpSpPr>
        <p:grpSpPr bwMode="auto">
          <a:xfrm>
            <a:off x="914400" y="2038350"/>
            <a:ext cx="7239000" cy="3810000"/>
            <a:chOff x="914400" y="2038350"/>
            <a:chExt cx="7239000" cy="3810000"/>
          </a:xfrm>
        </p:grpSpPr>
        <p:pic>
          <p:nvPicPr>
            <p:cNvPr id="20485" name="Picture 3" descr="j0396416"/>
            <p:cNvPicPr>
              <a:picLocks noChangeAspect="1" noChangeArrowheads="1"/>
            </p:cNvPicPr>
            <p:nvPr/>
          </p:nvPicPr>
          <p:blipFill>
            <a:blip r:embed="rId3">
              <a:extLst>
                <a:ext uri="{28A0092B-C50C-407E-A947-70E740481C1C}">
                  <a14:useLocalDpi xmlns:a14="http://schemas.microsoft.com/office/drawing/2010/main" val="0"/>
                </a:ext>
              </a:extLst>
            </a:blip>
            <a:srcRect l="20566" t="10022" r="21422" b="9813"/>
            <a:stretch>
              <a:fillRect/>
            </a:stretch>
          </p:blipFill>
          <p:spPr bwMode="auto">
            <a:xfrm>
              <a:off x="6858000" y="3943350"/>
              <a:ext cx="4699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Text Box 4"/>
            <p:cNvSpPr txBox="1">
              <a:spLocks noChangeArrowheads="1"/>
            </p:cNvSpPr>
            <p:nvPr/>
          </p:nvSpPr>
          <p:spPr bwMode="auto">
            <a:xfrm>
              <a:off x="6248400" y="4400550"/>
              <a:ext cx="190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spcBef>
                  <a:spcPct val="50000"/>
                </a:spcBef>
                <a:buClrTx/>
                <a:buSzTx/>
                <a:buFontTx/>
                <a:buNone/>
              </a:pPr>
              <a:r>
                <a:rPr lang="en-US" altLang="en-US" sz="1800">
                  <a:latin typeface="Times New Roman" panose="02020603050405020304" pitchFamily="18" charset="0"/>
                </a:rPr>
                <a:t>Washington, DC</a:t>
              </a:r>
            </a:p>
          </p:txBody>
        </p:sp>
        <p:pic>
          <p:nvPicPr>
            <p:cNvPr id="20487" name="Picture 5" descr="j0396416"/>
            <p:cNvPicPr>
              <a:picLocks noChangeAspect="1" noChangeArrowheads="1"/>
            </p:cNvPicPr>
            <p:nvPr/>
          </p:nvPicPr>
          <p:blipFill>
            <a:blip r:embed="rId3">
              <a:extLst>
                <a:ext uri="{28A0092B-C50C-407E-A947-70E740481C1C}">
                  <a14:useLocalDpi xmlns:a14="http://schemas.microsoft.com/office/drawing/2010/main" val="0"/>
                </a:ext>
              </a:extLst>
            </a:blip>
            <a:srcRect l="20566" t="10022" r="21422" b="9813"/>
            <a:stretch>
              <a:fillRect/>
            </a:stretch>
          </p:blipFill>
          <p:spPr bwMode="auto">
            <a:xfrm>
              <a:off x="7543800" y="3028950"/>
              <a:ext cx="4699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6" descr="j0396416"/>
            <p:cNvPicPr>
              <a:picLocks noChangeAspect="1" noChangeArrowheads="1"/>
            </p:cNvPicPr>
            <p:nvPr/>
          </p:nvPicPr>
          <p:blipFill>
            <a:blip r:embed="rId3">
              <a:extLst>
                <a:ext uri="{28A0092B-C50C-407E-A947-70E740481C1C}">
                  <a14:useLocalDpi xmlns:a14="http://schemas.microsoft.com/office/drawing/2010/main" val="0"/>
                </a:ext>
              </a:extLst>
            </a:blip>
            <a:srcRect l="20566" t="10022" r="21422" b="9813"/>
            <a:stretch>
              <a:fillRect/>
            </a:stretch>
          </p:blipFill>
          <p:spPr bwMode="auto">
            <a:xfrm>
              <a:off x="1143000" y="4552950"/>
              <a:ext cx="4699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9" name="Picture 7" descr="j0396416"/>
            <p:cNvPicPr>
              <a:picLocks noChangeAspect="1" noChangeArrowheads="1"/>
            </p:cNvPicPr>
            <p:nvPr/>
          </p:nvPicPr>
          <p:blipFill>
            <a:blip r:embed="rId3">
              <a:extLst>
                <a:ext uri="{28A0092B-C50C-407E-A947-70E740481C1C}">
                  <a14:useLocalDpi xmlns:a14="http://schemas.microsoft.com/office/drawing/2010/main" val="0"/>
                </a:ext>
              </a:extLst>
            </a:blip>
            <a:srcRect l="20566" t="10022" r="21422" b="9813"/>
            <a:stretch>
              <a:fillRect/>
            </a:stretch>
          </p:blipFill>
          <p:spPr bwMode="auto">
            <a:xfrm>
              <a:off x="6705600" y="2952750"/>
              <a:ext cx="4699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0" name="Picture 8" descr="j0396416"/>
            <p:cNvPicPr>
              <a:picLocks noChangeAspect="1" noChangeArrowheads="1"/>
            </p:cNvPicPr>
            <p:nvPr/>
          </p:nvPicPr>
          <p:blipFill>
            <a:blip r:embed="rId3">
              <a:extLst>
                <a:ext uri="{28A0092B-C50C-407E-A947-70E740481C1C}">
                  <a14:useLocalDpi xmlns:a14="http://schemas.microsoft.com/office/drawing/2010/main" val="0"/>
                </a:ext>
              </a:extLst>
            </a:blip>
            <a:srcRect l="20566" t="10022" r="21422" b="9813"/>
            <a:stretch>
              <a:fillRect/>
            </a:stretch>
          </p:blipFill>
          <p:spPr bwMode="auto">
            <a:xfrm>
              <a:off x="6019800" y="3257550"/>
              <a:ext cx="4699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1" name="Picture 9" descr="j0396416"/>
            <p:cNvPicPr>
              <a:picLocks noChangeAspect="1" noChangeArrowheads="1"/>
            </p:cNvPicPr>
            <p:nvPr/>
          </p:nvPicPr>
          <p:blipFill>
            <a:blip r:embed="rId3">
              <a:extLst>
                <a:ext uri="{28A0092B-C50C-407E-A947-70E740481C1C}">
                  <a14:useLocalDpi xmlns:a14="http://schemas.microsoft.com/office/drawing/2010/main" val="0"/>
                </a:ext>
              </a:extLst>
            </a:blip>
            <a:srcRect l="20566" t="10022" r="21422" b="9813"/>
            <a:stretch>
              <a:fillRect/>
            </a:stretch>
          </p:blipFill>
          <p:spPr bwMode="auto">
            <a:xfrm>
              <a:off x="4191000" y="5314950"/>
              <a:ext cx="4699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2" name="Picture 10" descr="j0396416"/>
            <p:cNvPicPr>
              <a:picLocks noChangeAspect="1" noChangeArrowheads="1"/>
            </p:cNvPicPr>
            <p:nvPr/>
          </p:nvPicPr>
          <p:blipFill>
            <a:blip r:embed="rId3">
              <a:extLst>
                <a:ext uri="{28A0092B-C50C-407E-A947-70E740481C1C}">
                  <a14:useLocalDpi xmlns:a14="http://schemas.microsoft.com/office/drawing/2010/main" val="0"/>
                </a:ext>
              </a:extLst>
            </a:blip>
            <a:srcRect l="20566" t="10022" r="21422" b="9813"/>
            <a:stretch>
              <a:fillRect/>
            </a:stretch>
          </p:blipFill>
          <p:spPr bwMode="auto">
            <a:xfrm>
              <a:off x="914400" y="2038350"/>
              <a:ext cx="4699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3" name="Line 11"/>
            <p:cNvSpPr>
              <a:spLocks noChangeShapeType="1"/>
            </p:cNvSpPr>
            <p:nvPr/>
          </p:nvSpPr>
          <p:spPr bwMode="auto">
            <a:xfrm flipH="1">
              <a:off x="4572000" y="4248150"/>
              <a:ext cx="2286000"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4" name="Line 12"/>
            <p:cNvSpPr>
              <a:spLocks noChangeShapeType="1"/>
            </p:cNvSpPr>
            <p:nvPr/>
          </p:nvSpPr>
          <p:spPr bwMode="auto">
            <a:xfrm>
              <a:off x="1219200" y="2438400"/>
              <a:ext cx="381000" cy="22669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5" name="Line 13"/>
            <p:cNvSpPr>
              <a:spLocks noChangeShapeType="1"/>
            </p:cNvSpPr>
            <p:nvPr/>
          </p:nvSpPr>
          <p:spPr bwMode="auto">
            <a:xfrm flipH="1" flipV="1">
              <a:off x="1295400" y="2343150"/>
              <a:ext cx="4876800" cy="12382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6" name="Line 14"/>
            <p:cNvSpPr>
              <a:spLocks noChangeShapeType="1"/>
            </p:cNvSpPr>
            <p:nvPr/>
          </p:nvSpPr>
          <p:spPr bwMode="auto">
            <a:xfrm flipH="1">
              <a:off x="7239000" y="3333750"/>
              <a:ext cx="45720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7" name="Line 15"/>
            <p:cNvSpPr>
              <a:spLocks noChangeShapeType="1"/>
            </p:cNvSpPr>
            <p:nvPr/>
          </p:nvSpPr>
          <p:spPr bwMode="auto">
            <a:xfrm flipV="1">
              <a:off x="6172200" y="3276600"/>
              <a:ext cx="533400" cy="3619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8" name="Line 16"/>
            <p:cNvSpPr>
              <a:spLocks noChangeShapeType="1"/>
            </p:cNvSpPr>
            <p:nvPr/>
          </p:nvSpPr>
          <p:spPr bwMode="auto">
            <a:xfrm>
              <a:off x="7086600" y="3200400"/>
              <a:ext cx="533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9" name="Line 17"/>
            <p:cNvSpPr>
              <a:spLocks noChangeShapeType="1"/>
            </p:cNvSpPr>
            <p:nvPr/>
          </p:nvSpPr>
          <p:spPr bwMode="auto">
            <a:xfrm>
              <a:off x="1524000" y="4876800"/>
              <a:ext cx="274320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2938" y="274638"/>
            <a:ext cx="8291512" cy="1143000"/>
          </a:xfrm>
        </p:spPr>
        <p:txBody>
          <a:bodyPr/>
          <a:lstStyle/>
          <a:p>
            <a:pPr eaLnBrk="1" fontAlgn="auto" hangingPunct="1">
              <a:spcAft>
                <a:spcPts val="0"/>
              </a:spcAft>
              <a:defRPr/>
            </a:pPr>
            <a:r>
              <a:rPr lang="en-CA" dirty="0" smtClean="0">
                <a:solidFill>
                  <a:schemeClr val="tx2">
                    <a:satMod val="130000"/>
                  </a:schemeClr>
                </a:solidFill>
              </a:rPr>
              <a:t>How about this layout?</a:t>
            </a:r>
            <a:endParaRPr lang="en-CA" dirty="0">
              <a:solidFill>
                <a:schemeClr val="tx2">
                  <a:satMod val="130000"/>
                </a:schemeClr>
              </a:solidFill>
            </a:endParaRPr>
          </a:p>
        </p:txBody>
      </p:sp>
      <p:pic>
        <p:nvPicPr>
          <p:cNvPr id="21507" name="Picture 3" descr="j0349411"/>
          <p:cNvPicPr>
            <a:picLocks noChangeAspect="1" noChangeArrowheads="1"/>
          </p:cNvPicPr>
          <p:nvPr/>
        </p:nvPicPr>
        <p:blipFill>
          <a:blip r:embed="rId2">
            <a:extLst>
              <a:ext uri="{28A0092B-C50C-407E-A947-70E740481C1C}">
                <a14:useLocalDpi xmlns:a14="http://schemas.microsoft.com/office/drawing/2010/main" val="0"/>
              </a:ext>
            </a:extLst>
          </a:blip>
          <a:srcRect l="17242" t="22209" b="5243"/>
          <a:stretch>
            <a:fillRect/>
          </a:stretch>
        </p:blipFill>
        <p:spPr bwMode="auto">
          <a:xfrm>
            <a:off x="714375" y="1143000"/>
            <a:ext cx="8077200" cy="549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08" name="Group 20"/>
          <p:cNvGrpSpPr>
            <a:grpSpLocks/>
          </p:cNvGrpSpPr>
          <p:nvPr/>
        </p:nvGrpSpPr>
        <p:grpSpPr bwMode="auto">
          <a:xfrm>
            <a:off x="914400" y="1978025"/>
            <a:ext cx="7239000" cy="3810000"/>
            <a:chOff x="914400" y="1978025"/>
            <a:chExt cx="7239000" cy="3810000"/>
          </a:xfrm>
        </p:grpSpPr>
        <p:pic>
          <p:nvPicPr>
            <p:cNvPr id="21510" name="Picture 4" descr="j0396416"/>
            <p:cNvPicPr>
              <a:picLocks noChangeAspect="1" noChangeArrowheads="1"/>
            </p:cNvPicPr>
            <p:nvPr/>
          </p:nvPicPr>
          <p:blipFill>
            <a:blip r:embed="rId3">
              <a:extLst>
                <a:ext uri="{28A0092B-C50C-407E-A947-70E740481C1C}">
                  <a14:useLocalDpi xmlns:a14="http://schemas.microsoft.com/office/drawing/2010/main" val="0"/>
                </a:ext>
              </a:extLst>
            </a:blip>
            <a:srcRect l="20566" t="10022" r="21422" b="9813"/>
            <a:stretch>
              <a:fillRect/>
            </a:stretch>
          </p:blipFill>
          <p:spPr bwMode="auto">
            <a:xfrm>
              <a:off x="6858000" y="3883025"/>
              <a:ext cx="4699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Text Box 5"/>
            <p:cNvSpPr txBox="1">
              <a:spLocks noChangeArrowheads="1"/>
            </p:cNvSpPr>
            <p:nvPr/>
          </p:nvSpPr>
          <p:spPr bwMode="auto">
            <a:xfrm>
              <a:off x="6248400" y="4340225"/>
              <a:ext cx="190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spcBef>
                  <a:spcPct val="50000"/>
                </a:spcBef>
                <a:buClrTx/>
                <a:buSzTx/>
                <a:buFontTx/>
                <a:buNone/>
              </a:pPr>
              <a:r>
                <a:rPr lang="en-US" altLang="en-US" sz="1800">
                  <a:latin typeface="Times New Roman" panose="02020603050405020304" pitchFamily="18" charset="0"/>
                </a:rPr>
                <a:t>Washington, DC</a:t>
              </a:r>
            </a:p>
          </p:txBody>
        </p:sp>
        <p:pic>
          <p:nvPicPr>
            <p:cNvPr id="21512" name="Picture 6" descr="j0396416"/>
            <p:cNvPicPr>
              <a:picLocks noChangeAspect="1" noChangeArrowheads="1"/>
            </p:cNvPicPr>
            <p:nvPr/>
          </p:nvPicPr>
          <p:blipFill>
            <a:blip r:embed="rId3">
              <a:extLst>
                <a:ext uri="{28A0092B-C50C-407E-A947-70E740481C1C}">
                  <a14:useLocalDpi xmlns:a14="http://schemas.microsoft.com/office/drawing/2010/main" val="0"/>
                </a:ext>
              </a:extLst>
            </a:blip>
            <a:srcRect l="20566" t="10022" r="21422" b="9813"/>
            <a:stretch>
              <a:fillRect/>
            </a:stretch>
          </p:blipFill>
          <p:spPr bwMode="auto">
            <a:xfrm>
              <a:off x="7543800" y="2968625"/>
              <a:ext cx="4699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3" name="Picture 7" descr="j0396416"/>
            <p:cNvPicPr>
              <a:picLocks noChangeAspect="1" noChangeArrowheads="1"/>
            </p:cNvPicPr>
            <p:nvPr/>
          </p:nvPicPr>
          <p:blipFill>
            <a:blip r:embed="rId3">
              <a:extLst>
                <a:ext uri="{28A0092B-C50C-407E-A947-70E740481C1C}">
                  <a14:useLocalDpi xmlns:a14="http://schemas.microsoft.com/office/drawing/2010/main" val="0"/>
                </a:ext>
              </a:extLst>
            </a:blip>
            <a:srcRect l="20566" t="10022" r="21422" b="9813"/>
            <a:stretch>
              <a:fillRect/>
            </a:stretch>
          </p:blipFill>
          <p:spPr bwMode="auto">
            <a:xfrm>
              <a:off x="1143000" y="4492625"/>
              <a:ext cx="4699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4" name="Picture 8" descr="j0396416"/>
            <p:cNvPicPr>
              <a:picLocks noChangeAspect="1" noChangeArrowheads="1"/>
            </p:cNvPicPr>
            <p:nvPr/>
          </p:nvPicPr>
          <p:blipFill>
            <a:blip r:embed="rId3">
              <a:extLst>
                <a:ext uri="{28A0092B-C50C-407E-A947-70E740481C1C}">
                  <a14:useLocalDpi xmlns:a14="http://schemas.microsoft.com/office/drawing/2010/main" val="0"/>
                </a:ext>
              </a:extLst>
            </a:blip>
            <a:srcRect l="20566" t="10022" r="21422" b="9813"/>
            <a:stretch>
              <a:fillRect/>
            </a:stretch>
          </p:blipFill>
          <p:spPr bwMode="auto">
            <a:xfrm>
              <a:off x="6705600" y="2892425"/>
              <a:ext cx="4699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5" name="Picture 9" descr="j0396416"/>
            <p:cNvPicPr>
              <a:picLocks noChangeAspect="1" noChangeArrowheads="1"/>
            </p:cNvPicPr>
            <p:nvPr/>
          </p:nvPicPr>
          <p:blipFill>
            <a:blip r:embed="rId3">
              <a:extLst>
                <a:ext uri="{28A0092B-C50C-407E-A947-70E740481C1C}">
                  <a14:useLocalDpi xmlns:a14="http://schemas.microsoft.com/office/drawing/2010/main" val="0"/>
                </a:ext>
              </a:extLst>
            </a:blip>
            <a:srcRect l="20566" t="10022" r="21422" b="9813"/>
            <a:stretch>
              <a:fillRect/>
            </a:stretch>
          </p:blipFill>
          <p:spPr bwMode="auto">
            <a:xfrm>
              <a:off x="6019800" y="3197225"/>
              <a:ext cx="4699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6" name="Picture 10" descr="j0396416"/>
            <p:cNvPicPr>
              <a:picLocks noChangeAspect="1" noChangeArrowheads="1"/>
            </p:cNvPicPr>
            <p:nvPr/>
          </p:nvPicPr>
          <p:blipFill>
            <a:blip r:embed="rId3">
              <a:extLst>
                <a:ext uri="{28A0092B-C50C-407E-A947-70E740481C1C}">
                  <a14:useLocalDpi xmlns:a14="http://schemas.microsoft.com/office/drawing/2010/main" val="0"/>
                </a:ext>
              </a:extLst>
            </a:blip>
            <a:srcRect l="20566" t="10022" r="21422" b="9813"/>
            <a:stretch>
              <a:fillRect/>
            </a:stretch>
          </p:blipFill>
          <p:spPr bwMode="auto">
            <a:xfrm>
              <a:off x="4191000" y="5254625"/>
              <a:ext cx="4699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7" name="Picture 11" descr="j0396416"/>
            <p:cNvPicPr>
              <a:picLocks noChangeAspect="1" noChangeArrowheads="1"/>
            </p:cNvPicPr>
            <p:nvPr/>
          </p:nvPicPr>
          <p:blipFill>
            <a:blip r:embed="rId3">
              <a:extLst>
                <a:ext uri="{28A0092B-C50C-407E-A947-70E740481C1C}">
                  <a14:useLocalDpi xmlns:a14="http://schemas.microsoft.com/office/drawing/2010/main" val="0"/>
                </a:ext>
              </a:extLst>
            </a:blip>
            <a:srcRect l="20566" t="10022" r="21422" b="9813"/>
            <a:stretch>
              <a:fillRect/>
            </a:stretch>
          </p:blipFill>
          <p:spPr bwMode="auto">
            <a:xfrm>
              <a:off x="914400" y="1978025"/>
              <a:ext cx="4699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8" name="Line 12"/>
            <p:cNvSpPr>
              <a:spLocks noChangeShapeType="1"/>
            </p:cNvSpPr>
            <p:nvPr/>
          </p:nvSpPr>
          <p:spPr bwMode="auto">
            <a:xfrm flipH="1">
              <a:off x="4572000" y="4187825"/>
              <a:ext cx="2286000"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9" name="Line 13"/>
            <p:cNvSpPr>
              <a:spLocks noChangeShapeType="1"/>
            </p:cNvSpPr>
            <p:nvPr/>
          </p:nvSpPr>
          <p:spPr bwMode="auto">
            <a:xfrm>
              <a:off x="1219200" y="2378075"/>
              <a:ext cx="381000" cy="22669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0" name="Line 14"/>
            <p:cNvSpPr>
              <a:spLocks noChangeShapeType="1"/>
            </p:cNvSpPr>
            <p:nvPr/>
          </p:nvSpPr>
          <p:spPr bwMode="auto">
            <a:xfrm flipH="1" flipV="1">
              <a:off x="1295400" y="2282825"/>
              <a:ext cx="4876800" cy="12382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1" name="Line 15"/>
            <p:cNvSpPr>
              <a:spLocks noChangeShapeType="1"/>
            </p:cNvSpPr>
            <p:nvPr/>
          </p:nvSpPr>
          <p:spPr bwMode="auto">
            <a:xfrm flipH="1">
              <a:off x="7239000" y="3273425"/>
              <a:ext cx="45720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2" name="Line 16"/>
            <p:cNvSpPr>
              <a:spLocks noChangeShapeType="1"/>
            </p:cNvSpPr>
            <p:nvPr/>
          </p:nvSpPr>
          <p:spPr bwMode="auto">
            <a:xfrm flipV="1">
              <a:off x="6172200" y="3216275"/>
              <a:ext cx="533400" cy="3619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3" name="Line 17"/>
            <p:cNvSpPr>
              <a:spLocks noChangeShapeType="1"/>
            </p:cNvSpPr>
            <p:nvPr/>
          </p:nvSpPr>
          <p:spPr bwMode="auto">
            <a:xfrm>
              <a:off x="7086600" y="3140075"/>
              <a:ext cx="533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4" name="Line 18"/>
            <p:cNvSpPr>
              <a:spLocks noChangeShapeType="1"/>
            </p:cNvSpPr>
            <p:nvPr/>
          </p:nvSpPr>
          <p:spPr bwMode="auto">
            <a:xfrm>
              <a:off x="1524000" y="4816475"/>
              <a:ext cx="274320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5" name="Line 19"/>
            <p:cNvSpPr>
              <a:spLocks noChangeShapeType="1"/>
            </p:cNvSpPr>
            <p:nvPr/>
          </p:nvSpPr>
          <p:spPr bwMode="auto">
            <a:xfrm flipH="1" flipV="1">
              <a:off x="6934200" y="3429000"/>
              <a:ext cx="0"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6" name="Line 20"/>
            <p:cNvSpPr>
              <a:spLocks noChangeShapeType="1"/>
            </p:cNvSpPr>
            <p:nvPr/>
          </p:nvSpPr>
          <p:spPr bwMode="auto">
            <a:xfrm flipH="1">
              <a:off x="1371600" y="4114800"/>
              <a:ext cx="5562600"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7" name="Line 21"/>
            <p:cNvSpPr>
              <a:spLocks noChangeShapeType="1"/>
            </p:cNvSpPr>
            <p:nvPr/>
          </p:nvSpPr>
          <p:spPr bwMode="auto">
            <a:xfrm flipH="1" flipV="1">
              <a:off x="1143000" y="2514600"/>
              <a:ext cx="5715000" cy="1600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8" name="Line 22"/>
            <p:cNvSpPr>
              <a:spLocks noChangeShapeType="1"/>
            </p:cNvSpPr>
            <p:nvPr/>
          </p:nvSpPr>
          <p:spPr bwMode="auto">
            <a:xfrm flipH="1" flipV="1">
              <a:off x="1066800" y="2362200"/>
              <a:ext cx="3429000" cy="2971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9" name="Line 23"/>
            <p:cNvSpPr>
              <a:spLocks noChangeShapeType="1"/>
            </p:cNvSpPr>
            <p:nvPr/>
          </p:nvSpPr>
          <p:spPr bwMode="auto">
            <a:xfrm flipH="1" flipV="1">
              <a:off x="1219200" y="2057400"/>
              <a:ext cx="5562600" cy="914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0" name="Line 24"/>
            <p:cNvSpPr>
              <a:spLocks noChangeShapeType="1"/>
            </p:cNvSpPr>
            <p:nvPr/>
          </p:nvSpPr>
          <p:spPr bwMode="auto">
            <a:xfrm flipH="1">
              <a:off x="1447800" y="3429000"/>
              <a:ext cx="6096000" cy="1143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1" name="Line 25"/>
            <p:cNvSpPr>
              <a:spLocks noChangeShapeType="1"/>
            </p:cNvSpPr>
            <p:nvPr/>
          </p:nvSpPr>
          <p:spPr bwMode="auto">
            <a:xfrm flipH="1" flipV="1">
              <a:off x="6248400" y="3657600"/>
              <a:ext cx="68580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16412" name="Picture 28" descr="http://awkwardlistdotcom.files.wordpress.com/2011/06/spiderweb.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052513"/>
            <a:ext cx="540067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412"/>
                                        </p:tgtEl>
                                        <p:attrNameLst>
                                          <p:attrName>style.visibility</p:attrName>
                                        </p:attrNameLst>
                                      </p:cBhvr>
                                      <p:to>
                                        <p:strVal val="visible"/>
                                      </p:to>
                                    </p:set>
                                    <p:animEffect transition="in" filter="blinds(horizontal)">
                                      <p:cBhvr>
                                        <p:cTn id="7" dur="500"/>
                                        <p:tgtEl>
                                          <p:spTgt spid="16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The Internet</a:t>
            </a:r>
            <a:endParaRPr lang="en-CA" dirty="0">
              <a:solidFill>
                <a:schemeClr val="tx2">
                  <a:satMod val="130000"/>
                </a:schemeClr>
              </a:solidFill>
            </a:endParaRPr>
          </a:p>
        </p:txBody>
      </p:sp>
      <p:sp>
        <p:nvSpPr>
          <p:cNvPr id="3" name="Content Placeholder 2"/>
          <p:cNvSpPr>
            <a:spLocks noGrp="1"/>
          </p:cNvSpPr>
          <p:nvPr>
            <p:ph idx="1"/>
          </p:nvPr>
        </p:nvSpPr>
        <p:spPr>
          <a:xfrm>
            <a:off x="714375" y="1285875"/>
            <a:ext cx="8143875" cy="4143375"/>
          </a:xfrm>
        </p:spPr>
        <p:txBody>
          <a:bodyPr>
            <a:normAutofit lnSpcReduction="10000"/>
          </a:bodyPr>
          <a:lstStyle/>
          <a:p>
            <a:pPr marL="365760" indent="-283464" eaLnBrk="1" fontAlgn="auto" hangingPunct="1">
              <a:spcAft>
                <a:spcPts val="0"/>
              </a:spcAft>
              <a:buFont typeface="Wingdings 2"/>
              <a:buChar char=""/>
              <a:defRPr/>
            </a:pPr>
            <a:r>
              <a:rPr lang="en-CA" b="1" dirty="0" smtClean="0"/>
              <a:t>Internet</a:t>
            </a:r>
            <a:r>
              <a:rPr lang="en-CA" dirty="0" smtClean="0"/>
              <a:t>:  a global system of interconnected computer networks that use the standardized Internet Protocol Suite (TCP/IP) to serve billions of users worldwide. </a:t>
            </a:r>
          </a:p>
          <a:p>
            <a:pPr marL="365760" indent="-283464" eaLnBrk="1" fontAlgn="auto" hangingPunct="1">
              <a:spcAft>
                <a:spcPts val="0"/>
              </a:spcAft>
              <a:buFont typeface="Wingdings 2"/>
              <a:buChar char=""/>
              <a:defRPr/>
            </a:pPr>
            <a:r>
              <a:rPr lang="en-CA" dirty="0" smtClean="0"/>
              <a:t>A network of networks</a:t>
            </a:r>
          </a:p>
          <a:p>
            <a:pPr marL="365760" indent="-283464" eaLnBrk="1" fontAlgn="auto" hangingPunct="1">
              <a:spcAft>
                <a:spcPts val="0"/>
              </a:spcAft>
              <a:buFont typeface="Wingdings 2"/>
              <a:buChar char=""/>
              <a:defRPr/>
            </a:pPr>
            <a:r>
              <a:rPr lang="en-CA" dirty="0" smtClean="0"/>
              <a:t>The Internet is hardware, not software! The World Wide Web is software that runs on the Internet!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How does the Internet work?</a:t>
            </a:r>
            <a:endParaRPr lang="en-CA" dirty="0">
              <a:solidFill>
                <a:schemeClr val="tx2">
                  <a:satMod val="130000"/>
                </a:schemeClr>
              </a:solidFill>
            </a:endParaRPr>
          </a:p>
        </p:txBody>
      </p:sp>
      <p:sp>
        <p:nvSpPr>
          <p:cNvPr id="3" name="Content Placeholder 2"/>
          <p:cNvSpPr>
            <a:spLocks noGrp="1"/>
          </p:cNvSpPr>
          <p:nvPr>
            <p:ph idx="1"/>
          </p:nvPr>
        </p:nvSpPr>
        <p:spPr/>
        <p:txBody>
          <a:bodyPr>
            <a:normAutofit fontScale="85000" lnSpcReduction="10000"/>
          </a:bodyPr>
          <a:lstStyle/>
          <a:p>
            <a:pPr marL="365760" indent="-283464" eaLnBrk="1" fontAlgn="auto" hangingPunct="1">
              <a:spcAft>
                <a:spcPts val="0"/>
              </a:spcAft>
              <a:buFont typeface="Wingdings 2"/>
              <a:buChar char=""/>
              <a:defRPr/>
            </a:pPr>
            <a:r>
              <a:rPr lang="en-CA" dirty="0" smtClean="0"/>
              <a:t>Uses </a:t>
            </a:r>
            <a:r>
              <a:rPr lang="en-CA" b="1" dirty="0" smtClean="0"/>
              <a:t>TCP/IP</a:t>
            </a:r>
          </a:p>
          <a:p>
            <a:pPr marL="365760" indent="-283464" eaLnBrk="1" fontAlgn="auto" hangingPunct="1">
              <a:spcAft>
                <a:spcPts val="0"/>
              </a:spcAft>
              <a:buFont typeface="Wingdings 2"/>
              <a:buChar char=""/>
              <a:defRPr/>
            </a:pPr>
            <a:r>
              <a:rPr lang="en-CA" dirty="0" smtClean="0"/>
              <a:t>A standard protocol (way of communicating),</a:t>
            </a:r>
          </a:p>
          <a:p>
            <a:pPr marL="365760" indent="-283464" eaLnBrk="1" fontAlgn="auto" hangingPunct="1">
              <a:spcAft>
                <a:spcPts val="0"/>
              </a:spcAft>
              <a:buFont typeface="Wingdings 2"/>
              <a:buChar char=""/>
              <a:defRPr/>
            </a:pPr>
            <a:r>
              <a:rPr lang="en-CA" dirty="0" smtClean="0"/>
              <a:t>The ideas behind this protocol were funded by the Advanced Research Projects Agency (ARPA) of the US Department of Defence (</a:t>
            </a:r>
            <a:r>
              <a:rPr lang="en-CA" dirty="0" err="1" smtClean="0"/>
              <a:t>DoD</a:t>
            </a:r>
            <a:r>
              <a:rPr lang="en-CA" dirty="0" smtClean="0"/>
              <a:t>) (around 1969). Thus the Internet was originally call the ARPANET</a:t>
            </a:r>
          </a:p>
          <a:p>
            <a:pPr marL="365760" indent="-283464" eaLnBrk="1" fontAlgn="auto" hangingPunct="1">
              <a:spcAft>
                <a:spcPts val="0"/>
              </a:spcAft>
              <a:buFont typeface="Wingdings 2"/>
              <a:buChar char=""/>
              <a:defRPr/>
            </a:pPr>
            <a:r>
              <a:rPr lang="en-CA" b="1" dirty="0" smtClean="0"/>
              <a:t>Opposite</a:t>
            </a:r>
            <a:r>
              <a:rPr lang="en-CA" dirty="0" smtClean="0"/>
              <a:t> of your home telephone where you get a direct line that only you and the person you are talking to can use.</a:t>
            </a:r>
          </a:p>
          <a:p>
            <a:pPr marL="365760" indent="-283464" eaLnBrk="1" fontAlgn="auto" hangingPunct="1">
              <a:spcAft>
                <a:spcPts val="0"/>
              </a:spcAft>
              <a:buFont typeface="Wingdings 2"/>
              <a:buChar char=""/>
              <a:defRPr/>
            </a:pPr>
            <a:r>
              <a:rPr lang="en-CA" dirty="0" smtClean="0"/>
              <a:t>TCP/IP has no direct line at the outset of the message! If a communication line is broken, another line is tried.</a:t>
            </a:r>
            <a:endParaRPr lang="en-CA"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How does the Internet work?</a:t>
            </a:r>
            <a:endParaRPr lang="en-CA" dirty="0">
              <a:solidFill>
                <a:schemeClr val="tx2">
                  <a:satMod val="130000"/>
                </a:schemeClr>
              </a:solidFill>
            </a:endParaRPr>
          </a:p>
        </p:txBody>
      </p:sp>
      <p:sp>
        <p:nvSpPr>
          <p:cNvPr id="3" name="Content Placeholder 2"/>
          <p:cNvSpPr>
            <a:spLocks noGrp="1"/>
          </p:cNvSpPr>
          <p:nvPr>
            <p:ph idx="1"/>
          </p:nvPr>
        </p:nvSpPr>
        <p:spPr>
          <a:xfrm>
            <a:off x="857250" y="1285875"/>
            <a:ext cx="8077200" cy="5357813"/>
          </a:xfrm>
        </p:spPr>
        <p:txBody>
          <a:bodyPr>
            <a:normAutofit fontScale="92500" lnSpcReduction="10000"/>
          </a:bodyPr>
          <a:lstStyle/>
          <a:p>
            <a:pPr marL="365760" indent="-283464" eaLnBrk="1" fontAlgn="auto" hangingPunct="1">
              <a:spcAft>
                <a:spcPts val="0"/>
              </a:spcAft>
              <a:buFont typeface="Wingdings 2"/>
              <a:buChar char=""/>
              <a:defRPr/>
            </a:pPr>
            <a:r>
              <a:rPr lang="en-CA" dirty="0" smtClean="0"/>
              <a:t>Image that I had a written a manuscript, printed it but I had NOT stapled it together. I have to get it from our classroom to my publisher in Toronto at Bloor and </a:t>
            </a:r>
            <a:r>
              <a:rPr lang="en-CA" dirty="0" err="1" smtClean="0"/>
              <a:t>Yonge</a:t>
            </a:r>
            <a:r>
              <a:rPr lang="en-CA" dirty="0" smtClean="0"/>
              <a:t>.  I could:</a:t>
            </a:r>
          </a:p>
          <a:p>
            <a:pPr marL="640080" lvl="1" indent="-237744" eaLnBrk="1" fontAlgn="auto" hangingPunct="1">
              <a:spcAft>
                <a:spcPts val="0"/>
              </a:spcAft>
              <a:buFont typeface="Verdana"/>
              <a:buChar char="◦"/>
              <a:defRPr/>
            </a:pPr>
            <a:r>
              <a:rPr lang="en-CA" b="1" dirty="0" smtClean="0"/>
              <a:t>Idea 1: </a:t>
            </a:r>
            <a:r>
              <a:rPr lang="en-CA" dirty="0" smtClean="0"/>
              <a:t>Give the whole manuscript to </a:t>
            </a:r>
            <a:r>
              <a:rPr lang="en-CA" b="1" dirty="0" smtClean="0"/>
              <a:t>one</a:t>
            </a:r>
            <a:r>
              <a:rPr lang="en-CA" dirty="0" smtClean="0"/>
              <a:t> of you and tell you at the beginning to take the </a:t>
            </a:r>
            <a:r>
              <a:rPr lang="en-CA" b="1" dirty="0" smtClean="0"/>
              <a:t>whole</a:t>
            </a:r>
            <a:r>
              <a:rPr lang="en-CA" dirty="0" smtClean="0"/>
              <a:t> manuscript, drive down Western Road </a:t>
            </a:r>
            <a:r>
              <a:rPr lang="en-CA" dirty="0"/>
              <a:t>S</a:t>
            </a:r>
            <a:r>
              <a:rPr lang="en-CA" dirty="0" smtClean="0"/>
              <a:t>outh, till it meets the 401, go east till you get to the cut off for Yonge Street, go south and stop at Bloor.  AND I WILL STOP ALL TRAFFIC ON THESE ROADS WHILE YOU DO THIS.  This is how a phone line work! (Like when Barak comes to town </a:t>
            </a:r>
            <a:r>
              <a:rPr lang="en-CA" dirty="0" smtClean="0">
                <a:sym typeface="Wingdings" pitchFamily="2" charset="2"/>
              </a:rPr>
              <a:t>) </a:t>
            </a:r>
          </a:p>
          <a:p>
            <a:pPr marL="640080" lvl="1" indent="-237744" eaLnBrk="1" fontAlgn="auto" hangingPunct="1">
              <a:spcAft>
                <a:spcPts val="0"/>
              </a:spcAft>
              <a:buFont typeface="Verdana"/>
              <a:buChar char="◦"/>
              <a:defRPr/>
            </a:pPr>
            <a:r>
              <a:rPr lang="en-CA" dirty="0" smtClean="0">
                <a:sym typeface="Wingdings" pitchFamily="2" charset="2"/>
              </a:rPr>
              <a:t>Called </a:t>
            </a:r>
            <a:r>
              <a:rPr lang="en-CA" b="1" i="1" dirty="0" smtClean="0">
                <a:sym typeface="Wingdings" pitchFamily="2" charset="2"/>
              </a:rPr>
              <a:t>Circuit Switching</a:t>
            </a:r>
            <a:endParaRPr lang="en-CA" b="1" i="1" dirty="0"/>
          </a:p>
        </p:txBody>
      </p:sp>
      <p:pic>
        <p:nvPicPr>
          <p:cNvPr id="24580" name="Picture 3" descr="C:\Documents and Settings\lreid\Local Settings\Temporary Internet Files\Content.IE5\3X94DNTZ\MCj04159360000[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14750"/>
            <a:ext cx="1349375"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How does the Internet work</a:t>
            </a:r>
            <a:endParaRPr lang="en-CA" dirty="0">
              <a:solidFill>
                <a:schemeClr val="tx2">
                  <a:satMod val="130000"/>
                </a:schemeClr>
              </a:solidFill>
            </a:endParaRPr>
          </a:p>
        </p:txBody>
      </p:sp>
      <p:sp>
        <p:nvSpPr>
          <p:cNvPr id="26627" name="Content Placeholder 2"/>
          <p:cNvSpPr>
            <a:spLocks noGrp="1"/>
          </p:cNvSpPr>
          <p:nvPr>
            <p:ph idx="1"/>
          </p:nvPr>
        </p:nvSpPr>
        <p:spPr/>
        <p:txBody>
          <a:bodyPr/>
          <a:lstStyle/>
          <a:p>
            <a:pPr eaLnBrk="1" hangingPunct="1"/>
            <a:r>
              <a:rPr lang="en-CA" altLang="en-US" smtClean="0"/>
              <a:t>Each page in the manuscript is similar to a </a:t>
            </a:r>
            <a:r>
              <a:rPr lang="en-CA" altLang="en-US" b="1" smtClean="0"/>
              <a:t>packet</a:t>
            </a:r>
          </a:p>
          <a:p>
            <a:pPr eaLnBrk="1" hangingPunct="1"/>
            <a:r>
              <a:rPr lang="en-CA" altLang="en-US" b="1" smtClean="0"/>
              <a:t>Packet: </a:t>
            </a:r>
            <a:r>
              <a:rPr lang="en-CA" altLang="en-US" smtClean="0"/>
              <a:t> a small group of bytes consisting of a header (tells where it is going: destination  and where it came from: source) and the body. (Often 64 bytes for header and 512 bytes for body)</a:t>
            </a:r>
          </a:p>
          <a:p>
            <a:pPr eaLnBrk="1" hangingPunct="1"/>
            <a:r>
              <a:rPr lang="en-CA" altLang="en-US" b="1" smtClean="0"/>
              <a:t>Protocol: </a:t>
            </a:r>
            <a:r>
              <a:rPr lang="en-CA" altLang="en-US" smtClean="0"/>
              <a:t> rules for the format and transmission of data</a:t>
            </a:r>
            <a:endParaRPr lang="en-CA" altLang="en-US" b="1"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How does the Internet work?</a:t>
            </a:r>
            <a:endParaRPr lang="en-CA" dirty="0">
              <a:solidFill>
                <a:schemeClr val="tx2">
                  <a:satMod val="130000"/>
                </a:schemeClr>
              </a:solidFill>
            </a:endParaRPr>
          </a:p>
        </p:txBody>
      </p:sp>
      <p:sp>
        <p:nvSpPr>
          <p:cNvPr id="25603" name="Content Placeholder 2"/>
          <p:cNvSpPr>
            <a:spLocks noGrp="1"/>
          </p:cNvSpPr>
          <p:nvPr>
            <p:ph idx="1"/>
          </p:nvPr>
        </p:nvSpPr>
        <p:spPr/>
        <p:txBody>
          <a:bodyPr/>
          <a:lstStyle/>
          <a:p>
            <a:pPr eaLnBrk="1" hangingPunct="1"/>
            <a:r>
              <a:rPr lang="en-CA" altLang="en-US" dirty="0" smtClean="0">
                <a:solidFill>
                  <a:schemeClr val="accent1"/>
                </a:solidFill>
              </a:rPr>
              <a:t>Idea 2: How else</a:t>
            </a:r>
            <a:br>
              <a:rPr lang="en-CA" altLang="en-US" dirty="0" smtClean="0">
                <a:solidFill>
                  <a:schemeClr val="accent1"/>
                </a:solidFill>
              </a:rPr>
            </a:br>
            <a:r>
              <a:rPr lang="en-CA" altLang="en-US" dirty="0" smtClean="0">
                <a:solidFill>
                  <a:schemeClr val="accent1"/>
                </a:solidFill>
              </a:rPr>
              <a:t> could I do it?</a:t>
            </a:r>
          </a:p>
        </p:txBody>
      </p:sp>
      <p:pic>
        <p:nvPicPr>
          <p:cNvPr id="4" name="Picture 4" descr="tcp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813" y="1119799"/>
            <a:ext cx="4714875" cy="572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TCP</a:t>
            </a:r>
            <a:endParaRPr lang="en-CA" dirty="0">
              <a:solidFill>
                <a:schemeClr val="tx2">
                  <a:satMod val="130000"/>
                </a:schemeClr>
              </a:solidFill>
            </a:endParaRPr>
          </a:p>
        </p:txBody>
      </p:sp>
      <p:sp>
        <p:nvSpPr>
          <p:cNvPr id="3" name="Content Placeholder 2"/>
          <p:cNvSpPr>
            <a:spLocks noGrp="1"/>
          </p:cNvSpPr>
          <p:nvPr>
            <p:ph idx="1"/>
          </p:nvPr>
        </p:nvSpPr>
        <p:spPr/>
        <p:txBody>
          <a:bodyPr>
            <a:normAutofit lnSpcReduction="10000"/>
          </a:bodyPr>
          <a:lstStyle/>
          <a:p>
            <a:pPr marL="365760" indent="-283464" eaLnBrk="1" fontAlgn="auto" hangingPunct="1">
              <a:spcAft>
                <a:spcPts val="0"/>
              </a:spcAft>
              <a:buFont typeface="Wingdings 2"/>
              <a:buChar char=""/>
              <a:defRPr/>
            </a:pPr>
            <a:r>
              <a:rPr lang="en-CA" dirty="0" smtClean="0"/>
              <a:t>Does a few things:</a:t>
            </a:r>
          </a:p>
          <a:p>
            <a:pPr marL="640080" lvl="1" indent="-237744" eaLnBrk="1" fontAlgn="auto" hangingPunct="1">
              <a:spcAft>
                <a:spcPts val="0"/>
              </a:spcAft>
              <a:buFont typeface="Verdana"/>
              <a:buChar char="◦"/>
              <a:defRPr/>
            </a:pPr>
            <a:r>
              <a:rPr lang="en-CA" dirty="0" smtClean="0"/>
              <a:t>At the sending end:</a:t>
            </a:r>
          </a:p>
          <a:p>
            <a:pPr marL="886968" lvl="2" eaLnBrk="1" fontAlgn="auto" hangingPunct="1">
              <a:spcAft>
                <a:spcPts val="0"/>
              </a:spcAft>
              <a:buFont typeface="Wingdings 2"/>
              <a:buChar char=""/>
              <a:defRPr/>
            </a:pPr>
            <a:r>
              <a:rPr lang="en-CA" dirty="0" smtClean="0"/>
              <a:t>Take a large chunk of data (such as a webpage, email message, etc) and breaks it into small packets</a:t>
            </a:r>
          </a:p>
          <a:p>
            <a:pPr marL="886968" lvl="2" eaLnBrk="1" fontAlgn="auto" hangingPunct="1">
              <a:spcAft>
                <a:spcPts val="0"/>
              </a:spcAft>
              <a:buFont typeface="Wingdings 2"/>
              <a:buChar char=""/>
              <a:defRPr/>
            </a:pPr>
            <a:r>
              <a:rPr lang="en-CA" dirty="0" smtClean="0"/>
              <a:t>Sends the packets out on to the Internet</a:t>
            </a:r>
          </a:p>
          <a:p>
            <a:pPr marL="640080" lvl="1" indent="-237744" eaLnBrk="1" fontAlgn="auto" hangingPunct="1">
              <a:spcAft>
                <a:spcPts val="0"/>
              </a:spcAft>
              <a:buFont typeface="Verdana"/>
              <a:buChar char="◦"/>
              <a:defRPr/>
            </a:pPr>
            <a:r>
              <a:rPr lang="en-CA" dirty="0" smtClean="0"/>
              <a:t>At the receiving end:</a:t>
            </a:r>
          </a:p>
          <a:p>
            <a:pPr marL="886968" lvl="2" eaLnBrk="1" fontAlgn="auto" hangingPunct="1">
              <a:spcAft>
                <a:spcPts val="0"/>
              </a:spcAft>
              <a:buFont typeface="Wingdings 2"/>
              <a:buChar char=""/>
              <a:defRPr/>
            </a:pPr>
            <a:r>
              <a:rPr lang="en-CA" dirty="0" smtClean="0"/>
              <a:t>Detects lost packets, packets with errors because of network congestion, traffic load balancing, or other unpredictable network behaviour, and requests the packet to be resent from the source </a:t>
            </a:r>
          </a:p>
          <a:p>
            <a:pPr marL="886968" lvl="2" eaLnBrk="1" fontAlgn="auto" hangingPunct="1">
              <a:spcAft>
                <a:spcPts val="0"/>
              </a:spcAft>
              <a:buFont typeface="Wingdings 2"/>
              <a:buChar char=""/>
              <a:defRPr/>
            </a:pPr>
            <a:r>
              <a:rPr lang="en-CA" dirty="0" smtClean="0"/>
              <a:t>Rearranges and reassembles the packets back into the webpage, email message, etc on the receivers machine</a:t>
            </a:r>
            <a:endParaRPr lang="en-CA"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CA" dirty="0" smtClean="0">
                <a:solidFill>
                  <a:schemeClr val="tx2">
                    <a:satMod val="130000"/>
                  </a:schemeClr>
                </a:solidFill>
              </a:rPr>
              <a:t>How to send the message, for example a webpage.</a:t>
            </a:r>
            <a:endParaRPr lang="en-CA" dirty="0">
              <a:solidFill>
                <a:schemeClr val="tx2">
                  <a:satMod val="130000"/>
                </a:schemeClr>
              </a:solidFill>
            </a:endParaRPr>
          </a:p>
        </p:txBody>
      </p:sp>
      <p:sp>
        <p:nvSpPr>
          <p:cNvPr id="3" name="Content Placeholder 2"/>
          <p:cNvSpPr>
            <a:spLocks noGrp="1"/>
          </p:cNvSpPr>
          <p:nvPr>
            <p:ph idx="1"/>
          </p:nvPr>
        </p:nvSpPr>
        <p:spPr>
          <a:xfrm>
            <a:off x="785813" y="1500188"/>
            <a:ext cx="8072437" cy="5357812"/>
          </a:xfrm>
        </p:spPr>
        <p:txBody>
          <a:bodyPr>
            <a:normAutofit fontScale="92500" lnSpcReduction="20000"/>
          </a:bodyPr>
          <a:lstStyle/>
          <a:p>
            <a:pPr marL="365760" indent="-283464" eaLnBrk="1" fontAlgn="auto" hangingPunct="1">
              <a:spcAft>
                <a:spcPts val="0"/>
              </a:spcAft>
              <a:buFont typeface="Wingdings 2"/>
              <a:buChar char=""/>
              <a:defRPr/>
            </a:pPr>
            <a:r>
              <a:rPr lang="en-CA" dirty="0" smtClean="0"/>
              <a:t>TCP breaks webpage into packets of bytes</a:t>
            </a:r>
          </a:p>
          <a:p>
            <a:pPr marL="365760" indent="-283464" eaLnBrk="1" fontAlgn="auto" hangingPunct="1">
              <a:spcAft>
                <a:spcPts val="0"/>
              </a:spcAft>
              <a:buFont typeface="Wingdings 2"/>
              <a:buChar char=""/>
              <a:defRPr/>
            </a:pPr>
            <a:r>
              <a:rPr lang="en-CA" dirty="0" smtClean="0"/>
              <a:t>TCP figures out IP address of where it wants to send the packets (destination)</a:t>
            </a:r>
          </a:p>
          <a:p>
            <a:pPr marL="365760" indent="-283464" eaLnBrk="1" fontAlgn="auto" hangingPunct="1">
              <a:spcAft>
                <a:spcPts val="0"/>
              </a:spcAft>
              <a:buFont typeface="Wingdings 2"/>
              <a:buChar char=""/>
              <a:defRPr/>
            </a:pPr>
            <a:r>
              <a:rPr lang="en-CA" dirty="0" smtClean="0"/>
              <a:t>TCP figures out IP address of where the packet is coming from (source)</a:t>
            </a:r>
          </a:p>
          <a:p>
            <a:pPr marL="365760" indent="-283464" eaLnBrk="1" fontAlgn="auto" hangingPunct="1">
              <a:spcAft>
                <a:spcPts val="0"/>
              </a:spcAft>
              <a:buFont typeface="Wingdings 2"/>
              <a:buChar char=""/>
              <a:defRPr/>
            </a:pPr>
            <a:r>
              <a:rPr lang="en-CA" dirty="0" smtClean="0"/>
              <a:t>Sends off each packet to first machine (IP Address) on the route (DOES NOT PREPLAN ROUTE!)</a:t>
            </a:r>
          </a:p>
          <a:p>
            <a:pPr marL="365760" indent="-283464" eaLnBrk="1" fontAlgn="auto" hangingPunct="1">
              <a:spcAft>
                <a:spcPts val="0"/>
              </a:spcAft>
              <a:buFont typeface="Wingdings 2"/>
              <a:buChar char=""/>
              <a:defRPr/>
            </a:pPr>
            <a:r>
              <a:rPr lang="en-CA" dirty="0" smtClean="0"/>
              <a:t>Packet stops at first machine, likely a router, then the router sends it to the next machine on the journey (IP Address) and so on until it gets to the final IP Address (destination)</a:t>
            </a:r>
          </a:p>
          <a:p>
            <a:pPr marL="365760" indent="-283464" eaLnBrk="1" fontAlgn="auto" hangingPunct="1">
              <a:spcAft>
                <a:spcPts val="0"/>
              </a:spcAft>
              <a:buFont typeface="Wingdings 2"/>
              <a:buChar char=""/>
              <a:defRPr/>
            </a:pPr>
            <a:r>
              <a:rPr lang="en-CA" dirty="0" smtClean="0"/>
              <a:t>Called </a:t>
            </a:r>
            <a:r>
              <a:rPr lang="en-CA" b="1" dirty="0" smtClean="0"/>
              <a:t>Packet Switching</a:t>
            </a:r>
            <a:endParaRPr lang="en-CA" b="1" dirty="0"/>
          </a:p>
        </p:txBody>
      </p:sp>
    </p:spTree>
    <p:extLst>
      <p:ext uri="{BB962C8B-B14F-4D97-AF65-F5344CB8AC3E}">
        <p14:creationId xmlns:p14="http://schemas.microsoft.com/office/powerpoint/2010/main" val="3464972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thumb/f/f6/Packet_Switching.gif/350px-Packet_Switching.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052736"/>
            <a:ext cx="7292181"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853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Overview of This Week’s Topics</a:t>
            </a:r>
            <a:endParaRPr lang="en-CA" dirty="0">
              <a:solidFill>
                <a:schemeClr val="tx2">
                  <a:satMod val="130000"/>
                </a:schemeClr>
              </a:solidFill>
            </a:endParaRPr>
          </a:p>
        </p:txBody>
      </p:sp>
      <p:sp>
        <p:nvSpPr>
          <p:cNvPr id="13315" name="Content Placeholder 2"/>
          <p:cNvSpPr>
            <a:spLocks noGrp="1"/>
          </p:cNvSpPr>
          <p:nvPr>
            <p:ph idx="1"/>
          </p:nvPr>
        </p:nvSpPr>
        <p:spPr>
          <a:xfrm>
            <a:off x="857250" y="1285875"/>
            <a:ext cx="7858125" cy="5572125"/>
          </a:xfrm>
        </p:spPr>
        <p:txBody>
          <a:bodyPr/>
          <a:lstStyle/>
          <a:p>
            <a:pPr eaLnBrk="1" hangingPunct="1"/>
            <a:r>
              <a:rPr lang="en-CA" altLang="en-US" dirty="0" smtClean="0"/>
              <a:t>The Internet</a:t>
            </a:r>
          </a:p>
          <a:p>
            <a:pPr eaLnBrk="1" hangingPunct="1"/>
            <a:r>
              <a:rPr lang="en-CA" altLang="en-US" dirty="0" smtClean="0"/>
              <a:t>IP addresses and Domain Names</a:t>
            </a:r>
          </a:p>
          <a:p>
            <a:pPr eaLnBrk="1" hangingPunct="1"/>
            <a:r>
              <a:rPr lang="en-CA" altLang="en-US" dirty="0" smtClean="0"/>
              <a:t>Preparing to build a website</a:t>
            </a:r>
          </a:p>
          <a:p>
            <a:pPr eaLnBrk="1" hangingPunct="1"/>
            <a:r>
              <a:rPr lang="en-CA" altLang="en-US" dirty="0" smtClean="0"/>
              <a:t>Good Website Design</a:t>
            </a:r>
          </a:p>
          <a:p>
            <a:pPr eaLnBrk="1" hangingPunct="1"/>
            <a:r>
              <a:rPr lang="en-CA" altLang="en-US" dirty="0" smtClean="0"/>
              <a:t>What is a webpage </a:t>
            </a:r>
            <a:r>
              <a:rPr lang="en-CA" altLang="en-US" dirty="0" smtClean="0">
                <a:sym typeface="Wingdings" panose="05000000000000000000" pitchFamily="2" charset="2"/>
              </a:rPr>
              <a:t> Introduction to html</a:t>
            </a:r>
            <a:endParaRPr lang="en-CA" altLang="en-US" dirty="0" smtClean="0"/>
          </a:p>
          <a:p>
            <a:pPr eaLnBrk="1" hangingPunct="1"/>
            <a:r>
              <a:rPr lang="en-CA" altLang="en-US" dirty="0" smtClean="0"/>
              <a:t>How to organize you files within your website, file extensions, types of web pages</a:t>
            </a:r>
          </a:p>
          <a:p>
            <a:pPr eaLnBrk="1" hangingPunct="1"/>
            <a:r>
              <a:rPr lang="en-CA" altLang="en-US" dirty="0" smtClean="0"/>
              <a:t>Review</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IP</a:t>
            </a:r>
            <a:endParaRPr lang="en-CA" dirty="0">
              <a:solidFill>
                <a:schemeClr val="tx2">
                  <a:satMod val="130000"/>
                </a:schemeClr>
              </a:solidFill>
            </a:endParaRPr>
          </a:p>
        </p:txBody>
      </p:sp>
      <p:sp>
        <p:nvSpPr>
          <p:cNvPr id="3" name="Content Placeholder 2"/>
          <p:cNvSpPr>
            <a:spLocks noGrp="1"/>
          </p:cNvSpPr>
          <p:nvPr>
            <p:ph idx="1"/>
          </p:nvPr>
        </p:nvSpPr>
        <p:spPr/>
        <p:txBody>
          <a:bodyPr>
            <a:normAutofit fontScale="92500" lnSpcReduction="10000"/>
          </a:bodyPr>
          <a:lstStyle/>
          <a:p>
            <a:pPr marL="365760" indent="-283464" eaLnBrk="1" fontAlgn="auto" hangingPunct="1">
              <a:spcAft>
                <a:spcPts val="0"/>
              </a:spcAft>
              <a:buFont typeface="Wingdings 2"/>
              <a:buChar char=""/>
              <a:defRPr/>
            </a:pPr>
            <a:r>
              <a:rPr lang="en-CA" dirty="0" smtClean="0"/>
              <a:t>Like a GPS</a:t>
            </a:r>
          </a:p>
          <a:p>
            <a:pPr marL="365760" indent="-283464" eaLnBrk="1" fontAlgn="auto" hangingPunct="1">
              <a:spcAft>
                <a:spcPts val="0"/>
              </a:spcAft>
              <a:buFont typeface="Wingdings 2"/>
              <a:buChar char=""/>
              <a:defRPr/>
            </a:pPr>
            <a:r>
              <a:rPr lang="en-CA" dirty="0" smtClean="0"/>
              <a:t>Picks a route for a packet, stopping at routers which pick the next best machine/network to send the package to.</a:t>
            </a:r>
          </a:p>
          <a:p>
            <a:pPr marL="365760" indent="-283464" eaLnBrk="1" fontAlgn="auto" hangingPunct="1">
              <a:spcAft>
                <a:spcPts val="0"/>
              </a:spcAft>
              <a:buFont typeface="Wingdings 2"/>
              <a:buChar char=""/>
              <a:defRPr/>
            </a:pPr>
            <a:r>
              <a:rPr lang="en-CA" dirty="0" smtClean="0"/>
              <a:t>If a communication line is down or broken, sends the package back to TCP and TCP sends it again to try a different route.</a:t>
            </a:r>
          </a:p>
          <a:p>
            <a:pPr marL="365760" indent="-283464" eaLnBrk="1" fontAlgn="auto" hangingPunct="1">
              <a:spcAft>
                <a:spcPts val="0"/>
              </a:spcAft>
              <a:buFont typeface="Wingdings 2"/>
              <a:buChar char=""/>
              <a:defRPr/>
            </a:pPr>
            <a:r>
              <a:rPr lang="en-CA" dirty="0" smtClean="0"/>
              <a:t>Needs to be able to identify all the machines on the Internet, thus each machine has it’s own unique address </a:t>
            </a:r>
          </a:p>
          <a:p>
            <a:pPr marL="365760" indent="-283464" eaLnBrk="1" fontAlgn="auto" hangingPunct="1">
              <a:spcAft>
                <a:spcPts val="0"/>
              </a:spcAft>
              <a:buFont typeface="Wingdings 2"/>
              <a:buChar char=""/>
              <a:defRPr/>
            </a:pPr>
            <a:r>
              <a:rPr lang="en-CA" b="1" dirty="0" smtClean="0"/>
              <a:t>Uses IP Addresses</a:t>
            </a:r>
            <a:endParaRPr lang="en-CA"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3" descr="IPAddressDiagram.gif (14973 by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1450" y="2643188"/>
            <a:ext cx="3892550"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IP Address</a:t>
            </a:r>
            <a:endParaRPr lang="en-CA" dirty="0">
              <a:solidFill>
                <a:schemeClr val="tx2">
                  <a:satMod val="130000"/>
                </a:schemeClr>
              </a:solidFill>
            </a:endParaRPr>
          </a:p>
        </p:txBody>
      </p:sp>
      <p:sp>
        <p:nvSpPr>
          <p:cNvPr id="30724" name="Content Placeholder 2"/>
          <p:cNvSpPr>
            <a:spLocks noGrp="1"/>
          </p:cNvSpPr>
          <p:nvPr>
            <p:ph idx="1"/>
          </p:nvPr>
        </p:nvSpPr>
        <p:spPr>
          <a:xfrm>
            <a:off x="571500" y="1285875"/>
            <a:ext cx="5643563" cy="5000625"/>
          </a:xfrm>
        </p:spPr>
        <p:txBody>
          <a:bodyPr/>
          <a:lstStyle/>
          <a:p>
            <a:pPr eaLnBrk="1" hangingPunct="1"/>
            <a:r>
              <a:rPr lang="en-CA" altLang="en-US" smtClean="0"/>
              <a:t>Just like your home address</a:t>
            </a:r>
          </a:p>
          <a:p>
            <a:pPr eaLnBrk="1" hangingPunct="1"/>
            <a:r>
              <a:rPr lang="en-CA" altLang="en-US" smtClean="0"/>
              <a:t>Each machine has its own address, called an IP Address</a:t>
            </a:r>
          </a:p>
          <a:p>
            <a:pPr eaLnBrk="1" hangingPunct="1"/>
            <a:r>
              <a:rPr lang="en-CA" altLang="en-US" smtClean="0"/>
              <a:t>Consists of 4 numbers with dots between them.</a:t>
            </a:r>
          </a:p>
          <a:p>
            <a:pPr eaLnBrk="1" hangingPunct="1"/>
            <a:r>
              <a:rPr lang="en-CA" altLang="en-US" smtClean="0"/>
              <a:t>Each number ranges from 0 to 255</a:t>
            </a:r>
          </a:p>
          <a:p>
            <a:pPr eaLnBrk="1" hangingPunct="1"/>
            <a:r>
              <a:rPr lang="en-CA" altLang="en-US" smtClean="0"/>
              <a:t>Sample IP Address: </a:t>
            </a:r>
            <a:r>
              <a:rPr lang="en-GB" altLang="en-US" b="1" smtClean="0">
                <a:solidFill>
                  <a:schemeClr val="accent2"/>
                </a:solidFill>
                <a:latin typeface="Arial" panose="020B0604020202020204" pitchFamily="34" charset="0"/>
              </a:rPr>
              <a:t>129.100.23.247</a:t>
            </a:r>
            <a:endParaRPr lang="en-CA" altLang="en-US" smtClean="0">
              <a:solidFill>
                <a:schemeClr val="accent2"/>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00688"/>
            <a:ext cx="8229600" cy="803275"/>
          </a:xfrm>
        </p:spPr>
        <p:txBody>
          <a:bodyPr/>
          <a:lstStyle/>
          <a:p>
            <a:pPr eaLnBrk="1" fontAlgn="auto" hangingPunct="1">
              <a:spcAft>
                <a:spcPts val="0"/>
              </a:spcAft>
              <a:defRPr/>
            </a:pPr>
            <a:r>
              <a:rPr lang="en-CA" dirty="0" smtClean="0">
                <a:solidFill>
                  <a:schemeClr val="tx2">
                    <a:satMod val="130000"/>
                  </a:schemeClr>
                </a:solidFill>
              </a:rPr>
              <a:t>IP Addresses</a:t>
            </a:r>
            <a:endParaRPr lang="en-CA" dirty="0">
              <a:solidFill>
                <a:schemeClr val="tx2">
                  <a:satMod val="130000"/>
                </a:schemeClr>
              </a:solidFill>
            </a:endParaRPr>
          </a:p>
        </p:txBody>
      </p:sp>
      <p:sp>
        <p:nvSpPr>
          <p:cNvPr id="31747" name="Text Placeholder 3"/>
          <p:cNvSpPr>
            <a:spLocks noGrp="1"/>
          </p:cNvSpPr>
          <p:nvPr>
            <p:ph type="body" idx="1"/>
          </p:nvPr>
        </p:nvSpPr>
        <p:spPr>
          <a:xfrm>
            <a:off x="65088" y="357188"/>
            <a:ext cx="3221037" cy="639762"/>
          </a:xfrm>
          <a:ln>
            <a:headEnd/>
            <a:tailEnd/>
          </a:ln>
        </p:spPr>
        <p:txBody>
          <a:bodyPr/>
          <a:lstStyle/>
          <a:p>
            <a:pPr marL="63500" eaLnBrk="1" hangingPunct="1"/>
            <a:r>
              <a:rPr lang="en-CA" altLang="en-US" smtClean="0"/>
              <a:t>Home Address</a:t>
            </a:r>
          </a:p>
        </p:txBody>
      </p:sp>
      <p:sp>
        <p:nvSpPr>
          <p:cNvPr id="31748" name="Text Placeholder 5"/>
          <p:cNvSpPr>
            <a:spLocks noGrp="1"/>
          </p:cNvSpPr>
          <p:nvPr>
            <p:ph type="body" sz="half" idx="3"/>
          </p:nvPr>
        </p:nvSpPr>
        <p:spPr>
          <a:xfrm>
            <a:off x="6591300" y="357188"/>
            <a:ext cx="2357438" cy="639762"/>
          </a:xfrm>
          <a:ln>
            <a:headEnd/>
            <a:tailEnd/>
          </a:ln>
        </p:spPr>
        <p:txBody>
          <a:bodyPr/>
          <a:lstStyle/>
          <a:p>
            <a:pPr marL="63500" eaLnBrk="1" hangingPunct="1"/>
            <a:r>
              <a:rPr lang="en-CA" altLang="en-US" smtClean="0"/>
              <a:t>IP Address</a:t>
            </a:r>
          </a:p>
        </p:txBody>
      </p:sp>
      <p:sp>
        <p:nvSpPr>
          <p:cNvPr id="5" name="Content Placeholder 4"/>
          <p:cNvSpPr>
            <a:spLocks noGrp="1"/>
          </p:cNvSpPr>
          <p:nvPr>
            <p:ph sz="quarter" idx="2"/>
          </p:nvPr>
        </p:nvSpPr>
        <p:spPr>
          <a:xfrm>
            <a:off x="0" y="969963"/>
            <a:ext cx="3286125" cy="3744912"/>
          </a:xfrm>
        </p:spPr>
        <p:txBody>
          <a:bodyPr>
            <a:normAutofit lnSpcReduction="10000"/>
          </a:bodyPr>
          <a:lstStyle/>
          <a:p>
            <a:pPr eaLnBrk="1" fontAlgn="auto" hangingPunct="1">
              <a:spcAft>
                <a:spcPts val="0"/>
              </a:spcAft>
              <a:buFont typeface="Wingdings 2"/>
              <a:buChar char=""/>
              <a:defRPr/>
            </a:pPr>
            <a:r>
              <a:rPr lang="en-CA" dirty="0" smtClean="0"/>
              <a:t>1151 Richmond Street, London, Ontario, Canada</a:t>
            </a:r>
          </a:p>
          <a:p>
            <a:pPr eaLnBrk="1" fontAlgn="auto" hangingPunct="1">
              <a:spcAft>
                <a:spcPts val="0"/>
              </a:spcAft>
              <a:buFont typeface="Wingdings 2"/>
              <a:buChar char=""/>
              <a:defRPr/>
            </a:pPr>
            <a:endParaRPr lang="en-CA" dirty="0" smtClean="0"/>
          </a:p>
          <a:p>
            <a:pPr eaLnBrk="1" fontAlgn="auto" hangingPunct="1">
              <a:spcAft>
                <a:spcPts val="0"/>
              </a:spcAft>
              <a:buFont typeface="Wingdings 2"/>
              <a:buChar char=""/>
              <a:defRPr/>
            </a:pPr>
            <a:r>
              <a:rPr lang="en-CA" dirty="0" smtClean="0"/>
              <a:t>Canada</a:t>
            </a:r>
          </a:p>
          <a:p>
            <a:pPr eaLnBrk="1" fontAlgn="auto" hangingPunct="1">
              <a:spcAft>
                <a:spcPts val="0"/>
              </a:spcAft>
              <a:buFont typeface="Wingdings 2"/>
              <a:buChar char=""/>
              <a:defRPr/>
            </a:pPr>
            <a:r>
              <a:rPr lang="en-CA" dirty="0" smtClean="0"/>
              <a:t>Ontario</a:t>
            </a:r>
          </a:p>
          <a:p>
            <a:pPr eaLnBrk="1" fontAlgn="auto" hangingPunct="1">
              <a:spcAft>
                <a:spcPts val="0"/>
              </a:spcAft>
              <a:buFont typeface="Wingdings 2"/>
              <a:buChar char=""/>
              <a:defRPr/>
            </a:pPr>
            <a:r>
              <a:rPr lang="en-CA" dirty="0" smtClean="0"/>
              <a:t>London</a:t>
            </a:r>
          </a:p>
          <a:p>
            <a:pPr eaLnBrk="1" fontAlgn="auto" hangingPunct="1">
              <a:spcAft>
                <a:spcPts val="0"/>
              </a:spcAft>
              <a:buFont typeface="Wingdings 2"/>
              <a:buChar char=""/>
              <a:defRPr/>
            </a:pPr>
            <a:r>
              <a:rPr lang="en-CA" dirty="0" smtClean="0"/>
              <a:t>1151 Richmond Street</a:t>
            </a:r>
            <a:endParaRPr lang="en-CA" dirty="0"/>
          </a:p>
        </p:txBody>
      </p:sp>
      <p:sp>
        <p:nvSpPr>
          <p:cNvPr id="31750" name="Content Placeholder 6"/>
          <p:cNvSpPr>
            <a:spLocks noGrp="1"/>
          </p:cNvSpPr>
          <p:nvPr>
            <p:ph sz="quarter" idx="4"/>
          </p:nvPr>
        </p:nvSpPr>
        <p:spPr>
          <a:xfrm>
            <a:off x="6581775" y="1022350"/>
            <a:ext cx="2522538" cy="3692525"/>
          </a:xfrm>
          <a:ln>
            <a:headEnd/>
            <a:tailEnd/>
          </a:ln>
        </p:spPr>
        <p:txBody>
          <a:bodyPr/>
          <a:lstStyle/>
          <a:p>
            <a:pPr marL="392113" indent="-273050" eaLnBrk="1" hangingPunct="1"/>
            <a:r>
              <a:rPr lang="en-CA" altLang="en-US" smtClean="0"/>
              <a:t>129.100.23.247</a:t>
            </a:r>
          </a:p>
          <a:p>
            <a:pPr marL="392113" indent="-273050" eaLnBrk="1" hangingPunct="1"/>
            <a:endParaRPr lang="en-CA" altLang="en-US" smtClean="0"/>
          </a:p>
          <a:p>
            <a:pPr marL="392113" indent="-273050" eaLnBrk="1" hangingPunct="1"/>
            <a:endParaRPr lang="en-CA" altLang="en-US" smtClean="0"/>
          </a:p>
          <a:p>
            <a:pPr marL="392113" indent="-273050" eaLnBrk="1" hangingPunct="1"/>
            <a:r>
              <a:rPr lang="en-CA" altLang="en-US" smtClean="0"/>
              <a:t>129</a:t>
            </a:r>
          </a:p>
          <a:p>
            <a:pPr marL="392113" indent="-273050" eaLnBrk="1" hangingPunct="1"/>
            <a:r>
              <a:rPr lang="en-CA" altLang="en-US" smtClean="0"/>
              <a:t>100</a:t>
            </a:r>
          </a:p>
          <a:p>
            <a:pPr marL="392113" indent="-273050" eaLnBrk="1" hangingPunct="1"/>
            <a:r>
              <a:rPr lang="en-CA" altLang="en-US" smtClean="0"/>
              <a:t>23</a:t>
            </a:r>
          </a:p>
          <a:p>
            <a:pPr marL="392113" indent="-273050" eaLnBrk="1" hangingPunct="1"/>
            <a:r>
              <a:rPr lang="en-CA" altLang="en-US" smtClean="0"/>
              <a:t>247</a:t>
            </a:r>
          </a:p>
          <a:p>
            <a:pPr marL="392113" indent="-273050" eaLnBrk="1" hangingPunct="1"/>
            <a:endParaRPr lang="en-CA" altLang="en-US" smtClean="0"/>
          </a:p>
          <a:p>
            <a:pPr marL="392113" indent="-273050" eaLnBrk="1" hangingPunct="1">
              <a:buFont typeface="Wingdings 2" panose="05020102010507070707" pitchFamily="18" charset="2"/>
              <a:buNone/>
            </a:pPr>
            <a:endParaRPr lang="en-CA" altLang="en-US" smtClean="0"/>
          </a:p>
        </p:txBody>
      </p:sp>
      <p:sp>
        <p:nvSpPr>
          <p:cNvPr id="31751" name="TextBox 7"/>
          <p:cNvSpPr txBox="1">
            <a:spLocks noChangeArrowheads="1"/>
          </p:cNvSpPr>
          <p:nvPr/>
        </p:nvSpPr>
        <p:spPr bwMode="auto">
          <a:xfrm>
            <a:off x="0" y="4786313"/>
            <a:ext cx="87153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CA" altLang="en-US" sz="2400"/>
              <a:t>EXCEPT </a:t>
            </a:r>
            <a:r>
              <a:rPr lang="en-CA" altLang="en-US" sz="2400">
                <a:sym typeface="Wingdings" panose="05000000000000000000" pitchFamily="2" charset="2"/>
              </a:rPr>
              <a:t> IP addresses are NOT geographical so just think of this as an analogy not exactly done like this!</a:t>
            </a:r>
            <a:endParaRPr lang="en-CA" altLang="en-US" sz="2400"/>
          </a:p>
          <a:p>
            <a:pPr eaLnBrk="1" hangingPunct="1">
              <a:spcBef>
                <a:spcPct val="0"/>
              </a:spcBef>
              <a:buClrTx/>
              <a:buSzTx/>
              <a:buFontTx/>
              <a:buNone/>
            </a:pPr>
            <a:endParaRPr lang="en-CA" altLang="en-US" sz="1800"/>
          </a:p>
        </p:txBody>
      </p:sp>
      <p:sp>
        <p:nvSpPr>
          <p:cNvPr id="31752" name="Content Placeholder 6"/>
          <p:cNvSpPr txBox="1">
            <a:spLocks/>
          </p:cNvSpPr>
          <p:nvPr/>
        </p:nvSpPr>
        <p:spPr bwMode="auto">
          <a:xfrm>
            <a:off x="3506788" y="1000125"/>
            <a:ext cx="2857500" cy="3714750"/>
          </a:xfrm>
          <a:prstGeom prst="rect">
            <a:avLst/>
          </a:prstGeom>
          <a:noFill/>
          <a:ln w="10795">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92113" indent="-27305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ts val="700"/>
              </a:spcBef>
            </a:pPr>
            <a:r>
              <a:rPr lang="en-CA" altLang="en-US" sz="2400"/>
              <a:t>1 (519) 679-2117</a:t>
            </a:r>
          </a:p>
          <a:p>
            <a:pPr eaLnBrk="1" hangingPunct="1">
              <a:spcBef>
                <a:spcPts val="700"/>
              </a:spcBef>
            </a:pPr>
            <a:endParaRPr lang="en-CA" altLang="en-US" sz="2400"/>
          </a:p>
          <a:p>
            <a:pPr eaLnBrk="1" hangingPunct="1">
              <a:spcBef>
                <a:spcPts val="700"/>
              </a:spcBef>
              <a:buFontTx/>
              <a:buNone/>
            </a:pPr>
            <a:endParaRPr lang="en-CA" altLang="en-US" sz="2400"/>
          </a:p>
          <a:p>
            <a:pPr eaLnBrk="1" hangingPunct="1">
              <a:spcBef>
                <a:spcPts val="700"/>
              </a:spcBef>
            </a:pPr>
            <a:r>
              <a:rPr lang="en-CA" altLang="en-US" sz="2400"/>
              <a:t>1</a:t>
            </a:r>
          </a:p>
          <a:p>
            <a:pPr eaLnBrk="1" hangingPunct="1">
              <a:spcBef>
                <a:spcPts val="700"/>
              </a:spcBef>
            </a:pPr>
            <a:r>
              <a:rPr lang="en-CA" altLang="en-US" sz="2400"/>
              <a:t>519</a:t>
            </a:r>
          </a:p>
          <a:p>
            <a:pPr eaLnBrk="1" hangingPunct="1">
              <a:spcBef>
                <a:spcPts val="700"/>
              </a:spcBef>
            </a:pPr>
            <a:r>
              <a:rPr lang="en-CA" altLang="en-US" sz="2400"/>
              <a:t>679</a:t>
            </a:r>
          </a:p>
          <a:p>
            <a:pPr eaLnBrk="1" hangingPunct="1">
              <a:spcBef>
                <a:spcPts val="700"/>
              </a:spcBef>
            </a:pPr>
            <a:r>
              <a:rPr lang="en-CA" altLang="en-US" sz="2400"/>
              <a:t>2117</a:t>
            </a:r>
          </a:p>
          <a:p>
            <a:pPr eaLnBrk="1" hangingPunct="1">
              <a:spcBef>
                <a:spcPts val="700"/>
              </a:spcBef>
            </a:pPr>
            <a:endParaRPr lang="en-CA" altLang="en-US" sz="2400"/>
          </a:p>
          <a:p>
            <a:pPr eaLnBrk="1" hangingPunct="1">
              <a:spcBef>
                <a:spcPts val="700"/>
              </a:spcBef>
              <a:buFont typeface="Wingdings 2" panose="05020102010507070707" pitchFamily="18" charset="2"/>
              <a:buNone/>
            </a:pPr>
            <a:endParaRPr lang="en-CA" altLang="en-US" sz="2400"/>
          </a:p>
        </p:txBody>
      </p:sp>
      <p:sp>
        <p:nvSpPr>
          <p:cNvPr id="31753" name="Text Placeholder 5"/>
          <p:cNvSpPr txBox="1">
            <a:spLocks/>
          </p:cNvSpPr>
          <p:nvPr/>
        </p:nvSpPr>
        <p:spPr bwMode="auto">
          <a:xfrm>
            <a:off x="3500438" y="357188"/>
            <a:ext cx="2857500" cy="639762"/>
          </a:xfrm>
          <a:prstGeom prst="rect">
            <a:avLst/>
          </a:prstGeom>
          <a:solidFill>
            <a:schemeClr val="bg1"/>
          </a:solidFill>
          <a:ln w="10795">
            <a:solidFill>
              <a:schemeClr val="bg1"/>
            </a:solidFill>
            <a:miter lim="800000"/>
            <a:headEnd/>
            <a:tailEnd/>
          </a:ln>
        </p:spPr>
        <p:txBody>
          <a:bodyPr anchor="ctr"/>
          <a:lstStyle>
            <a:lvl1pPr marL="635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ts val="100"/>
              </a:spcBef>
              <a:buFont typeface="Wingdings 2" panose="05020102010507070707" pitchFamily="18" charset="2"/>
              <a:buNone/>
            </a:pPr>
            <a:r>
              <a:rPr lang="en-CA" altLang="en-US" sz="1900"/>
              <a:t>Phone Number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IP Address </a:t>
            </a:r>
            <a:r>
              <a:rPr lang="en-CA" dirty="0" smtClean="0">
                <a:solidFill>
                  <a:schemeClr val="tx2">
                    <a:satMod val="130000"/>
                  </a:schemeClr>
                </a:solidFill>
                <a:sym typeface="Wingdings" pitchFamily="2" charset="2"/>
              </a:rPr>
              <a:t> Ways to Represent It</a:t>
            </a:r>
            <a:endParaRPr lang="en-CA" dirty="0">
              <a:solidFill>
                <a:schemeClr val="tx2">
                  <a:satMod val="130000"/>
                </a:schemeClr>
              </a:solidFill>
            </a:endParaRPr>
          </a:p>
        </p:txBody>
      </p:sp>
      <p:sp>
        <p:nvSpPr>
          <p:cNvPr id="32771" name="Content Placeholder 9"/>
          <p:cNvSpPr>
            <a:spLocks noGrp="1"/>
          </p:cNvSpPr>
          <p:nvPr>
            <p:ph idx="1"/>
          </p:nvPr>
        </p:nvSpPr>
        <p:spPr>
          <a:xfrm>
            <a:off x="857250" y="1285875"/>
            <a:ext cx="8077200" cy="1285875"/>
          </a:xfrm>
        </p:spPr>
        <p:txBody>
          <a:bodyPr/>
          <a:lstStyle/>
          <a:p>
            <a:pPr eaLnBrk="1" hangingPunct="1"/>
            <a:r>
              <a:rPr lang="en-CA" altLang="en-US" smtClean="0"/>
              <a:t>Is always 32 bits</a:t>
            </a:r>
          </a:p>
          <a:p>
            <a:pPr eaLnBrk="1" hangingPunct="1"/>
            <a:r>
              <a:rPr lang="en-CA" altLang="en-US" smtClean="0"/>
              <a:t>IP address can be expressed as:</a:t>
            </a:r>
          </a:p>
          <a:p>
            <a:pPr eaLnBrk="1" hangingPunct="1"/>
            <a:endParaRPr lang="en-CA" altLang="en-US" smtClean="0"/>
          </a:p>
          <a:p>
            <a:pPr eaLnBrk="1" hangingPunct="1"/>
            <a:endParaRPr lang="en-CA" altLang="en-US" smtClean="0"/>
          </a:p>
          <a:p>
            <a:pPr eaLnBrk="1" hangingPunct="1"/>
            <a:endParaRPr lang="en-CA" altLang="en-US" smtClean="0"/>
          </a:p>
          <a:p>
            <a:pPr eaLnBrk="1" hangingPunct="1"/>
            <a:endParaRPr lang="en-CA" altLang="en-US" smtClean="0"/>
          </a:p>
          <a:p>
            <a:pPr eaLnBrk="1" hangingPunct="1"/>
            <a:r>
              <a:rPr lang="en-CA" altLang="en-US" smtClean="0"/>
              <a:t>Newer ones are 128 bits (2</a:t>
            </a:r>
            <a:r>
              <a:rPr lang="en-CA" altLang="en-US" baseline="30000" smtClean="0"/>
              <a:t>128</a:t>
            </a:r>
            <a:r>
              <a:rPr lang="en-CA" altLang="en-US" smtClean="0"/>
              <a:t> different possible addresses) </a:t>
            </a:r>
            <a:r>
              <a:rPr lang="en-CA" altLang="en-US" smtClean="0">
                <a:sym typeface="Wingdings" panose="05000000000000000000" pitchFamily="2" charset="2"/>
              </a:rPr>
              <a:t> IPv6. We wont be looking at them!</a:t>
            </a:r>
            <a:endParaRPr lang="en-CA" altLang="en-US" smtClean="0"/>
          </a:p>
        </p:txBody>
      </p:sp>
      <p:graphicFrame>
        <p:nvGraphicFramePr>
          <p:cNvPr id="12" name="Table 11"/>
          <p:cNvGraphicFramePr>
            <a:graphicFrameLocks noGrp="1"/>
          </p:cNvGraphicFramePr>
          <p:nvPr/>
        </p:nvGraphicFramePr>
        <p:xfrm>
          <a:off x="1500188" y="2643188"/>
          <a:ext cx="7000875" cy="1854200"/>
        </p:xfrm>
        <a:graphic>
          <a:graphicData uri="http://schemas.openxmlformats.org/drawingml/2006/table">
            <a:tbl>
              <a:tblPr firstRow="1" bandRow="1">
                <a:tableStyleId>{5C22544A-7EE6-4342-B048-85BDC9FD1C3A}</a:tableStyleId>
              </a:tblPr>
              <a:tblGrid>
                <a:gridCol w="2543304">
                  <a:extLst>
                    <a:ext uri="{9D8B030D-6E8A-4147-A177-3AD203B41FA5}">
                      <a16:colId xmlns:a16="http://schemas.microsoft.com/office/drawing/2014/main" val="20000"/>
                    </a:ext>
                  </a:extLst>
                </a:gridCol>
                <a:gridCol w="4457571">
                  <a:extLst>
                    <a:ext uri="{9D8B030D-6E8A-4147-A177-3AD203B41FA5}">
                      <a16:colId xmlns:a16="http://schemas.microsoft.com/office/drawing/2014/main" val="20001"/>
                    </a:ext>
                  </a:extLst>
                </a:gridCol>
              </a:tblGrid>
              <a:tr h="370840">
                <a:tc>
                  <a:txBody>
                    <a:bodyPr/>
                    <a:lstStyle/>
                    <a:p>
                      <a:r>
                        <a:rPr lang="en-CA" dirty="0" smtClean="0"/>
                        <a:t>Type</a:t>
                      </a:r>
                      <a:endParaRPr lang="en-CA" dirty="0"/>
                    </a:p>
                  </a:txBody>
                  <a:tcPr marL="91439" marR="91439"/>
                </a:tc>
                <a:tc>
                  <a:txBody>
                    <a:bodyPr/>
                    <a:lstStyle/>
                    <a:p>
                      <a:r>
                        <a:rPr lang="en-CA" dirty="0" smtClean="0"/>
                        <a:t>Example</a:t>
                      </a:r>
                      <a:endParaRPr lang="en-CA" dirty="0"/>
                    </a:p>
                  </a:txBody>
                  <a:tcPr marL="91439" marR="91439"/>
                </a:tc>
                <a:extLst>
                  <a:ext uri="{0D108BD9-81ED-4DB2-BD59-A6C34878D82A}">
                    <a16:rowId xmlns:a16="http://schemas.microsoft.com/office/drawing/2014/main" val="10000"/>
                  </a:ext>
                </a:extLst>
              </a:tr>
              <a:tr h="370840">
                <a:tc>
                  <a:txBody>
                    <a:bodyPr/>
                    <a:lstStyle/>
                    <a:p>
                      <a:r>
                        <a:rPr lang="en-CA" b="1" dirty="0" smtClean="0"/>
                        <a:t>Dotted</a:t>
                      </a:r>
                      <a:r>
                        <a:rPr lang="en-CA" b="1" baseline="0" dirty="0" smtClean="0"/>
                        <a:t> </a:t>
                      </a:r>
                      <a:r>
                        <a:rPr lang="en-CA" b="1" dirty="0" smtClean="0"/>
                        <a:t>Quad</a:t>
                      </a:r>
                      <a:endParaRPr lang="en-CA" b="1" dirty="0"/>
                    </a:p>
                  </a:txBody>
                  <a:tcPr marL="91439" marR="91439"/>
                </a:tc>
                <a:tc>
                  <a:txBody>
                    <a:bodyPr/>
                    <a:lstStyle/>
                    <a:p>
                      <a:r>
                        <a:rPr lang="en-CA" b="1" dirty="0" smtClean="0"/>
                        <a:t>129.100.23.247 (most common)</a:t>
                      </a:r>
                      <a:endParaRPr lang="en-CA" b="1" dirty="0"/>
                    </a:p>
                  </a:txBody>
                  <a:tcPr marL="91439" marR="91439"/>
                </a:tc>
                <a:extLst>
                  <a:ext uri="{0D108BD9-81ED-4DB2-BD59-A6C34878D82A}">
                    <a16:rowId xmlns:a16="http://schemas.microsoft.com/office/drawing/2014/main" val="10001"/>
                  </a:ext>
                </a:extLst>
              </a:tr>
              <a:tr h="370840">
                <a:tc>
                  <a:txBody>
                    <a:bodyPr/>
                    <a:lstStyle/>
                    <a:p>
                      <a:r>
                        <a:rPr lang="en-CA" dirty="0" smtClean="0"/>
                        <a:t>Binary</a:t>
                      </a:r>
                      <a:endParaRPr lang="en-CA" dirty="0"/>
                    </a:p>
                  </a:txBody>
                  <a:tcPr marL="91439" marR="91439"/>
                </a:tc>
                <a:tc>
                  <a:txBody>
                    <a:bodyPr/>
                    <a:lstStyle/>
                    <a:p>
                      <a:r>
                        <a:rPr lang="en-CA" dirty="0" smtClean="0"/>
                        <a:t>10000001  01100100  00010111</a:t>
                      </a:r>
                      <a:r>
                        <a:rPr lang="en-CA" baseline="0" dirty="0" smtClean="0"/>
                        <a:t>  11110111</a:t>
                      </a:r>
                      <a:endParaRPr lang="en-CA" dirty="0"/>
                    </a:p>
                  </a:txBody>
                  <a:tcPr marL="91439" marR="91439"/>
                </a:tc>
                <a:extLst>
                  <a:ext uri="{0D108BD9-81ED-4DB2-BD59-A6C34878D82A}">
                    <a16:rowId xmlns:a16="http://schemas.microsoft.com/office/drawing/2014/main" val="10002"/>
                  </a:ext>
                </a:extLst>
              </a:tr>
              <a:tr h="370840">
                <a:tc>
                  <a:txBody>
                    <a:bodyPr/>
                    <a:lstStyle/>
                    <a:p>
                      <a:r>
                        <a:rPr lang="en-CA" dirty="0" smtClean="0"/>
                        <a:t>Hexadecimal</a:t>
                      </a:r>
                      <a:endParaRPr lang="en-CA" dirty="0"/>
                    </a:p>
                  </a:txBody>
                  <a:tcPr marL="91439" marR="91439"/>
                </a:tc>
                <a:tc>
                  <a:txBody>
                    <a:bodyPr/>
                    <a:lstStyle/>
                    <a:p>
                      <a:r>
                        <a:rPr lang="en-CA" dirty="0" smtClean="0"/>
                        <a:t>81 64 17  F7</a:t>
                      </a:r>
                      <a:endParaRPr lang="en-CA" dirty="0"/>
                    </a:p>
                  </a:txBody>
                  <a:tcPr marL="91439" marR="91439"/>
                </a:tc>
                <a:extLst>
                  <a:ext uri="{0D108BD9-81ED-4DB2-BD59-A6C34878D82A}">
                    <a16:rowId xmlns:a16="http://schemas.microsoft.com/office/drawing/2014/main" val="10003"/>
                  </a:ext>
                </a:extLst>
              </a:tr>
              <a:tr h="370840">
                <a:tc>
                  <a:txBody>
                    <a:bodyPr/>
                    <a:lstStyle/>
                    <a:p>
                      <a:r>
                        <a:rPr lang="en-CA" dirty="0" smtClean="0"/>
                        <a:t>Decimal</a:t>
                      </a:r>
                      <a:endParaRPr lang="en-CA" dirty="0"/>
                    </a:p>
                  </a:txBody>
                  <a:tcPr marL="91439" marR="91439"/>
                </a:tc>
                <a:tc>
                  <a:txBody>
                    <a:bodyPr/>
                    <a:lstStyle/>
                    <a:p>
                      <a:r>
                        <a:rPr lang="en-CA" dirty="0" smtClean="0"/>
                        <a:t>2,170,820,599</a:t>
                      </a:r>
                      <a:endParaRPr lang="en-CA" dirty="0"/>
                    </a:p>
                  </a:txBody>
                  <a:tcPr marL="91439" marR="91439"/>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CA" dirty="0" smtClean="0">
                <a:solidFill>
                  <a:schemeClr val="tx2">
                    <a:satMod val="130000"/>
                  </a:schemeClr>
                </a:solidFill>
              </a:rPr>
              <a:t>Some Experiments with IP Addresses</a:t>
            </a:r>
            <a:endParaRPr lang="en-CA" dirty="0">
              <a:solidFill>
                <a:schemeClr val="tx2">
                  <a:satMod val="130000"/>
                </a:schemeClr>
              </a:solidFill>
            </a:endParaRPr>
          </a:p>
        </p:txBody>
      </p:sp>
      <p:sp>
        <p:nvSpPr>
          <p:cNvPr id="35843" name="Content Placeholder 2"/>
          <p:cNvSpPr>
            <a:spLocks noGrp="1"/>
          </p:cNvSpPr>
          <p:nvPr>
            <p:ph idx="1"/>
          </p:nvPr>
        </p:nvSpPr>
        <p:spPr>
          <a:xfrm>
            <a:off x="857250" y="1285875"/>
            <a:ext cx="8077200" cy="5357813"/>
          </a:xfrm>
        </p:spPr>
        <p:txBody>
          <a:bodyPr/>
          <a:lstStyle/>
          <a:p>
            <a:pPr eaLnBrk="1" hangingPunct="1"/>
            <a:r>
              <a:rPr lang="en-CA" altLang="en-US" dirty="0" smtClean="0"/>
              <a:t>If you have a laptop, type the following IP address into the address bar of your web browser: </a:t>
            </a:r>
            <a:r>
              <a:rPr lang="en-CA" altLang="en-US" b="1" dirty="0" smtClean="0"/>
              <a:t>98.158.91.201 </a:t>
            </a:r>
            <a:r>
              <a:rPr lang="en-CA" altLang="en-US" dirty="0" smtClean="0"/>
              <a:t>and hit enter:</a:t>
            </a:r>
          </a:p>
          <a:p>
            <a:pPr lvl="1" eaLnBrk="1" hangingPunct="1">
              <a:buFont typeface="Verdana" panose="020B0604030504040204" pitchFamily="34" charset="0"/>
              <a:buNone/>
            </a:pPr>
            <a:endParaRPr lang="en-US" altLang="en-US" dirty="0" smtClean="0"/>
          </a:p>
          <a:p>
            <a:pPr lvl="1" eaLnBrk="1" hangingPunct="1">
              <a:buFont typeface="Verdana" panose="020B0604030504040204" pitchFamily="34" charset="0"/>
              <a:buNone/>
            </a:pPr>
            <a:endParaRPr lang="en-US" altLang="en-US" dirty="0" smtClean="0"/>
          </a:p>
          <a:p>
            <a:pPr lvl="1" eaLnBrk="1" hangingPunct="1">
              <a:buFont typeface="Verdana" panose="020B0604030504040204" pitchFamily="34" charset="0"/>
              <a:buNone/>
            </a:pPr>
            <a:endParaRPr lang="en-US" altLang="en-US" dirty="0" smtClean="0"/>
          </a:p>
          <a:p>
            <a:pPr eaLnBrk="1" hangingPunct="1"/>
            <a:r>
              <a:rPr lang="en-US" altLang="en-US" dirty="0" smtClean="0"/>
              <a:t>Give me 4 random numbers between 0 and 255 and I will try them on my machine </a:t>
            </a:r>
            <a:r>
              <a:rPr lang="en-US" altLang="en-US" dirty="0" smtClean="0">
                <a:sym typeface="Wingdings" panose="05000000000000000000" pitchFamily="2" charset="2"/>
              </a:rPr>
              <a:t></a:t>
            </a:r>
          </a:p>
          <a:p>
            <a:pPr eaLnBrk="1" hangingPunct="1"/>
            <a:endParaRPr lang="en-US" altLang="en-US" dirty="0">
              <a:sym typeface="Wingdings" panose="05000000000000000000" pitchFamily="2" charset="2"/>
            </a:endParaRPr>
          </a:p>
          <a:p>
            <a:pPr eaLnBrk="1" hangingPunct="1"/>
            <a:endParaRPr lang="en-US" altLang="en-US" dirty="0" smtClean="0"/>
          </a:p>
          <a:p>
            <a:pPr lvl="1" eaLnBrk="1" hangingPunct="1"/>
            <a:endParaRPr lang="en-CA" altLang="en-US" dirty="0" smtClean="0"/>
          </a:p>
        </p:txBody>
      </p:sp>
      <p:pic>
        <p:nvPicPr>
          <p:cNvPr id="358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2063" y="2857500"/>
            <a:ext cx="325437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25400"/>
            <a:ext cx="8072437" cy="790104"/>
          </a:xfrm>
        </p:spPr>
        <p:txBody>
          <a:bodyPr/>
          <a:lstStyle/>
          <a:p>
            <a:pPr eaLnBrk="1" fontAlgn="auto" hangingPunct="1">
              <a:spcAft>
                <a:spcPts val="0"/>
              </a:spcAft>
              <a:defRPr/>
            </a:pPr>
            <a:r>
              <a:rPr lang="en-CA" dirty="0" smtClean="0">
                <a:solidFill>
                  <a:schemeClr val="tx2">
                    <a:satMod val="130000"/>
                  </a:schemeClr>
                </a:solidFill>
              </a:rPr>
              <a:t>Another experiment</a:t>
            </a:r>
            <a:endParaRPr lang="en-CA" dirty="0">
              <a:solidFill>
                <a:schemeClr val="tx2">
                  <a:satMod val="130000"/>
                </a:schemeClr>
              </a:solidFill>
            </a:endParaRPr>
          </a:p>
        </p:txBody>
      </p:sp>
      <p:sp>
        <p:nvSpPr>
          <p:cNvPr id="36867" name="Content Placeholder 2"/>
          <p:cNvSpPr>
            <a:spLocks noGrp="1"/>
          </p:cNvSpPr>
          <p:nvPr>
            <p:ph idx="1"/>
          </p:nvPr>
        </p:nvSpPr>
        <p:spPr>
          <a:xfrm>
            <a:off x="395288" y="692697"/>
            <a:ext cx="8713216" cy="5665242"/>
          </a:xfrm>
        </p:spPr>
        <p:txBody>
          <a:bodyPr/>
          <a:lstStyle/>
          <a:p>
            <a:pPr eaLnBrk="1" hangingPunct="1"/>
            <a:r>
              <a:rPr lang="en-CA" altLang="en-US" dirty="0" smtClean="0"/>
              <a:t>In Windows, go to Start&gt;All Programs&gt;Accessories&gt;Command Prompt</a:t>
            </a:r>
          </a:p>
          <a:p>
            <a:pPr eaLnBrk="1" hangingPunct="1"/>
            <a:r>
              <a:rPr lang="en-CA" altLang="en-US" dirty="0" smtClean="0"/>
              <a:t>Type the command: </a:t>
            </a:r>
            <a:r>
              <a:rPr lang="en-CA" altLang="en-US" b="1" i="1" dirty="0" smtClean="0">
                <a:solidFill>
                  <a:schemeClr val="accent2"/>
                </a:solidFill>
              </a:rPr>
              <a:t>ping gate.csd.uwo.ca </a:t>
            </a:r>
            <a:br>
              <a:rPr lang="en-CA" altLang="en-US" b="1" i="1" dirty="0" smtClean="0">
                <a:solidFill>
                  <a:schemeClr val="accent2"/>
                </a:solidFill>
              </a:rPr>
            </a:br>
            <a:r>
              <a:rPr lang="en-CA" altLang="en-US" b="1" i="1" dirty="0" smtClean="0">
                <a:solidFill>
                  <a:srgbClr val="222222"/>
                </a:solidFill>
              </a:rPr>
              <a:t>then type </a:t>
            </a:r>
            <a:r>
              <a:rPr lang="en-CA" altLang="en-US" b="1" i="1" dirty="0" smtClean="0">
                <a:solidFill>
                  <a:schemeClr val="accent2"/>
                </a:solidFill>
              </a:rPr>
              <a:t/>
            </a:r>
            <a:br>
              <a:rPr lang="en-CA" altLang="en-US" b="1" i="1" dirty="0" smtClean="0">
                <a:solidFill>
                  <a:schemeClr val="accent2"/>
                </a:solidFill>
              </a:rPr>
            </a:br>
            <a:r>
              <a:rPr lang="en-CA" altLang="en-US" b="1" i="1" dirty="0" smtClean="0">
                <a:solidFill>
                  <a:schemeClr val="accent2"/>
                </a:solidFill>
              </a:rPr>
              <a:t>ping 123.123.123.123 </a:t>
            </a:r>
            <a:br>
              <a:rPr lang="en-CA" altLang="en-US" b="1" i="1" dirty="0" smtClean="0">
                <a:solidFill>
                  <a:schemeClr val="accent2"/>
                </a:solidFill>
              </a:rPr>
            </a:br>
            <a:r>
              <a:rPr lang="en-CA" altLang="en-US" b="1" i="1" dirty="0" smtClean="0">
                <a:solidFill>
                  <a:srgbClr val="222222"/>
                </a:solidFill>
              </a:rPr>
              <a:t>then type </a:t>
            </a:r>
            <a:r>
              <a:rPr lang="en-CA" altLang="en-US" b="1" i="1" dirty="0" smtClean="0">
                <a:solidFill>
                  <a:schemeClr val="accent2"/>
                </a:solidFill>
              </a:rPr>
              <a:t/>
            </a:r>
            <a:br>
              <a:rPr lang="en-CA" altLang="en-US" b="1" i="1" dirty="0" smtClean="0">
                <a:solidFill>
                  <a:schemeClr val="accent2"/>
                </a:solidFill>
              </a:rPr>
            </a:br>
            <a:r>
              <a:rPr lang="en-CA" altLang="en-US" b="1" i="1" dirty="0" smtClean="0">
                <a:solidFill>
                  <a:schemeClr val="accent2"/>
                </a:solidFill>
              </a:rPr>
              <a:t>ping 129.100.22.120</a:t>
            </a:r>
          </a:p>
          <a:p>
            <a:pPr eaLnBrk="1" hangingPunct="1"/>
            <a:r>
              <a:rPr lang="en-CA" altLang="en-US" dirty="0"/>
              <a:t>Let’s see an actual route: at the Command Prompt, type:  </a:t>
            </a:r>
            <a:r>
              <a:rPr lang="en-CA" altLang="en-US" dirty="0" smtClean="0"/>
              <a:t/>
            </a:r>
            <a:br>
              <a:rPr lang="en-CA" altLang="en-US" dirty="0" smtClean="0"/>
            </a:br>
            <a:r>
              <a:rPr lang="en-CA" altLang="en-US" b="1" i="1" dirty="0" err="1">
                <a:solidFill>
                  <a:schemeClr val="accent2"/>
                </a:solidFill>
              </a:rPr>
              <a:t>tracert</a:t>
            </a:r>
            <a:r>
              <a:rPr lang="en-CA" altLang="en-US" b="1" i="1" dirty="0">
                <a:solidFill>
                  <a:schemeClr val="accent2"/>
                </a:solidFill>
              </a:rPr>
              <a:t>  74.125.95.99</a:t>
            </a:r>
          </a:p>
          <a:p>
            <a:pPr eaLnBrk="1" hangingPunct="1"/>
            <a:r>
              <a:rPr lang="en-CA" altLang="en-US" b="1" i="1" dirty="0">
                <a:hlinkClick r:id="rId2"/>
              </a:rPr>
              <a:t>http://www.youtube.com/watch?v=tAv_eLm7DMk</a:t>
            </a:r>
            <a:r>
              <a:rPr lang="en-CA" altLang="en-US" b="1" i="1" dirty="0"/>
              <a:t> </a:t>
            </a:r>
          </a:p>
          <a:p>
            <a:pPr eaLnBrk="1" hangingPunct="1"/>
            <a:endParaRPr lang="en-CA" alt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0532" y="4941168"/>
            <a:ext cx="2664346" cy="919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pPr eaLnBrk="1" hangingPunct="1"/>
            <a:endParaRPr lang="en-CA" altLang="en-US" b="1" i="1" dirty="0">
              <a:solidFill>
                <a:schemeClr val="accent2"/>
              </a:solidFill>
            </a:endParaRPr>
          </a:p>
          <a:p>
            <a:pPr eaLnBrk="1" hangingPunct="1"/>
            <a:r>
              <a:rPr lang="en-CA" altLang="en-US" dirty="0"/>
              <a:t>Go to: </a:t>
            </a:r>
            <a:r>
              <a:rPr lang="en-US" altLang="en-US" dirty="0">
                <a:hlinkClick r:id="rId2"/>
              </a:rPr>
              <a:t>http://www.hcidata.info/host2ip.htm</a:t>
            </a:r>
            <a:endParaRPr lang="en-US" altLang="en-US" dirty="0"/>
          </a:p>
          <a:p>
            <a:pPr eaLnBrk="1" hangingPunct="1"/>
            <a:r>
              <a:rPr lang="en-CA" altLang="en-US" dirty="0"/>
              <a:t>Go to: </a:t>
            </a:r>
            <a:r>
              <a:rPr lang="en-CA" altLang="en-US" dirty="0">
                <a:hlinkClick r:id="rId3"/>
              </a:rPr>
              <a:t>http://www.whatismyip.com/</a:t>
            </a:r>
            <a:r>
              <a:rPr lang="en-CA" altLang="en-US" dirty="0"/>
              <a:t> </a:t>
            </a:r>
          </a:p>
          <a:p>
            <a:pPr eaLnBrk="1" hangingPunct="1"/>
            <a:r>
              <a:rPr lang="en-CA" altLang="en-US" dirty="0"/>
              <a:t>Watch this movie: </a:t>
            </a:r>
            <a:r>
              <a:rPr lang="en-CA" altLang="en-US" dirty="0">
                <a:hlinkClick r:id="rId4"/>
              </a:rPr>
              <a:t>http://www.youtube.com/watch?v=RbY8Hb6abbg</a:t>
            </a:r>
            <a:r>
              <a:rPr lang="en-CA" altLang="en-US" dirty="0"/>
              <a:t> </a:t>
            </a:r>
          </a:p>
          <a:p>
            <a:pPr marL="82550" indent="0">
              <a:buNone/>
            </a:pPr>
            <a:endParaRPr lang="en-US" dirty="0"/>
          </a:p>
        </p:txBody>
      </p:sp>
    </p:spTree>
    <p:extLst>
      <p:ext uri="{BB962C8B-B14F-4D97-AF65-F5344CB8AC3E}">
        <p14:creationId xmlns:p14="http://schemas.microsoft.com/office/powerpoint/2010/main" val="2498622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CA" dirty="0" smtClean="0">
                <a:solidFill>
                  <a:schemeClr val="tx2">
                    <a:satMod val="130000"/>
                  </a:schemeClr>
                </a:solidFill>
              </a:rPr>
              <a:t>Why is this the first time you are hearing about IP Addresses?</a:t>
            </a:r>
            <a:endParaRPr lang="en-CA" dirty="0">
              <a:solidFill>
                <a:schemeClr val="tx2">
                  <a:satMod val="130000"/>
                </a:schemeClr>
              </a:solidFill>
            </a:endParaRPr>
          </a:p>
        </p:txBody>
      </p:sp>
      <p:sp>
        <p:nvSpPr>
          <p:cNvPr id="37891" name="Content Placeholder 2"/>
          <p:cNvSpPr>
            <a:spLocks noGrp="1"/>
          </p:cNvSpPr>
          <p:nvPr>
            <p:ph idx="1"/>
          </p:nvPr>
        </p:nvSpPr>
        <p:spPr>
          <a:xfrm>
            <a:off x="857250" y="1857375"/>
            <a:ext cx="8077200" cy="4500563"/>
          </a:xfrm>
        </p:spPr>
        <p:txBody>
          <a:bodyPr/>
          <a:lstStyle/>
          <a:p>
            <a:pPr eaLnBrk="1" hangingPunct="1"/>
            <a:r>
              <a:rPr lang="en-CA" altLang="en-US" b="1" smtClean="0">
                <a:solidFill>
                  <a:schemeClr val="accent1"/>
                </a:solidFill>
              </a:rPr>
              <a:t>Question: </a:t>
            </a:r>
            <a:r>
              <a:rPr lang="en-CA" altLang="en-US" smtClean="0">
                <a:solidFill>
                  <a:schemeClr val="accent1"/>
                </a:solidFill>
              </a:rPr>
              <a:t>How come you don’t just use IP addresses in your web browser? What do you use in your web browser?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IP Addresses and Domain Names</a:t>
            </a:r>
            <a:endParaRPr lang="en-CA" dirty="0">
              <a:solidFill>
                <a:schemeClr val="tx2">
                  <a:satMod val="130000"/>
                </a:schemeClr>
              </a:solidFill>
            </a:endParaRPr>
          </a:p>
        </p:txBody>
      </p:sp>
      <p:sp>
        <p:nvSpPr>
          <p:cNvPr id="38915" name="Content Placeholder 2"/>
          <p:cNvSpPr>
            <a:spLocks noGrp="1"/>
          </p:cNvSpPr>
          <p:nvPr>
            <p:ph idx="1"/>
          </p:nvPr>
        </p:nvSpPr>
        <p:spPr/>
        <p:txBody>
          <a:bodyPr/>
          <a:lstStyle/>
          <a:p>
            <a:pPr eaLnBrk="1" hangingPunct="1"/>
            <a:r>
              <a:rPr lang="en-CA" altLang="en-US" smtClean="0"/>
              <a:t>Numbers are hard for us to remember!</a:t>
            </a:r>
          </a:p>
          <a:p>
            <a:pPr eaLnBrk="1" hangingPunct="1"/>
            <a:r>
              <a:rPr lang="en-CA" altLang="en-US" smtClean="0"/>
              <a:t>Phone numbers are 7 digits for a reason!</a:t>
            </a:r>
          </a:p>
          <a:p>
            <a:pPr eaLnBrk="1" hangingPunct="1">
              <a:buFont typeface="Wingdings 2" panose="05020102010507070707" pitchFamily="18" charset="2"/>
              <a:buNone/>
            </a:pPr>
            <a:r>
              <a:rPr lang="en-CA" altLang="en-US" smtClean="0"/>
              <a:t> </a:t>
            </a:r>
          </a:p>
        </p:txBody>
      </p:sp>
      <p:pic>
        <p:nvPicPr>
          <p:cNvPr id="389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2714625"/>
            <a:ext cx="6113462"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Domain Names to the Rescue</a:t>
            </a:r>
            <a:endParaRPr lang="en-CA" dirty="0">
              <a:solidFill>
                <a:schemeClr val="tx2">
                  <a:satMod val="130000"/>
                </a:schemeClr>
              </a:solidFill>
            </a:endParaRPr>
          </a:p>
        </p:txBody>
      </p:sp>
      <p:sp>
        <p:nvSpPr>
          <p:cNvPr id="3" name="Content Placeholder 2"/>
          <p:cNvSpPr>
            <a:spLocks noGrp="1"/>
          </p:cNvSpPr>
          <p:nvPr>
            <p:ph idx="1"/>
          </p:nvPr>
        </p:nvSpPr>
        <p:spPr/>
        <p:txBody>
          <a:bodyPr/>
          <a:lstStyle/>
          <a:p>
            <a:pPr eaLnBrk="1" hangingPunct="1"/>
            <a:r>
              <a:rPr lang="en-CA" altLang="en-US" smtClean="0"/>
              <a:t>In 1973, IP Address became the standardized way to identify machines on the Internet.</a:t>
            </a:r>
          </a:p>
          <a:p>
            <a:pPr eaLnBrk="1" hangingPunct="1"/>
            <a:r>
              <a:rPr lang="en-CA" altLang="en-US" smtClean="0"/>
              <a:t>In 1984, University of Wisconsin came up with a </a:t>
            </a:r>
            <a:r>
              <a:rPr lang="en-CA" altLang="en-US" i="1" smtClean="0"/>
              <a:t>name server</a:t>
            </a:r>
            <a:r>
              <a:rPr lang="en-CA" altLang="en-US" smtClean="0"/>
              <a:t>, that maps a name to an IP address.</a:t>
            </a:r>
          </a:p>
          <a:p>
            <a:pPr eaLnBrk="1" hangingPunct="1"/>
            <a:r>
              <a:rPr lang="en-CA" altLang="en-US" smtClean="0"/>
              <a:t>In 1985, Domain Name System is established and the initial top level domain names are introduced.</a:t>
            </a:r>
          </a:p>
        </p:txBody>
      </p:sp>
      <p:pic>
        <p:nvPicPr>
          <p:cNvPr id="39940" name="Picture 2" descr="C:\Documents and Settings\lreid\Local Settings\Temporary Internet Files\Content.IE5\FTQVBHZQ\MCj04418880000[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0" y="0"/>
            <a:ext cx="2263775"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Textbook Readings for this Week</a:t>
            </a:r>
            <a:endParaRPr lang="en-US" dirty="0"/>
          </a:p>
        </p:txBody>
      </p:sp>
      <p:sp>
        <p:nvSpPr>
          <p:cNvPr id="16387" name="Content Placeholder 2"/>
          <p:cNvSpPr>
            <a:spLocks noGrp="1"/>
          </p:cNvSpPr>
          <p:nvPr>
            <p:ph idx="1"/>
          </p:nvPr>
        </p:nvSpPr>
        <p:spPr/>
        <p:txBody>
          <a:bodyPr/>
          <a:lstStyle/>
          <a:p>
            <a:r>
              <a:rPr lang="en-US" altLang="en-US" smtClean="0"/>
              <a:t>Understanding Computers</a:t>
            </a:r>
          </a:p>
          <a:p>
            <a:pPr lvl="1"/>
            <a:r>
              <a:rPr lang="en-US" altLang="en-US" smtClean="0"/>
              <a:t>Communications on the Internet</a:t>
            </a:r>
          </a:p>
          <a:p>
            <a:r>
              <a:rPr lang="en-US" altLang="en-US" smtClean="0"/>
              <a:t>Websites</a:t>
            </a:r>
          </a:p>
          <a:p>
            <a:pPr lvl="1"/>
            <a:r>
              <a:rPr lang="en-US" altLang="en-US" smtClean="0"/>
              <a:t>Putting the Website Online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Domain Name History</a:t>
            </a:r>
            <a:endParaRPr lang="en-CA" dirty="0">
              <a:solidFill>
                <a:schemeClr val="tx2">
                  <a:satMod val="130000"/>
                </a:schemeClr>
              </a:solidFill>
            </a:endParaRPr>
          </a:p>
        </p:txBody>
      </p:sp>
      <p:sp>
        <p:nvSpPr>
          <p:cNvPr id="3" name="Content Placeholder 2"/>
          <p:cNvSpPr>
            <a:spLocks noGrp="1"/>
          </p:cNvSpPr>
          <p:nvPr>
            <p:ph idx="1"/>
          </p:nvPr>
        </p:nvSpPr>
        <p:spPr>
          <a:xfrm>
            <a:off x="755650" y="1341438"/>
            <a:ext cx="8077200" cy="5072062"/>
          </a:xfrm>
        </p:spPr>
        <p:txBody>
          <a:bodyPr>
            <a:normAutofit lnSpcReduction="10000"/>
          </a:bodyPr>
          <a:lstStyle/>
          <a:p>
            <a:pPr marL="365760" indent="-283464" eaLnBrk="1" fontAlgn="auto" hangingPunct="1">
              <a:spcAft>
                <a:spcPts val="0"/>
              </a:spcAft>
              <a:buFont typeface="Wingdings 2"/>
              <a:buChar char=""/>
              <a:defRPr/>
            </a:pPr>
            <a:r>
              <a:rPr lang="en-CA" dirty="0" smtClean="0"/>
              <a:t>In 1990, the Internet moves beyond of the world of the government and universities and into the commercial society.</a:t>
            </a:r>
          </a:p>
          <a:p>
            <a:pPr marL="365760" indent="-283464" eaLnBrk="1" fontAlgn="auto" hangingPunct="1">
              <a:spcAft>
                <a:spcPts val="0"/>
              </a:spcAft>
              <a:buFont typeface="Wingdings 2"/>
              <a:buChar char=""/>
              <a:defRPr/>
            </a:pPr>
            <a:r>
              <a:rPr lang="en-CA" dirty="0" smtClean="0"/>
              <a:t>Up until 1995, you didn’t have to pay for your domain name, 1995 to 1998 you paid the NSF (National Science Foundation) $100 US dollars for a 2 year registration for a domain name.</a:t>
            </a:r>
          </a:p>
          <a:p>
            <a:pPr marL="365760" indent="-283464" eaLnBrk="1" fontAlgn="auto" hangingPunct="1">
              <a:spcAft>
                <a:spcPts val="0"/>
              </a:spcAft>
              <a:buFont typeface="Wingdings 2"/>
              <a:buChar char=""/>
              <a:defRPr/>
            </a:pPr>
            <a:r>
              <a:rPr lang="en-CA" dirty="0" smtClean="0"/>
              <a:t>In 1998 the assignment of domain name is opened up to private companies to encourage competition.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How does a Domain Name work?</a:t>
            </a:r>
            <a:endParaRPr lang="en-CA" dirty="0">
              <a:solidFill>
                <a:schemeClr val="tx2">
                  <a:satMod val="130000"/>
                </a:schemeClr>
              </a:solidFill>
            </a:endParaRPr>
          </a:p>
        </p:txBody>
      </p:sp>
      <p:sp>
        <p:nvSpPr>
          <p:cNvPr id="3" name="Content Placeholder 2"/>
          <p:cNvSpPr>
            <a:spLocks noGrp="1"/>
          </p:cNvSpPr>
          <p:nvPr>
            <p:ph idx="1"/>
          </p:nvPr>
        </p:nvSpPr>
        <p:spPr>
          <a:xfrm>
            <a:off x="857250" y="1285875"/>
            <a:ext cx="8077200" cy="5572125"/>
          </a:xfrm>
        </p:spPr>
        <p:txBody>
          <a:bodyPr>
            <a:normAutofit fontScale="77500" lnSpcReduction="20000"/>
          </a:bodyPr>
          <a:lstStyle/>
          <a:p>
            <a:pPr marL="365760" indent="-283464" eaLnBrk="1" fontAlgn="auto" hangingPunct="1">
              <a:spcAft>
                <a:spcPts val="0"/>
              </a:spcAft>
              <a:buFont typeface="Wingdings 2"/>
              <a:buChar char=""/>
              <a:defRPr/>
            </a:pPr>
            <a:r>
              <a:rPr lang="en-CA" dirty="0" smtClean="0"/>
              <a:t>Every machine on the internet gets an IP Address</a:t>
            </a:r>
          </a:p>
          <a:p>
            <a:pPr marL="365760" indent="-283464" eaLnBrk="1" fontAlgn="auto" hangingPunct="1">
              <a:spcAft>
                <a:spcPts val="0"/>
              </a:spcAft>
              <a:buFont typeface="Wingdings 2"/>
              <a:buChar char=""/>
              <a:defRPr/>
            </a:pPr>
            <a:r>
              <a:rPr lang="en-CA" dirty="0" smtClean="0"/>
              <a:t>A </a:t>
            </a:r>
            <a:r>
              <a:rPr lang="en-CA" b="1" dirty="0" smtClean="0"/>
              <a:t>DNS</a:t>
            </a:r>
            <a:r>
              <a:rPr lang="en-CA" dirty="0" smtClean="0"/>
              <a:t> (Domain Name System) maps the domain name to the correct IP address.</a:t>
            </a:r>
          </a:p>
          <a:p>
            <a:pPr marL="365760" indent="-283464" eaLnBrk="1" fontAlgn="auto" hangingPunct="1">
              <a:spcAft>
                <a:spcPts val="0"/>
              </a:spcAft>
              <a:buFont typeface="Wingdings 2"/>
              <a:buChar char=""/>
              <a:defRPr/>
            </a:pPr>
            <a:r>
              <a:rPr lang="en-CA" b="1" dirty="0" smtClean="0"/>
              <a:t>In most cases </a:t>
            </a:r>
            <a:r>
              <a:rPr lang="en-CA" dirty="0" smtClean="0"/>
              <a:t>there is a </a:t>
            </a:r>
            <a:r>
              <a:rPr lang="en-CA" b="1" dirty="0" smtClean="0"/>
              <a:t>one to one </a:t>
            </a:r>
            <a:r>
              <a:rPr lang="en-CA" dirty="0" smtClean="0"/>
              <a:t>mapping between an IP Address and a Domain Name:</a:t>
            </a:r>
          </a:p>
          <a:p>
            <a:pPr marL="640080" lvl="1" indent="-237744" eaLnBrk="1" fontAlgn="auto" hangingPunct="1">
              <a:spcAft>
                <a:spcPts val="0"/>
              </a:spcAft>
              <a:buFont typeface="Verdana"/>
              <a:buChar char="◦"/>
              <a:defRPr/>
            </a:pPr>
            <a:r>
              <a:rPr lang="en-CA" b="1" dirty="0" smtClean="0">
                <a:solidFill>
                  <a:schemeClr val="accent2"/>
                </a:solidFill>
              </a:rPr>
              <a:t>129.100.23.247 maps to </a:t>
            </a:r>
            <a:r>
              <a:rPr lang="en-CA" b="1" dirty="0" err="1" smtClean="0">
                <a:solidFill>
                  <a:schemeClr val="accent2"/>
                </a:solidFill>
              </a:rPr>
              <a:t>www.csd.uwo.ca</a:t>
            </a:r>
            <a:r>
              <a:rPr lang="en-CA" b="1" dirty="0" smtClean="0">
                <a:solidFill>
                  <a:schemeClr val="accent2"/>
                </a:solidFill>
              </a:rPr>
              <a:t> </a:t>
            </a:r>
          </a:p>
          <a:p>
            <a:pPr marL="365760" indent="-283464" eaLnBrk="1" fontAlgn="auto" hangingPunct="1">
              <a:spcAft>
                <a:spcPts val="0"/>
              </a:spcAft>
              <a:buFont typeface="Wingdings 2"/>
              <a:buChar char=""/>
              <a:defRPr/>
            </a:pPr>
            <a:r>
              <a:rPr lang="en-CA" dirty="0" smtClean="0"/>
              <a:t>Sometimes one IP Address might maps to more than one domain name:</a:t>
            </a:r>
          </a:p>
          <a:p>
            <a:pPr marL="640080" lvl="1" indent="-237744" eaLnBrk="1" fontAlgn="auto" hangingPunct="1">
              <a:spcAft>
                <a:spcPts val="0"/>
              </a:spcAft>
              <a:buFont typeface="Verdana"/>
              <a:buChar char="◦"/>
              <a:defRPr/>
            </a:pPr>
            <a:r>
              <a:rPr lang="en-CA" b="1" dirty="0" smtClean="0">
                <a:solidFill>
                  <a:schemeClr val="accent2"/>
                </a:solidFill>
              </a:rPr>
              <a:t>155.12.12.12 might map to </a:t>
            </a:r>
            <a:r>
              <a:rPr lang="en-CA" b="1" dirty="0" err="1" smtClean="0">
                <a:solidFill>
                  <a:schemeClr val="accent2"/>
                </a:solidFill>
              </a:rPr>
              <a:t>www.chapters.ca</a:t>
            </a:r>
            <a:r>
              <a:rPr lang="en-CA" b="1" dirty="0" smtClean="0">
                <a:solidFill>
                  <a:schemeClr val="accent2"/>
                </a:solidFill>
              </a:rPr>
              <a:t> and </a:t>
            </a:r>
            <a:r>
              <a:rPr lang="en-CA" b="1" dirty="0" err="1" smtClean="0">
                <a:solidFill>
                  <a:schemeClr val="accent2"/>
                </a:solidFill>
              </a:rPr>
              <a:t>www.indigo.ca</a:t>
            </a:r>
            <a:endParaRPr lang="en-CA" b="1" dirty="0" smtClean="0">
              <a:solidFill>
                <a:schemeClr val="accent2"/>
              </a:solidFill>
            </a:endParaRPr>
          </a:p>
          <a:p>
            <a:pPr marL="365760" indent="-283464" eaLnBrk="1" fontAlgn="auto" hangingPunct="1">
              <a:spcAft>
                <a:spcPts val="0"/>
              </a:spcAft>
              <a:buFont typeface="Wingdings 2"/>
              <a:buChar char=""/>
              <a:defRPr/>
            </a:pPr>
            <a:r>
              <a:rPr lang="en-CA" dirty="0" smtClean="0"/>
              <a:t>Sometimes one domain name might map to more than one IP Address:</a:t>
            </a:r>
          </a:p>
          <a:p>
            <a:pPr marL="640080" lvl="1" indent="-237744" eaLnBrk="1" fontAlgn="auto" hangingPunct="1">
              <a:spcAft>
                <a:spcPts val="0"/>
              </a:spcAft>
              <a:buFont typeface="Verdana"/>
              <a:buChar char="◦"/>
              <a:defRPr/>
            </a:pPr>
            <a:r>
              <a:rPr lang="en-CA" b="1" dirty="0" smtClean="0">
                <a:solidFill>
                  <a:schemeClr val="accent2"/>
                </a:solidFill>
              </a:rPr>
              <a:t>155.12.12.1 and 155.12.12.2 and … 155.12.12.77 might all be web server machines for </a:t>
            </a:r>
            <a:r>
              <a:rPr lang="en-CA" b="1" dirty="0" smtClean="0">
                <a:solidFill>
                  <a:schemeClr val="accent2"/>
                </a:solidFill>
                <a:hlinkClick r:id="rId2"/>
              </a:rPr>
              <a:t>www.msn.com</a:t>
            </a:r>
            <a:endParaRPr lang="en-CA" b="1" dirty="0" smtClean="0">
              <a:solidFill>
                <a:schemeClr val="accent2"/>
              </a:solidFill>
            </a:endParaRPr>
          </a:p>
          <a:p>
            <a:pPr marL="365442" indent="-237744" eaLnBrk="1" fontAlgn="auto" hangingPunct="1">
              <a:spcAft>
                <a:spcPts val="0"/>
              </a:spcAft>
              <a:buFont typeface="Verdana"/>
              <a:buChar char="◦"/>
              <a:defRPr/>
            </a:pPr>
            <a:r>
              <a:rPr lang="en-US" altLang="en-US" dirty="0">
                <a:hlinkClick r:id="rId3"/>
              </a:rPr>
              <a:t>http://www.hcidata.info/host2ip.htm</a:t>
            </a:r>
            <a:endParaRPr lang="en-US" altLang="en-US" dirty="0"/>
          </a:p>
          <a:p>
            <a:pPr marL="365442" indent="-237744" eaLnBrk="1" fontAlgn="auto" hangingPunct="1">
              <a:spcAft>
                <a:spcPts val="0"/>
              </a:spcAft>
              <a:buFont typeface="Verdana"/>
              <a:buChar char="◦"/>
              <a:defRPr/>
            </a:pPr>
            <a:endParaRPr lang="en-CA" b="1" dirty="0" smtClean="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20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20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2000"/>
                                        <p:tgtEl>
                                          <p:spTgt spid="3">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Domain Names</a:t>
            </a:r>
            <a:endParaRPr lang="en-CA" dirty="0">
              <a:solidFill>
                <a:schemeClr val="tx2">
                  <a:satMod val="130000"/>
                </a:schemeClr>
              </a:solidFill>
            </a:endParaRPr>
          </a:p>
        </p:txBody>
      </p:sp>
      <p:sp>
        <p:nvSpPr>
          <p:cNvPr id="46083" name="Content Placeholder 2"/>
          <p:cNvSpPr>
            <a:spLocks noGrp="1"/>
          </p:cNvSpPr>
          <p:nvPr>
            <p:ph idx="1"/>
          </p:nvPr>
        </p:nvSpPr>
        <p:spPr>
          <a:xfrm>
            <a:off x="611188" y="981075"/>
            <a:ext cx="8286750" cy="5572125"/>
          </a:xfrm>
        </p:spPr>
        <p:txBody>
          <a:bodyPr/>
          <a:lstStyle/>
          <a:p>
            <a:pPr eaLnBrk="1" hangingPunct="1"/>
            <a:r>
              <a:rPr lang="en-CA" altLang="en-US" smtClean="0"/>
              <a:t>Domain Names identify machines on the Internet, for example a web server machine.</a:t>
            </a:r>
          </a:p>
          <a:p>
            <a:pPr eaLnBrk="1" hangingPunct="1"/>
            <a:r>
              <a:rPr lang="en-CA" altLang="en-US" smtClean="0"/>
              <a:t>A</a:t>
            </a:r>
            <a:r>
              <a:rPr lang="en-CA" altLang="en-US" b="1" i="1" smtClean="0">
                <a:solidFill>
                  <a:schemeClr val="accent1"/>
                </a:solidFill>
              </a:rPr>
              <a:t> Web server </a:t>
            </a:r>
            <a:r>
              <a:rPr lang="en-CA" altLang="en-US" smtClean="0"/>
              <a:t>contains all the web pages for a company or individual.</a:t>
            </a:r>
          </a:p>
          <a:p>
            <a:pPr eaLnBrk="1" hangingPunct="1"/>
            <a:r>
              <a:rPr lang="en-CA" altLang="en-US" b="1" i="1" smtClean="0">
                <a:solidFill>
                  <a:schemeClr val="accent1"/>
                </a:solidFill>
              </a:rPr>
              <a:t>Web pages </a:t>
            </a:r>
            <a:r>
              <a:rPr lang="en-CA" altLang="en-US" smtClean="0"/>
              <a:t>are stored on the </a:t>
            </a:r>
            <a:r>
              <a:rPr lang="en-CA" altLang="en-US" b="1" i="1" smtClean="0">
                <a:solidFill>
                  <a:schemeClr val="accent1"/>
                </a:solidFill>
              </a:rPr>
              <a:t>web server </a:t>
            </a:r>
            <a:r>
              <a:rPr lang="en-CA" altLang="en-US" smtClean="0"/>
              <a:t>machine (sometimes the machine is called a </a:t>
            </a:r>
            <a:r>
              <a:rPr lang="en-CA" altLang="en-US" b="1" i="1" smtClean="0">
                <a:solidFill>
                  <a:schemeClr val="accent1"/>
                </a:solidFill>
              </a:rPr>
              <a:t>host)</a:t>
            </a:r>
            <a:r>
              <a:rPr lang="en-CA" altLang="en-US" smtClean="0"/>
              <a:t> in folders or directories(web site)</a:t>
            </a:r>
          </a:p>
          <a:p>
            <a:pPr eaLnBrk="1" hangingPunct="1"/>
            <a:r>
              <a:rPr lang="en-CA" altLang="en-US" smtClean="0"/>
              <a:t>A </a:t>
            </a:r>
            <a:r>
              <a:rPr lang="en-CA" altLang="en-US" b="1" i="1" smtClean="0">
                <a:solidFill>
                  <a:schemeClr val="accent1"/>
                </a:solidFill>
              </a:rPr>
              <a:t>web site </a:t>
            </a:r>
            <a:r>
              <a:rPr lang="en-CA" altLang="en-US" smtClean="0"/>
              <a:t>is really a folder</a:t>
            </a:r>
          </a:p>
          <a:p>
            <a:pPr eaLnBrk="1" hangingPunct="1"/>
            <a:r>
              <a:rPr lang="en-CA" altLang="en-US" smtClean="0"/>
              <a:t>Web pages are just files, usually with the extension </a:t>
            </a:r>
            <a:r>
              <a:rPr lang="en-CA" altLang="en-US" b="1" i="1" smtClean="0">
                <a:solidFill>
                  <a:schemeClr val="accent1"/>
                </a:solidFill>
              </a:rPr>
              <a:t>.html</a:t>
            </a:r>
            <a:r>
              <a:rPr lang="en-CA" altLang="en-US" smtClean="0"/>
              <a:t>, for example:  </a:t>
            </a:r>
            <a:r>
              <a:rPr lang="en-CA" altLang="en-US" i="1" smtClean="0"/>
              <a:t>myhomepage.</a:t>
            </a:r>
            <a:r>
              <a:rPr lang="en-CA" altLang="en-US" b="1" i="1" smtClean="0"/>
              <a:t>html</a:t>
            </a:r>
            <a:r>
              <a:rPr lang="en-CA" altLang="en-US" smtClean="0"/>
              <a:t> or </a:t>
            </a:r>
            <a:r>
              <a:rPr lang="en-CA" altLang="en-US" i="1" smtClean="0"/>
              <a:t>prices.</a:t>
            </a:r>
            <a:r>
              <a:rPr lang="en-CA" altLang="en-US" b="1" i="1" smtClean="0"/>
              <a:t>htm</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9525" y="706438"/>
            <a:ext cx="7497763" cy="1143000"/>
          </a:xfrm>
        </p:spPr>
        <p:txBody>
          <a:bodyPr/>
          <a:lstStyle/>
          <a:p>
            <a:pPr>
              <a:defRPr/>
            </a:pPr>
            <a:r>
              <a:rPr lang="en-CA" dirty="0" smtClean="0">
                <a:solidFill>
                  <a:schemeClr val="accent1"/>
                </a:solidFill>
              </a:rPr>
              <a:t>Question</a:t>
            </a:r>
            <a:endParaRPr lang="en-CA" dirty="0">
              <a:solidFill>
                <a:schemeClr val="accent1"/>
              </a:solidFill>
            </a:endParaRPr>
          </a:p>
        </p:txBody>
      </p:sp>
      <p:sp>
        <p:nvSpPr>
          <p:cNvPr id="47107" name="Content Placeholder 3"/>
          <p:cNvSpPr>
            <a:spLocks noGrp="1"/>
          </p:cNvSpPr>
          <p:nvPr>
            <p:ph sz="half" idx="1"/>
          </p:nvPr>
        </p:nvSpPr>
        <p:spPr>
          <a:xfrm>
            <a:off x="1258888" y="2708275"/>
            <a:ext cx="3657600" cy="4664075"/>
          </a:xfrm>
        </p:spPr>
        <p:txBody>
          <a:bodyPr/>
          <a:lstStyle/>
          <a:p>
            <a:r>
              <a:rPr lang="en-CA" altLang="en-US" smtClean="0">
                <a:solidFill>
                  <a:schemeClr val="accent1"/>
                </a:solidFill>
              </a:rPr>
              <a:t>Web Page</a:t>
            </a:r>
          </a:p>
          <a:p>
            <a:r>
              <a:rPr lang="en-CA" altLang="en-US" smtClean="0">
                <a:solidFill>
                  <a:schemeClr val="accent1"/>
                </a:solidFill>
              </a:rPr>
              <a:t>Web Site</a:t>
            </a:r>
          </a:p>
          <a:p>
            <a:r>
              <a:rPr lang="en-CA" altLang="en-US" smtClean="0">
                <a:solidFill>
                  <a:schemeClr val="accent1"/>
                </a:solidFill>
              </a:rPr>
              <a:t>Web Server</a:t>
            </a:r>
          </a:p>
        </p:txBody>
      </p:sp>
      <p:sp>
        <p:nvSpPr>
          <p:cNvPr id="47108" name="Content Placeholder 4"/>
          <p:cNvSpPr>
            <a:spLocks noGrp="1"/>
          </p:cNvSpPr>
          <p:nvPr>
            <p:ph sz="half" idx="2"/>
          </p:nvPr>
        </p:nvSpPr>
        <p:spPr>
          <a:xfrm>
            <a:off x="5076825" y="2565400"/>
            <a:ext cx="3657600" cy="4664075"/>
          </a:xfrm>
        </p:spPr>
        <p:txBody>
          <a:bodyPr/>
          <a:lstStyle/>
          <a:p>
            <a:r>
              <a:rPr lang="en-CA" altLang="en-US" smtClean="0">
                <a:solidFill>
                  <a:schemeClr val="accent1"/>
                </a:solidFill>
              </a:rPr>
              <a:t>Machine/Host </a:t>
            </a:r>
            <a:r>
              <a:rPr lang="en-CA" altLang="en-US" sz="1400" smtClean="0">
                <a:solidFill>
                  <a:schemeClr val="accent1"/>
                </a:solidFill>
              </a:rPr>
              <a:t>(usually called www)</a:t>
            </a:r>
          </a:p>
          <a:p>
            <a:r>
              <a:rPr lang="en-CA" altLang="en-US" smtClean="0">
                <a:solidFill>
                  <a:schemeClr val="accent1"/>
                </a:solidFill>
              </a:rPr>
              <a:t>File </a:t>
            </a:r>
          </a:p>
          <a:p>
            <a:r>
              <a:rPr lang="en-CA" altLang="en-US" smtClean="0">
                <a:solidFill>
                  <a:schemeClr val="accent1"/>
                </a:solidFill>
              </a:rPr>
              <a:t>Folder/directory</a:t>
            </a:r>
          </a:p>
        </p:txBody>
      </p:sp>
      <p:cxnSp>
        <p:nvCxnSpPr>
          <p:cNvPr id="7" name="Straight Connector 6"/>
          <p:cNvCxnSpPr/>
          <p:nvPr/>
        </p:nvCxnSpPr>
        <p:spPr>
          <a:xfrm>
            <a:off x="3563938" y="3068638"/>
            <a:ext cx="1584325" cy="3603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492500" y="3573463"/>
            <a:ext cx="1727200" cy="3603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492500" y="2997200"/>
            <a:ext cx="1727200" cy="100806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455988" y="2381250"/>
            <a:ext cx="1800225" cy="2520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CA"/>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URL</a:t>
            </a:r>
            <a:endParaRPr lang="en-CA" dirty="0">
              <a:solidFill>
                <a:schemeClr val="tx2">
                  <a:satMod val="130000"/>
                </a:schemeClr>
              </a:solidFill>
            </a:endParaRPr>
          </a:p>
        </p:txBody>
      </p:sp>
      <p:sp>
        <p:nvSpPr>
          <p:cNvPr id="48131" name="Content Placeholder 2"/>
          <p:cNvSpPr>
            <a:spLocks noGrp="1"/>
          </p:cNvSpPr>
          <p:nvPr>
            <p:ph idx="1"/>
          </p:nvPr>
        </p:nvSpPr>
        <p:spPr>
          <a:xfrm>
            <a:off x="857250" y="1285875"/>
            <a:ext cx="8077200" cy="1785938"/>
          </a:xfrm>
        </p:spPr>
        <p:txBody>
          <a:bodyPr/>
          <a:lstStyle/>
          <a:p>
            <a:pPr eaLnBrk="1" hangingPunct="1"/>
            <a:r>
              <a:rPr lang="en-CA" altLang="en-US" smtClean="0"/>
              <a:t>A URL (established by Tim Berners Lee in 1990) points at a web page on the internet.</a:t>
            </a:r>
          </a:p>
          <a:p>
            <a:pPr eaLnBrk="1" hangingPunct="1"/>
            <a:r>
              <a:rPr lang="en-CA" altLang="en-US" smtClean="0"/>
              <a:t>For example: </a:t>
            </a:r>
          </a:p>
        </p:txBody>
      </p:sp>
      <p:sp>
        <p:nvSpPr>
          <p:cNvPr id="48132" name="Rectangle 23"/>
          <p:cNvSpPr>
            <a:spLocks noChangeArrowheads="1"/>
          </p:cNvSpPr>
          <p:nvPr/>
        </p:nvSpPr>
        <p:spPr bwMode="auto">
          <a:xfrm>
            <a:off x="1071563" y="3214688"/>
            <a:ext cx="7343775"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257094" tIns="0" rIns="299943" anchor="ctr">
            <a:spAutoFit/>
          </a:bodyPr>
          <a:lstStyle>
            <a:lvl1pPr marL="266700" indent="-2667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lnSpc>
                <a:spcPct val="93000"/>
              </a:lnSpc>
              <a:spcBef>
                <a:spcPct val="0"/>
              </a:spcBef>
              <a:buClr>
                <a:srgbClr val="003366"/>
              </a:buClr>
              <a:buSzPct val="100000"/>
              <a:buFont typeface="Arial" panose="020B0604020202020204" pitchFamily="34" charset="0"/>
              <a:buNone/>
            </a:pPr>
            <a:r>
              <a:rPr lang="en-GB" altLang="en-US" sz="2400" b="1">
                <a:solidFill>
                  <a:srgbClr val="FF0000"/>
                </a:solidFill>
                <a:latin typeface="Arial" panose="020B0604020202020204" pitchFamily="34" charset="0"/>
              </a:rPr>
              <a:t>http</a:t>
            </a:r>
            <a:r>
              <a:rPr lang="en-GB" altLang="en-US" sz="2400" b="1">
                <a:latin typeface="Arial" panose="020B0604020202020204" pitchFamily="34" charset="0"/>
              </a:rPr>
              <a:t>://</a:t>
            </a:r>
            <a:r>
              <a:rPr lang="en-GB" altLang="en-US" sz="2400" b="1">
                <a:solidFill>
                  <a:schemeClr val="accent1"/>
                </a:solidFill>
                <a:latin typeface="Arial" panose="020B0604020202020204" pitchFamily="34" charset="0"/>
              </a:rPr>
              <a:t>www</a:t>
            </a:r>
            <a:r>
              <a:rPr lang="en-GB" altLang="en-US" sz="2400" b="1">
                <a:latin typeface="Arial" panose="020B0604020202020204" pitchFamily="34" charset="0"/>
              </a:rPr>
              <a:t>.</a:t>
            </a:r>
            <a:r>
              <a:rPr lang="en-GB" altLang="en-US" sz="2400" b="1">
                <a:solidFill>
                  <a:schemeClr val="hlink"/>
                </a:solidFill>
                <a:latin typeface="Arial" panose="020B0604020202020204" pitchFamily="34" charset="0"/>
              </a:rPr>
              <a:t>uwo.ca</a:t>
            </a:r>
            <a:r>
              <a:rPr lang="en-GB" altLang="en-US" sz="2400" b="1">
                <a:latin typeface="Arial" panose="020B0604020202020204" pitchFamily="34" charset="0"/>
              </a:rPr>
              <a:t>/</a:t>
            </a:r>
            <a:r>
              <a:rPr lang="en-GB" altLang="en-US" sz="2400" b="1">
                <a:solidFill>
                  <a:srgbClr val="00FF00"/>
                </a:solidFill>
                <a:latin typeface="Arial" panose="020B0604020202020204" pitchFamily="34" charset="0"/>
              </a:rPr>
              <a:t>its/courses/spring.html</a:t>
            </a:r>
            <a:endParaRPr lang="en-GB" altLang="en-US" sz="2000" b="1">
              <a:solidFill>
                <a:srgbClr val="00FF00"/>
              </a:solidFill>
              <a:latin typeface="Arial" panose="020B0604020202020204" pitchFamily="34" charset="0"/>
            </a:endParaRPr>
          </a:p>
        </p:txBody>
      </p:sp>
      <p:cxnSp>
        <p:nvCxnSpPr>
          <p:cNvPr id="6" name="Straight Arrow Connector 5"/>
          <p:cNvCxnSpPr/>
          <p:nvPr/>
        </p:nvCxnSpPr>
        <p:spPr>
          <a:xfrm rot="5400000" flipH="1" flipV="1">
            <a:off x="1035844" y="4036219"/>
            <a:ext cx="1071563" cy="1428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16200000" flipV="1">
            <a:off x="3178969" y="3821907"/>
            <a:ext cx="1285875" cy="6429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4357688" y="3429000"/>
            <a:ext cx="1500187" cy="13573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a:off x="5429250" y="3429000"/>
            <a:ext cx="1928813" cy="14287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6200000" flipV="1">
            <a:off x="6696869" y="3680619"/>
            <a:ext cx="785813" cy="7143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6200000" flipV="1">
            <a:off x="1821657" y="4179094"/>
            <a:ext cx="1500187" cy="1428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139" name="TextBox 11"/>
          <p:cNvSpPr txBox="1">
            <a:spLocks noChangeArrowheads="1"/>
          </p:cNvSpPr>
          <p:nvPr/>
        </p:nvSpPr>
        <p:spPr bwMode="auto">
          <a:xfrm>
            <a:off x="0" y="4643438"/>
            <a:ext cx="2000250" cy="1816100"/>
          </a:xfrm>
          <a:prstGeom prst="rect">
            <a:avLst/>
          </a:prstGeom>
          <a:solidFill>
            <a:schemeClr val="bg2"/>
          </a:solidFill>
          <a:ln w="9525">
            <a:solidFill>
              <a:schemeClr val="accent1"/>
            </a:solidFill>
            <a:miter lim="800000"/>
            <a:headEnd/>
            <a:tailEnd/>
          </a:ln>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CA" altLang="en-US" sz="1600" b="1"/>
              <a:t>Hypertext Transfer Protocol (http)</a:t>
            </a:r>
          </a:p>
          <a:p>
            <a:pPr eaLnBrk="1" hangingPunct="1">
              <a:spcBef>
                <a:spcPct val="0"/>
              </a:spcBef>
              <a:buClrTx/>
              <a:buSzTx/>
              <a:buFontTx/>
              <a:buNone/>
            </a:pPr>
            <a:r>
              <a:rPr lang="en-CA" altLang="en-US" sz="1600"/>
              <a:t>Rules on data is exchanged between servers and browsers</a:t>
            </a:r>
          </a:p>
          <a:p>
            <a:pPr eaLnBrk="1" hangingPunct="1">
              <a:spcBef>
                <a:spcPct val="0"/>
              </a:spcBef>
              <a:buClrTx/>
              <a:buSzTx/>
              <a:buFontTx/>
              <a:buNone/>
            </a:pPr>
            <a:r>
              <a:rPr lang="en-CA" altLang="en-US" sz="1600"/>
              <a:t>Other examples: </a:t>
            </a:r>
          </a:p>
          <a:p>
            <a:pPr eaLnBrk="1" hangingPunct="1">
              <a:spcBef>
                <a:spcPct val="0"/>
              </a:spcBef>
              <a:buClrTx/>
              <a:buSzTx/>
              <a:buFontTx/>
              <a:buNone/>
            </a:pPr>
            <a:r>
              <a:rPr lang="en-CA" altLang="en-US" sz="1600"/>
              <a:t>ftp://, news://</a:t>
            </a:r>
          </a:p>
        </p:txBody>
      </p:sp>
      <p:sp>
        <p:nvSpPr>
          <p:cNvPr id="48140" name="TextBox 13"/>
          <p:cNvSpPr txBox="1">
            <a:spLocks noChangeArrowheads="1"/>
          </p:cNvSpPr>
          <p:nvPr/>
        </p:nvSpPr>
        <p:spPr bwMode="auto">
          <a:xfrm>
            <a:off x="2071688" y="5000625"/>
            <a:ext cx="1857375" cy="1077913"/>
          </a:xfrm>
          <a:prstGeom prst="rect">
            <a:avLst/>
          </a:prstGeom>
          <a:solidFill>
            <a:schemeClr val="bg2"/>
          </a:solidFill>
          <a:ln w="9525">
            <a:solidFill>
              <a:schemeClr val="accent1"/>
            </a:solidFill>
            <a:miter lim="800000"/>
            <a:headEnd/>
            <a:tailEnd/>
          </a:ln>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CA" altLang="en-US" sz="1600" b="1"/>
              <a:t>World Wide Web</a:t>
            </a:r>
          </a:p>
          <a:p>
            <a:pPr eaLnBrk="1" hangingPunct="1">
              <a:spcBef>
                <a:spcPct val="0"/>
              </a:spcBef>
              <a:buClrTx/>
              <a:buSzTx/>
              <a:buFontTx/>
              <a:buNone/>
            </a:pPr>
            <a:r>
              <a:rPr lang="en-CA" altLang="en-US" sz="1600"/>
              <a:t>Indicates we are referring to the world wide web</a:t>
            </a:r>
          </a:p>
        </p:txBody>
      </p:sp>
      <p:sp>
        <p:nvSpPr>
          <p:cNvPr id="48141" name="TextBox 16"/>
          <p:cNvSpPr txBox="1">
            <a:spLocks noChangeArrowheads="1"/>
          </p:cNvSpPr>
          <p:nvPr/>
        </p:nvSpPr>
        <p:spPr bwMode="auto">
          <a:xfrm>
            <a:off x="4000500" y="4786313"/>
            <a:ext cx="1500188" cy="1570037"/>
          </a:xfrm>
          <a:prstGeom prst="rect">
            <a:avLst/>
          </a:prstGeom>
          <a:solidFill>
            <a:schemeClr val="bg2"/>
          </a:solidFill>
          <a:ln w="9525">
            <a:solidFill>
              <a:schemeClr val="accent1"/>
            </a:solidFill>
            <a:miter lim="800000"/>
            <a:headEnd/>
            <a:tailEnd/>
          </a:ln>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CA" altLang="en-US" sz="1600" b="1"/>
              <a:t>Domain Name</a:t>
            </a:r>
          </a:p>
          <a:p>
            <a:pPr eaLnBrk="1" hangingPunct="1">
              <a:spcBef>
                <a:spcPct val="0"/>
              </a:spcBef>
              <a:buClrTx/>
              <a:buSzTx/>
              <a:buFontTx/>
              <a:buNone/>
            </a:pPr>
            <a:r>
              <a:rPr lang="en-CA" altLang="en-US" sz="1600"/>
              <a:t>The name of the site, points to the web server machine</a:t>
            </a:r>
          </a:p>
        </p:txBody>
      </p:sp>
      <p:sp>
        <p:nvSpPr>
          <p:cNvPr id="48142" name="TextBox 19"/>
          <p:cNvSpPr txBox="1">
            <a:spLocks noChangeArrowheads="1"/>
          </p:cNvSpPr>
          <p:nvPr/>
        </p:nvSpPr>
        <p:spPr bwMode="auto">
          <a:xfrm>
            <a:off x="5572125" y="4786313"/>
            <a:ext cx="1357313" cy="1323975"/>
          </a:xfrm>
          <a:prstGeom prst="rect">
            <a:avLst/>
          </a:prstGeom>
          <a:solidFill>
            <a:schemeClr val="bg2"/>
          </a:solidFill>
          <a:ln w="9525">
            <a:solidFill>
              <a:schemeClr val="accent1"/>
            </a:solidFill>
            <a:miter lim="800000"/>
            <a:headEnd/>
            <a:tailEnd/>
          </a:ln>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CA" altLang="en-US" sz="1600" b="1"/>
              <a:t>Folder</a:t>
            </a:r>
          </a:p>
          <a:p>
            <a:pPr eaLnBrk="1" hangingPunct="1">
              <a:spcBef>
                <a:spcPct val="0"/>
              </a:spcBef>
              <a:buClrTx/>
              <a:buSzTx/>
              <a:buFontTx/>
              <a:buNone/>
            </a:pPr>
            <a:r>
              <a:rPr lang="en-CA" altLang="en-US" sz="1600" i="1"/>
              <a:t>its </a:t>
            </a:r>
            <a:r>
              <a:rPr lang="en-CA" altLang="en-US" sz="1600"/>
              <a:t>is a folder on the web server machine</a:t>
            </a:r>
          </a:p>
        </p:txBody>
      </p:sp>
      <p:sp>
        <p:nvSpPr>
          <p:cNvPr id="48143" name="TextBox 20"/>
          <p:cNvSpPr txBox="1">
            <a:spLocks noChangeArrowheads="1"/>
          </p:cNvSpPr>
          <p:nvPr/>
        </p:nvSpPr>
        <p:spPr bwMode="auto">
          <a:xfrm>
            <a:off x="7000875" y="4857750"/>
            <a:ext cx="1357313" cy="1077913"/>
          </a:xfrm>
          <a:prstGeom prst="rect">
            <a:avLst/>
          </a:prstGeom>
          <a:solidFill>
            <a:schemeClr val="bg2"/>
          </a:solidFill>
          <a:ln w="9525">
            <a:solidFill>
              <a:schemeClr val="accent1"/>
            </a:solidFill>
            <a:miter lim="800000"/>
            <a:headEnd/>
            <a:tailEnd/>
          </a:ln>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CA" altLang="en-US" sz="1600" b="1"/>
              <a:t>Folder</a:t>
            </a:r>
          </a:p>
          <a:p>
            <a:pPr eaLnBrk="1" hangingPunct="1">
              <a:spcBef>
                <a:spcPct val="0"/>
              </a:spcBef>
              <a:buClrTx/>
              <a:buSzTx/>
              <a:buFontTx/>
              <a:buNone/>
            </a:pPr>
            <a:r>
              <a:rPr lang="en-CA" altLang="en-US" sz="1600" i="1"/>
              <a:t>courses</a:t>
            </a:r>
            <a:r>
              <a:rPr lang="en-CA" altLang="en-US" sz="1600"/>
              <a:t> is a folder inside the its folder</a:t>
            </a:r>
          </a:p>
        </p:txBody>
      </p:sp>
      <p:sp>
        <p:nvSpPr>
          <p:cNvPr id="48144" name="TextBox 23"/>
          <p:cNvSpPr txBox="1">
            <a:spLocks noChangeArrowheads="1"/>
          </p:cNvSpPr>
          <p:nvPr/>
        </p:nvSpPr>
        <p:spPr bwMode="auto">
          <a:xfrm>
            <a:off x="7358063" y="3857625"/>
            <a:ext cx="1357312" cy="830263"/>
          </a:xfrm>
          <a:prstGeom prst="rect">
            <a:avLst/>
          </a:prstGeom>
          <a:solidFill>
            <a:schemeClr val="bg2"/>
          </a:solidFill>
          <a:ln w="9525">
            <a:solidFill>
              <a:schemeClr val="accent1"/>
            </a:solidFill>
            <a:miter lim="800000"/>
            <a:headEnd/>
            <a:tailEnd/>
          </a:ln>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CA" altLang="en-US" sz="1600" b="1"/>
              <a:t>File</a:t>
            </a:r>
          </a:p>
          <a:p>
            <a:pPr eaLnBrk="1" hangingPunct="1">
              <a:spcBef>
                <a:spcPct val="0"/>
              </a:spcBef>
              <a:buClrTx/>
              <a:buSzTx/>
              <a:buFontTx/>
              <a:buNone/>
            </a:pPr>
            <a:r>
              <a:rPr lang="en-CA" altLang="en-US" sz="1600" i="1"/>
              <a:t>spring.html</a:t>
            </a:r>
            <a:r>
              <a:rPr lang="en-CA" altLang="en-US" sz="1600"/>
              <a:t> is a webpage file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Domain Names Systems (DNS)</a:t>
            </a:r>
            <a:endParaRPr lang="en-CA" dirty="0">
              <a:solidFill>
                <a:schemeClr val="tx2">
                  <a:satMod val="130000"/>
                </a:schemeClr>
              </a:solidFill>
            </a:endParaRPr>
          </a:p>
        </p:txBody>
      </p:sp>
      <p:sp>
        <p:nvSpPr>
          <p:cNvPr id="49155" name="Content Placeholder 2"/>
          <p:cNvSpPr>
            <a:spLocks noGrp="1"/>
          </p:cNvSpPr>
          <p:nvPr>
            <p:ph idx="1"/>
          </p:nvPr>
        </p:nvSpPr>
        <p:spPr>
          <a:xfrm>
            <a:off x="857250" y="1285875"/>
            <a:ext cx="6000750" cy="4857750"/>
          </a:xfrm>
        </p:spPr>
        <p:txBody>
          <a:bodyPr/>
          <a:lstStyle/>
          <a:p>
            <a:pPr eaLnBrk="1" hangingPunct="1"/>
            <a:r>
              <a:rPr lang="en-CA" altLang="en-US" smtClean="0"/>
              <a:t>A Domain Name System/Server (DNS) maps the domain name to the IP Address.</a:t>
            </a:r>
          </a:p>
          <a:p>
            <a:pPr eaLnBrk="1" hangingPunct="1"/>
            <a:r>
              <a:rPr lang="en-CA" altLang="en-US" smtClean="0"/>
              <a:t>Like a big phone book of Domain Names and IP Addresses </a:t>
            </a:r>
            <a:r>
              <a:rPr lang="en-CA" altLang="en-US" smtClean="0">
                <a:sym typeface="Wingdings" panose="05000000000000000000" pitchFamily="2" charset="2"/>
              </a:rPr>
              <a:t></a:t>
            </a:r>
          </a:p>
          <a:p>
            <a:pPr eaLnBrk="1" hangingPunct="1"/>
            <a:r>
              <a:rPr lang="en-CA" altLang="en-US" smtClean="0">
                <a:hlinkClick r:id="rId2"/>
              </a:rPr>
              <a:t>http://www.youtube.com/watch?v=dE4rsNuG0aw</a:t>
            </a:r>
            <a:r>
              <a:rPr lang="en-CA" altLang="en-US" smtClean="0"/>
              <a:t> </a:t>
            </a:r>
          </a:p>
        </p:txBody>
      </p:sp>
      <p:pic>
        <p:nvPicPr>
          <p:cNvPr id="49156" name="Picture 10" descr="SC21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0" y="3357563"/>
            <a:ext cx="3071813" cy="307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63" y="274638"/>
            <a:ext cx="7862887" cy="1143000"/>
          </a:xfrm>
        </p:spPr>
        <p:txBody>
          <a:bodyPr>
            <a:normAutofit fontScale="90000"/>
          </a:bodyPr>
          <a:lstStyle/>
          <a:p>
            <a:pPr eaLnBrk="1" fontAlgn="auto" hangingPunct="1">
              <a:spcAft>
                <a:spcPts val="0"/>
              </a:spcAft>
              <a:defRPr/>
            </a:pPr>
            <a:r>
              <a:rPr lang="en-CA" dirty="0" smtClean="0">
                <a:solidFill>
                  <a:schemeClr val="tx2">
                    <a:satMod val="130000"/>
                  </a:schemeClr>
                </a:solidFill>
              </a:rPr>
              <a:t>Let’s break down the Domain Name!</a:t>
            </a:r>
            <a:endParaRPr lang="en-CA" dirty="0">
              <a:solidFill>
                <a:schemeClr val="tx2">
                  <a:satMod val="130000"/>
                </a:schemeClr>
              </a:solidFill>
            </a:endParaRPr>
          </a:p>
        </p:txBody>
      </p:sp>
      <p:sp>
        <p:nvSpPr>
          <p:cNvPr id="50179" name="TextBox 3"/>
          <p:cNvSpPr txBox="1">
            <a:spLocks noChangeArrowheads="1"/>
          </p:cNvSpPr>
          <p:nvPr/>
        </p:nvSpPr>
        <p:spPr bwMode="auto">
          <a:xfrm>
            <a:off x="1643063" y="1857375"/>
            <a:ext cx="53578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CA" altLang="en-US" sz="3600" b="1">
                <a:solidFill>
                  <a:schemeClr val="accent2"/>
                </a:solidFill>
              </a:rPr>
              <a:t>http://www.csd.uwo.ca</a:t>
            </a:r>
          </a:p>
        </p:txBody>
      </p:sp>
      <p:cxnSp>
        <p:nvCxnSpPr>
          <p:cNvPr id="5" name="Straight Arrow Connector 4"/>
          <p:cNvCxnSpPr/>
          <p:nvPr/>
        </p:nvCxnSpPr>
        <p:spPr>
          <a:xfrm rot="5400000" flipH="1" flipV="1">
            <a:off x="2428875" y="2428875"/>
            <a:ext cx="857250" cy="8572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0181" name="TextBox 5"/>
          <p:cNvSpPr txBox="1">
            <a:spLocks noChangeArrowheads="1"/>
          </p:cNvSpPr>
          <p:nvPr/>
        </p:nvSpPr>
        <p:spPr bwMode="auto">
          <a:xfrm>
            <a:off x="571500" y="3429000"/>
            <a:ext cx="2000250" cy="1570038"/>
          </a:xfrm>
          <a:prstGeom prst="rect">
            <a:avLst/>
          </a:prstGeom>
          <a:solidFill>
            <a:schemeClr val="bg2"/>
          </a:solidFill>
          <a:ln w="9525">
            <a:solidFill>
              <a:schemeClr val="accent1"/>
            </a:solidFill>
            <a:miter lim="800000"/>
            <a:headEnd/>
            <a:tailEnd/>
          </a:ln>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CA" altLang="en-US" sz="1600" b="1"/>
              <a:t>World Wide Web</a:t>
            </a:r>
          </a:p>
          <a:p>
            <a:pPr eaLnBrk="1" hangingPunct="1">
              <a:spcBef>
                <a:spcPct val="0"/>
              </a:spcBef>
              <a:buClrTx/>
              <a:buSzTx/>
              <a:buFontTx/>
              <a:buNone/>
            </a:pPr>
            <a:r>
              <a:rPr lang="en-CA" altLang="en-US" sz="1600"/>
              <a:t>Not a part of the domain name, usually it is just the machine/host name that is the webserver</a:t>
            </a:r>
          </a:p>
        </p:txBody>
      </p:sp>
      <p:cxnSp>
        <p:nvCxnSpPr>
          <p:cNvPr id="8" name="Straight Arrow Connector 7"/>
          <p:cNvCxnSpPr/>
          <p:nvPr/>
        </p:nvCxnSpPr>
        <p:spPr>
          <a:xfrm rot="5400000" flipH="1" flipV="1">
            <a:off x="3750470" y="2678906"/>
            <a:ext cx="1071562" cy="4286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flipH="1" flipV="1">
            <a:off x="4822032" y="2893219"/>
            <a:ext cx="1214437" cy="1428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0184" name="TextBox 10"/>
          <p:cNvSpPr txBox="1">
            <a:spLocks noChangeArrowheads="1"/>
          </p:cNvSpPr>
          <p:nvPr/>
        </p:nvSpPr>
        <p:spPr bwMode="auto">
          <a:xfrm>
            <a:off x="6286500" y="3500438"/>
            <a:ext cx="2500313" cy="1816100"/>
          </a:xfrm>
          <a:prstGeom prst="rect">
            <a:avLst/>
          </a:prstGeom>
          <a:solidFill>
            <a:schemeClr val="bg2"/>
          </a:solidFill>
          <a:ln w="9525">
            <a:solidFill>
              <a:schemeClr val="accent1"/>
            </a:solidFill>
            <a:miter lim="800000"/>
            <a:headEnd/>
            <a:tailEnd/>
          </a:ln>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CA" altLang="en-US" sz="1600" b="1"/>
              <a:t>Top Level Domain (TLD)</a:t>
            </a:r>
          </a:p>
          <a:p>
            <a:pPr eaLnBrk="1" hangingPunct="1">
              <a:spcBef>
                <a:spcPct val="0"/>
              </a:spcBef>
              <a:buClrTx/>
              <a:buSzTx/>
              <a:buFontTx/>
              <a:buNone/>
            </a:pPr>
            <a:r>
              <a:rPr lang="en-CA" altLang="en-US" sz="1600"/>
              <a:t>Rules exist for what you can pick, only certain combinations of letters have been established as allowable top level domains</a:t>
            </a:r>
          </a:p>
        </p:txBody>
      </p:sp>
      <p:cxnSp>
        <p:nvCxnSpPr>
          <p:cNvPr id="12" name="Straight Arrow Connector 11"/>
          <p:cNvCxnSpPr/>
          <p:nvPr/>
        </p:nvCxnSpPr>
        <p:spPr>
          <a:xfrm rot="16200000" flipV="1">
            <a:off x="5929313" y="2714625"/>
            <a:ext cx="928687" cy="5000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0186" name="TextBox 16"/>
          <p:cNvSpPr txBox="1">
            <a:spLocks noChangeArrowheads="1"/>
          </p:cNvSpPr>
          <p:nvPr/>
        </p:nvSpPr>
        <p:spPr bwMode="auto">
          <a:xfrm>
            <a:off x="2643188" y="3500438"/>
            <a:ext cx="2000250" cy="1323975"/>
          </a:xfrm>
          <a:prstGeom prst="rect">
            <a:avLst/>
          </a:prstGeom>
          <a:solidFill>
            <a:schemeClr val="bg2"/>
          </a:solidFill>
          <a:ln w="9525">
            <a:solidFill>
              <a:schemeClr val="accent1"/>
            </a:solidFill>
            <a:miter lim="800000"/>
            <a:headEnd/>
            <a:tailEnd/>
          </a:ln>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CA" altLang="en-US" sz="1600" b="1"/>
              <a:t>Third Level Domain</a:t>
            </a:r>
          </a:p>
          <a:p>
            <a:pPr eaLnBrk="1" hangingPunct="1">
              <a:spcBef>
                <a:spcPct val="0"/>
              </a:spcBef>
              <a:buClrTx/>
              <a:buSzTx/>
              <a:buFontTx/>
              <a:buNone/>
            </a:pPr>
            <a:r>
              <a:rPr lang="en-CA" altLang="en-US" sz="1600" b="1"/>
              <a:t>Also a Sub domain</a:t>
            </a:r>
            <a:r>
              <a:rPr lang="en-CA" altLang="en-US" sz="1600"/>
              <a:t> </a:t>
            </a:r>
          </a:p>
          <a:p>
            <a:pPr eaLnBrk="1" hangingPunct="1">
              <a:spcBef>
                <a:spcPct val="0"/>
              </a:spcBef>
              <a:buClrTx/>
              <a:buSzTx/>
              <a:buFontTx/>
              <a:buNone/>
            </a:pPr>
            <a:r>
              <a:rPr lang="en-CA" altLang="en-US" sz="1600"/>
              <a:t>csd is a subdomain of the domain uwo.ca</a:t>
            </a:r>
          </a:p>
        </p:txBody>
      </p:sp>
      <p:sp>
        <p:nvSpPr>
          <p:cNvPr id="50187" name="TextBox 8"/>
          <p:cNvSpPr txBox="1">
            <a:spLocks noChangeArrowheads="1"/>
          </p:cNvSpPr>
          <p:nvPr/>
        </p:nvSpPr>
        <p:spPr bwMode="auto">
          <a:xfrm>
            <a:off x="4786313" y="3643313"/>
            <a:ext cx="1428750" cy="830262"/>
          </a:xfrm>
          <a:prstGeom prst="rect">
            <a:avLst/>
          </a:prstGeom>
          <a:solidFill>
            <a:schemeClr val="bg2"/>
          </a:solidFill>
          <a:ln w="9525">
            <a:solidFill>
              <a:schemeClr val="accent1"/>
            </a:solidFill>
            <a:miter lim="800000"/>
            <a:headEnd/>
            <a:tailEnd/>
          </a:ln>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CA" altLang="en-US" sz="1600" b="1"/>
              <a:t>Second Level Domain</a:t>
            </a:r>
          </a:p>
        </p:txBody>
      </p:sp>
      <p:sp>
        <p:nvSpPr>
          <p:cNvPr id="50188" name="TextBox 17"/>
          <p:cNvSpPr txBox="1">
            <a:spLocks noChangeArrowheads="1"/>
          </p:cNvSpPr>
          <p:nvPr/>
        </p:nvSpPr>
        <p:spPr bwMode="auto">
          <a:xfrm>
            <a:off x="1116013" y="5084763"/>
            <a:ext cx="73167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CA" altLang="en-US" sz="1800" b="1"/>
              <a:t>Things to note:</a:t>
            </a:r>
          </a:p>
          <a:p>
            <a:pPr eaLnBrk="1" hangingPunct="1">
              <a:spcBef>
                <a:spcPct val="0"/>
              </a:spcBef>
              <a:buClrTx/>
              <a:buSzTx/>
              <a:buFont typeface="Arial" panose="020B0604020202020204" pitchFamily="34" charset="0"/>
              <a:buChar char="•"/>
            </a:pPr>
            <a:r>
              <a:rPr lang="en-CA" altLang="en-US" sz="1800"/>
              <a:t> the domain is </a:t>
            </a:r>
            <a:r>
              <a:rPr lang="en-CA" altLang="en-US" sz="1800" i="1"/>
              <a:t>uwo.ca</a:t>
            </a:r>
          </a:p>
          <a:p>
            <a:pPr eaLnBrk="1" hangingPunct="1">
              <a:spcBef>
                <a:spcPct val="0"/>
              </a:spcBef>
              <a:buClrTx/>
              <a:buSzTx/>
              <a:buFont typeface="Arial" panose="020B0604020202020204" pitchFamily="34" charset="0"/>
              <a:buChar char="•"/>
            </a:pPr>
            <a:r>
              <a:rPr lang="en-CA" altLang="en-US" sz="1800"/>
              <a:t> </a:t>
            </a:r>
            <a:r>
              <a:rPr lang="en-CA" altLang="en-US" sz="1800" i="1"/>
              <a:t>csd</a:t>
            </a:r>
            <a:r>
              <a:rPr lang="en-CA" altLang="en-US" sz="1800"/>
              <a:t> is a sub domain of </a:t>
            </a:r>
            <a:r>
              <a:rPr lang="en-CA" altLang="en-US" sz="1800" i="1"/>
              <a:t>uwo.ca</a:t>
            </a:r>
          </a:p>
          <a:p>
            <a:pPr eaLnBrk="1" hangingPunct="1">
              <a:spcBef>
                <a:spcPct val="0"/>
              </a:spcBef>
              <a:buClrTx/>
              <a:buSzTx/>
              <a:buFont typeface="Arial" panose="020B0604020202020204" pitchFamily="34" charset="0"/>
              <a:buChar char="•"/>
            </a:pPr>
            <a:r>
              <a:rPr lang="en-CA" altLang="en-US" sz="1800"/>
              <a:t> </a:t>
            </a:r>
            <a:r>
              <a:rPr lang="en-CA" altLang="en-US" sz="1800" i="1"/>
              <a:t>www</a:t>
            </a:r>
            <a:r>
              <a:rPr lang="en-CA" altLang="en-US" sz="1800"/>
              <a:t> is not part of the actual domain name but it will be stored in the DNS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Sub Domains</a:t>
            </a:r>
            <a:endParaRPr lang="en-CA" dirty="0">
              <a:solidFill>
                <a:schemeClr val="tx2">
                  <a:satMod val="130000"/>
                </a:schemeClr>
              </a:solidFill>
            </a:endParaRPr>
          </a:p>
        </p:txBody>
      </p:sp>
      <p:sp>
        <p:nvSpPr>
          <p:cNvPr id="51203" name="Content Placeholder 2"/>
          <p:cNvSpPr>
            <a:spLocks noGrp="1"/>
          </p:cNvSpPr>
          <p:nvPr>
            <p:ph idx="1"/>
          </p:nvPr>
        </p:nvSpPr>
        <p:spPr>
          <a:xfrm>
            <a:off x="857250" y="1285875"/>
            <a:ext cx="8077200" cy="4071938"/>
          </a:xfrm>
        </p:spPr>
        <p:txBody>
          <a:bodyPr/>
          <a:lstStyle/>
          <a:p>
            <a:pPr eaLnBrk="1" hangingPunct="1"/>
            <a:r>
              <a:rPr lang="en-CA" altLang="en-US" smtClean="0"/>
              <a:t>Used to organize your web server (just like folders and directories organize your computer)</a:t>
            </a:r>
          </a:p>
          <a:p>
            <a:pPr eaLnBrk="1" hangingPunct="1"/>
            <a:r>
              <a:rPr lang="en-CA" altLang="en-US" smtClean="0"/>
              <a:t>Example:</a:t>
            </a:r>
          </a:p>
          <a:p>
            <a:pPr lvl="1" eaLnBrk="1" hangingPunct="1"/>
            <a:r>
              <a:rPr lang="en-CA" altLang="en-US" smtClean="0">
                <a:hlinkClick r:id="rId2"/>
              </a:rPr>
              <a:t>http://www.uwo.ca</a:t>
            </a:r>
            <a:r>
              <a:rPr lang="en-CA" altLang="en-US" smtClean="0"/>
              <a:t> </a:t>
            </a:r>
            <a:endParaRPr lang="en-CA" altLang="en-US" smtClean="0">
              <a:hlinkClick r:id="rId3"/>
            </a:endParaRPr>
          </a:p>
          <a:p>
            <a:pPr lvl="1" eaLnBrk="1" hangingPunct="1"/>
            <a:r>
              <a:rPr lang="en-CA" altLang="en-US" smtClean="0">
                <a:hlinkClick r:id="rId3"/>
              </a:rPr>
              <a:t>http://www.csd.uwo.ca</a:t>
            </a:r>
            <a:endParaRPr lang="en-CA" altLang="en-US" smtClean="0"/>
          </a:p>
          <a:p>
            <a:pPr lvl="1" eaLnBrk="1" hangingPunct="1"/>
            <a:r>
              <a:rPr lang="en-CA" altLang="en-US" smtClean="0">
                <a:hlinkClick r:id="rId4"/>
              </a:rPr>
              <a:t>http://www.brescia.uwo.ca</a:t>
            </a:r>
            <a:r>
              <a:rPr lang="en-CA" altLang="en-US" smtClean="0"/>
              <a:t> </a:t>
            </a:r>
          </a:p>
        </p:txBody>
      </p:sp>
      <p:sp>
        <p:nvSpPr>
          <p:cNvPr id="51204" name="TextBox 3"/>
          <p:cNvSpPr txBox="1">
            <a:spLocks noChangeArrowheads="1"/>
          </p:cNvSpPr>
          <p:nvPr/>
        </p:nvSpPr>
        <p:spPr bwMode="auto">
          <a:xfrm>
            <a:off x="2786063" y="5143500"/>
            <a:ext cx="54292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 typeface="Arial" panose="020B0604020202020204" pitchFamily="34" charset="0"/>
              <a:buChar char="•"/>
            </a:pPr>
            <a:r>
              <a:rPr lang="en-CA" altLang="en-US" sz="2400"/>
              <a:t>csd is a sub domain of uwo.ca</a:t>
            </a:r>
          </a:p>
          <a:p>
            <a:pPr eaLnBrk="1" hangingPunct="1">
              <a:spcBef>
                <a:spcPct val="0"/>
              </a:spcBef>
              <a:buClrTx/>
              <a:buSzTx/>
              <a:buFont typeface="Arial" panose="020B0604020202020204" pitchFamily="34" charset="0"/>
              <a:buChar char="•"/>
            </a:pPr>
            <a:r>
              <a:rPr lang="en-CA" altLang="en-US" sz="2400"/>
              <a:t>brescia is also a sub domain of uwo.ca</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57250" y="142875"/>
            <a:ext cx="8072438" cy="1000125"/>
          </a:xfrm>
        </p:spPr>
        <p:txBody>
          <a:bodyPr/>
          <a:lstStyle/>
          <a:p>
            <a:pPr eaLnBrk="1" fontAlgn="auto" hangingPunct="1">
              <a:spcAft>
                <a:spcPts val="0"/>
              </a:spcAft>
              <a:defRPr/>
            </a:pPr>
            <a:r>
              <a:rPr lang="en-CA" dirty="0" smtClean="0">
                <a:solidFill>
                  <a:schemeClr val="tx2">
                    <a:satMod val="130000"/>
                  </a:schemeClr>
                </a:solidFill>
              </a:rPr>
              <a:t>Rules for Domain Names</a:t>
            </a:r>
            <a:endParaRPr lang="en-CA" dirty="0">
              <a:solidFill>
                <a:schemeClr val="tx2">
                  <a:satMod val="130000"/>
                </a:schemeClr>
              </a:solidFill>
            </a:endParaRPr>
          </a:p>
        </p:txBody>
      </p:sp>
      <p:sp>
        <p:nvSpPr>
          <p:cNvPr id="4" name="Content Placeholder 3"/>
          <p:cNvSpPr>
            <a:spLocks noGrp="1"/>
          </p:cNvSpPr>
          <p:nvPr>
            <p:ph idx="1"/>
          </p:nvPr>
        </p:nvSpPr>
        <p:spPr>
          <a:xfrm>
            <a:off x="857250" y="1285875"/>
            <a:ext cx="8077200" cy="5286375"/>
          </a:xfrm>
        </p:spPr>
        <p:txBody>
          <a:bodyPr>
            <a:normAutofit fontScale="92500" lnSpcReduction="20000"/>
          </a:bodyPr>
          <a:lstStyle/>
          <a:p>
            <a:pPr marL="365760" indent="-283464" eaLnBrk="1" fontAlgn="auto" hangingPunct="1">
              <a:spcAft>
                <a:spcPts val="0"/>
              </a:spcAft>
              <a:buFont typeface="Wingdings 2"/>
              <a:buChar char=""/>
              <a:defRPr/>
            </a:pPr>
            <a:r>
              <a:rPr lang="en-CA" dirty="0" smtClean="0"/>
              <a:t>Each item between a dot is called a level.</a:t>
            </a:r>
          </a:p>
          <a:p>
            <a:pPr marL="365760" indent="-283464" eaLnBrk="1" fontAlgn="auto" hangingPunct="1">
              <a:spcAft>
                <a:spcPts val="0"/>
              </a:spcAft>
              <a:buFont typeface="Wingdings 2"/>
              <a:buChar char=""/>
              <a:defRPr/>
            </a:pPr>
            <a:r>
              <a:rPr lang="en-CA" dirty="0" smtClean="0"/>
              <a:t>You can have a maximum of 127 levels (thus the top level domain is 1 level and the second level is 1 level, that leaves room for 125 sub domains).</a:t>
            </a:r>
          </a:p>
          <a:p>
            <a:pPr marL="365760" indent="-283464" eaLnBrk="1" fontAlgn="auto" hangingPunct="1">
              <a:spcAft>
                <a:spcPts val="0"/>
              </a:spcAft>
              <a:buFont typeface="Wingdings 2"/>
              <a:buChar char=""/>
              <a:defRPr/>
            </a:pPr>
            <a:r>
              <a:rPr lang="en-CA" dirty="0" smtClean="0"/>
              <a:t>Each level can be up to 63 characters long</a:t>
            </a:r>
          </a:p>
          <a:p>
            <a:pPr marL="365760" indent="-283464" eaLnBrk="1" fontAlgn="auto" hangingPunct="1">
              <a:spcAft>
                <a:spcPts val="0"/>
              </a:spcAft>
              <a:buFont typeface="Wingdings 2"/>
              <a:buChar char=""/>
              <a:defRPr/>
            </a:pPr>
            <a:r>
              <a:rPr lang="en-CA" dirty="0" smtClean="0"/>
              <a:t>The entire domain name (including sub domains) can not be more than 255 characters.</a:t>
            </a:r>
          </a:p>
          <a:p>
            <a:pPr marL="365760" indent="-283464" eaLnBrk="1" fontAlgn="auto" hangingPunct="1">
              <a:spcAft>
                <a:spcPts val="0"/>
              </a:spcAft>
              <a:buFont typeface="Wingdings 2"/>
              <a:buNone/>
              <a:defRPr/>
            </a:pPr>
            <a:endParaRPr lang="en-CA" b="1" dirty="0" smtClean="0">
              <a:solidFill>
                <a:schemeClr val="accent1"/>
              </a:solidFill>
            </a:endParaRPr>
          </a:p>
          <a:p>
            <a:pPr marL="365760" indent="-283464" eaLnBrk="1" fontAlgn="auto" hangingPunct="1">
              <a:spcAft>
                <a:spcPts val="0"/>
              </a:spcAft>
              <a:buFont typeface="Wingdings 2"/>
              <a:buNone/>
              <a:defRPr/>
            </a:pPr>
            <a:r>
              <a:rPr lang="en-CA" b="1" dirty="0" smtClean="0">
                <a:solidFill>
                  <a:schemeClr val="accent1"/>
                </a:solidFill>
              </a:rPr>
              <a:t>http://www.abc.def.hij.com</a:t>
            </a:r>
            <a:endParaRPr lang="en-CA" dirty="0" smtClean="0"/>
          </a:p>
          <a:p>
            <a:pPr marL="365760" indent="-283464" eaLnBrk="1" fontAlgn="auto" hangingPunct="1">
              <a:spcAft>
                <a:spcPts val="0"/>
              </a:spcAft>
              <a:buFont typeface="Wingdings 2"/>
              <a:buChar char=""/>
              <a:defRPr/>
            </a:pPr>
            <a:r>
              <a:rPr lang="en-CA" b="1" dirty="0" smtClean="0">
                <a:solidFill>
                  <a:schemeClr val="accent1"/>
                </a:solidFill>
              </a:rPr>
              <a:t>Question: </a:t>
            </a:r>
            <a:r>
              <a:rPr lang="en-CA" dirty="0" smtClean="0">
                <a:solidFill>
                  <a:schemeClr val="accent1"/>
                </a:solidFill>
              </a:rPr>
              <a:t>What is the above </a:t>
            </a:r>
            <a:r>
              <a:rPr lang="en-CA" smtClean="0">
                <a:solidFill>
                  <a:schemeClr val="accent1"/>
                </a:solidFill>
              </a:rPr>
              <a:t>domain name? </a:t>
            </a:r>
            <a:endParaRPr lang="en-CA" dirty="0" smtClean="0">
              <a:solidFill>
                <a:schemeClr val="accent1"/>
              </a:solidFill>
            </a:endParaRPr>
          </a:p>
          <a:p>
            <a:pPr marL="365760" indent="-283464" eaLnBrk="1" fontAlgn="auto" hangingPunct="1">
              <a:spcAft>
                <a:spcPts val="0"/>
              </a:spcAft>
              <a:buFont typeface="Wingdings 2"/>
              <a:buChar char=""/>
              <a:defRPr/>
            </a:pPr>
            <a:r>
              <a:rPr lang="en-CA" b="1" dirty="0" smtClean="0">
                <a:solidFill>
                  <a:schemeClr val="accent1"/>
                </a:solidFill>
              </a:rPr>
              <a:t>Question: </a:t>
            </a:r>
            <a:r>
              <a:rPr lang="en-CA" dirty="0" smtClean="0">
                <a:solidFill>
                  <a:schemeClr val="accent1"/>
                </a:solidFill>
              </a:rPr>
              <a:t>How many sub domains  does the above domain name have? </a:t>
            </a:r>
          </a:p>
          <a:p>
            <a:pPr marL="365760" indent="-283464" eaLnBrk="1" fontAlgn="auto" hangingPunct="1">
              <a:spcAft>
                <a:spcPts val="0"/>
              </a:spcAft>
              <a:buFont typeface="Wingdings 2"/>
              <a:buChar char=""/>
              <a:defRPr/>
            </a:pP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2000"/>
                                        <p:tgtEl>
                                          <p:spTgt spid="4">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2000"/>
                                        <p:tgtEl>
                                          <p:spTgt spid="4">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2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01599"/>
            <a:ext cx="8072438" cy="1000125"/>
          </a:xfrm>
        </p:spPr>
        <p:txBody>
          <a:bodyPr/>
          <a:lstStyle/>
          <a:p>
            <a:pPr eaLnBrk="1" fontAlgn="auto" hangingPunct="1">
              <a:spcAft>
                <a:spcPts val="0"/>
              </a:spcAft>
              <a:defRPr/>
            </a:pPr>
            <a:r>
              <a:rPr lang="en-CA" dirty="0" smtClean="0">
                <a:solidFill>
                  <a:schemeClr val="tx2">
                    <a:satMod val="130000"/>
                  </a:schemeClr>
                </a:solidFill>
              </a:rPr>
              <a:t>Rules for Domain Names</a:t>
            </a:r>
            <a:endParaRPr lang="en-CA" dirty="0">
              <a:solidFill>
                <a:schemeClr val="tx2">
                  <a:satMod val="130000"/>
                </a:schemeClr>
              </a:solidFill>
            </a:endParaRPr>
          </a:p>
        </p:txBody>
      </p:sp>
      <p:sp>
        <p:nvSpPr>
          <p:cNvPr id="3" name="Content Placeholder 2"/>
          <p:cNvSpPr>
            <a:spLocks noGrp="1"/>
          </p:cNvSpPr>
          <p:nvPr>
            <p:ph idx="1"/>
          </p:nvPr>
        </p:nvSpPr>
        <p:spPr>
          <a:xfrm>
            <a:off x="515710" y="801731"/>
            <a:ext cx="8229631" cy="3168352"/>
          </a:xfrm>
        </p:spPr>
        <p:txBody>
          <a:bodyPr>
            <a:normAutofit fontScale="70000" lnSpcReduction="20000"/>
          </a:bodyPr>
          <a:lstStyle/>
          <a:p>
            <a:pPr marL="365760" indent="-283464" eaLnBrk="1" fontAlgn="auto" hangingPunct="1">
              <a:spcAft>
                <a:spcPts val="0"/>
              </a:spcAft>
              <a:buFont typeface="Wingdings 2"/>
              <a:buChar char=""/>
              <a:defRPr/>
            </a:pPr>
            <a:r>
              <a:rPr lang="en-CA" dirty="0" smtClean="0"/>
              <a:t>Must use one of the approved </a:t>
            </a:r>
            <a:r>
              <a:rPr lang="en-CA" dirty="0" err="1" smtClean="0"/>
              <a:t>TLDs</a:t>
            </a:r>
            <a:r>
              <a:rPr lang="en-CA" dirty="0" smtClean="0"/>
              <a:t>.</a:t>
            </a:r>
          </a:p>
          <a:p>
            <a:pPr marL="365760" indent="-283464" eaLnBrk="1" fontAlgn="auto" hangingPunct="1">
              <a:spcAft>
                <a:spcPts val="0"/>
              </a:spcAft>
              <a:buFont typeface="Wingdings 2"/>
              <a:buChar char=""/>
              <a:defRPr/>
            </a:pPr>
            <a:r>
              <a:rPr lang="en-CA" dirty="0" smtClean="0"/>
              <a:t>Each level must consist of letters, digits and hyphens.</a:t>
            </a:r>
          </a:p>
          <a:p>
            <a:pPr marL="365760" indent="-283464" eaLnBrk="1" fontAlgn="auto" hangingPunct="1">
              <a:spcAft>
                <a:spcPts val="0"/>
              </a:spcAft>
              <a:buFont typeface="Wingdings 2"/>
              <a:buChar char=""/>
              <a:defRPr/>
            </a:pPr>
            <a:r>
              <a:rPr lang="en-CA" dirty="0" smtClean="0"/>
              <a:t>Each level cannot start with a hyphen or end with a hyphen.</a:t>
            </a:r>
          </a:p>
          <a:p>
            <a:pPr marL="365760" indent="-283464" eaLnBrk="1" fontAlgn="auto" hangingPunct="1">
              <a:spcAft>
                <a:spcPts val="0"/>
              </a:spcAft>
              <a:buFont typeface="Wingdings 2"/>
              <a:buChar char=""/>
              <a:defRPr/>
            </a:pPr>
            <a:r>
              <a:rPr lang="en-CA" dirty="0" smtClean="0"/>
              <a:t>Each level must not contain a space.</a:t>
            </a:r>
          </a:p>
          <a:p>
            <a:pPr marL="365760" indent="-283464" eaLnBrk="1" fontAlgn="auto" hangingPunct="1">
              <a:spcAft>
                <a:spcPts val="0"/>
              </a:spcAft>
              <a:buFont typeface="Wingdings 2"/>
              <a:buChar char=""/>
              <a:defRPr/>
            </a:pPr>
            <a:r>
              <a:rPr lang="en-CA" dirty="0" smtClean="0"/>
              <a:t>Domain names are case insensitive. </a:t>
            </a:r>
            <a:r>
              <a:rPr lang="en-CA" dirty="0" smtClean="0">
                <a:hlinkClick r:id="rId3"/>
              </a:rPr>
              <a:t>Can cause confusion!</a:t>
            </a:r>
            <a:r>
              <a:rPr lang="en-CA" dirty="0" smtClean="0"/>
              <a:t> </a:t>
            </a:r>
            <a:r>
              <a:rPr lang="en-CA" dirty="0" smtClean="0">
                <a:sym typeface="Wingdings" panose="05000000000000000000" pitchFamily="2" charset="2"/>
              </a:rPr>
              <a:t></a:t>
            </a:r>
            <a:endParaRPr lang="en-CA" dirty="0" smtClean="0"/>
          </a:p>
          <a:p>
            <a:pPr marL="365760" indent="-283464" eaLnBrk="1" fontAlgn="auto" hangingPunct="1">
              <a:spcAft>
                <a:spcPts val="0"/>
              </a:spcAft>
              <a:buFont typeface="Wingdings 2"/>
              <a:buChar char=""/>
              <a:defRPr/>
            </a:pPr>
            <a:r>
              <a:rPr lang="en-CA" b="1" dirty="0" smtClean="0">
                <a:solidFill>
                  <a:schemeClr val="accent1"/>
                </a:solidFill>
              </a:rPr>
              <a:t>Question:  </a:t>
            </a:r>
            <a:r>
              <a:rPr lang="en-CA" dirty="0" smtClean="0">
                <a:solidFill>
                  <a:schemeClr val="accent1"/>
                </a:solidFill>
              </a:rPr>
              <a:t>Do these domain names represent the same domain?</a:t>
            </a:r>
            <a:br>
              <a:rPr lang="en-CA" dirty="0" smtClean="0">
                <a:solidFill>
                  <a:schemeClr val="accent1"/>
                </a:solidFill>
              </a:rPr>
            </a:br>
            <a:r>
              <a:rPr lang="en-CA" dirty="0" smtClean="0">
                <a:solidFill>
                  <a:schemeClr val="accent1"/>
                </a:solidFill>
              </a:rPr>
              <a:t>  </a:t>
            </a:r>
            <a:r>
              <a:rPr lang="en-CA" dirty="0" smtClean="0">
                <a:solidFill>
                  <a:schemeClr val="accent1"/>
                </a:solidFill>
                <a:sym typeface="Wingdings" pitchFamily="2" charset="2"/>
              </a:rPr>
              <a:t></a:t>
            </a:r>
            <a:r>
              <a:rPr lang="en-CA" dirty="0" smtClean="0">
                <a:solidFill>
                  <a:schemeClr val="accent1"/>
                </a:solidFill>
              </a:rPr>
              <a:t> </a:t>
            </a:r>
            <a:r>
              <a:rPr lang="en-CA" b="1" dirty="0" err="1" smtClean="0">
                <a:solidFill>
                  <a:schemeClr val="accent1"/>
                </a:solidFill>
              </a:rPr>
              <a:t>dogsrus.com</a:t>
            </a:r>
            <a:r>
              <a:rPr lang="en-CA" b="1" dirty="0" smtClean="0">
                <a:solidFill>
                  <a:schemeClr val="accent1"/>
                </a:solidFill>
              </a:rPr>
              <a:t> </a:t>
            </a:r>
            <a:br>
              <a:rPr lang="en-CA" b="1" dirty="0" smtClean="0">
                <a:solidFill>
                  <a:schemeClr val="accent1"/>
                </a:solidFill>
              </a:rPr>
            </a:br>
            <a:r>
              <a:rPr lang="en-CA" b="1" dirty="0" smtClean="0">
                <a:solidFill>
                  <a:schemeClr val="accent1"/>
                </a:solidFill>
              </a:rPr>
              <a:t>  </a:t>
            </a:r>
            <a:r>
              <a:rPr lang="en-CA" b="1" dirty="0" smtClean="0">
                <a:solidFill>
                  <a:schemeClr val="accent1"/>
                </a:solidFill>
                <a:sym typeface="Wingdings" pitchFamily="2" charset="2"/>
              </a:rPr>
              <a:t></a:t>
            </a:r>
            <a:r>
              <a:rPr lang="en-CA" b="1" dirty="0" smtClean="0">
                <a:solidFill>
                  <a:schemeClr val="accent1"/>
                </a:solidFill>
              </a:rPr>
              <a:t>  </a:t>
            </a:r>
            <a:r>
              <a:rPr lang="en-CA" b="1" dirty="0" err="1" smtClean="0">
                <a:solidFill>
                  <a:schemeClr val="accent1"/>
                </a:solidFill>
              </a:rPr>
              <a:t>DogsRUs.com</a:t>
            </a:r>
            <a:endParaRPr lang="en-CA" b="1" dirty="0" smtClean="0">
              <a:solidFill>
                <a:schemeClr val="accent1"/>
              </a:solidFill>
            </a:endParaRPr>
          </a:p>
          <a:p>
            <a:pPr marL="365760" indent="-283464" eaLnBrk="1" fontAlgn="auto" hangingPunct="1">
              <a:spcAft>
                <a:spcPts val="0"/>
              </a:spcAft>
              <a:buFont typeface="Wingdings 2"/>
              <a:buChar char=""/>
              <a:defRPr/>
            </a:pPr>
            <a:r>
              <a:rPr lang="en-CA" b="1" dirty="0" smtClean="0">
                <a:solidFill>
                  <a:schemeClr val="accent1"/>
                </a:solidFill>
              </a:rPr>
              <a:t>Question: </a:t>
            </a:r>
            <a:r>
              <a:rPr lang="en-CA" dirty="0" smtClean="0">
                <a:solidFill>
                  <a:schemeClr val="accent1"/>
                </a:solidFill>
              </a:rPr>
              <a:t>Fill in the following table:</a:t>
            </a:r>
            <a:endParaRPr lang="en-CA" dirty="0">
              <a:solidFill>
                <a:schemeClr val="accent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265707901"/>
              </p:ext>
            </p:extLst>
          </p:nvPr>
        </p:nvGraphicFramePr>
        <p:xfrm>
          <a:off x="2627784" y="3789040"/>
          <a:ext cx="4968552" cy="3027620"/>
        </p:xfrm>
        <a:graphic>
          <a:graphicData uri="http://schemas.openxmlformats.org/drawingml/2006/table">
            <a:tbl>
              <a:tblPr firstRow="1" bandRow="1">
                <a:tableStyleId>{5C22544A-7EE6-4342-B048-85BDC9FD1C3A}</a:tableStyleId>
              </a:tblPr>
              <a:tblGrid>
                <a:gridCol w="413023">
                  <a:extLst>
                    <a:ext uri="{9D8B030D-6E8A-4147-A177-3AD203B41FA5}">
                      <a16:colId xmlns:a16="http://schemas.microsoft.com/office/drawing/2014/main" val="20000"/>
                    </a:ext>
                  </a:extLst>
                </a:gridCol>
                <a:gridCol w="2683321">
                  <a:extLst>
                    <a:ext uri="{9D8B030D-6E8A-4147-A177-3AD203B41FA5}">
                      <a16:colId xmlns:a16="http://schemas.microsoft.com/office/drawing/2014/main" val="20001"/>
                    </a:ext>
                  </a:extLst>
                </a:gridCol>
                <a:gridCol w="1872208">
                  <a:extLst>
                    <a:ext uri="{9D8B030D-6E8A-4147-A177-3AD203B41FA5}">
                      <a16:colId xmlns:a16="http://schemas.microsoft.com/office/drawing/2014/main" val="20002"/>
                    </a:ext>
                  </a:extLst>
                </a:gridCol>
              </a:tblGrid>
              <a:tr h="432048">
                <a:tc>
                  <a:txBody>
                    <a:bodyPr/>
                    <a:lstStyle/>
                    <a:p>
                      <a:endParaRPr lang="en-CA" sz="1800" dirty="0"/>
                    </a:p>
                  </a:txBody>
                  <a:tcPr marL="91436" marR="91436" marT="45715" marB="45715"/>
                </a:tc>
                <a:tc>
                  <a:txBody>
                    <a:bodyPr/>
                    <a:lstStyle/>
                    <a:p>
                      <a:r>
                        <a:rPr lang="en-CA" sz="1800" dirty="0" smtClean="0"/>
                        <a:t>Domain Name</a:t>
                      </a:r>
                      <a:endParaRPr lang="en-CA" sz="1800" dirty="0"/>
                    </a:p>
                  </a:txBody>
                  <a:tcPr marL="91436" marR="91436" marT="45715" marB="45715"/>
                </a:tc>
                <a:tc>
                  <a:txBody>
                    <a:bodyPr/>
                    <a:lstStyle/>
                    <a:p>
                      <a:r>
                        <a:rPr lang="en-CA" sz="1800" dirty="0" smtClean="0"/>
                        <a:t>Valid</a:t>
                      </a:r>
                      <a:r>
                        <a:rPr lang="en-CA" sz="1800" baseline="0" dirty="0" smtClean="0"/>
                        <a:t> or Invalid</a:t>
                      </a:r>
                      <a:endParaRPr lang="en-CA" sz="1800" dirty="0"/>
                    </a:p>
                  </a:txBody>
                  <a:tcPr marL="91436" marR="91436" marT="45715" marB="45715"/>
                </a:tc>
                <a:extLst>
                  <a:ext uri="{0D108BD9-81ED-4DB2-BD59-A6C34878D82A}">
                    <a16:rowId xmlns:a16="http://schemas.microsoft.com/office/drawing/2014/main" val="10000"/>
                  </a:ext>
                </a:extLst>
              </a:tr>
              <a:tr h="370796">
                <a:tc>
                  <a:txBody>
                    <a:bodyPr/>
                    <a:lstStyle/>
                    <a:p>
                      <a:r>
                        <a:rPr lang="en-CA" sz="1800" dirty="0" smtClean="0">
                          <a:solidFill>
                            <a:schemeClr val="accent1"/>
                          </a:solidFill>
                        </a:rPr>
                        <a:t>A</a:t>
                      </a:r>
                      <a:endParaRPr lang="en-CA" sz="1800" dirty="0">
                        <a:solidFill>
                          <a:schemeClr val="accent1"/>
                        </a:solidFill>
                      </a:endParaRPr>
                    </a:p>
                  </a:txBody>
                  <a:tcPr marL="91436" marR="91436" marT="45715" marB="45715"/>
                </a:tc>
                <a:tc>
                  <a:txBody>
                    <a:bodyPr/>
                    <a:lstStyle/>
                    <a:p>
                      <a:r>
                        <a:rPr lang="en-CA" sz="1600" dirty="0" smtClean="0">
                          <a:solidFill>
                            <a:schemeClr val="accent1"/>
                          </a:solidFill>
                        </a:rPr>
                        <a:t>we</a:t>
                      </a:r>
                      <a:r>
                        <a:rPr lang="en-CA" sz="1600" baseline="0" dirty="0" smtClean="0">
                          <a:solidFill>
                            <a:schemeClr val="accent1"/>
                          </a:solidFill>
                        </a:rPr>
                        <a:t> are the </a:t>
                      </a:r>
                      <a:r>
                        <a:rPr lang="en-CA" sz="1600" baseline="0" dirty="0" err="1" smtClean="0">
                          <a:solidFill>
                            <a:schemeClr val="accent1"/>
                          </a:solidFill>
                        </a:rPr>
                        <a:t>world.org</a:t>
                      </a:r>
                      <a:endParaRPr lang="en-CA" sz="1600" dirty="0">
                        <a:solidFill>
                          <a:schemeClr val="accent1"/>
                        </a:solidFill>
                      </a:endParaRPr>
                    </a:p>
                  </a:txBody>
                  <a:tcPr marL="91436" marR="91436" marT="45715" marB="45715"/>
                </a:tc>
                <a:tc>
                  <a:txBody>
                    <a:bodyPr/>
                    <a:lstStyle/>
                    <a:p>
                      <a:endParaRPr lang="en-CA" sz="1800" dirty="0"/>
                    </a:p>
                  </a:txBody>
                  <a:tcPr marL="91436" marR="91436" marT="45715" marB="45715"/>
                </a:tc>
                <a:extLst>
                  <a:ext uri="{0D108BD9-81ED-4DB2-BD59-A6C34878D82A}">
                    <a16:rowId xmlns:a16="http://schemas.microsoft.com/office/drawing/2014/main" val="10001"/>
                  </a:ext>
                </a:extLst>
              </a:tr>
              <a:tr h="370796">
                <a:tc>
                  <a:txBody>
                    <a:bodyPr/>
                    <a:lstStyle/>
                    <a:p>
                      <a:r>
                        <a:rPr lang="en-CA" sz="1800" dirty="0" smtClean="0">
                          <a:solidFill>
                            <a:schemeClr val="accent1"/>
                          </a:solidFill>
                        </a:rPr>
                        <a:t>B</a:t>
                      </a:r>
                      <a:endParaRPr lang="en-CA" sz="1800" dirty="0">
                        <a:solidFill>
                          <a:schemeClr val="accent1"/>
                        </a:solidFill>
                      </a:endParaRPr>
                    </a:p>
                  </a:txBody>
                  <a:tcPr marL="91436" marR="91436" marT="45715" marB="45715"/>
                </a:tc>
                <a:tc>
                  <a:txBody>
                    <a:bodyPr/>
                    <a:lstStyle/>
                    <a:p>
                      <a:r>
                        <a:rPr lang="en-CA" sz="1600" dirty="0" smtClean="0">
                          <a:solidFill>
                            <a:schemeClr val="accent1"/>
                          </a:solidFill>
                        </a:rPr>
                        <a:t>We-Are-The-</a:t>
                      </a:r>
                      <a:r>
                        <a:rPr lang="en-CA" sz="1600" dirty="0" err="1" smtClean="0">
                          <a:solidFill>
                            <a:schemeClr val="accent1"/>
                          </a:solidFill>
                        </a:rPr>
                        <a:t>World.org</a:t>
                      </a:r>
                      <a:endParaRPr lang="en-CA" sz="1600" dirty="0">
                        <a:solidFill>
                          <a:schemeClr val="accent1"/>
                        </a:solidFill>
                      </a:endParaRPr>
                    </a:p>
                  </a:txBody>
                  <a:tcPr marL="91436" marR="91436" marT="45715" marB="45715"/>
                </a:tc>
                <a:tc>
                  <a:txBody>
                    <a:bodyPr/>
                    <a:lstStyle/>
                    <a:p>
                      <a:endParaRPr lang="en-CA" sz="1800" dirty="0"/>
                    </a:p>
                  </a:txBody>
                  <a:tcPr marL="91436" marR="91436" marT="45715" marB="45715"/>
                </a:tc>
                <a:extLst>
                  <a:ext uri="{0D108BD9-81ED-4DB2-BD59-A6C34878D82A}">
                    <a16:rowId xmlns:a16="http://schemas.microsoft.com/office/drawing/2014/main" val="10002"/>
                  </a:ext>
                </a:extLst>
              </a:tr>
              <a:tr h="370796">
                <a:tc>
                  <a:txBody>
                    <a:bodyPr/>
                    <a:lstStyle/>
                    <a:p>
                      <a:r>
                        <a:rPr lang="en-CA" sz="1800" dirty="0" smtClean="0">
                          <a:solidFill>
                            <a:schemeClr val="accent1"/>
                          </a:solidFill>
                        </a:rPr>
                        <a:t>C</a:t>
                      </a:r>
                      <a:endParaRPr lang="en-CA" sz="1800" dirty="0">
                        <a:solidFill>
                          <a:schemeClr val="accent1"/>
                        </a:solidFill>
                      </a:endParaRPr>
                    </a:p>
                  </a:txBody>
                  <a:tcPr marL="91436" marR="91436" marT="45715" marB="45715"/>
                </a:tc>
                <a:tc>
                  <a:txBody>
                    <a:bodyPr/>
                    <a:lstStyle/>
                    <a:p>
                      <a:r>
                        <a:rPr lang="en-CA" sz="1600" dirty="0" err="1" smtClean="0">
                          <a:solidFill>
                            <a:schemeClr val="accent1"/>
                          </a:solidFill>
                        </a:rPr>
                        <a:t>We_Are_The_World.org</a:t>
                      </a:r>
                      <a:endParaRPr lang="en-CA" sz="1600" dirty="0">
                        <a:solidFill>
                          <a:schemeClr val="accent1"/>
                        </a:solidFill>
                      </a:endParaRPr>
                    </a:p>
                  </a:txBody>
                  <a:tcPr marL="91436" marR="91436" marT="45715" marB="45715"/>
                </a:tc>
                <a:tc>
                  <a:txBody>
                    <a:bodyPr/>
                    <a:lstStyle/>
                    <a:p>
                      <a:endParaRPr lang="en-CA" sz="1800" dirty="0"/>
                    </a:p>
                  </a:txBody>
                  <a:tcPr marL="91436" marR="91436" marT="45715" marB="45715"/>
                </a:tc>
                <a:extLst>
                  <a:ext uri="{0D108BD9-81ED-4DB2-BD59-A6C34878D82A}">
                    <a16:rowId xmlns:a16="http://schemas.microsoft.com/office/drawing/2014/main" val="10003"/>
                  </a:ext>
                </a:extLst>
              </a:tr>
              <a:tr h="370796">
                <a:tc>
                  <a:txBody>
                    <a:bodyPr/>
                    <a:lstStyle/>
                    <a:p>
                      <a:r>
                        <a:rPr lang="en-CA" sz="1800" dirty="0" smtClean="0">
                          <a:solidFill>
                            <a:schemeClr val="accent1"/>
                          </a:solidFill>
                        </a:rPr>
                        <a:t>D</a:t>
                      </a:r>
                      <a:endParaRPr lang="en-CA" sz="1800" dirty="0">
                        <a:solidFill>
                          <a:schemeClr val="accent1"/>
                        </a:solidFill>
                      </a:endParaRPr>
                    </a:p>
                  </a:txBody>
                  <a:tcPr marL="91436" marR="91436" marT="45715" marB="45715"/>
                </a:tc>
                <a:tc>
                  <a:txBody>
                    <a:bodyPr/>
                    <a:lstStyle/>
                    <a:p>
                      <a:r>
                        <a:rPr lang="en-CA" sz="1600" dirty="0" smtClean="0">
                          <a:solidFill>
                            <a:schemeClr val="accent1"/>
                          </a:solidFill>
                        </a:rPr>
                        <a:t>WeAre99%OfTheWorld.org</a:t>
                      </a:r>
                      <a:endParaRPr lang="en-CA" sz="1600" dirty="0">
                        <a:solidFill>
                          <a:schemeClr val="accent1"/>
                        </a:solidFill>
                      </a:endParaRPr>
                    </a:p>
                  </a:txBody>
                  <a:tcPr marL="91436" marR="91436" marT="45715" marB="45715"/>
                </a:tc>
                <a:tc>
                  <a:txBody>
                    <a:bodyPr/>
                    <a:lstStyle/>
                    <a:p>
                      <a:endParaRPr lang="en-CA" sz="1800"/>
                    </a:p>
                  </a:txBody>
                  <a:tcPr marL="91436" marR="91436" marT="45715" marB="45715"/>
                </a:tc>
                <a:extLst>
                  <a:ext uri="{0D108BD9-81ED-4DB2-BD59-A6C34878D82A}">
                    <a16:rowId xmlns:a16="http://schemas.microsoft.com/office/drawing/2014/main" val="10004"/>
                  </a:ext>
                </a:extLst>
              </a:tr>
              <a:tr h="370796">
                <a:tc>
                  <a:txBody>
                    <a:bodyPr/>
                    <a:lstStyle/>
                    <a:p>
                      <a:r>
                        <a:rPr lang="en-CA" sz="1800" dirty="0" smtClean="0">
                          <a:solidFill>
                            <a:schemeClr val="accent1"/>
                          </a:solidFill>
                        </a:rPr>
                        <a:t>E</a:t>
                      </a:r>
                      <a:endParaRPr lang="en-CA" sz="1800" dirty="0">
                        <a:solidFill>
                          <a:schemeClr val="accent1"/>
                        </a:solidFill>
                      </a:endParaRPr>
                    </a:p>
                  </a:txBody>
                  <a:tcPr marL="91436" marR="91436" marT="45715" marB="45715"/>
                </a:tc>
                <a:tc>
                  <a:txBody>
                    <a:bodyPr/>
                    <a:lstStyle/>
                    <a:p>
                      <a:r>
                        <a:rPr lang="en-CA" sz="1600" dirty="0" err="1" smtClean="0">
                          <a:solidFill>
                            <a:schemeClr val="accent1"/>
                          </a:solidFill>
                        </a:rPr>
                        <a:t>We.Are.The.World.org</a:t>
                      </a:r>
                      <a:endParaRPr lang="en-CA" sz="1600" dirty="0">
                        <a:solidFill>
                          <a:schemeClr val="accent1"/>
                        </a:solidFill>
                      </a:endParaRPr>
                    </a:p>
                  </a:txBody>
                  <a:tcPr marL="91436" marR="91436" marT="45715" marB="45715"/>
                </a:tc>
                <a:tc>
                  <a:txBody>
                    <a:bodyPr/>
                    <a:lstStyle/>
                    <a:p>
                      <a:endParaRPr lang="en-CA" sz="1800" dirty="0"/>
                    </a:p>
                  </a:txBody>
                  <a:tcPr marL="91436" marR="91436" marT="45715" marB="45715"/>
                </a:tc>
                <a:extLst>
                  <a:ext uri="{0D108BD9-81ED-4DB2-BD59-A6C34878D82A}">
                    <a16:rowId xmlns:a16="http://schemas.microsoft.com/office/drawing/2014/main" val="10005"/>
                  </a:ext>
                </a:extLst>
              </a:tr>
              <a:tr h="370796">
                <a:tc>
                  <a:txBody>
                    <a:bodyPr/>
                    <a:lstStyle/>
                    <a:p>
                      <a:r>
                        <a:rPr lang="en-CA" sz="1800" dirty="0" smtClean="0">
                          <a:solidFill>
                            <a:schemeClr val="accent1"/>
                          </a:solidFill>
                        </a:rPr>
                        <a:t>F</a:t>
                      </a:r>
                      <a:endParaRPr lang="en-CA" sz="1800" dirty="0">
                        <a:solidFill>
                          <a:schemeClr val="accent1"/>
                        </a:solidFill>
                      </a:endParaRPr>
                    </a:p>
                  </a:txBody>
                  <a:tcPr marL="91436" marR="91436" marT="45715" marB="45715"/>
                </a:tc>
                <a:tc>
                  <a:txBody>
                    <a:bodyPr/>
                    <a:lstStyle/>
                    <a:p>
                      <a:r>
                        <a:rPr lang="en-CA" sz="1600" dirty="0" smtClean="0">
                          <a:solidFill>
                            <a:schemeClr val="accent1"/>
                          </a:solidFill>
                        </a:rPr>
                        <a:t>-</a:t>
                      </a:r>
                      <a:r>
                        <a:rPr lang="en-CA" sz="1600" dirty="0" err="1" smtClean="0">
                          <a:solidFill>
                            <a:schemeClr val="accent1"/>
                          </a:solidFill>
                        </a:rPr>
                        <a:t>weare.theworld</a:t>
                      </a:r>
                      <a:r>
                        <a:rPr lang="en-CA" sz="1600" dirty="0" smtClean="0">
                          <a:solidFill>
                            <a:schemeClr val="accent1"/>
                          </a:solidFill>
                        </a:rPr>
                        <a:t>-.org</a:t>
                      </a:r>
                      <a:endParaRPr lang="en-CA" sz="1600" dirty="0">
                        <a:solidFill>
                          <a:schemeClr val="accent1"/>
                        </a:solidFill>
                      </a:endParaRPr>
                    </a:p>
                  </a:txBody>
                  <a:tcPr marL="91436" marR="91436" marT="45715" marB="45715"/>
                </a:tc>
                <a:tc>
                  <a:txBody>
                    <a:bodyPr/>
                    <a:lstStyle/>
                    <a:p>
                      <a:endParaRPr lang="en-CA" sz="1800" dirty="0"/>
                    </a:p>
                  </a:txBody>
                  <a:tcPr marL="91436" marR="91436" marT="45715" marB="45715"/>
                </a:tc>
                <a:extLst>
                  <a:ext uri="{0D108BD9-81ED-4DB2-BD59-A6C34878D82A}">
                    <a16:rowId xmlns:a16="http://schemas.microsoft.com/office/drawing/2014/main" val="10006"/>
                  </a:ext>
                </a:extLst>
              </a:tr>
              <a:tr h="370796">
                <a:tc>
                  <a:txBody>
                    <a:bodyPr/>
                    <a:lstStyle/>
                    <a:p>
                      <a:r>
                        <a:rPr lang="en-CA" sz="1800" dirty="0" smtClean="0">
                          <a:solidFill>
                            <a:schemeClr val="accent1"/>
                          </a:solidFill>
                        </a:rPr>
                        <a:t>G</a:t>
                      </a:r>
                      <a:endParaRPr lang="en-CA" sz="1800" dirty="0">
                        <a:solidFill>
                          <a:schemeClr val="accent1"/>
                        </a:solidFill>
                      </a:endParaRPr>
                    </a:p>
                  </a:txBody>
                  <a:tcPr marL="91436" marR="91436" marT="45715" marB="45715"/>
                </a:tc>
                <a:tc>
                  <a:txBody>
                    <a:bodyPr/>
                    <a:lstStyle/>
                    <a:p>
                      <a:r>
                        <a:rPr lang="en-CA" sz="1600" dirty="0" err="1" smtClean="0">
                          <a:solidFill>
                            <a:schemeClr val="accent1"/>
                          </a:solidFill>
                        </a:rPr>
                        <a:t>Wearetheworld.werock</a:t>
                      </a:r>
                      <a:endParaRPr lang="en-CA" sz="1600" dirty="0">
                        <a:solidFill>
                          <a:schemeClr val="accent1"/>
                        </a:solidFill>
                      </a:endParaRPr>
                    </a:p>
                  </a:txBody>
                  <a:tcPr marL="91436" marR="91436" marT="45715" marB="45715"/>
                </a:tc>
                <a:tc>
                  <a:txBody>
                    <a:bodyPr/>
                    <a:lstStyle/>
                    <a:p>
                      <a:endParaRPr lang="en-CA" sz="1800" dirty="0"/>
                    </a:p>
                  </a:txBody>
                  <a:tcPr marL="91436" marR="91436" marT="45715" marB="45715"/>
                </a:tc>
                <a:extLst>
                  <a:ext uri="{0D108BD9-81ED-4DB2-BD59-A6C34878D82A}">
                    <a16:rowId xmlns:a16="http://schemas.microsoft.com/office/drawing/2014/main" val="10007"/>
                  </a:ext>
                </a:extLst>
              </a:tr>
            </a:tbl>
          </a:graphicData>
        </a:graphic>
      </p:graphicFrame>
      <p:sp>
        <p:nvSpPr>
          <p:cNvPr id="5" name="TextBox 4"/>
          <p:cNvSpPr txBox="1"/>
          <p:nvPr/>
        </p:nvSpPr>
        <p:spPr>
          <a:xfrm>
            <a:off x="5868144" y="4189509"/>
            <a:ext cx="1152128" cy="369332"/>
          </a:xfrm>
          <a:prstGeom prst="rect">
            <a:avLst/>
          </a:prstGeom>
          <a:noFill/>
        </p:spPr>
        <p:txBody>
          <a:bodyPr wrap="square" rtlCol="0">
            <a:spAutoFit/>
          </a:bodyPr>
          <a:lstStyle/>
          <a:p>
            <a:r>
              <a:rPr lang="en-US" dirty="0" smtClean="0"/>
              <a:t>Invalid</a:t>
            </a:r>
            <a:endParaRPr lang="en-US" dirty="0"/>
          </a:p>
        </p:txBody>
      </p:sp>
      <p:sp>
        <p:nvSpPr>
          <p:cNvPr id="6" name="TextBox 5"/>
          <p:cNvSpPr txBox="1"/>
          <p:nvPr/>
        </p:nvSpPr>
        <p:spPr>
          <a:xfrm>
            <a:off x="5868144" y="4574043"/>
            <a:ext cx="1152128" cy="369332"/>
          </a:xfrm>
          <a:prstGeom prst="rect">
            <a:avLst/>
          </a:prstGeom>
          <a:noFill/>
        </p:spPr>
        <p:txBody>
          <a:bodyPr wrap="square" rtlCol="0">
            <a:spAutoFit/>
          </a:bodyPr>
          <a:lstStyle/>
          <a:p>
            <a:r>
              <a:rPr lang="en-US" dirty="0" smtClean="0"/>
              <a:t>Valid</a:t>
            </a:r>
            <a:endParaRPr lang="en-US" dirty="0"/>
          </a:p>
        </p:txBody>
      </p:sp>
      <p:sp>
        <p:nvSpPr>
          <p:cNvPr id="7" name="TextBox 6"/>
          <p:cNvSpPr txBox="1"/>
          <p:nvPr/>
        </p:nvSpPr>
        <p:spPr>
          <a:xfrm>
            <a:off x="5724128" y="4971411"/>
            <a:ext cx="1152128" cy="369332"/>
          </a:xfrm>
          <a:prstGeom prst="rect">
            <a:avLst/>
          </a:prstGeom>
          <a:noFill/>
        </p:spPr>
        <p:txBody>
          <a:bodyPr wrap="square" rtlCol="0">
            <a:spAutoFit/>
          </a:bodyPr>
          <a:lstStyle/>
          <a:p>
            <a:r>
              <a:rPr lang="en-US" dirty="0" smtClean="0"/>
              <a:t>Invalid</a:t>
            </a:r>
            <a:endParaRPr lang="en-US" dirty="0"/>
          </a:p>
        </p:txBody>
      </p:sp>
      <p:sp>
        <p:nvSpPr>
          <p:cNvPr id="8" name="TextBox 7"/>
          <p:cNvSpPr txBox="1"/>
          <p:nvPr/>
        </p:nvSpPr>
        <p:spPr>
          <a:xfrm>
            <a:off x="5868144" y="5355945"/>
            <a:ext cx="1152128" cy="369332"/>
          </a:xfrm>
          <a:prstGeom prst="rect">
            <a:avLst/>
          </a:prstGeom>
          <a:noFill/>
        </p:spPr>
        <p:txBody>
          <a:bodyPr wrap="square" rtlCol="0">
            <a:spAutoFit/>
          </a:bodyPr>
          <a:lstStyle/>
          <a:p>
            <a:r>
              <a:rPr lang="en-US" dirty="0" smtClean="0"/>
              <a:t>Invalid</a:t>
            </a:r>
            <a:endParaRPr lang="en-US" dirty="0"/>
          </a:p>
        </p:txBody>
      </p:sp>
      <p:sp>
        <p:nvSpPr>
          <p:cNvPr id="9" name="TextBox 8"/>
          <p:cNvSpPr txBox="1"/>
          <p:nvPr/>
        </p:nvSpPr>
        <p:spPr>
          <a:xfrm>
            <a:off x="5799907" y="5716970"/>
            <a:ext cx="1152128" cy="369332"/>
          </a:xfrm>
          <a:prstGeom prst="rect">
            <a:avLst/>
          </a:prstGeom>
          <a:noFill/>
        </p:spPr>
        <p:txBody>
          <a:bodyPr wrap="square" rtlCol="0">
            <a:spAutoFit/>
          </a:bodyPr>
          <a:lstStyle/>
          <a:p>
            <a:r>
              <a:rPr lang="en-US" dirty="0" smtClean="0"/>
              <a:t>Valid</a:t>
            </a:r>
            <a:endParaRPr lang="en-US" dirty="0"/>
          </a:p>
        </p:txBody>
      </p:sp>
      <p:sp>
        <p:nvSpPr>
          <p:cNvPr id="10" name="TextBox 9"/>
          <p:cNvSpPr txBox="1"/>
          <p:nvPr/>
        </p:nvSpPr>
        <p:spPr>
          <a:xfrm>
            <a:off x="5799907" y="6122424"/>
            <a:ext cx="1152128" cy="369332"/>
          </a:xfrm>
          <a:prstGeom prst="rect">
            <a:avLst/>
          </a:prstGeom>
          <a:noFill/>
        </p:spPr>
        <p:txBody>
          <a:bodyPr wrap="square" rtlCol="0">
            <a:spAutoFit/>
          </a:bodyPr>
          <a:lstStyle/>
          <a:p>
            <a:r>
              <a:rPr lang="en-US" dirty="0" smtClean="0"/>
              <a:t>Invalid</a:t>
            </a:r>
            <a:endParaRPr lang="en-US" dirty="0"/>
          </a:p>
        </p:txBody>
      </p:sp>
      <p:sp>
        <p:nvSpPr>
          <p:cNvPr id="11" name="TextBox 10"/>
          <p:cNvSpPr txBox="1"/>
          <p:nvPr/>
        </p:nvSpPr>
        <p:spPr>
          <a:xfrm>
            <a:off x="5799907" y="6442100"/>
            <a:ext cx="1152128" cy="369332"/>
          </a:xfrm>
          <a:prstGeom prst="rect">
            <a:avLst/>
          </a:prstGeom>
          <a:noFill/>
        </p:spPr>
        <p:txBody>
          <a:bodyPr wrap="square" rtlCol="0">
            <a:spAutoFit/>
          </a:bodyPr>
          <a:lstStyle/>
          <a:p>
            <a:r>
              <a:rPr lang="en-US" dirty="0" smtClean="0"/>
              <a:t>Unsure?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775" y="22225"/>
            <a:ext cx="8072438" cy="906463"/>
          </a:xfrm>
        </p:spPr>
        <p:txBody>
          <a:bodyPr/>
          <a:lstStyle/>
          <a:p>
            <a:pPr>
              <a:defRPr/>
            </a:pPr>
            <a:r>
              <a:rPr lang="en-US" dirty="0" smtClean="0"/>
              <a:t>REQUIRED Homework</a:t>
            </a:r>
            <a:endParaRPr lang="en-US" dirty="0"/>
          </a:p>
        </p:txBody>
      </p:sp>
      <p:sp>
        <p:nvSpPr>
          <p:cNvPr id="15363" name="Content Placeholder 2"/>
          <p:cNvSpPr>
            <a:spLocks noGrp="1"/>
          </p:cNvSpPr>
          <p:nvPr>
            <p:ph idx="1"/>
          </p:nvPr>
        </p:nvSpPr>
        <p:spPr>
          <a:xfrm>
            <a:off x="611188" y="692150"/>
            <a:ext cx="8231187" cy="5072063"/>
          </a:xfrm>
          <a:solidFill>
            <a:schemeClr val="bg1"/>
          </a:solidFill>
        </p:spPr>
        <p:txBody>
          <a:bodyPr/>
          <a:lstStyle/>
          <a:p>
            <a:pPr>
              <a:defRPr/>
            </a:pPr>
            <a:r>
              <a:rPr lang="en-US" altLang="en-US" sz="2800" dirty="0" smtClean="0"/>
              <a:t>You MUST watch </a:t>
            </a:r>
            <a:r>
              <a:rPr lang="en-US" altLang="en-US" sz="2800" dirty="0" smtClean="0"/>
              <a:t>the video about Creative </a:t>
            </a:r>
            <a:r>
              <a:rPr lang="en-US" altLang="en-US" sz="2800" dirty="0" smtClean="0"/>
              <a:t>Commons on your OWN time:</a:t>
            </a:r>
          </a:p>
          <a:p>
            <a:pPr lvl="1">
              <a:defRPr/>
            </a:pPr>
            <a:r>
              <a:rPr lang="en-US" altLang="en-US" sz="2400" dirty="0" smtClean="0"/>
              <a:t>Creative Common Vimeo:</a:t>
            </a:r>
          </a:p>
          <a:p>
            <a:pPr lvl="2">
              <a:defRPr/>
            </a:pPr>
            <a:r>
              <a:rPr lang="en-US" sz="2000" dirty="0">
                <a:hlinkClick r:id="rId2"/>
              </a:rPr>
              <a:t>https://creativecommons.org/about/videos/creative-commons-kiwi</a:t>
            </a:r>
            <a:r>
              <a:rPr lang="en-US" sz="2000" dirty="0" smtClean="0">
                <a:hlinkClick r:id="rId2"/>
              </a:rPr>
              <a:t>/</a:t>
            </a:r>
            <a:endParaRPr lang="en-US" sz="2000" dirty="0" smtClean="0"/>
          </a:p>
          <a:p>
            <a:pPr lvl="2">
              <a:defRPr/>
            </a:pPr>
            <a:r>
              <a:rPr lang="en-US" altLang="en-US" sz="2000" dirty="0" smtClean="0"/>
              <a:t>Make sure you know all the symbols for Creative commons</a:t>
            </a:r>
            <a:endParaRPr lang="en-US" altLang="en-US" sz="2000" dirty="0" smtClean="0"/>
          </a:p>
          <a:p>
            <a:pPr>
              <a:defRPr/>
            </a:pPr>
            <a:endParaRPr lang="en-US" altLang="en-US" sz="28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Top Level Domain Names</a:t>
            </a:r>
            <a:endParaRPr lang="en-CA" dirty="0">
              <a:solidFill>
                <a:schemeClr val="tx2">
                  <a:satMod val="130000"/>
                </a:schemeClr>
              </a:solidFill>
            </a:endParaRPr>
          </a:p>
        </p:txBody>
      </p:sp>
      <p:sp>
        <p:nvSpPr>
          <p:cNvPr id="3" name="Content Placeholder 2"/>
          <p:cNvSpPr>
            <a:spLocks noGrp="1"/>
          </p:cNvSpPr>
          <p:nvPr>
            <p:ph idx="1"/>
          </p:nvPr>
        </p:nvSpPr>
        <p:spPr>
          <a:xfrm>
            <a:off x="642938" y="1285875"/>
            <a:ext cx="4786312" cy="5572125"/>
          </a:xfrm>
        </p:spPr>
        <p:txBody>
          <a:bodyPr>
            <a:normAutofit fontScale="85000" lnSpcReduction="20000"/>
          </a:bodyPr>
          <a:lstStyle/>
          <a:p>
            <a:pPr marL="365760" indent="-283464" eaLnBrk="1" fontAlgn="auto" hangingPunct="1">
              <a:spcAft>
                <a:spcPts val="0"/>
              </a:spcAft>
              <a:buFont typeface="Wingdings 2"/>
              <a:buChar char=""/>
              <a:defRPr/>
            </a:pPr>
            <a:r>
              <a:rPr lang="en-CA" dirty="0" smtClean="0"/>
              <a:t>An International Internet committee has established the allowable top level domains:</a:t>
            </a:r>
          </a:p>
          <a:p>
            <a:pPr marL="365760" indent="-283464" eaLnBrk="1" fontAlgn="auto" hangingPunct="1">
              <a:spcAft>
                <a:spcPts val="0"/>
              </a:spcAft>
              <a:buFont typeface="Wingdings 2"/>
              <a:buChar char=""/>
              <a:defRPr/>
            </a:pPr>
            <a:r>
              <a:rPr lang="en-CA" b="1" dirty="0" smtClean="0">
                <a:solidFill>
                  <a:schemeClr val="accent1"/>
                </a:solidFill>
              </a:rPr>
              <a:t>Question: </a:t>
            </a:r>
            <a:r>
              <a:rPr lang="en-CA" dirty="0" smtClean="0">
                <a:solidFill>
                  <a:schemeClr val="accent1"/>
                </a:solidFill>
              </a:rPr>
              <a:t>Can you name at least 5 other top level domains? (E.G. .realty)</a:t>
            </a:r>
          </a:p>
          <a:p>
            <a:pPr marL="640398" lvl="1" indent="-283464" eaLnBrk="1" fontAlgn="auto" hangingPunct="1">
              <a:spcAft>
                <a:spcPts val="0"/>
              </a:spcAft>
              <a:buFont typeface="Wingdings 2"/>
              <a:buChar char=""/>
              <a:defRPr/>
            </a:pPr>
            <a:r>
              <a:rPr lang="en-CA" dirty="0">
                <a:solidFill>
                  <a:schemeClr val="accent1"/>
                </a:solidFill>
                <a:hlinkClick r:id="rId2"/>
              </a:rPr>
              <a:t>http://</a:t>
            </a:r>
            <a:r>
              <a:rPr lang="en-CA" dirty="0" smtClean="0">
                <a:solidFill>
                  <a:schemeClr val="accent1"/>
                </a:solidFill>
                <a:hlinkClick r:id="rId2"/>
              </a:rPr>
              <a:t>data.iana.org/TLD/tlds-alpha-by-domain.txt</a:t>
            </a:r>
            <a:r>
              <a:rPr lang="en-CA" dirty="0" smtClean="0">
                <a:solidFill>
                  <a:schemeClr val="accent1"/>
                </a:solidFill>
              </a:rPr>
              <a:t> </a:t>
            </a:r>
          </a:p>
          <a:p>
            <a:pPr marL="640398" lvl="1" indent="-283464" eaLnBrk="1" fontAlgn="auto" hangingPunct="1">
              <a:spcAft>
                <a:spcPts val="0"/>
              </a:spcAft>
              <a:buFont typeface="Wingdings 2"/>
              <a:buChar char=""/>
              <a:defRPr/>
            </a:pPr>
            <a:r>
              <a:rPr lang="en-CA" dirty="0" smtClean="0">
                <a:solidFill>
                  <a:schemeClr val="accent1"/>
                </a:solidFill>
                <a:hlinkClick r:id="rId3"/>
              </a:rPr>
              <a:t>https</a:t>
            </a:r>
            <a:r>
              <a:rPr lang="en-CA" dirty="0">
                <a:solidFill>
                  <a:schemeClr val="accent1"/>
                </a:solidFill>
                <a:hlinkClick r:id="rId3"/>
              </a:rPr>
              <a:t>://www.apple.com/ca/legal/intellectual-property/tld/registration-policy</a:t>
            </a:r>
            <a:r>
              <a:rPr lang="en-CA" dirty="0" smtClean="0">
                <a:solidFill>
                  <a:schemeClr val="accent1"/>
                </a:solidFill>
                <a:hlinkClick r:id="rId3"/>
              </a:rPr>
              <a:t>/</a:t>
            </a:r>
            <a:r>
              <a:rPr lang="en-CA" dirty="0" smtClean="0">
                <a:solidFill>
                  <a:schemeClr val="accent1"/>
                </a:solidFill>
              </a:rPr>
              <a:t> </a:t>
            </a:r>
          </a:p>
          <a:p>
            <a:pPr marL="365442" indent="-237744" eaLnBrk="1" fontAlgn="auto" hangingPunct="1">
              <a:spcAft>
                <a:spcPts val="0"/>
              </a:spcAft>
              <a:buFont typeface="Verdana"/>
              <a:buChar char="◦"/>
              <a:defRPr/>
            </a:pPr>
            <a:r>
              <a:rPr lang="en-CA" b="1" dirty="0" smtClean="0">
                <a:solidFill>
                  <a:schemeClr val="accent1"/>
                </a:solidFill>
              </a:rPr>
              <a:t>Question:  </a:t>
            </a:r>
            <a:r>
              <a:rPr lang="en-CA" dirty="0" smtClean="0">
                <a:solidFill>
                  <a:schemeClr val="accent1"/>
                </a:solidFill>
              </a:rPr>
              <a:t>after .</a:t>
            </a:r>
            <a:r>
              <a:rPr lang="en-CA" b="1" i="1" dirty="0" smtClean="0">
                <a:solidFill>
                  <a:schemeClr val="accent1"/>
                </a:solidFill>
              </a:rPr>
              <a:t>com</a:t>
            </a:r>
            <a:r>
              <a:rPr lang="en-CA" dirty="0" smtClean="0">
                <a:solidFill>
                  <a:schemeClr val="accent1"/>
                </a:solidFill>
              </a:rPr>
              <a:t> what do you think is the most popular TLD was in 2007? Not what you might think </a:t>
            </a:r>
            <a:r>
              <a:rPr lang="en-CA" dirty="0" smtClean="0">
                <a:solidFill>
                  <a:schemeClr val="accent1"/>
                </a:solidFill>
                <a:sym typeface="Wingdings" pitchFamily="2" charset="2"/>
              </a:rPr>
              <a:t> .</a:t>
            </a:r>
            <a:endParaRPr lang="en-CA" dirty="0">
              <a:solidFill>
                <a:schemeClr val="accent1"/>
              </a:solidFill>
            </a:endParaRPr>
          </a:p>
        </p:txBody>
      </p:sp>
      <p:pic>
        <p:nvPicPr>
          <p:cNvPr id="56324" name="Picture 2" descr="BBC infographic showing domain name sa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0" y="1357313"/>
            <a:ext cx="3143250" cy="499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443663" y="4868863"/>
            <a:ext cx="2160587" cy="288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CA"/>
          </a:p>
        </p:txBody>
      </p:sp>
      <p:sp>
        <p:nvSpPr>
          <p:cNvPr id="6" name="Rectangle 5"/>
          <p:cNvSpPr/>
          <p:nvPr/>
        </p:nvSpPr>
        <p:spPr>
          <a:xfrm>
            <a:off x="6588125" y="4868863"/>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CA"/>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xit" presetSubtype="16" fill="hold" grpId="0" nodeType="clickEffect">
                                  <p:stCondLst>
                                    <p:cond delay="0"/>
                                  </p:stCondLst>
                                  <p:childTnLst>
                                    <p:animEffect transition="out" filter="box(i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xit" presetSubtype="16" fill="hold" grpId="0" nodeType="clickEffect">
                                  <p:stCondLst>
                                    <p:cond delay="0"/>
                                  </p:stCondLst>
                                  <p:childTnLst>
                                    <p:animEffect transition="out" filter="box(in)">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709321" y="1267579"/>
            <a:ext cx="5256584" cy="3245801"/>
          </a:xfrm>
          <a:prstGeom prst="rect">
            <a:avLst/>
          </a:prstGeom>
        </p:spPr>
      </p:pic>
      <p:sp>
        <p:nvSpPr>
          <p:cNvPr id="2" name="Title 1"/>
          <p:cNvSpPr>
            <a:spLocks noGrp="1"/>
          </p:cNvSpPr>
          <p:nvPr>
            <p:ph type="title"/>
          </p:nvPr>
        </p:nvSpPr>
        <p:spPr>
          <a:xfrm>
            <a:off x="857250" y="142875"/>
            <a:ext cx="4002088" cy="1143000"/>
          </a:xfrm>
        </p:spPr>
        <p:txBody>
          <a:bodyPr>
            <a:normAutofit/>
          </a:bodyPr>
          <a:lstStyle/>
          <a:p>
            <a:pPr>
              <a:defRPr/>
            </a:pPr>
            <a:r>
              <a:rPr lang="en-US" dirty="0" smtClean="0"/>
              <a:t>Usage as of 2019</a:t>
            </a:r>
            <a:endParaRPr lang="en-US" dirty="0"/>
          </a:p>
        </p:txBody>
      </p:sp>
      <p:sp>
        <p:nvSpPr>
          <p:cNvPr id="57347" name="Content Placeholder 2"/>
          <p:cNvSpPr>
            <a:spLocks noGrp="1"/>
          </p:cNvSpPr>
          <p:nvPr>
            <p:ph idx="1"/>
          </p:nvPr>
        </p:nvSpPr>
        <p:spPr>
          <a:xfrm>
            <a:off x="395536" y="1340769"/>
            <a:ext cx="3312368" cy="4896544"/>
          </a:xfrm>
        </p:spPr>
        <p:txBody>
          <a:bodyPr/>
          <a:lstStyle/>
          <a:p>
            <a:r>
              <a:rPr lang="en-US" altLang="en-US" dirty="0" smtClean="0"/>
              <a:t>Why do you think .</a:t>
            </a:r>
            <a:r>
              <a:rPr lang="en-US" altLang="en-US" dirty="0" err="1" smtClean="0"/>
              <a:t>ru</a:t>
            </a:r>
            <a:r>
              <a:rPr lang="en-US" altLang="en-US" dirty="0" smtClean="0"/>
              <a:t> is popular?</a:t>
            </a:r>
          </a:p>
          <a:p>
            <a:r>
              <a:rPr lang="en-US" altLang="en-US" dirty="0" smtClean="0">
                <a:hlinkClick r:id="rId4"/>
              </a:rPr>
              <a:t>Answer</a:t>
            </a:r>
            <a:r>
              <a:rPr lang="en-US" altLang="en-US" dirty="0" smtClean="0"/>
              <a:t> </a:t>
            </a:r>
          </a:p>
        </p:txBody>
      </p:sp>
      <p:sp>
        <p:nvSpPr>
          <p:cNvPr id="3" name="Right Arrow 2"/>
          <p:cNvSpPr/>
          <p:nvPr/>
        </p:nvSpPr>
        <p:spPr>
          <a:xfrm rot="20551109">
            <a:off x="2195736" y="2410579"/>
            <a:ext cx="1800200" cy="258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142875"/>
            <a:ext cx="8072438" cy="765175"/>
          </a:xfrm>
        </p:spPr>
        <p:txBody>
          <a:bodyPr/>
          <a:lstStyle/>
          <a:p>
            <a:pPr>
              <a:defRPr/>
            </a:pPr>
            <a:r>
              <a:rPr lang="en-US" dirty="0" smtClean="0"/>
              <a:t>Top Level Domain names</a:t>
            </a:r>
            <a:endParaRPr lang="en-US" dirty="0"/>
          </a:p>
        </p:txBody>
      </p:sp>
      <p:sp>
        <p:nvSpPr>
          <p:cNvPr id="59395" name="Content Placeholder 2"/>
          <p:cNvSpPr>
            <a:spLocks noGrp="1"/>
          </p:cNvSpPr>
          <p:nvPr>
            <p:ph idx="1"/>
          </p:nvPr>
        </p:nvSpPr>
        <p:spPr>
          <a:xfrm>
            <a:off x="611188" y="765175"/>
            <a:ext cx="8077200" cy="5072063"/>
          </a:xfrm>
        </p:spPr>
        <p:txBody>
          <a:bodyPr/>
          <a:lstStyle/>
          <a:p>
            <a:r>
              <a:rPr lang="en-US" altLang="en-US" smtClean="0"/>
              <a:t>Original ones were:</a:t>
            </a:r>
          </a:p>
          <a:p>
            <a:pPr lvl="1"/>
            <a:r>
              <a:rPr lang="en-US" altLang="en-US" smtClean="0"/>
              <a:t>.com, .org, .net, .int, .edu, .gov, .mil</a:t>
            </a:r>
          </a:p>
          <a:p>
            <a:r>
              <a:rPr lang="en-US" altLang="en-US" smtClean="0"/>
              <a:t>Then country ones appeared (all 2 letters)</a:t>
            </a:r>
          </a:p>
          <a:p>
            <a:pPr lvl="1"/>
            <a:r>
              <a:rPr lang="en-US" altLang="en-US" smtClean="0"/>
              <a:t>.ca, .ae, .uk, .de</a:t>
            </a:r>
          </a:p>
          <a:p>
            <a:r>
              <a:rPr lang="en-US" altLang="en-US" smtClean="0"/>
              <a:t>Then geographical ones:</a:t>
            </a:r>
          </a:p>
          <a:p>
            <a:pPr lvl="1"/>
            <a:r>
              <a:rPr lang="en-US" altLang="en-US" smtClean="0"/>
              <a:t>.asia, .berlin, .vegas</a:t>
            </a:r>
          </a:p>
          <a:p>
            <a:r>
              <a:rPr lang="en-US" altLang="en-US" smtClean="0"/>
              <a:t>And now…Brand ones:</a:t>
            </a:r>
          </a:p>
          <a:p>
            <a:pPr lvl="1"/>
            <a:r>
              <a:rPr lang="en-US" altLang="en-US" smtClean="0"/>
              <a:t>.Bloomberg, .Barclays, .youtube</a:t>
            </a:r>
          </a:p>
          <a:p>
            <a:r>
              <a:rPr lang="en-US" altLang="en-US" smtClean="0">
                <a:hlinkClick r:id="rId2"/>
              </a:rPr>
              <a:t>ICANN</a:t>
            </a:r>
            <a:r>
              <a:rPr lang="en-US" altLang="en-US" smtClean="0"/>
              <a:t> has now approved ones like:</a:t>
            </a:r>
          </a:p>
          <a:p>
            <a:pPr lvl="1"/>
            <a:r>
              <a:rPr lang="en-US" altLang="en-US" smtClean="0"/>
              <a:t>.adult, .apartments, .flowers, …</a:t>
            </a:r>
          </a:p>
          <a:p>
            <a:r>
              <a:rPr lang="en-US" altLang="en-US" smtClean="0">
                <a:hlinkClick r:id="rId3"/>
              </a:rPr>
              <a:t>List of most expensive domain names</a:t>
            </a:r>
            <a:endParaRPr lang="en-US" altLang="en-US" smtClean="0"/>
          </a:p>
          <a:p>
            <a:pPr lvl="1"/>
            <a:endParaRPr lang="en-US" alt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CA" smtClean="0">
                <a:solidFill>
                  <a:schemeClr val="tx2">
                    <a:satMod val="130000"/>
                  </a:schemeClr>
                </a:solidFill>
              </a:rPr>
              <a:t>Tracing Routes Using Domain Names</a:t>
            </a:r>
            <a:endParaRPr lang="en-CA" dirty="0">
              <a:solidFill>
                <a:schemeClr val="tx2">
                  <a:satMod val="130000"/>
                </a:schemeClr>
              </a:solidFill>
            </a:endParaRPr>
          </a:p>
        </p:txBody>
      </p:sp>
      <p:sp>
        <p:nvSpPr>
          <p:cNvPr id="60419" name="Content Placeholder 2"/>
          <p:cNvSpPr>
            <a:spLocks noGrp="1"/>
          </p:cNvSpPr>
          <p:nvPr>
            <p:ph idx="1"/>
          </p:nvPr>
        </p:nvSpPr>
        <p:spPr/>
        <p:txBody>
          <a:bodyPr/>
          <a:lstStyle/>
          <a:p>
            <a:pPr lvl="1" eaLnBrk="1" hangingPunct="1"/>
            <a:endParaRPr lang="en-CA" altLang="en-US" dirty="0" smtClean="0"/>
          </a:p>
          <a:p>
            <a:pPr eaLnBrk="1" hangingPunct="1"/>
            <a:r>
              <a:rPr lang="en-CA" altLang="en-US" dirty="0" smtClean="0"/>
              <a:t>Review: </a:t>
            </a:r>
            <a:r>
              <a:rPr lang="en-CA" altLang="en-US" dirty="0" smtClean="0">
                <a:hlinkClick r:id="rId3"/>
              </a:rPr>
              <a:t>https://www.youtube.com/watch?v=5o8CwafCxnU</a:t>
            </a:r>
            <a:r>
              <a:rPr lang="en-CA" altLang="en-US" dirty="0" smtClean="0"/>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CA" dirty="0" smtClean="0">
                <a:solidFill>
                  <a:schemeClr val="tx2">
                    <a:satMod val="130000"/>
                  </a:schemeClr>
                </a:solidFill>
              </a:rPr>
              <a:t>Why should you care about Domain Names?</a:t>
            </a:r>
            <a:endParaRPr lang="en-CA" dirty="0">
              <a:solidFill>
                <a:schemeClr val="tx2">
                  <a:satMod val="130000"/>
                </a:schemeClr>
              </a:solidFill>
            </a:endParaRPr>
          </a:p>
        </p:txBody>
      </p:sp>
      <p:sp>
        <p:nvSpPr>
          <p:cNvPr id="3" name="Content Placeholder 2"/>
          <p:cNvSpPr>
            <a:spLocks noGrp="1"/>
          </p:cNvSpPr>
          <p:nvPr>
            <p:ph idx="1"/>
          </p:nvPr>
        </p:nvSpPr>
        <p:spPr>
          <a:xfrm>
            <a:off x="857250" y="1285875"/>
            <a:ext cx="8077200" cy="4357688"/>
          </a:xfrm>
        </p:spPr>
        <p:txBody>
          <a:bodyPr/>
          <a:lstStyle/>
          <a:p>
            <a:pPr eaLnBrk="1" hangingPunct="1"/>
            <a:r>
              <a:rPr lang="en-CA" altLang="en-US" smtClean="0"/>
              <a:t>Let’s assume you are about to start a new business:</a:t>
            </a:r>
          </a:p>
          <a:p>
            <a:pPr eaLnBrk="1" hangingPunct="1"/>
            <a:r>
              <a:rPr lang="en-CA" altLang="en-US" smtClean="0"/>
              <a:t>Do you need a website?</a:t>
            </a:r>
          </a:p>
          <a:p>
            <a:pPr lvl="1" eaLnBrk="1" hangingPunct="1"/>
            <a:r>
              <a:rPr lang="en-CA" altLang="en-US" smtClean="0"/>
              <a:t>YES, YES, YES</a:t>
            </a:r>
          </a:p>
          <a:p>
            <a:pPr eaLnBrk="1" hangingPunct="1"/>
            <a:r>
              <a:rPr lang="en-CA" altLang="en-US" smtClean="0"/>
              <a:t>Essential for competition!</a:t>
            </a:r>
          </a:p>
          <a:p>
            <a:pPr eaLnBrk="1" hangingPunct="1"/>
            <a:r>
              <a:rPr lang="en-CA" altLang="en-US" smtClean="0"/>
              <a:t>Nowadays your customers don’t just want a website from you, THEY EXPECT A WEBSITE!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CA" dirty="0" smtClean="0">
                <a:solidFill>
                  <a:schemeClr val="tx2">
                    <a:satMod val="130000"/>
                  </a:schemeClr>
                </a:solidFill>
              </a:rPr>
              <a:t>Successful businesses take full advantage of the Internet:</a:t>
            </a:r>
            <a:endParaRPr lang="en-CA" dirty="0">
              <a:solidFill>
                <a:schemeClr val="tx2">
                  <a:satMod val="130000"/>
                </a:schemeClr>
              </a:solidFill>
            </a:endParaRPr>
          </a:p>
        </p:txBody>
      </p:sp>
      <p:sp>
        <p:nvSpPr>
          <p:cNvPr id="3" name="Content Placeholder 2"/>
          <p:cNvSpPr>
            <a:spLocks noGrp="1"/>
          </p:cNvSpPr>
          <p:nvPr>
            <p:ph idx="1"/>
          </p:nvPr>
        </p:nvSpPr>
        <p:spPr>
          <a:xfrm>
            <a:off x="857250" y="1571625"/>
            <a:ext cx="8077200" cy="4786313"/>
          </a:xfrm>
        </p:spPr>
        <p:txBody>
          <a:bodyPr/>
          <a:lstStyle/>
          <a:p>
            <a:pPr eaLnBrk="1" hangingPunct="1"/>
            <a:r>
              <a:rPr lang="en-CA" altLang="en-US" b="1" smtClean="0">
                <a:solidFill>
                  <a:schemeClr val="accent2"/>
                </a:solidFill>
              </a:rPr>
              <a:t>Google</a:t>
            </a:r>
            <a:r>
              <a:rPr lang="en-CA" altLang="en-US" smtClean="0"/>
              <a:t> </a:t>
            </a:r>
            <a:r>
              <a:rPr lang="en-CA" altLang="en-US" smtClean="0">
                <a:sym typeface="Wingdings" panose="05000000000000000000" pitchFamily="2" charset="2"/>
              </a:rPr>
              <a:t> </a:t>
            </a:r>
            <a:r>
              <a:rPr lang="en-CA" altLang="en-US" b="1" smtClean="0">
                <a:sym typeface="Wingdings" panose="05000000000000000000" pitchFamily="2" charset="2"/>
              </a:rPr>
              <a:t>Fact</a:t>
            </a:r>
            <a:r>
              <a:rPr lang="en-CA" altLang="en-US" smtClean="0">
                <a:sym typeface="Wingdings" panose="05000000000000000000" pitchFamily="2" charset="2"/>
              </a:rPr>
              <a:t>:  as of 2007, Google passes Microsoft as the most visited website in the world.</a:t>
            </a:r>
          </a:p>
          <a:p>
            <a:pPr lvl="1" eaLnBrk="1" hangingPunct="1"/>
            <a:r>
              <a:rPr lang="en-CA" altLang="en-US" b="1" smtClean="0">
                <a:solidFill>
                  <a:schemeClr val="accent1"/>
                </a:solidFill>
                <a:sym typeface="Wingdings" panose="05000000000000000000" pitchFamily="2" charset="2"/>
              </a:rPr>
              <a:t>Question</a:t>
            </a:r>
            <a:r>
              <a:rPr lang="en-CA" altLang="en-US" smtClean="0">
                <a:solidFill>
                  <a:schemeClr val="accent1"/>
                </a:solidFill>
                <a:sym typeface="Wingdings" panose="05000000000000000000" pitchFamily="2" charset="2"/>
              </a:rPr>
              <a:t>: Name some other sites that have now passed Microsoft  </a:t>
            </a:r>
            <a:r>
              <a:rPr lang="en-CA" altLang="en-US" smtClean="0">
                <a:sym typeface="Wingdings" panose="05000000000000000000" pitchFamily="2" charset="2"/>
                <a:hlinkClick r:id="rId3"/>
              </a:rPr>
              <a:t>https://en.wikipedia.org/wiki/List_of_most_popular_websites</a:t>
            </a:r>
            <a:r>
              <a:rPr lang="en-CA" altLang="en-US" smtClean="0">
                <a:sym typeface="Wingdings" panose="05000000000000000000" pitchFamily="2"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CA" dirty="0" smtClean="0">
                <a:solidFill>
                  <a:schemeClr val="tx2">
                    <a:satMod val="130000"/>
                  </a:schemeClr>
                </a:solidFill>
              </a:rPr>
              <a:t>Starting to think about your business</a:t>
            </a:r>
            <a:endParaRPr lang="en-CA" dirty="0">
              <a:solidFill>
                <a:schemeClr val="tx2">
                  <a:satMod val="130000"/>
                </a:schemeClr>
              </a:solidFill>
            </a:endParaRPr>
          </a:p>
        </p:txBody>
      </p:sp>
      <p:sp>
        <p:nvSpPr>
          <p:cNvPr id="65539" name="Content Placeholder 2"/>
          <p:cNvSpPr>
            <a:spLocks noGrp="1"/>
          </p:cNvSpPr>
          <p:nvPr>
            <p:ph idx="1"/>
          </p:nvPr>
        </p:nvSpPr>
        <p:spPr/>
        <p:txBody>
          <a:bodyPr/>
          <a:lstStyle/>
          <a:p>
            <a:pPr eaLnBrk="1" hangingPunct="1"/>
            <a:r>
              <a:rPr lang="en-CA" altLang="en-US" smtClean="0"/>
              <a:t>Perhaps you will need flyers/advertisements</a:t>
            </a:r>
          </a:p>
          <a:p>
            <a:pPr eaLnBrk="1" hangingPunct="1"/>
            <a:r>
              <a:rPr lang="en-CA" altLang="en-US" smtClean="0"/>
              <a:t>You may need business cards</a:t>
            </a:r>
          </a:p>
          <a:p>
            <a:pPr eaLnBrk="1" hangingPunct="1"/>
            <a:r>
              <a:rPr lang="en-CA" altLang="en-US" smtClean="0"/>
              <a:t>You might design a logo in Photoshop</a:t>
            </a:r>
          </a:p>
          <a:p>
            <a:pPr eaLnBrk="1" hangingPunct="1"/>
            <a:r>
              <a:rPr lang="en-CA" altLang="en-US" smtClean="0"/>
              <a:t>You SHOULD have a website</a:t>
            </a:r>
          </a:p>
          <a:p>
            <a:pPr eaLnBrk="1" hangingPunct="1"/>
            <a:r>
              <a:rPr lang="en-CA" altLang="en-US" smtClean="0"/>
              <a:t>You will legally need a company name.</a:t>
            </a:r>
          </a:p>
          <a:p>
            <a:pPr eaLnBrk="1" hangingPunct="1"/>
            <a:r>
              <a:rPr lang="en-CA" altLang="en-US" b="1" smtClean="0">
                <a:solidFill>
                  <a:schemeClr val="accent1"/>
                </a:solidFill>
              </a:rPr>
              <a:t>Question</a:t>
            </a:r>
            <a:r>
              <a:rPr lang="en-CA" altLang="en-US" smtClean="0">
                <a:solidFill>
                  <a:schemeClr val="accent1"/>
                </a:solidFill>
              </a:rPr>
              <a:t>: Why is the </a:t>
            </a:r>
            <a:r>
              <a:rPr lang="en-CA" altLang="en-US" i="1" smtClean="0">
                <a:solidFill>
                  <a:schemeClr val="accent1"/>
                </a:solidFill>
              </a:rPr>
              <a:t>company name </a:t>
            </a:r>
            <a:r>
              <a:rPr lang="en-CA" altLang="en-US" smtClean="0">
                <a:solidFill>
                  <a:schemeClr val="accent1"/>
                </a:solidFill>
              </a:rPr>
              <a:t>important in terms of your website?</a:t>
            </a:r>
          </a:p>
          <a:p>
            <a:pPr eaLnBrk="1" hangingPunct="1"/>
            <a:endParaRPr lang="en-CA" altLang="en-US" smtClean="0"/>
          </a:p>
        </p:txBody>
      </p:sp>
      <p:pic>
        <p:nvPicPr>
          <p:cNvPr id="65540" name="Picture 7" descr="dotcom"/>
          <p:cNvPicPr>
            <a:picLocks noChangeAspect="1" noChangeArrowheads="1"/>
          </p:cNvPicPr>
          <p:nvPr/>
        </p:nvPicPr>
        <p:blipFill>
          <a:blip r:embed="rId2">
            <a:extLst>
              <a:ext uri="{28A0092B-C50C-407E-A947-70E740481C1C}">
                <a14:useLocalDpi xmlns:a14="http://schemas.microsoft.com/office/drawing/2010/main" val="0"/>
              </a:ext>
            </a:extLst>
          </a:blip>
          <a:srcRect b="21463"/>
          <a:stretch>
            <a:fillRect/>
          </a:stretch>
        </p:blipFill>
        <p:spPr bwMode="auto">
          <a:xfrm>
            <a:off x="3492500" y="5154613"/>
            <a:ext cx="3024188" cy="170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142875"/>
            <a:ext cx="8072438" cy="1000125"/>
          </a:xfrm>
        </p:spPr>
        <p:txBody>
          <a:bodyPr>
            <a:normAutofit fontScale="90000"/>
          </a:bodyPr>
          <a:lstStyle/>
          <a:p>
            <a:pPr eaLnBrk="1" fontAlgn="auto" hangingPunct="1">
              <a:spcAft>
                <a:spcPts val="0"/>
              </a:spcAft>
              <a:defRPr/>
            </a:pPr>
            <a:r>
              <a:rPr lang="en-CA" dirty="0" smtClean="0">
                <a:solidFill>
                  <a:schemeClr val="tx2">
                    <a:satMod val="130000"/>
                  </a:schemeClr>
                </a:solidFill>
              </a:rPr>
              <a:t>Picking a domain name: SOME SUGGESTIONS: </a:t>
            </a:r>
            <a:endParaRPr lang="en-CA" dirty="0">
              <a:solidFill>
                <a:schemeClr val="tx2">
                  <a:satMod val="130000"/>
                </a:schemeClr>
              </a:solidFill>
            </a:endParaRPr>
          </a:p>
        </p:txBody>
      </p:sp>
      <p:sp>
        <p:nvSpPr>
          <p:cNvPr id="3" name="Content Placeholder 2"/>
          <p:cNvSpPr>
            <a:spLocks noGrp="1"/>
          </p:cNvSpPr>
          <p:nvPr>
            <p:ph idx="1"/>
          </p:nvPr>
        </p:nvSpPr>
        <p:spPr>
          <a:xfrm>
            <a:off x="428625" y="1285875"/>
            <a:ext cx="8488363" cy="5726113"/>
          </a:xfrm>
        </p:spPr>
        <p:txBody>
          <a:bodyPr>
            <a:normAutofit fontScale="70000" lnSpcReduction="20000"/>
          </a:bodyPr>
          <a:lstStyle/>
          <a:p>
            <a:pPr marL="365760" indent="-283464" eaLnBrk="1" fontAlgn="auto" hangingPunct="1">
              <a:spcAft>
                <a:spcPts val="0"/>
              </a:spcAft>
              <a:buFont typeface="Wingdings 2"/>
              <a:buChar char=""/>
              <a:defRPr/>
            </a:pPr>
            <a:r>
              <a:rPr lang="en-CA" dirty="0" smtClean="0"/>
              <a:t>1.</a:t>
            </a:r>
            <a:r>
              <a:rPr lang="en-CA" b="1" dirty="0" smtClean="0"/>
              <a:t> Keywords, Keywords, Keywords- </a:t>
            </a:r>
            <a:r>
              <a:rPr lang="en-CA" dirty="0" smtClean="0"/>
              <a:t>Since our goal is to drive highly targeted traffic to our site; we need to pick a domain name with our keywords in it. Search engines give a lot of weight to domain names. If your domain name matches a keyword phrase that has traffic, you will get higher rankings. For example, if your site is called </a:t>
            </a:r>
            <a:r>
              <a:rPr lang="en-CA" dirty="0" err="1" smtClean="0"/>
              <a:t>www.marketingcompany.com</a:t>
            </a:r>
            <a:r>
              <a:rPr lang="en-CA" dirty="0" smtClean="0"/>
              <a:t>, this phrase gets tons of searches a day, so we will get free traffic coming to our site.</a:t>
            </a:r>
          </a:p>
          <a:p>
            <a:pPr marL="365760" indent="-283464" eaLnBrk="1" fontAlgn="auto" hangingPunct="1">
              <a:spcAft>
                <a:spcPts val="0"/>
              </a:spcAft>
              <a:buFont typeface="Wingdings 2"/>
              <a:buChar char=""/>
              <a:defRPr/>
            </a:pPr>
            <a:r>
              <a:rPr lang="en-CA" b="1" dirty="0" smtClean="0"/>
              <a:t>2. Be Memorable- </a:t>
            </a:r>
            <a:r>
              <a:rPr lang="en-CA" dirty="0" smtClean="0"/>
              <a:t>Your domain name should be descriptive, memorable, and easy to spell and pronounce. For example, </a:t>
            </a:r>
            <a:r>
              <a:rPr lang="en-CA" dirty="0" err="1" smtClean="0"/>
              <a:t>www.myspace.com</a:t>
            </a:r>
            <a:endParaRPr lang="en-CA" dirty="0" smtClean="0"/>
          </a:p>
          <a:p>
            <a:pPr marL="365760" indent="-283464" eaLnBrk="1" fontAlgn="auto" hangingPunct="1">
              <a:spcAft>
                <a:spcPts val="0"/>
              </a:spcAft>
              <a:buFont typeface="Wingdings 2"/>
              <a:buChar char=""/>
              <a:defRPr/>
            </a:pPr>
            <a:r>
              <a:rPr lang="en-CA" b="1" dirty="0" smtClean="0"/>
              <a:t>3. Avoid Hyphens- </a:t>
            </a:r>
            <a:r>
              <a:rPr lang="en-CA" dirty="0" smtClean="0"/>
              <a:t>Most people won’t remember the hyphen. However if you want to get </a:t>
            </a:r>
            <a:r>
              <a:rPr lang="en-CA" dirty="0" err="1" smtClean="0"/>
              <a:t>www.joshfuller.com</a:t>
            </a:r>
            <a:r>
              <a:rPr lang="en-CA" dirty="0" smtClean="0"/>
              <a:t> and it is taken, only then should you try </a:t>
            </a:r>
            <a:r>
              <a:rPr lang="en-CA" dirty="0" err="1" smtClean="0"/>
              <a:t>www.josh-fuller.com</a:t>
            </a:r>
            <a:r>
              <a:rPr lang="en-CA" dirty="0" smtClean="0"/>
              <a:t>.</a:t>
            </a:r>
          </a:p>
          <a:p>
            <a:pPr marL="365760" indent="-283464" eaLnBrk="1" fontAlgn="auto" hangingPunct="1">
              <a:spcAft>
                <a:spcPts val="0"/>
              </a:spcAft>
              <a:buFont typeface="Wingdings 2"/>
              <a:buChar char=""/>
              <a:defRPr/>
            </a:pPr>
            <a:r>
              <a:rPr lang="en-CA" b="1" dirty="0" smtClean="0"/>
              <a:t>4. .Com First- </a:t>
            </a:r>
            <a:r>
              <a:rPr lang="en-CA" dirty="0" smtClean="0"/>
              <a:t>Buy a .com extension because it’s the default extension in most people’s mind. Many times a .com extension is going to be taken so you will need to try .net, .biz, .org, etc. Always try to get .com first.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0"/>
            <a:ext cx="7929563" cy="1000125"/>
          </a:xfrm>
        </p:spPr>
        <p:txBody>
          <a:bodyPr/>
          <a:lstStyle/>
          <a:p>
            <a:pPr eaLnBrk="1" fontAlgn="auto" hangingPunct="1">
              <a:spcAft>
                <a:spcPts val="0"/>
              </a:spcAft>
              <a:defRPr/>
            </a:pPr>
            <a:r>
              <a:rPr lang="en-CA" dirty="0" smtClean="0">
                <a:solidFill>
                  <a:schemeClr val="tx2">
                    <a:satMod val="130000"/>
                  </a:schemeClr>
                </a:solidFill>
              </a:rPr>
              <a:t>More Suggestions</a:t>
            </a:r>
            <a:endParaRPr lang="en-CA" dirty="0">
              <a:solidFill>
                <a:schemeClr val="tx2">
                  <a:satMod val="130000"/>
                </a:schemeClr>
              </a:solidFill>
            </a:endParaRPr>
          </a:p>
        </p:txBody>
      </p:sp>
      <p:sp>
        <p:nvSpPr>
          <p:cNvPr id="3" name="Content Placeholder 2"/>
          <p:cNvSpPr>
            <a:spLocks noGrp="1"/>
          </p:cNvSpPr>
          <p:nvPr>
            <p:ph idx="1"/>
          </p:nvPr>
        </p:nvSpPr>
        <p:spPr>
          <a:xfrm>
            <a:off x="642938" y="928688"/>
            <a:ext cx="8215312" cy="5715000"/>
          </a:xfrm>
        </p:spPr>
        <p:txBody>
          <a:bodyPr>
            <a:normAutofit fontScale="70000" lnSpcReduction="20000"/>
          </a:bodyPr>
          <a:lstStyle/>
          <a:p>
            <a:pPr marL="365760" indent="-283464" eaLnBrk="1" fontAlgn="auto" hangingPunct="1">
              <a:spcAft>
                <a:spcPts val="0"/>
              </a:spcAft>
              <a:buFont typeface="Wingdings 2"/>
              <a:buChar char=""/>
              <a:defRPr/>
            </a:pPr>
            <a:r>
              <a:rPr lang="en-CA" b="1" dirty="0" smtClean="0"/>
              <a:t>5. Keep it Short- </a:t>
            </a:r>
            <a:r>
              <a:rPr lang="en-CA" dirty="0" smtClean="0"/>
              <a:t>Keep in mind that people need to be able to remember it, and type it. Focus on the shortest name that your customers and visitors will associate with your website. For example, </a:t>
            </a:r>
            <a:r>
              <a:rPr lang="en-CA" dirty="0" err="1" smtClean="0"/>
              <a:t>www.pcworld.com</a:t>
            </a:r>
            <a:r>
              <a:rPr lang="en-CA" dirty="0" smtClean="0"/>
              <a:t>, is much more effective than </a:t>
            </a:r>
            <a:r>
              <a:rPr lang="en-CA" dirty="0" err="1" smtClean="0"/>
              <a:t>www.powercomputingworld.com</a:t>
            </a:r>
            <a:endParaRPr lang="en-CA" dirty="0" smtClean="0"/>
          </a:p>
          <a:p>
            <a:pPr marL="365760" indent="-283464" eaLnBrk="1" fontAlgn="auto" hangingPunct="1">
              <a:spcAft>
                <a:spcPts val="0"/>
              </a:spcAft>
              <a:buFont typeface="Wingdings 2"/>
              <a:buChar char=""/>
              <a:defRPr/>
            </a:pPr>
            <a:r>
              <a:rPr lang="en-CA" b="1" dirty="0" smtClean="0"/>
              <a:t>6. Kill Procrastination- </a:t>
            </a:r>
            <a:r>
              <a:rPr lang="en-CA" dirty="0" smtClean="0"/>
              <a:t>Don’t wait to register your domain name. If you are thinking about registering a domain name and it’s available, what are you waiting for? Just like offline real estate, online real estate is being bought up fast. Register before you loose the opportunity to get the name you really want.</a:t>
            </a:r>
          </a:p>
          <a:p>
            <a:pPr marL="365760" indent="-283464" eaLnBrk="1" fontAlgn="auto" hangingPunct="1">
              <a:spcAft>
                <a:spcPts val="0"/>
              </a:spcAft>
              <a:buFont typeface="Wingdings 2"/>
              <a:buChar char=""/>
              <a:defRPr/>
            </a:pPr>
            <a:r>
              <a:rPr lang="en-CA" b="1" dirty="0" smtClean="0"/>
              <a:t>7. Get Creative- </a:t>
            </a:r>
            <a:r>
              <a:rPr lang="en-CA" dirty="0" smtClean="0"/>
              <a:t>If your first choice is already taken. Add “e” or “</a:t>
            </a:r>
            <a:r>
              <a:rPr lang="en-CA" dirty="0" err="1" smtClean="0"/>
              <a:t>i</a:t>
            </a:r>
            <a:r>
              <a:rPr lang="en-CA" dirty="0" smtClean="0"/>
              <a:t>” or a number in front of a name, for example </a:t>
            </a:r>
            <a:r>
              <a:rPr lang="en-CA" dirty="0" err="1" smtClean="0"/>
              <a:t>www.isurfing.com</a:t>
            </a:r>
            <a:r>
              <a:rPr lang="en-CA" dirty="0" smtClean="0"/>
              <a:t>. Another secret is adding “web” or “net” in front or at the end of a name. Combine short, meaningful, catchy phrases or words that describe your business or site. For example if </a:t>
            </a:r>
            <a:r>
              <a:rPr lang="en-CA" dirty="0" err="1" smtClean="0"/>
              <a:t>www.cheaptrips.com</a:t>
            </a:r>
            <a:r>
              <a:rPr lang="en-CA" dirty="0" smtClean="0"/>
              <a:t> is taken, try </a:t>
            </a:r>
            <a:r>
              <a:rPr lang="en-CA" dirty="0" err="1" smtClean="0"/>
              <a:t>www.webcheaptrips.com</a:t>
            </a:r>
            <a:r>
              <a:rPr lang="en-CA" dirty="0" smtClean="0"/>
              <a:t> or www.cheaptrips4u.com</a:t>
            </a:r>
          </a:p>
          <a:p>
            <a:pPr marL="365760" indent="-283464" eaLnBrk="1" fontAlgn="auto" hangingPunct="1">
              <a:spcAft>
                <a:spcPts val="0"/>
              </a:spcAft>
              <a:buFont typeface="Wingdings 2"/>
              <a:buChar char=""/>
              <a:defRPr/>
            </a:pP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0"/>
            <a:ext cx="8072438" cy="549275"/>
          </a:xfrm>
        </p:spPr>
        <p:txBody>
          <a:bodyPr>
            <a:normAutofit fontScale="90000"/>
          </a:bodyPr>
          <a:lstStyle/>
          <a:p>
            <a:pPr eaLnBrk="1" fontAlgn="auto" hangingPunct="1">
              <a:spcAft>
                <a:spcPts val="0"/>
              </a:spcAft>
              <a:defRPr/>
            </a:pPr>
            <a:r>
              <a:rPr lang="en-CA" dirty="0" smtClean="0">
                <a:solidFill>
                  <a:schemeClr val="tx2">
                    <a:satMod val="130000"/>
                  </a:schemeClr>
                </a:solidFill>
              </a:rPr>
              <a:t>More Suggestions</a:t>
            </a:r>
            <a:endParaRPr lang="en-CA" dirty="0">
              <a:solidFill>
                <a:schemeClr val="tx2">
                  <a:satMod val="130000"/>
                </a:schemeClr>
              </a:solidFill>
            </a:endParaRPr>
          </a:p>
        </p:txBody>
      </p:sp>
      <p:sp>
        <p:nvSpPr>
          <p:cNvPr id="3" name="Content Placeholder 2"/>
          <p:cNvSpPr>
            <a:spLocks noGrp="1"/>
          </p:cNvSpPr>
          <p:nvPr>
            <p:ph idx="1"/>
          </p:nvPr>
        </p:nvSpPr>
        <p:spPr>
          <a:xfrm>
            <a:off x="611188" y="571500"/>
            <a:ext cx="8434387" cy="6286500"/>
          </a:xfrm>
        </p:spPr>
        <p:txBody>
          <a:bodyPr>
            <a:normAutofit fontScale="62500" lnSpcReduction="20000"/>
          </a:bodyPr>
          <a:lstStyle/>
          <a:p>
            <a:pPr marL="365760" indent="-283464" eaLnBrk="1" fontAlgn="auto" hangingPunct="1">
              <a:spcAft>
                <a:spcPts val="0"/>
              </a:spcAft>
              <a:buFont typeface="Wingdings 2"/>
              <a:buChar char=""/>
              <a:defRPr/>
            </a:pPr>
            <a:r>
              <a:rPr lang="en-CA" b="1" dirty="0" smtClean="0"/>
              <a:t>8. Know the Rules- </a:t>
            </a:r>
            <a:r>
              <a:rPr lang="en-CA" dirty="0" smtClean="0"/>
              <a:t>Remember that domain names can only use letters, numbers, and dashes. Spaces and symbols are not allowed. Also, domain names are not case sensitive.</a:t>
            </a:r>
          </a:p>
          <a:p>
            <a:pPr marL="365760" indent="-283464" eaLnBrk="1" fontAlgn="auto" hangingPunct="1">
              <a:spcAft>
                <a:spcPts val="0"/>
              </a:spcAft>
              <a:buFont typeface="Wingdings 2"/>
              <a:buChar char=""/>
              <a:defRPr/>
            </a:pPr>
            <a:r>
              <a:rPr lang="en-CA" b="1" dirty="0" smtClean="0"/>
              <a:t>9. Testing, Testing, 123- </a:t>
            </a:r>
            <a:r>
              <a:rPr lang="en-CA" dirty="0" smtClean="0"/>
              <a:t>Before you purchase your domain name, spend a couple minutes testing them. See what your friends and family think of your choices. You may have a name you think is perfect, however it may be difficult for people to remember and/or hard to spell.</a:t>
            </a:r>
          </a:p>
          <a:p>
            <a:pPr marL="365760" indent="-283464" eaLnBrk="1" fontAlgn="auto" hangingPunct="1">
              <a:spcAft>
                <a:spcPts val="0"/>
              </a:spcAft>
              <a:buFont typeface="Wingdings 2"/>
              <a:buChar char=""/>
              <a:defRPr/>
            </a:pPr>
            <a:r>
              <a:rPr lang="en-CA" b="1" dirty="0" smtClean="0"/>
              <a:t>10. Learn from Monopoly- </a:t>
            </a:r>
            <a:r>
              <a:rPr lang="en-CA" dirty="0" smtClean="0"/>
              <a:t>In the board game Monopoly, the person who usually wins, is the person who buys up the most real estate. Online real estate is no different. Purchase domain names similar in spelling to yours. The truth is, most people can’t spell. Every day millions of people misspell domain names. Inevitably, they will still land on someone’s web page. I have typed in </a:t>
            </a:r>
            <a:r>
              <a:rPr lang="en-CA" dirty="0" err="1" smtClean="0"/>
              <a:t>www.utube.com</a:t>
            </a:r>
            <a:r>
              <a:rPr lang="en-CA" dirty="0" smtClean="0"/>
              <a:t>, instead of </a:t>
            </a:r>
            <a:r>
              <a:rPr lang="en-CA" dirty="0" err="1" smtClean="0"/>
              <a:t>www.youtube</a:t>
            </a:r>
            <a:r>
              <a:rPr lang="en-CA" dirty="0" smtClean="0"/>
              <a:t>, a couple times and landed on some sort of tube manufacturing website. </a:t>
            </a:r>
            <a:r>
              <a:rPr lang="en-CA" dirty="0" err="1" smtClean="0"/>
              <a:t>Utube</a:t>
            </a:r>
            <a:r>
              <a:rPr lang="en-CA" dirty="0" smtClean="0"/>
              <a:t> is getting thousands of free hits to their site, just because they are similar in spelling to </a:t>
            </a:r>
            <a:r>
              <a:rPr lang="en-CA" dirty="0" err="1" smtClean="0"/>
              <a:t>Youtube</a:t>
            </a:r>
            <a:r>
              <a:rPr lang="en-CA" dirty="0" smtClean="0"/>
              <a:t>. If your website is </a:t>
            </a:r>
            <a:r>
              <a:rPr lang="en-CA" dirty="0" err="1" smtClean="0"/>
              <a:t>www.cheaptrips.com</a:t>
            </a:r>
            <a:r>
              <a:rPr lang="en-CA" dirty="0" smtClean="0"/>
              <a:t>, consider buying </a:t>
            </a:r>
            <a:r>
              <a:rPr lang="en-CA" dirty="0" err="1" smtClean="0"/>
              <a:t>www.cheeptrips.com</a:t>
            </a:r>
            <a:r>
              <a:rPr lang="en-CA" dirty="0" smtClean="0"/>
              <a:t> and </a:t>
            </a:r>
            <a:r>
              <a:rPr lang="en-CA" dirty="0" err="1" smtClean="0"/>
              <a:t>www.cheeptrip.com</a:t>
            </a:r>
            <a:r>
              <a:rPr lang="en-CA" dirty="0" smtClean="0"/>
              <a:t>. </a:t>
            </a:r>
          </a:p>
          <a:p>
            <a:pPr marL="365760" indent="-283464" eaLnBrk="1" fontAlgn="auto" hangingPunct="1">
              <a:spcAft>
                <a:spcPts val="0"/>
              </a:spcAft>
              <a:buFont typeface="Wingdings 2"/>
              <a:buChar char=""/>
              <a:defRPr/>
            </a:pPr>
            <a:r>
              <a:rPr lang="en-CA" b="1" dirty="0" smtClean="0"/>
              <a:t>11. Which Online Realtor to Use?- </a:t>
            </a:r>
            <a:r>
              <a:rPr lang="en-CA" dirty="0" smtClean="0"/>
              <a:t>Go to </a:t>
            </a:r>
            <a:r>
              <a:rPr lang="en-CA" dirty="0" err="1" smtClean="0"/>
              <a:t>www.GoDaddy.com</a:t>
            </a:r>
            <a:r>
              <a:rPr lang="en-CA" dirty="0" smtClean="0"/>
              <a:t>. Start with The Domain Search Box and search for a name that is available. Once you find a name that works, go ahead and start the check out process. Your new domain name will only cost you $8 - $10. Skip all of the extra services they will try and sell you. No need for them. You only have to register domains for 1 year at a time to keep costs down. They will automatically renew each year or </a:t>
            </a:r>
            <a:r>
              <a:rPr lang="en-CA" dirty="0" err="1" smtClean="0"/>
              <a:t>GoDaddy</a:t>
            </a:r>
            <a:r>
              <a:rPr lang="en-CA" dirty="0" smtClean="0"/>
              <a:t> will notify you to do so. </a:t>
            </a:r>
          </a:p>
        </p:txBody>
      </p:sp>
      <p:sp>
        <p:nvSpPr>
          <p:cNvPr id="68612" name="Rectangle 4"/>
          <p:cNvSpPr>
            <a:spLocks noChangeArrowheads="1"/>
          </p:cNvSpPr>
          <p:nvPr/>
        </p:nvSpPr>
        <p:spPr bwMode="auto">
          <a:xfrm>
            <a:off x="714375" y="6581775"/>
            <a:ext cx="69294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CA" altLang="en-US" sz="1200">
                <a:hlinkClick r:id="rId2"/>
              </a:rPr>
              <a:t>From: http://billionairebythirty.com/2009/05/how-to-pick-a-domain-name-to-drive-traffic/comment-page-1/</a:t>
            </a:r>
            <a:r>
              <a:rPr lang="en-CA" altLang="en-US" sz="12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Copyright</a:t>
            </a:r>
            <a:endParaRPr lang="en-US" dirty="0"/>
          </a:p>
        </p:txBody>
      </p:sp>
      <p:sp>
        <p:nvSpPr>
          <p:cNvPr id="3" name="Content Placeholder 2"/>
          <p:cNvSpPr>
            <a:spLocks noGrp="1"/>
          </p:cNvSpPr>
          <p:nvPr>
            <p:ph idx="1"/>
          </p:nvPr>
        </p:nvSpPr>
        <p:spPr>
          <a:xfrm>
            <a:off x="683568" y="1348592"/>
            <a:ext cx="8077200" cy="5072063"/>
          </a:xfrm>
        </p:spPr>
        <p:txBody>
          <a:bodyPr/>
          <a:lstStyle/>
          <a:p>
            <a:r>
              <a:rPr lang="en-US" dirty="0" smtClean="0"/>
              <a:t>Copyright:  your rights to control your works of creative expression</a:t>
            </a:r>
          </a:p>
          <a:p>
            <a:pPr lvl="1"/>
            <a:r>
              <a:rPr lang="en-US" dirty="0" smtClean="0"/>
              <a:t>Happens as soon as the pen leaves the paper!</a:t>
            </a:r>
          </a:p>
          <a:p>
            <a:r>
              <a:rPr lang="en-US" dirty="0" smtClean="0"/>
              <a:t>If you created it, you OWN the copyright by default.  </a:t>
            </a:r>
            <a:endParaRPr lang="en-US" dirty="0"/>
          </a:p>
          <a:p>
            <a:pPr lvl="1"/>
            <a:r>
              <a:rPr lang="en-US" dirty="0" smtClean="0"/>
              <a:t>You don’t have to do anything</a:t>
            </a:r>
          </a:p>
          <a:p>
            <a:pPr lvl="1"/>
            <a:r>
              <a:rPr lang="en-US" dirty="0" smtClean="0"/>
              <a:t>If you work for a company and you designed something while working for the company, then  </a:t>
            </a:r>
            <a:endParaRPr lang="en-US" dirty="0"/>
          </a:p>
        </p:txBody>
      </p:sp>
    </p:spTree>
    <p:extLst>
      <p:ext uri="{BB962C8B-B14F-4D97-AF65-F5344CB8AC3E}">
        <p14:creationId xmlns:p14="http://schemas.microsoft.com/office/powerpoint/2010/main" val="178711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CA" dirty="0" smtClean="0">
                <a:solidFill>
                  <a:schemeClr val="tx2">
                    <a:satMod val="130000"/>
                  </a:schemeClr>
                </a:solidFill>
              </a:rPr>
              <a:t>How do you find out if the Domain Name you want is available?</a:t>
            </a:r>
            <a:endParaRPr lang="en-CA" dirty="0">
              <a:solidFill>
                <a:schemeClr val="tx2">
                  <a:satMod val="130000"/>
                </a:schemeClr>
              </a:solidFill>
            </a:endParaRPr>
          </a:p>
        </p:txBody>
      </p:sp>
      <p:sp>
        <p:nvSpPr>
          <p:cNvPr id="69635" name="Content Placeholder 2"/>
          <p:cNvSpPr>
            <a:spLocks noGrp="1"/>
          </p:cNvSpPr>
          <p:nvPr>
            <p:ph idx="1"/>
          </p:nvPr>
        </p:nvSpPr>
        <p:spPr/>
        <p:txBody>
          <a:bodyPr/>
          <a:lstStyle/>
          <a:p>
            <a:pPr eaLnBrk="1" hangingPunct="1"/>
            <a:r>
              <a:rPr lang="en-CA" altLang="en-US" smtClean="0"/>
              <a:t>Find out from a website that lets you purchase domain names such as:</a:t>
            </a:r>
          </a:p>
          <a:p>
            <a:pPr lvl="1" eaLnBrk="1" hangingPunct="1"/>
            <a:r>
              <a:rPr lang="en-CA" altLang="en-US" smtClean="0">
                <a:hlinkClick r:id="rId2"/>
              </a:rPr>
              <a:t>www.godaddy.com</a:t>
            </a:r>
            <a:r>
              <a:rPr lang="en-CA" altLang="en-US" smtClean="0"/>
              <a:t> </a:t>
            </a:r>
          </a:p>
          <a:p>
            <a:pPr lvl="1" eaLnBrk="1" hangingPunct="1"/>
            <a:r>
              <a:rPr lang="en-CA" altLang="en-US" smtClean="0">
                <a:hlinkClick r:id="rId3"/>
              </a:rPr>
              <a:t>www.mydomain.com</a:t>
            </a:r>
            <a:r>
              <a:rPr lang="en-CA" altLang="en-US" smtClean="0"/>
              <a:t> </a:t>
            </a:r>
          </a:p>
          <a:p>
            <a:pPr lvl="1" eaLnBrk="1" hangingPunct="1"/>
            <a:r>
              <a:rPr lang="en-CA" altLang="en-US" smtClean="0">
                <a:hlinkClick r:id="rId4"/>
              </a:rPr>
              <a:t>https://www.101domain.com/</a:t>
            </a:r>
            <a:endParaRPr lang="en-CA" altLang="en-US" smtClean="0"/>
          </a:p>
          <a:p>
            <a:pPr lvl="1" eaLnBrk="1" hangingPunct="1"/>
            <a:r>
              <a:rPr lang="en-CA" altLang="en-US" smtClean="0"/>
              <a:t> </a:t>
            </a:r>
            <a:r>
              <a:rPr lang="en-CA" altLang="en-US" smtClean="0">
                <a:hlinkClick r:id="rId5"/>
              </a:rPr>
              <a:t>www.register.com</a:t>
            </a:r>
            <a:endParaRPr lang="en-CA" altLang="en-US" smtClean="0"/>
          </a:p>
          <a:p>
            <a:pPr eaLnBrk="1" hangingPunct="1"/>
            <a:r>
              <a:rPr lang="en-CA" altLang="en-US" smtClean="0"/>
              <a:t>Pay per year, must reregister every year or every few years</a:t>
            </a:r>
          </a:p>
          <a:p>
            <a:pPr eaLnBrk="1" hangingPunct="1"/>
            <a:endParaRPr lang="en-CA" alt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CA" dirty="0" smtClean="0">
                <a:solidFill>
                  <a:schemeClr val="tx2">
                    <a:satMod val="130000"/>
                  </a:schemeClr>
                </a:solidFill>
              </a:rPr>
              <a:t>To Host or Not To Host </a:t>
            </a:r>
            <a:r>
              <a:rPr lang="en-CA" dirty="0" smtClean="0">
                <a:solidFill>
                  <a:schemeClr val="tx2">
                    <a:satMod val="130000"/>
                  </a:schemeClr>
                </a:solidFill>
                <a:sym typeface="Wingdings" pitchFamily="2" charset="2"/>
              </a:rPr>
              <a:t> </a:t>
            </a:r>
            <a:r>
              <a:rPr lang="en-CA" dirty="0" smtClean="0">
                <a:solidFill>
                  <a:schemeClr val="tx2">
                    <a:satMod val="130000"/>
                  </a:schemeClr>
                </a:solidFill>
              </a:rPr>
              <a:t>That is the Question!</a:t>
            </a:r>
            <a:endParaRPr lang="en-CA" dirty="0">
              <a:solidFill>
                <a:schemeClr val="tx2">
                  <a:satMod val="130000"/>
                </a:schemeClr>
              </a:solidFill>
            </a:endParaRPr>
          </a:p>
        </p:txBody>
      </p:sp>
      <p:sp>
        <p:nvSpPr>
          <p:cNvPr id="70659" name="Content Placeholder 2"/>
          <p:cNvSpPr>
            <a:spLocks noGrp="1"/>
          </p:cNvSpPr>
          <p:nvPr>
            <p:ph idx="1"/>
          </p:nvPr>
        </p:nvSpPr>
        <p:spPr/>
        <p:txBody>
          <a:bodyPr/>
          <a:lstStyle/>
          <a:p>
            <a:pPr eaLnBrk="1" hangingPunct="1"/>
            <a:r>
              <a:rPr lang="en-CA" altLang="en-US" smtClean="0"/>
              <a:t>You have:</a:t>
            </a:r>
          </a:p>
          <a:p>
            <a:pPr lvl="1" eaLnBrk="1" hangingPunct="1"/>
            <a:r>
              <a:rPr lang="en-CA" altLang="en-US" smtClean="0"/>
              <a:t>Picked a domain name</a:t>
            </a:r>
          </a:p>
          <a:p>
            <a:pPr lvl="1" eaLnBrk="1" hangingPunct="1"/>
            <a:r>
              <a:rPr lang="en-CA" altLang="en-US" smtClean="0"/>
              <a:t>Registered it and paid for it</a:t>
            </a:r>
          </a:p>
          <a:p>
            <a:pPr eaLnBrk="1" hangingPunct="1"/>
            <a:r>
              <a:rPr lang="en-CA" altLang="en-US" smtClean="0"/>
              <a:t>Now you want to find a company that will hold/host your website (keep the files that make up your website) OR perhaps you can set up your own webserver in at your company or  home?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0"/>
            <a:ext cx="8072438" cy="785813"/>
          </a:xfrm>
        </p:spPr>
        <p:txBody>
          <a:bodyPr/>
          <a:lstStyle/>
          <a:p>
            <a:pPr eaLnBrk="1" fontAlgn="auto" hangingPunct="1">
              <a:spcAft>
                <a:spcPts val="0"/>
              </a:spcAft>
              <a:defRPr/>
            </a:pPr>
            <a:r>
              <a:rPr lang="en-CA" dirty="0" smtClean="0">
                <a:solidFill>
                  <a:schemeClr val="tx2">
                    <a:satMod val="130000"/>
                  </a:schemeClr>
                </a:solidFill>
              </a:rPr>
              <a:t>Don’t Host</a:t>
            </a:r>
            <a:r>
              <a:rPr lang="en-CA" dirty="0" smtClean="0">
                <a:solidFill>
                  <a:schemeClr val="tx2">
                    <a:satMod val="130000"/>
                  </a:schemeClr>
                </a:solidFill>
                <a:sym typeface="Wingdings" pitchFamily="2" charset="2"/>
              </a:rPr>
              <a:t> That is the answer!</a:t>
            </a:r>
            <a:endParaRPr lang="en-CA" dirty="0">
              <a:solidFill>
                <a:schemeClr val="tx2">
                  <a:satMod val="130000"/>
                </a:schemeClr>
              </a:solidFill>
            </a:endParaRPr>
          </a:p>
        </p:txBody>
      </p:sp>
      <p:sp>
        <p:nvSpPr>
          <p:cNvPr id="3" name="Content Placeholder 2"/>
          <p:cNvSpPr>
            <a:spLocks noGrp="1"/>
          </p:cNvSpPr>
          <p:nvPr>
            <p:ph idx="1"/>
          </p:nvPr>
        </p:nvSpPr>
        <p:spPr>
          <a:xfrm>
            <a:off x="566738" y="781050"/>
            <a:ext cx="8291512" cy="5929313"/>
          </a:xfrm>
        </p:spPr>
        <p:txBody>
          <a:bodyPr>
            <a:normAutofit fontScale="92500"/>
          </a:bodyPr>
          <a:lstStyle/>
          <a:p>
            <a:pPr marL="365760" indent="-283464" eaLnBrk="1" fontAlgn="auto" hangingPunct="1">
              <a:spcAft>
                <a:spcPts val="0"/>
              </a:spcAft>
              <a:buFont typeface="Wingdings 2"/>
              <a:buNone/>
              <a:defRPr/>
            </a:pPr>
            <a:r>
              <a:rPr lang="en-CA" b="1" dirty="0" smtClean="0"/>
              <a:t>4 Reasons NOT to Host Your Own Website:</a:t>
            </a:r>
          </a:p>
          <a:p>
            <a:pPr marL="365760" indent="-283464" eaLnBrk="1" fontAlgn="auto" hangingPunct="1">
              <a:spcAft>
                <a:spcPts val="0"/>
              </a:spcAft>
              <a:buFont typeface="Wingdings 2"/>
              <a:buChar char=""/>
              <a:defRPr/>
            </a:pPr>
            <a:r>
              <a:rPr lang="en-CA" b="1" dirty="0" smtClean="0"/>
              <a:t>Expensive: </a:t>
            </a:r>
            <a:r>
              <a:rPr lang="en-CA" dirty="0" smtClean="0"/>
              <a:t>Server and server software (web server, mail server, firewall, virus protection etc.) can be expensive. </a:t>
            </a:r>
          </a:p>
          <a:p>
            <a:pPr marL="365760" indent="-283464" eaLnBrk="1" fontAlgn="auto" hangingPunct="1">
              <a:spcAft>
                <a:spcPts val="0"/>
              </a:spcAft>
              <a:buFont typeface="Wingdings 2"/>
              <a:buChar char=""/>
              <a:defRPr/>
            </a:pPr>
            <a:r>
              <a:rPr lang="en-CA" b="1" dirty="0" smtClean="0"/>
              <a:t>Continual Connection: </a:t>
            </a:r>
            <a:r>
              <a:rPr lang="en-CA" dirty="0" smtClean="0"/>
              <a:t>The server needs a 24/7 high speed connection to the internet, which is relatively costly. </a:t>
            </a:r>
          </a:p>
          <a:p>
            <a:pPr marL="365760" indent="-283464" eaLnBrk="1" fontAlgn="auto" hangingPunct="1">
              <a:spcAft>
                <a:spcPts val="0"/>
              </a:spcAft>
              <a:buFont typeface="Wingdings 2"/>
              <a:buChar char=""/>
              <a:defRPr/>
            </a:pPr>
            <a:r>
              <a:rPr lang="en-CA" b="1" dirty="0" smtClean="0"/>
              <a:t>Technical:  </a:t>
            </a:r>
            <a:r>
              <a:rPr lang="en-CA" dirty="0" smtClean="0"/>
              <a:t>Setting up all the configurations including mail server, FTP server and DNS server can be complicated. </a:t>
            </a:r>
          </a:p>
          <a:p>
            <a:pPr marL="365760" indent="-283464" eaLnBrk="1" fontAlgn="auto" hangingPunct="1">
              <a:spcAft>
                <a:spcPts val="0"/>
              </a:spcAft>
              <a:buFont typeface="Wingdings 2"/>
              <a:buChar char=""/>
              <a:defRPr/>
            </a:pPr>
            <a:r>
              <a:rPr lang="en-CA" b="1" dirty="0" smtClean="0"/>
              <a:t>Support: </a:t>
            </a:r>
            <a:r>
              <a:rPr lang="en-CA" dirty="0" smtClean="0"/>
              <a:t>Server maintenance requires 24 hour support, special skills and knowledge.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142875"/>
            <a:ext cx="8215313" cy="1143000"/>
          </a:xfrm>
        </p:spPr>
        <p:txBody>
          <a:bodyPr>
            <a:normAutofit fontScale="90000"/>
          </a:bodyPr>
          <a:lstStyle/>
          <a:p>
            <a:pPr eaLnBrk="1" fontAlgn="auto" hangingPunct="1">
              <a:spcAft>
                <a:spcPts val="0"/>
              </a:spcAft>
              <a:defRPr/>
            </a:pPr>
            <a:r>
              <a:rPr lang="en-CA" dirty="0" smtClean="0">
                <a:solidFill>
                  <a:schemeClr val="tx2">
                    <a:satMod val="130000"/>
                  </a:schemeClr>
                </a:solidFill>
              </a:rPr>
              <a:t>Find an ISP </a:t>
            </a:r>
            <a:r>
              <a:rPr lang="en-CA" dirty="0" smtClean="0">
                <a:solidFill>
                  <a:schemeClr val="tx2">
                    <a:satMod val="130000"/>
                  </a:schemeClr>
                </a:solidFill>
                <a:sym typeface="Wingdings" pitchFamily="2" charset="2"/>
              </a:rPr>
              <a:t> Internet Service Provider</a:t>
            </a:r>
            <a:endParaRPr lang="en-CA" dirty="0">
              <a:solidFill>
                <a:schemeClr val="tx2">
                  <a:satMod val="130000"/>
                </a:schemeClr>
              </a:solidFill>
            </a:endParaRPr>
          </a:p>
        </p:txBody>
      </p:sp>
      <p:sp>
        <p:nvSpPr>
          <p:cNvPr id="3" name="Content Placeholder 2"/>
          <p:cNvSpPr>
            <a:spLocks noGrp="1"/>
          </p:cNvSpPr>
          <p:nvPr>
            <p:ph idx="1"/>
          </p:nvPr>
        </p:nvSpPr>
        <p:spPr>
          <a:xfrm>
            <a:off x="571500" y="1214438"/>
            <a:ext cx="8572500" cy="2714625"/>
          </a:xfrm>
        </p:spPr>
        <p:txBody>
          <a:bodyPr>
            <a:normAutofit fontScale="92500" lnSpcReduction="10000"/>
          </a:bodyPr>
          <a:lstStyle/>
          <a:p>
            <a:pPr marL="365760" indent="-283464" eaLnBrk="1" fontAlgn="auto" hangingPunct="1">
              <a:spcAft>
                <a:spcPts val="0"/>
              </a:spcAft>
              <a:buFont typeface="Wingdings 2"/>
              <a:buChar char=""/>
              <a:defRPr/>
            </a:pPr>
            <a:r>
              <a:rPr lang="en-CA" dirty="0" smtClean="0"/>
              <a:t>ISP </a:t>
            </a:r>
            <a:r>
              <a:rPr lang="en-CA" dirty="0" smtClean="0">
                <a:sym typeface="Wingdings" pitchFamily="2" charset="2"/>
              </a:rPr>
              <a:t> A company that provides access to the Internet</a:t>
            </a:r>
          </a:p>
          <a:p>
            <a:pPr marL="365760" indent="-283464" eaLnBrk="1" fontAlgn="auto" hangingPunct="1">
              <a:spcAft>
                <a:spcPts val="0"/>
              </a:spcAft>
              <a:buFont typeface="Wingdings 2"/>
              <a:buChar char=""/>
              <a:defRPr/>
            </a:pPr>
            <a:r>
              <a:rPr lang="en-CA" dirty="0" smtClean="0">
                <a:sym typeface="Wingdings" pitchFamily="2" charset="2"/>
              </a:rPr>
              <a:t>Maintains one or more machines that are permanently connected to the Internet</a:t>
            </a:r>
          </a:p>
          <a:p>
            <a:pPr marL="365760" indent="-283464" eaLnBrk="1" fontAlgn="auto" hangingPunct="1">
              <a:spcAft>
                <a:spcPts val="0"/>
              </a:spcAft>
              <a:buFont typeface="Wingdings 2"/>
              <a:buChar char=""/>
              <a:defRPr/>
            </a:pPr>
            <a:r>
              <a:rPr lang="en-CA" dirty="0" smtClean="0">
                <a:sym typeface="Wingdings" pitchFamily="2" charset="2"/>
              </a:rPr>
              <a:t>Offers connections via telephone lines, cable, satellite dishes.</a:t>
            </a:r>
            <a:endParaRPr lang="en-CA" dirty="0"/>
          </a:p>
        </p:txBody>
      </p:sp>
      <p:pic>
        <p:nvPicPr>
          <p:cNvPr id="7270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75" y="3643313"/>
            <a:ext cx="48641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ISP</a:t>
            </a:r>
            <a:endParaRPr lang="en-CA" dirty="0">
              <a:solidFill>
                <a:schemeClr val="tx2">
                  <a:satMod val="130000"/>
                </a:schemeClr>
              </a:solidFill>
            </a:endParaRPr>
          </a:p>
        </p:txBody>
      </p:sp>
      <p:sp>
        <p:nvSpPr>
          <p:cNvPr id="73731" name="Content Placeholder 2"/>
          <p:cNvSpPr>
            <a:spLocks noGrp="1"/>
          </p:cNvSpPr>
          <p:nvPr>
            <p:ph idx="1"/>
          </p:nvPr>
        </p:nvSpPr>
        <p:spPr/>
        <p:txBody>
          <a:bodyPr/>
          <a:lstStyle/>
          <a:p>
            <a:pPr eaLnBrk="1" hangingPunct="1"/>
            <a:r>
              <a:rPr lang="en-CA" altLang="en-US" smtClean="0"/>
              <a:t>Provide user with:</a:t>
            </a:r>
          </a:p>
          <a:p>
            <a:pPr lvl="1" eaLnBrk="1" hangingPunct="1"/>
            <a:r>
              <a:rPr lang="en-CA" altLang="en-US" smtClean="0"/>
              <a:t>User account for accessing the Internet</a:t>
            </a:r>
          </a:p>
          <a:p>
            <a:pPr lvl="1" eaLnBrk="1" hangingPunct="1"/>
            <a:r>
              <a:rPr lang="en-CA" altLang="en-US" smtClean="0"/>
              <a:t>Email access</a:t>
            </a:r>
          </a:p>
          <a:p>
            <a:pPr lvl="1" eaLnBrk="1" hangingPunct="1"/>
            <a:r>
              <a:rPr lang="en-CA" altLang="en-US" smtClean="0"/>
              <a:t>Web Space to host/hold your website</a:t>
            </a:r>
          </a:p>
          <a:p>
            <a:pPr eaLnBrk="1" hangingPunct="1"/>
            <a:r>
              <a:rPr lang="en-CA" altLang="en-US" smtClean="0"/>
              <a:t>Some ISPs are:</a:t>
            </a:r>
          </a:p>
          <a:p>
            <a:pPr lvl="1" eaLnBrk="1" hangingPunct="1"/>
            <a:r>
              <a:rPr lang="en-CA" altLang="en-US" smtClean="0"/>
              <a:t>Rogers</a:t>
            </a:r>
          </a:p>
          <a:p>
            <a:pPr lvl="1" eaLnBrk="1" hangingPunct="1"/>
            <a:r>
              <a:rPr lang="en-CA" altLang="en-US" smtClean="0"/>
              <a:t>Bell</a:t>
            </a:r>
          </a:p>
          <a:p>
            <a:pPr lvl="1" eaLnBrk="1" hangingPunct="1"/>
            <a:r>
              <a:rPr lang="en-CA" altLang="en-US" smtClean="0"/>
              <a:t>Execulink</a:t>
            </a:r>
          </a:p>
          <a:p>
            <a:pPr lvl="1" eaLnBrk="1" hangingPunct="1"/>
            <a:r>
              <a:rPr lang="en-CA" altLang="en-US" smtClean="0"/>
              <a:t>Western (at least while you are a student here </a:t>
            </a:r>
            <a:r>
              <a:rPr lang="en-CA" altLang="en-US" smtClean="0">
                <a:sym typeface="Wingdings" panose="05000000000000000000" pitchFamily="2" charset="2"/>
              </a:rPr>
              <a:t>)</a:t>
            </a:r>
            <a:endParaRPr lang="en-CA" altLang="en-US" smtClean="0"/>
          </a:p>
          <a:p>
            <a:pPr lvl="1" eaLnBrk="1" hangingPunct="1"/>
            <a:endParaRPr lang="en-CA" alt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What to look for in an ISP</a:t>
            </a:r>
            <a:endParaRPr lang="en-CA" dirty="0">
              <a:solidFill>
                <a:schemeClr val="tx2">
                  <a:satMod val="130000"/>
                </a:schemeClr>
              </a:solidFill>
            </a:endParaRPr>
          </a:p>
        </p:txBody>
      </p:sp>
      <p:sp>
        <p:nvSpPr>
          <p:cNvPr id="3" name="Content Placeholder 2"/>
          <p:cNvSpPr>
            <a:spLocks noGrp="1"/>
          </p:cNvSpPr>
          <p:nvPr>
            <p:ph idx="1"/>
          </p:nvPr>
        </p:nvSpPr>
        <p:spPr>
          <a:xfrm>
            <a:off x="823913" y="1052513"/>
            <a:ext cx="8077200" cy="5357812"/>
          </a:xfrm>
        </p:spPr>
        <p:txBody>
          <a:bodyPr>
            <a:normAutofit fontScale="62500" lnSpcReduction="20000"/>
          </a:bodyPr>
          <a:lstStyle/>
          <a:p>
            <a:pPr marL="365760" indent="-283464" eaLnBrk="1" fontAlgn="auto" hangingPunct="1">
              <a:spcAft>
                <a:spcPts val="0"/>
              </a:spcAft>
              <a:buFont typeface="Wingdings 2"/>
              <a:buNone/>
              <a:defRPr/>
            </a:pPr>
            <a:r>
              <a:rPr lang="en-CA" sz="3800" b="1" dirty="0" smtClean="0">
                <a:solidFill>
                  <a:schemeClr val="accent1"/>
                </a:solidFill>
              </a:rPr>
              <a:t>Top 10 Reasons to pick an ISP</a:t>
            </a:r>
          </a:p>
          <a:p>
            <a:pPr marL="365760" indent="-283464" eaLnBrk="1" fontAlgn="auto" hangingPunct="1">
              <a:spcAft>
                <a:spcPts val="0"/>
              </a:spcAft>
              <a:buFont typeface="Wingdings 2"/>
              <a:buChar char=""/>
              <a:defRPr/>
            </a:pPr>
            <a:r>
              <a:rPr lang="en-CA" b="1" dirty="0" smtClean="0"/>
              <a:t>Disk Space </a:t>
            </a:r>
            <a:r>
              <a:rPr lang="en-CA" b="1" dirty="0" smtClean="0">
                <a:sym typeface="Wingdings" pitchFamily="2" charset="2"/>
              </a:rPr>
              <a:t> </a:t>
            </a:r>
            <a:r>
              <a:rPr lang="en-CA" dirty="0" smtClean="0"/>
              <a:t>Always get more, Standard 5 GB – 10 GB</a:t>
            </a:r>
          </a:p>
          <a:p>
            <a:pPr marL="365760" indent="-283464" eaLnBrk="1" fontAlgn="auto" hangingPunct="1">
              <a:spcAft>
                <a:spcPts val="0"/>
              </a:spcAft>
              <a:buFont typeface="Wingdings 2"/>
              <a:buChar char=""/>
              <a:defRPr/>
            </a:pPr>
            <a:r>
              <a:rPr lang="en-CA" b="1" dirty="0" smtClean="0"/>
              <a:t>Bandwidth </a:t>
            </a:r>
            <a:r>
              <a:rPr lang="en-CA" b="1" dirty="0" smtClean="0">
                <a:sym typeface="Wingdings" pitchFamily="2" charset="2"/>
              </a:rPr>
              <a:t> </a:t>
            </a:r>
            <a:r>
              <a:rPr lang="en-CA" dirty="0" smtClean="0"/>
              <a:t>bandwidth is the amount of traffic that is allowed to occur between your web site and the rest of the internet in a given time period (static pages  go with low; need for downloads  go with high)</a:t>
            </a:r>
          </a:p>
          <a:p>
            <a:pPr marL="365760" indent="-283464" eaLnBrk="1" fontAlgn="auto" hangingPunct="1">
              <a:spcAft>
                <a:spcPts val="0"/>
              </a:spcAft>
              <a:buFont typeface="Wingdings 2"/>
              <a:buChar char=""/>
              <a:defRPr/>
            </a:pPr>
            <a:r>
              <a:rPr lang="en-CA" b="1" dirty="0" smtClean="0"/>
              <a:t>Web Site Speed </a:t>
            </a:r>
            <a:r>
              <a:rPr lang="en-CA" b="1" dirty="0" smtClean="0">
                <a:sym typeface="Wingdings" pitchFamily="2" charset="2"/>
              </a:rPr>
              <a:t> </a:t>
            </a:r>
            <a:r>
              <a:rPr lang="en-CA" dirty="0" smtClean="0"/>
              <a:t>Web site speed is a given… slow.. Poor service (ask for some websites and try it out yourself) </a:t>
            </a:r>
          </a:p>
          <a:p>
            <a:pPr marL="365760" indent="-283464" eaLnBrk="1" fontAlgn="auto" hangingPunct="1">
              <a:spcAft>
                <a:spcPts val="0"/>
              </a:spcAft>
              <a:buFont typeface="Wingdings 2"/>
              <a:buChar char=""/>
              <a:defRPr/>
            </a:pPr>
            <a:r>
              <a:rPr lang="en-CA" b="1" dirty="0" smtClean="0"/>
              <a:t>Database/Programming Language Support </a:t>
            </a:r>
            <a:r>
              <a:rPr lang="en-CA" b="1" dirty="0" smtClean="0">
                <a:sym typeface="Wingdings" pitchFamily="2" charset="2"/>
              </a:rPr>
              <a:t> </a:t>
            </a:r>
            <a:r>
              <a:rPr lang="en-CA" dirty="0" smtClean="0"/>
              <a:t>Needs for dynamic website – interact with customers. Perl, Java, PHP etc… </a:t>
            </a:r>
          </a:p>
          <a:p>
            <a:pPr marL="365760" indent="-283464" eaLnBrk="1" fontAlgn="auto" hangingPunct="1">
              <a:spcAft>
                <a:spcPts val="0"/>
              </a:spcAft>
              <a:buFont typeface="Wingdings 2"/>
              <a:buChar char=""/>
              <a:defRPr/>
            </a:pPr>
            <a:r>
              <a:rPr lang="en-CA" b="1" dirty="0" smtClean="0"/>
              <a:t>Technical Support </a:t>
            </a:r>
            <a:r>
              <a:rPr lang="en-CA" b="1" dirty="0" smtClean="0">
                <a:sym typeface="Wingdings" pitchFamily="2" charset="2"/>
              </a:rPr>
              <a:t> </a:t>
            </a:r>
            <a:r>
              <a:rPr lang="en-CA" dirty="0" smtClean="0"/>
              <a:t>Test by sending them an e-mail and see response time, Contact names, e-mails, phone numbers, hotlines</a:t>
            </a:r>
          </a:p>
          <a:p>
            <a:pPr marL="365760" indent="-283464" eaLnBrk="1" fontAlgn="auto" hangingPunct="1">
              <a:spcAft>
                <a:spcPts val="0"/>
              </a:spcAft>
              <a:buFont typeface="Wingdings 2"/>
              <a:buChar char=""/>
              <a:defRPr/>
            </a:pPr>
            <a:r>
              <a:rPr lang="en-CA" b="1" dirty="0" err="1" smtClean="0"/>
              <a:t>UpTime</a:t>
            </a:r>
            <a:r>
              <a:rPr lang="en-CA" b="1" dirty="0" smtClean="0"/>
              <a:t> </a:t>
            </a:r>
            <a:r>
              <a:rPr lang="en-CA" b="1" dirty="0" smtClean="0">
                <a:sym typeface="Wingdings" pitchFamily="2" charset="2"/>
              </a:rPr>
              <a:t> </a:t>
            </a:r>
            <a:r>
              <a:rPr lang="en-CA" dirty="0" smtClean="0"/>
              <a:t>Look for 99% plus guaranteed </a:t>
            </a:r>
          </a:p>
          <a:p>
            <a:pPr marL="365760" indent="-283464" eaLnBrk="1" fontAlgn="auto" hangingPunct="1">
              <a:spcAft>
                <a:spcPts val="0"/>
              </a:spcAft>
              <a:buFont typeface="Wingdings 2"/>
              <a:buChar char=""/>
              <a:defRPr/>
            </a:pPr>
            <a:r>
              <a:rPr lang="en-CA" b="1" dirty="0" smtClean="0"/>
              <a:t>FTP Access </a:t>
            </a:r>
            <a:r>
              <a:rPr lang="en-CA" b="1" dirty="0" smtClean="0">
                <a:sym typeface="Wingdings" pitchFamily="2" charset="2"/>
              </a:rPr>
              <a:t> </a:t>
            </a:r>
            <a:r>
              <a:rPr lang="en-CA" dirty="0" smtClean="0"/>
              <a:t>Unlimited and unrestricted FTP access for easy maintenance</a:t>
            </a:r>
          </a:p>
          <a:p>
            <a:pPr marL="365760" indent="-283464" eaLnBrk="1" fontAlgn="auto" hangingPunct="1">
              <a:spcAft>
                <a:spcPts val="0"/>
              </a:spcAft>
              <a:buFont typeface="Wingdings 2"/>
              <a:buChar char=""/>
              <a:defRPr/>
            </a:pPr>
            <a:r>
              <a:rPr lang="en-CA" b="1" dirty="0" smtClean="0"/>
              <a:t>Web Statistics Summary: </a:t>
            </a:r>
            <a:r>
              <a:rPr lang="en-CA" b="1" dirty="0" smtClean="0">
                <a:sym typeface="Wingdings" pitchFamily="2" charset="2"/>
              </a:rPr>
              <a:t></a:t>
            </a:r>
            <a:r>
              <a:rPr lang="en-CA" b="1" dirty="0" smtClean="0"/>
              <a:t> </a:t>
            </a:r>
            <a:r>
              <a:rPr lang="en-CA" dirty="0" smtClean="0"/>
              <a:t>Traffic on your website- Easy access to your information… control</a:t>
            </a:r>
          </a:p>
          <a:p>
            <a:pPr marL="365760" indent="-283464" eaLnBrk="1" fontAlgn="auto" hangingPunct="1">
              <a:spcAft>
                <a:spcPts val="0"/>
              </a:spcAft>
              <a:buFont typeface="Wingdings 2"/>
              <a:buChar char=""/>
              <a:defRPr/>
            </a:pPr>
            <a:r>
              <a:rPr lang="en-CA" b="1" dirty="0" smtClean="0"/>
              <a:t>Scripts availability </a:t>
            </a:r>
            <a:r>
              <a:rPr lang="en-CA" b="1" dirty="0" smtClean="0">
                <a:sym typeface="Wingdings" pitchFamily="2" charset="2"/>
              </a:rPr>
              <a:t> </a:t>
            </a:r>
            <a:r>
              <a:rPr lang="en-CA" dirty="0" smtClean="0"/>
              <a:t>counters, forms support.</a:t>
            </a:r>
          </a:p>
          <a:p>
            <a:pPr marL="365760" indent="-283464" eaLnBrk="1" fontAlgn="auto" hangingPunct="1">
              <a:spcAft>
                <a:spcPts val="0"/>
              </a:spcAft>
              <a:buFont typeface="Wingdings 2"/>
              <a:buChar char=""/>
              <a:defRPr/>
            </a:pPr>
            <a:r>
              <a:rPr lang="en-CA" b="1" dirty="0" smtClean="0"/>
              <a:t>Web Provider </a:t>
            </a:r>
            <a:r>
              <a:rPr lang="en-CA" b="1" dirty="0" smtClean="0">
                <a:sym typeface="Wingdings" pitchFamily="2" charset="2"/>
              </a:rPr>
              <a:t> </a:t>
            </a:r>
            <a:r>
              <a:rPr lang="en-CA" dirty="0" smtClean="0"/>
              <a:t> Reliability? How long? Popular? </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
          <p:cNvSpPr>
            <a:spLocks noChangeArrowheads="1"/>
          </p:cNvSpPr>
          <p:nvPr/>
        </p:nvSpPr>
        <p:spPr bwMode="auto">
          <a:xfrm>
            <a:off x="1331913" y="6237288"/>
            <a:ext cx="70564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hlinkClick r:id="rId2"/>
              </a:rPr>
              <a:t>Newer Data </a:t>
            </a:r>
            <a:r>
              <a:rPr lang="en-US" altLang="en-US">
                <a:sym typeface="Wingdings" panose="05000000000000000000" pitchFamily="2" charset="2"/>
                <a:hlinkClick r:id="rId2"/>
              </a:rPr>
              <a:t> </a:t>
            </a:r>
            <a:r>
              <a:rPr lang="en-US" altLang="en-US">
                <a:hlinkClick r:id="rId2"/>
              </a:rPr>
              <a:t>http://www.comparemyrates.ca/internet-plans/</a:t>
            </a:r>
            <a:r>
              <a:rPr lang="en-US" altLang="en-US"/>
              <a:t> </a:t>
            </a:r>
          </a:p>
        </p:txBody>
      </p:sp>
      <p:pic>
        <p:nvPicPr>
          <p:cNvPr id="7680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15875"/>
            <a:ext cx="7472363" cy="609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 descr="image001">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1863" y="2952750"/>
            <a:ext cx="284797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8263" y="28575"/>
            <a:ext cx="9856788" cy="682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214313"/>
            <a:ext cx="8358188" cy="1143000"/>
          </a:xfrm>
        </p:spPr>
        <p:txBody>
          <a:bodyPr>
            <a:normAutofit fontScale="90000"/>
          </a:bodyPr>
          <a:lstStyle/>
          <a:p>
            <a:pPr eaLnBrk="1" fontAlgn="auto" hangingPunct="1">
              <a:spcAft>
                <a:spcPts val="0"/>
              </a:spcAft>
              <a:defRPr/>
            </a:pPr>
            <a:r>
              <a:rPr lang="en-CA" dirty="0" smtClean="0">
                <a:solidFill>
                  <a:schemeClr val="tx2">
                    <a:satMod val="130000"/>
                  </a:schemeClr>
                </a:solidFill>
              </a:rPr>
              <a:t>Okay, I have the Domain Name, what is next? </a:t>
            </a:r>
            <a:r>
              <a:rPr lang="en-CA" b="1" dirty="0" smtClean="0">
                <a:solidFill>
                  <a:schemeClr val="tx2">
                    <a:satMod val="130000"/>
                  </a:schemeClr>
                </a:solidFill>
                <a:sym typeface="Wingdings" pitchFamily="2" charset="2"/>
              </a:rPr>
              <a:t>Stage 1: Planning and Design</a:t>
            </a:r>
            <a:endParaRPr lang="en-CA" b="1" dirty="0">
              <a:solidFill>
                <a:schemeClr val="tx2">
                  <a:satMod val="130000"/>
                </a:schemeClr>
              </a:solidFill>
            </a:endParaRPr>
          </a:p>
        </p:txBody>
      </p:sp>
      <p:sp>
        <p:nvSpPr>
          <p:cNvPr id="77827" name="Content Placeholder 2"/>
          <p:cNvSpPr>
            <a:spLocks noGrp="1"/>
          </p:cNvSpPr>
          <p:nvPr>
            <p:ph idx="1"/>
          </p:nvPr>
        </p:nvSpPr>
        <p:spPr>
          <a:xfrm>
            <a:off x="785813" y="1357313"/>
            <a:ext cx="7715250" cy="4857750"/>
          </a:xfrm>
        </p:spPr>
        <p:txBody>
          <a:bodyPr/>
          <a:lstStyle/>
          <a:p>
            <a:pPr eaLnBrk="1" hangingPunct="1"/>
            <a:r>
              <a:rPr lang="en-CA" altLang="en-US" b="1" smtClean="0"/>
              <a:t>Define the Business Requirements</a:t>
            </a:r>
          </a:p>
          <a:p>
            <a:pPr lvl="1" eaLnBrk="1" hangingPunct="1"/>
            <a:r>
              <a:rPr lang="en-CA" altLang="en-US" smtClean="0"/>
              <a:t>Meet with the client:</a:t>
            </a:r>
          </a:p>
          <a:p>
            <a:pPr lvl="2" eaLnBrk="1" hangingPunct="1"/>
            <a:r>
              <a:rPr lang="en-CA" altLang="en-US" smtClean="0"/>
              <a:t>Be prepared</a:t>
            </a:r>
          </a:p>
          <a:p>
            <a:pPr lvl="2" eaLnBrk="1" hangingPunct="1"/>
            <a:r>
              <a:rPr lang="en-CA" altLang="en-US" smtClean="0"/>
              <a:t>Ask questions </a:t>
            </a:r>
            <a:r>
              <a:rPr lang="en-CA" altLang="en-US" smtClean="0">
                <a:sym typeface="Wingdings" panose="05000000000000000000" pitchFamily="2" charset="2"/>
              </a:rPr>
              <a:t> LISTEN TO THE ANSWERS</a:t>
            </a:r>
          </a:p>
          <a:p>
            <a:pPr lvl="2" eaLnBrk="1" hangingPunct="1"/>
            <a:r>
              <a:rPr lang="en-CA" altLang="en-US" smtClean="0">
                <a:sym typeface="Wingdings" panose="05000000000000000000" pitchFamily="2" charset="2"/>
              </a:rPr>
              <a:t>Learn as much as you can about their business</a:t>
            </a:r>
          </a:p>
          <a:p>
            <a:pPr lvl="2" eaLnBrk="1" hangingPunct="1"/>
            <a:r>
              <a:rPr lang="en-CA" altLang="en-US" smtClean="0">
                <a:sym typeface="Wingdings" panose="05000000000000000000" pitchFamily="2" charset="2"/>
              </a:rPr>
              <a:t>Ask for all the reports they generate, the forms they fill in, their printed brochures, etc…</a:t>
            </a:r>
            <a:endParaRPr lang="en-CA" altLang="en-US" smtClean="0"/>
          </a:p>
        </p:txBody>
      </p:sp>
      <p:pic>
        <p:nvPicPr>
          <p:cNvPr id="77828" name="Picture 2" descr="Student shakes hand with cli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5" y="4500563"/>
            <a:ext cx="2416175" cy="220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eaLnBrk="1" fontAlgn="auto" hangingPunct="1">
              <a:spcAft>
                <a:spcPts val="0"/>
              </a:spcAft>
              <a:defRPr/>
            </a:pPr>
            <a:r>
              <a:rPr lang="en-CA" dirty="0" smtClean="0">
                <a:solidFill>
                  <a:schemeClr val="tx2">
                    <a:satMod val="130000"/>
                  </a:schemeClr>
                </a:solidFill>
              </a:rPr>
              <a:t>What questions should you ask your clients?</a:t>
            </a:r>
            <a:endParaRPr lang="en-CA" dirty="0">
              <a:solidFill>
                <a:schemeClr val="tx2">
                  <a:satMod val="130000"/>
                </a:schemeClr>
              </a:solidFill>
            </a:endParaRPr>
          </a:p>
        </p:txBody>
      </p:sp>
      <p:sp>
        <p:nvSpPr>
          <p:cNvPr id="21" name="Content Placeholder 20"/>
          <p:cNvSpPr>
            <a:spLocks noGrp="1"/>
          </p:cNvSpPr>
          <p:nvPr>
            <p:ph idx="1"/>
          </p:nvPr>
        </p:nvSpPr>
        <p:spPr/>
        <p:txBody>
          <a:bodyPr>
            <a:normAutofit lnSpcReduction="10000"/>
          </a:bodyPr>
          <a:lstStyle/>
          <a:p>
            <a:pPr marL="365760" indent="-283464" eaLnBrk="1" fontAlgn="auto" hangingPunct="1">
              <a:spcAft>
                <a:spcPts val="0"/>
              </a:spcAft>
              <a:buFont typeface="Wingdings 2"/>
              <a:buChar char=""/>
              <a:defRPr/>
            </a:pPr>
            <a:r>
              <a:rPr lang="en-CA" dirty="0" smtClean="0"/>
              <a:t>Who will their primary audience be?</a:t>
            </a:r>
          </a:p>
          <a:p>
            <a:pPr marL="365760" indent="-283464" eaLnBrk="1" fontAlgn="auto" hangingPunct="1">
              <a:spcAft>
                <a:spcPts val="0"/>
              </a:spcAft>
              <a:buFont typeface="Wingdings 2"/>
              <a:buChar char=""/>
              <a:defRPr/>
            </a:pPr>
            <a:r>
              <a:rPr lang="en-CA" dirty="0" smtClean="0"/>
              <a:t>What is the company’s image?</a:t>
            </a:r>
          </a:p>
          <a:p>
            <a:pPr marL="365760" indent="-283464" eaLnBrk="1" fontAlgn="auto" hangingPunct="1">
              <a:spcAft>
                <a:spcPts val="0"/>
              </a:spcAft>
              <a:buFont typeface="Wingdings 2"/>
              <a:buChar char=""/>
              <a:defRPr/>
            </a:pPr>
            <a:r>
              <a:rPr lang="en-CA" dirty="0" smtClean="0"/>
              <a:t>Do they have a company logo (this will help you with colours and a theme)? How about some other graphics/images?</a:t>
            </a:r>
          </a:p>
          <a:p>
            <a:pPr marL="365760" indent="-283464" eaLnBrk="1" fontAlgn="auto" hangingPunct="1">
              <a:spcAft>
                <a:spcPts val="0"/>
              </a:spcAft>
              <a:buFont typeface="Wingdings 2"/>
              <a:buChar char=""/>
              <a:defRPr/>
            </a:pPr>
            <a:r>
              <a:rPr lang="en-CA" dirty="0" smtClean="0"/>
              <a:t>Will the company’s focus change over the next year or so?</a:t>
            </a:r>
          </a:p>
          <a:p>
            <a:pPr marL="365760" indent="-283464" eaLnBrk="1" fontAlgn="auto" hangingPunct="1">
              <a:spcAft>
                <a:spcPts val="0"/>
              </a:spcAft>
              <a:buFont typeface="Wingdings 2"/>
              <a:buChar char=""/>
              <a:defRPr/>
            </a:pPr>
            <a:r>
              <a:rPr lang="en-CA" dirty="0" smtClean="0"/>
              <a:t>What content will be on the page? </a:t>
            </a:r>
            <a:r>
              <a:rPr lang="en-CA" dirty="0" smtClean="0">
                <a:sym typeface="Wingdings" pitchFamily="2" charset="2"/>
              </a:rPr>
              <a:t>This might help you figure out how to organize the material!</a:t>
            </a:r>
            <a:endParaRPr lang="en-CA"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Questions:</a:t>
            </a:r>
            <a:endParaRPr lang="en-CA" dirty="0">
              <a:solidFill>
                <a:schemeClr val="tx2">
                  <a:satMod val="130000"/>
                </a:schemeClr>
              </a:solidFill>
            </a:endParaRPr>
          </a:p>
        </p:txBody>
      </p:sp>
      <p:sp>
        <p:nvSpPr>
          <p:cNvPr id="44" name="Content Placeholder 43"/>
          <p:cNvSpPr>
            <a:spLocks noGrp="1"/>
          </p:cNvSpPr>
          <p:nvPr>
            <p:ph idx="1"/>
          </p:nvPr>
        </p:nvSpPr>
        <p:spPr>
          <a:xfrm>
            <a:off x="755650" y="1125538"/>
            <a:ext cx="8077200" cy="5072062"/>
          </a:xfrm>
        </p:spPr>
        <p:txBody>
          <a:bodyPr/>
          <a:lstStyle/>
          <a:p>
            <a:pPr eaLnBrk="1" hangingPunct="1"/>
            <a:r>
              <a:rPr lang="en-CA" altLang="en-US" smtClean="0"/>
              <a:t>Think of some of your favourite websites, what is it about those websites that you like?</a:t>
            </a:r>
          </a:p>
          <a:p>
            <a:pPr eaLnBrk="1" hangingPunct="1"/>
            <a:r>
              <a:rPr lang="en-CA" altLang="en-US" smtClean="0"/>
              <a:t>Think of some websites you avoid, why do you avoid them?</a:t>
            </a:r>
          </a:p>
        </p:txBody>
      </p:sp>
      <p:pic>
        <p:nvPicPr>
          <p:cNvPr id="79876" name="Picture 2" descr="cartoontif"/>
          <p:cNvPicPr>
            <a:picLocks noChangeAspect="1" noChangeArrowheads="1"/>
          </p:cNvPicPr>
          <p:nvPr/>
        </p:nvPicPr>
        <p:blipFill>
          <a:blip r:embed="rId2">
            <a:extLst>
              <a:ext uri="{28A0092B-C50C-407E-A947-70E740481C1C}">
                <a14:useLocalDpi xmlns:a14="http://schemas.microsoft.com/office/drawing/2010/main" val="0"/>
              </a:ext>
            </a:extLst>
          </a:blip>
          <a:srcRect l="6001" t="11276" r="7588" b="7242"/>
          <a:stretch>
            <a:fillRect/>
          </a:stretch>
        </p:blipFill>
        <p:spPr bwMode="auto">
          <a:xfrm>
            <a:off x="4859338" y="3789363"/>
            <a:ext cx="3743325" cy="290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2000"/>
                                        <p:tgtEl>
                                          <p:spTgt spid="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fade">
                                      <p:cBhvr>
                                        <p:cTn id="12" dur="2000"/>
                                        <p:tgtEl>
                                          <p:spTgt spid="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you copyright?</a:t>
            </a:r>
            <a:endParaRPr lang="en-US" dirty="0"/>
          </a:p>
        </p:txBody>
      </p:sp>
      <p:sp>
        <p:nvSpPr>
          <p:cNvPr id="3" name="Content Placeholder 2"/>
          <p:cNvSpPr>
            <a:spLocks noGrp="1"/>
          </p:cNvSpPr>
          <p:nvPr>
            <p:ph idx="1"/>
          </p:nvPr>
        </p:nvSpPr>
        <p:spPr/>
        <p:txBody>
          <a:bodyPr/>
          <a:lstStyle/>
          <a:p>
            <a:r>
              <a:rPr lang="en-US" dirty="0" smtClean="0"/>
              <a:t>Anything you created that is TANGIBLE (a tangible medium of expression)</a:t>
            </a:r>
          </a:p>
          <a:p>
            <a:r>
              <a:rPr lang="en-US" dirty="0" err="1" smtClean="0"/>
              <a:t>Eg</a:t>
            </a:r>
            <a:r>
              <a:rPr lang="en-US" dirty="0" smtClean="0"/>
              <a:t>. drawing vs a song in your head</a:t>
            </a:r>
          </a:p>
          <a:p>
            <a:r>
              <a:rPr lang="en-US" dirty="0" smtClean="0"/>
              <a:t>Photographs, drawings</a:t>
            </a:r>
          </a:p>
          <a:p>
            <a:r>
              <a:rPr lang="en-US" dirty="0" smtClean="0"/>
              <a:t>Music</a:t>
            </a:r>
          </a:p>
          <a:p>
            <a:r>
              <a:rPr lang="en-US" dirty="0" smtClean="0"/>
              <a:t>Sculptures</a:t>
            </a:r>
          </a:p>
          <a:p>
            <a:r>
              <a:rPr lang="en-US" dirty="0" smtClean="0"/>
              <a:t>Non words nor name</a:t>
            </a:r>
          </a:p>
          <a:p>
            <a:r>
              <a:rPr lang="en-US" dirty="0" smtClean="0"/>
              <a:t>Not ideas</a:t>
            </a:r>
            <a:endParaRPr lang="en-US" dirty="0"/>
          </a:p>
        </p:txBody>
      </p:sp>
    </p:spTree>
    <p:extLst>
      <p:ext uri="{BB962C8B-B14F-4D97-AF65-F5344CB8AC3E}">
        <p14:creationId xmlns:p14="http://schemas.microsoft.com/office/powerpoint/2010/main" val="366668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eaLnBrk="1" fontAlgn="auto" hangingPunct="1">
              <a:spcAft>
                <a:spcPts val="0"/>
              </a:spcAft>
              <a:defRPr/>
            </a:pPr>
            <a:r>
              <a:rPr lang="en-CA" dirty="0" smtClean="0">
                <a:solidFill>
                  <a:schemeClr val="tx2">
                    <a:satMod val="130000"/>
                  </a:schemeClr>
                </a:solidFill>
              </a:rPr>
              <a:t>What is the best thing you can do when designing a new website? </a:t>
            </a:r>
            <a:endParaRPr lang="en-CA" dirty="0">
              <a:solidFill>
                <a:schemeClr val="tx2">
                  <a:satMod val="130000"/>
                </a:schemeClr>
              </a:solidFill>
            </a:endParaRPr>
          </a:p>
        </p:txBody>
      </p:sp>
      <p:sp>
        <p:nvSpPr>
          <p:cNvPr id="20" name="Content Placeholder 19"/>
          <p:cNvSpPr>
            <a:spLocks noGrp="1"/>
          </p:cNvSpPr>
          <p:nvPr>
            <p:ph idx="1"/>
          </p:nvPr>
        </p:nvSpPr>
        <p:spPr>
          <a:xfrm>
            <a:off x="857250" y="1500188"/>
            <a:ext cx="8077200" cy="4857750"/>
          </a:xfrm>
        </p:spPr>
        <p:txBody>
          <a:bodyPr>
            <a:normAutofit lnSpcReduction="10000"/>
          </a:bodyPr>
          <a:lstStyle/>
          <a:p>
            <a:pPr marL="365760" indent="-283464" eaLnBrk="1" fontAlgn="auto" hangingPunct="1">
              <a:spcAft>
                <a:spcPts val="0"/>
              </a:spcAft>
              <a:buFont typeface="Wingdings 2"/>
              <a:buChar char=""/>
              <a:defRPr/>
            </a:pPr>
            <a:r>
              <a:rPr lang="en-CA" dirty="0" smtClean="0"/>
              <a:t>Look at other websites!</a:t>
            </a:r>
          </a:p>
          <a:p>
            <a:pPr marL="640080" lvl="1" indent="-237744" eaLnBrk="1" fontAlgn="auto" hangingPunct="1">
              <a:spcAft>
                <a:spcPts val="0"/>
              </a:spcAft>
              <a:buFont typeface="Verdana"/>
              <a:buChar char="◦"/>
              <a:defRPr/>
            </a:pPr>
            <a:r>
              <a:rPr lang="en-CA" dirty="0" smtClean="0"/>
              <a:t>Look at the competitors websites</a:t>
            </a:r>
          </a:p>
          <a:p>
            <a:pPr marL="886968" lvl="2" eaLnBrk="1" fontAlgn="auto" hangingPunct="1">
              <a:spcAft>
                <a:spcPts val="0"/>
              </a:spcAft>
              <a:buFont typeface="Wingdings 2"/>
              <a:buChar char=""/>
              <a:defRPr/>
            </a:pPr>
            <a:r>
              <a:rPr lang="en-CA" dirty="0" smtClean="0"/>
              <a:t>What are some of the great ideas they have?</a:t>
            </a:r>
          </a:p>
          <a:p>
            <a:pPr marL="640080" lvl="1" indent="-237744" eaLnBrk="1" fontAlgn="auto" hangingPunct="1">
              <a:spcAft>
                <a:spcPts val="0"/>
              </a:spcAft>
              <a:buFont typeface="Verdana"/>
              <a:buChar char="◦"/>
              <a:defRPr/>
            </a:pPr>
            <a:r>
              <a:rPr lang="en-CA" dirty="0" smtClean="0"/>
              <a:t>Look at websites that you think are:</a:t>
            </a:r>
          </a:p>
          <a:p>
            <a:pPr marL="886968" lvl="2" eaLnBrk="1" fontAlgn="auto" hangingPunct="1">
              <a:spcAft>
                <a:spcPts val="0"/>
              </a:spcAft>
              <a:buFont typeface="Wingdings 2"/>
              <a:buChar char=""/>
              <a:defRPr/>
            </a:pPr>
            <a:r>
              <a:rPr lang="en-CA" dirty="0" smtClean="0"/>
              <a:t>Beautiful</a:t>
            </a:r>
          </a:p>
          <a:p>
            <a:pPr marL="886968" lvl="2" eaLnBrk="1" fontAlgn="auto" hangingPunct="1">
              <a:spcAft>
                <a:spcPts val="0"/>
              </a:spcAft>
              <a:buFont typeface="Wingdings 2"/>
              <a:buChar char=""/>
              <a:defRPr/>
            </a:pPr>
            <a:r>
              <a:rPr lang="en-CA" dirty="0" smtClean="0"/>
              <a:t>Easy to Use</a:t>
            </a:r>
          </a:p>
          <a:p>
            <a:pPr marL="886968" lvl="2" eaLnBrk="1" fontAlgn="auto" hangingPunct="1">
              <a:spcAft>
                <a:spcPts val="0"/>
              </a:spcAft>
              <a:buFont typeface="Wingdings 2"/>
              <a:buChar char=""/>
              <a:defRPr/>
            </a:pPr>
            <a:r>
              <a:rPr lang="en-CA" dirty="0" smtClean="0"/>
              <a:t>Effective in getting the message across</a:t>
            </a:r>
          </a:p>
          <a:p>
            <a:pPr marL="886968" lvl="2" eaLnBrk="1" fontAlgn="auto" hangingPunct="1">
              <a:spcAft>
                <a:spcPts val="0"/>
              </a:spcAft>
              <a:buFont typeface="Wingdings 2"/>
              <a:buChar char=""/>
              <a:defRPr/>
            </a:pPr>
            <a:r>
              <a:rPr lang="en-CA" dirty="0" smtClean="0"/>
              <a:t>Using a great colour scheme</a:t>
            </a:r>
          </a:p>
          <a:p>
            <a:pPr marL="886968" lvl="2" eaLnBrk="1" fontAlgn="auto" hangingPunct="1">
              <a:spcAft>
                <a:spcPts val="0"/>
              </a:spcAft>
              <a:buFont typeface="Wingdings 2"/>
              <a:buChar char=""/>
              <a:defRPr/>
            </a:pPr>
            <a:r>
              <a:rPr lang="en-CA" dirty="0" smtClean="0"/>
              <a:t>Hideous</a:t>
            </a:r>
          </a:p>
          <a:p>
            <a:pPr marL="886968" lvl="2" eaLnBrk="1" fontAlgn="auto" hangingPunct="1">
              <a:spcAft>
                <a:spcPts val="0"/>
              </a:spcAft>
              <a:buFont typeface="Wingdings 2"/>
              <a:buChar char=""/>
              <a:defRPr/>
            </a:pPr>
            <a:r>
              <a:rPr lang="en-CA" dirty="0" smtClean="0"/>
              <a:t>Hard to Use</a:t>
            </a:r>
          </a:p>
          <a:p>
            <a:pPr marL="886968" lvl="2" eaLnBrk="1" fontAlgn="auto" hangingPunct="1">
              <a:spcAft>
                <a:spcPts val="0"/>
              </a:spcAft>
              <a:buFont typeface="Wingdings 2"/>
              <a:buChar char=""/>
              <a:defRPr/>
            </a:pPr>
            <a:r>
              <a:rPr lang="en-CA" dirty="0" smtClean="0"/>
              <a:t>Annoying</a:t>
            </a:r>
            <a:endParaRPr lang="en-CA" dirty="0"/>
          </a:p>
        </p:txBody>
      </p:sp>
      <p:sp>
        <p:nvSpPr>
          <p:cNvPr id="37" name="Rectangle 36"/>
          <p:cNvSpPr/>
          <p:nvPr/>
        </p:nvSpPr>
        <p:spPr>
          <a:xfrm>
            <a:off x="571500" y="1357313"/>
            <a:ext cx="8072438"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CA"/>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37"/>
                                        </p:tgtEl>
                                      </p:cBhvr>
                                    </p:animEffect>
                                    <p:set>
                                      <p:cBhvr>
                                        <p:cTn id="7" dur="1" fill="hold">
                                          <p:stCondLst>
                                            <p:cond delay="499"/>
                                          </p:stCondLst>
                                        </p:cTn>
                                        <p:tgtEl>
                                          <p:spTgt spid="37"/>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blinds(horizontal)">
                                      <p:cBhvr>
                                        <p:cTn id="12" dur="500"/>
                                        <p:tgtEl>
                                          <p:spTgt spid="2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xEl>
                                              <p:pRg st="1" end="1"/>
                                            </p:txEl>
                                          </p:spTgt>
                                        </p:tgtEl>
                                        <p:attrNameLst>
                                          <p:attrName>style.visibility</p:attrName>
                                        </p:attrNameLst>
                                      </p:cBhvr>
                                      <p:to>
                                        <p:strVal val="visible"/>
                                      </p:to>
                                    </p:set>
                                    <p:animEffect transition="in" filter="blinds(horizontal)">
                                      <p:cBhvr>
                                        <p:cTn id="17" dur="500"/>
                                        <p:tgtEl>
                                          <p:spTgt spid="20">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0">
                                            <p:txEl>
                                              <p:pRg st="2" end="2"/>
                                            </p:txEl>
                                          </p:spTgt>
                                        </p:tgtEl>
                                        <p:attrNameLst>
                                          <p:attrName>style.visibility</p:attrName>
                                        </p:attrNameLst>
                                      </p:cBhvr>
                                      <p:to>
                                        <p:strVal val="visible"/>
                                      </p:to>
                                    </p:set>
                                    <p:animEffect transition="in" filter="blinds(horizontal)">
                                      <p:cBhvr>
                                        <p:cTn id="20" dur="500"/>
                                        <p:tgtEl>
                                          <p:spTgt spid="20">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0">
                                            <p:txEl>
                                              <p:pRg st="3" end="3"/>
                                            </p:txEl>
                                          </p:spTgt>
                                        </p:tgtEl>
                                        <p:attrNameLst>
                                          <p:attrName>style.visibility</p:attrName>
                                        </p:attrNameLst>
                                      </p:cBhvr>
                                      <p:to>
                                        <p:strVal val="visible"/>
                                      </p:to>
                                    </p:set>
                                    <p:animEffect transition="in" filter="blinds(horizontal)">
                                      <p:cBhvr>
                                        <p:cTn id="25" dur="500"/>
                                        <p:tgtEl>
                                          <p:spTgt spid="20">
                                            <p:txEl>
                                              <p:pRg st="3" end="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0">
                                            <p:txEl>
                                              <p:pRg st="4" end="4"/>
                                            </p:txEl>
                                          </p:spTgt>
                                        </p:tgtEl>
                                        <p:attrNameLst>
                                          <p:attrName>style.visibility</p:attrName>
                                        </p:attrNameLst>
                                      </p:cBhvr>
                                      <p:to>
                                        <p:strVal val="visible"/>
                                      </p:to>
                                    </p:set>
                                    <p:animEffect transition="in" filter="blinds(horizontal)">
                                      <p:cBhvr>
                                        <p:cTn id="28" dur="500"/>
                                        <p:tgtEl>
                                          <p:spTgt spid="20">
                                            <p:txEl>
                                              <p:pRg st="4" end="4"/>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0">
                                            <p:txEl>
                                              <p:pRg st="5" end="5"/>
                                            </p:txEl>
                                          </p:spTgt>
                                        </p:tgtEl>
                                        <p:attrNameLst>
                                          <p:attrName>style.visibility</p:attrName>
                                        </p:attrNameLst>
                                      </p:cBhvr>
                                      <p:to>
                                        <p:strVal val="visible"/>
                                      </p:to>
                                    </p:set>
                                    <p:animEffect transition="in" filter="blinds(horizontal)">
                                      <p:cBhvr>
                                        <p:cTn id="31" dur="500"/>
                                        <p:tgtEl>
                                          <p:spTgt spid="20">
                                            <p:txEl>
                                              <p:pRg st="5" end="5"/>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0">
                                            <p:txEl>
                                              <p:pRg st="6" end="6"/>
                                            </p:txEl>
                                          </p:spTgt>
                                        </p:tgtEl>
                                        <p:attrNameLst>
                                          <p:attrName>style.visibility</p:attrName>
                                        </p:attrNameLst>
                                      </p:cBhvr>
                                      <p:to>
                                        <p:strVal val="visible"/>
                                      </p:to>
                                    </p:set>
                                    <p:animEffect transition="in" filter="blinds(horizontal)">
                                      <p:cBhvr>
                                        <p:cTn id="34" dur="500"/>
                                        <p:tgtEl>
                                          <p:spTgt spid="20">
                                            <p:txEl>
                                              <p:pRg st="6" end="6"/>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0">
                                            <p:txEl>
                                              <p:pRg st="7" end="7"/>
                                            </p:txEl>
                                          </p:spTgt>
                                        </p:tgtEl>
                                        <p:attrNameLst>
                                          <p:attrName>style.visibility</p:attrName>
                                        </p:attrNameLst>
                                      </p:cBhvr>
                                      <p:to>
                                        <p:strVal val="visible"/>
                                      </p:to>
                                    </p:set>
                                    <p:animEffect transition="in" filter="blinds(horizontal)">
                                      <p:cBhvr>
                                        <p:cTn id="37" dur="500"/>
                                        <p:tgtEl>
                                          <p:spTgt spid="20">
                                            <p:txEl>
                                              <p:pRg st="7" end="7"/>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0">
                                            <p:txEl>
                                              <p:pRg st="8" end="8"/>
                                            </p:txEl>
                                          </p:spTgt>
                                        </p:tgtEl>
                                        <p:attrNameLst>
                                          <p:attrName>style.visibility</p:attrName>
                                        </p:attrNameLst>
                                      </p:cBhvr>
                                      <p:to>
                                        <p:strVal val="visible"/>
                                      </p:to>
                                    </p:set>
                                    <p:animEffect transition="in" filter="blinds(horizontal)">
                                      <p:cBhvr>
                                        <p:cTn id="40" dur="500"/>
                                        <p:tgtEl>
                                          <p:spTgt spid="20">
                                            <p:txEl>
                                              <p:pRg st="8" end="8"/>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20">
                                            <p:txEl>
                                              <p:pRg st="9" end="9"/>
                                            </p:txEl>
                                          </p:spTgt>
                                        </p:tgtEl>
                                        <p:attrNameLst>
                                          <p:attrName>style.visibility</p:attrName>
                                        </p:attrNameLst>
                                      </p:cBhvr>
                                      <p:to>
                                        <p:strVal val="visible"/>
                                      </p:to>
                                    </p:set>
                                    <p:animEffect transition="in" filter="blinds(horizontal)">
                                      <p:cBhvr>
                                        <p:cTn id="43" dur="500"/>
                                        <p:tgtEl>
                                          <p:spTgt spid="20">
                                            <p:txEl>
                                              <p:pRg st="9" end="9"/>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20">
                                            <p:txEl>
                                              <p:pRg st="10" end="10"/>
                                            </p:txEl>
                                          </p:spTgt>
                                        </p:tgtEl>
                                        <p:attrNameLst>
                                          <p:attrName>style.visibility</p:attrName>
                                        </p:attrNameLst>
                                      </p:cBhvr>
                                      <p:to>
                                        <p:strVal val="visible"/>
                                      </p:to>
                                    </p:set>
                                    <p:animEffect transition="in" filter="blinds(horizontal)">
                                      <p:cBhvr>
                                        <p:cTn id="46" dur="500"/>
                                        <p:tgtEl>
                                          <p:spTgt spid="2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Review	</a:t>
            </a:r>
            <a:endParaRPr lang="en-US" dirty="0"/>
          </a:p>
        </p:txBody>
      </p:sp>
      <p:sp>
        <p:nvSpPr>
          <p:cNvPr id="81923" name="Content Placeholder 2"/>
          <p:cNvSpPr>
            <a:spLocks noGrp="1"/>
          </p:cNvSpPr>
          <p:nvPr>
            <p:ph idx="1"/>
          </p:nvPr>
        </p:nvSpPr>
        <p:spPr/>
        <p:txBody>
          <a:bodyPr/>
          <a:lstStyle/>
          <a:p>
            <a:r>
              <a:rPr lang="en-US" altLang="en-US" smtClean="0">
                <a:hlinkClick r:id="rId2"/>
              </a:rPr>
              <a:t>https://www.youtube.com/watch?v=AYdF7b3nMto</a:t>
            </a:r>
            <a:r>
              <a:rPr lang="en-US" altLang="en-US"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Copyright continued</a:t>
            </a:r>
            <a:endParaRPr lang="en-US" dirty="0"/>
          </a:p>
        </p:txBody>
      </p:sp>
      <p:sp>
        <p:nvSpPr>
          <p:cNvPr id="3" name="Content Placeholder 2"/>
          <p:cNvSpPr>
            <a:spLocks noGrp="1"/>
          </p:cNvSpPr>
          <p:nvPr>
            <p:ph idx="1"/>
          </p:nvPr>
        </p:nvSpPr>
        <p:spPr/>
        <p:txBody>
          <a:bodyPr/>
          <a:lstStyle/>
          <a:p>
            <a:r>
              <a:rPr lang="en-US" dirty="0" smtClean="0"/>
              <a:t>Myth: changing a design 20% means you can use it</a:t>
            </a:r>
          </a:p>
          <a:p>
            <a:r>
              <a:rPr lang="en-US" dirty="0" smtClean="0"/>
              <a:t>Reality: if you created it, once your pen is off the paper you own!</a:t>
            </a:r>
          </a:p>
          <a:p>
            <a:r>
              <a:rPr lang="en-US" dirty="0" smtClean="0"/>
              <a:t>You can agree with someone that they will pay you for your work (in reality this doesn’t always happen).</a:t>
            </a:r>
            <a:endParaRPr lang="en-US" dirty="0"/>
          </a:p>
        </p:txBody>
      </p:sp>
    </p:spTree>
    <p:extLst>
      <p:ext uri="{BB962C8B-B14F-4D97-AF65-F5344CB8AC3E}">
        <p14:creationId xmlns:p14="http://schemas.microsoft.com/office/powerpoint/2010/main" val="142892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CA" dirty="0" smtClean="0">
                <a:solidFill>
                  <a:schemeClr val="tx2">
                    <a:satMod val="130000"/>
                  </a:schemeClr>
                </a:solidFill>
              </a:rPr>
              <a:t>Computer Network</a:t>
            </a:r>
            <a:endParaRPr lang="en-CA" dirty="0">
              <a:solidFill>
                <a:schemeClr val="tx2">
                  <a:satMod val="130000"/>
                </a:schemeClr>
              </a:solidFill>
            </a:endParaRPr>
          </a:p>
        </p:txBody>
      </p:sp>
      <p:sp>
        <p:nvSpPr>
          <p:cNvPr id="3" name="Content Placeholder 2"/>
          <p:cNvSpPr>
            <a:spLocks noGrp="1"/>
          </p:cNvSpPr>
          <p:nvPr>
            <p:ph idx="1"/>
          </p:nvPr>
        </p:nvSpPr>
        <p:spPr>
          <a:xfrm>
            <a:off x="857250" y="1285875"/>
            <a:ext cx="8077200" cy="3214688"/>
          </a:xfrm>
        </p:spPr>
        <p:txBody>
          <a:bodyPr>
            <a:normAutofit fontScale="92500" lnSpcReduction="20000"/>
          </a:bodyPr>
          <a:lstStyle/>
          <a:p>
            <a:pPr marL="365760" indent="-283464" eaLnBrk="1" fontAlgn="auto" hangingPunct="1">
              <a:spcAft>
                <a:spcPts val="0"/>
              </a:spcAft>
              <a:buFont typeface="Wingdings 2"/>
              <a:buChar char=""/>
              <a:defRPr/>
            </a:pPr>
            <a:r>
              <a:rPr lang="en-CA" b="1" dirty="0" smtClean="0"/>
              <a:t>Network</a:t>
            </a:r>
            <a:r>
              <a:rPr lang="en-CA" dirty="0" smtClean="0"/>
              <a:t>:  a group of interconnected computers (could be connected with wires, wirelessly, satellites) </a:t>
            </a:r>
          </a:p>
          <a:p>
            <a:pPr marL="365760" indent="-283464" eaLnBrk="1" fontAlgn="auto" hangingPunct="1">
              <a:spcAft>
                <a:spcPts val="0"/>
              </a:spcAft>
              <a:buFont typeface="Wingdings 2"/>
              <a:buChar char=""/>
              <a:defRPr/>
            </a:pPr>
            <a:r>
              <a:rPr lang="en-CA" dirty="0" smtClean="0"/>
              <a:t>Let’s look at some ways to configure a network and think about the pros and cons of each configuration.</a:t>
            </a:r>
          </a:p>
          <a:p>
            <a:pPr marL="365760" indent="-283464" eaLnBrk="1" fontAlgn="auto" hangingPunct="1">
              <a:spcAft>
                <a:spcPts val="0"/>
              </a:spcAft>
              <a:buFont typeface="Wingdings 2"/>
              <a:buChar char=""/>
              <a:defRPr/>
            </a:pPr>
            <a:r>
              <a:rPr lang="en-CA" dirty="0" smtClean="0"/>
              <a:t>Assume we have the following map of the United States: </a:t>
            </a:r>
          </a:p>
        </p:txBody>
      </p:sp>
      <p:pic>
        <p:nvPicPr>
          <p:cNvPr id="18436" name="Picture 4" descr="j0349411"/>
          <p:cNvPicPr>
            <a:picLocks noChangeAspect="1" noChangeArrowheads="1"/>
          </p:cNvPicPr>
          <p:nvPr/>
        </p:nvPicPr>
        <p:blipFill>
          <a:blip r:embed="rId2">
            <a:extLst>
              <a:ext uri="{28A0092B-C50C-407E-A947-70E740481C1C}">
                <a14:useLocalDpi xmlns:a14="http://schemas.microsoft.com/office/drawing/2010/main" val="0"/>
              </a:ext>
            </a:extLst>
          </a:blip>
          <a:srcRect l="17242" t="22209" b="5243"/>
          <a:stretch>
            <a:fillRect/>
          </a:stretch>
        </p:blipFill>
        <p:spPr bwMode="auto">
          <a:xfrm>
            <a:off x="3214688" y="4286250"/>
            <a:ext cx="3313112"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2938" y="274638"/>
            <a:ext cx="8291512" cy="1143000"/>
          </a:xfrm>
        </p:spPr>
        <p:txBody>
          <a:bodyPr>
            <a:normAutofit fontScale="90000"/>
          </a:bodyPr>
          <a:lstStyle/>
          <a:p>
            <a:pPr eaLnBrk="1" fontAlgn="auto" hangingPunct="1">
              <a:spcAft>
                <a:spcPts val="0"/>
              </a:spcAft>
              <a:defRPr/>
            </a:pPr>
            <a:r>
              <a:rPr lang="en-CA" dirty="0" smtClean="0">
                <a:solidFill>
                  <a:schemeClr val="tx2">
                    <a:satMod val="130000"/>
                  </a:schemeClr>
                </a:solidFill>
              </a:rPr>
              <a:t>What is good and bad about this layout?</a:t>
            </a:r>
            <a:endParaRPr lang="en-CA" dirty="0">
              <a:solidFill>
                <a:schemeClr val="tx2">
                  <a:satMod val="130000"/>
                </a:schemeClr>
              </a:solidFill>
            </a:endParaRPr>
          </a:p>
        </p:txBody>
      </p:sp>
      <p:pic>
        <p:nvPicPr>
          <p:cNvPr id="19459" name="Picture 3" descr="j0349411"/>
          <p:cNvPicPr>
            <a:picLocks noChangeAspect="1" noChangeArrowheads="1"/>
          </p:cNvPicPr>
          <p:nvPr/>
        </p:nvPicPr>
        <p:blipFill>
          <a:blip r:embed="rId2">
            <a:extLst>
              <a:ext uri="{28A0092B-C50C-407E-A947-70E740481C1C}">
                <a14:useLocalDpi xmlns:a14="http://schemas.microsoft.com/office/drawing/2010/main" val="0"/>
              </a:ext>
            </a:extLst>
          </a:blip>
          <a:srcRect l="17242" t="22209" b="5243"/>
          <a:stretch>
            <a:fillRect/>
          </a:stretch>
        </p:blipFill>
        <p:spPr bwMode="auto">
          <a:xfrm>
            <a:off x="714375" y="1143000"/>
            <a:ext cx="8077200" cy="549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60" name="Group 5"/>
          <p:cNvGrpSpPr>
            <a:grpSpLocks/>
          </p:cNvGrpSpPr>
          <p:nvPr/>
        </p:nvGrpSpPr>
        <p:grpSpPr bwMode="auto">
          <a:xfrm>
            <a:off x="1095375" y="1752600"/>
            <a:ext cx="7239000" cy="3810000"/>
            <a:chOff x="914400" y="1752600"/>
            <a:chExt cx="7239000" cy="3810000"/>
          </a:xfrm>
        </p:grpSpPr>
        <p:pic>
          <p:nvPicPr>
            <p:cNvPr id="19461" name="Picture 4" descr="j0396416"/>
            <p:cNvPicPr>
              <a:picLocks noChangeAspect="1" noChangeArrowheads="1"/>
            </p:cNvPicPr>
            <p:nvPr/>
          </p:nvPicPr>
          <p:blipFill>
            <a:blip r:embed="rId3">
              <a:extLst>
                <a:ext uri="{28A0092B-C50C-407E-A947-70E740481C1C}">
                  <a14:useLocalDpi xmlns:a14="http://schemas.microsoft.com/office/drawing/2010/main" val="0"/>
                </a:ext>
              </a:extLst>
            </a:blip>
            <a:srcRect l="20566" t="10022" r="21422" b="9813"/>
            <a:stretch>
              <a:fillRect/>
            </a:stretch>
          </p:blipFill>
          <p:spPr bwMode="auto">
            <a:xfrm>
              <a:off x="6858000" y="3657600"/>
              <a:ext cx="4699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Text Box 5"/>
            <p:cNvSpPr txBox="1">
              <a:spLocks noChangeArrowheads="1"/>
            </p:cNvSpPr>
            <p:nvPr/>
          </p:nvSpPr>
          <p:spPr bwMode="auto">
            <a:xfrm>
              <a:off x="6248400" y="4114800"/>
              <a:ext cx="190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spcBef>
                  <a:spcPct val="50000"/>
                </a:spcBef>
                <a:buClrTx/>
                <a:buSzTx/>
                <a:buFontTx/>
                <a:buNone/>
              </a:pPr>
              <a:r>
                <a:rPr lang="en-US" altLang="en-US" sz="1800">
                  <a:latin typeface="Times New Roman" panose="02020603050405020304" pitchFamily="18" charset="0"/>
                </a:rPr>
                <a:t>Washington, DC</a:t>
              </a:r>
            </a:p>
          </p:txBody>
        </p:sp>
        <p:pic>
          <p:nvPicPr>
            <p:cNvPr id="19463" name="Picture 6" descr="j0396416"/>
            <p:cNvPicPr>
              <a:picLocks noChangeAspect="1" noChangeArrowheads="1"/>
            </p:cNvPicPr>
            <p:nvPr/>
          </p:nvPicPr>
          <p:blipFill>
            <a:blip r:embed="rId3">
              <a:extLst>
                <a:ext uri="{28A0092B-C50C-407E-A947-70E740481C1C}">
                  <a14:useLocalDpi xmlns:a14="http://schemas.microsoft.com/office/drawing/2010/main" val="0"/>
                </a:ext>
              </a:extLst>
            </a:blip>
            <a:srcRect l="20566" t="10022" r="21422" b="9813"/>
            <a:stretch>
              <a:fillRect/>
            </a:stretch>
          </p:blipFill>
          <p:spPr bwMode="auto">
            <a:xfrm>
              <a:off x="7543800" y="2743200"/>
              <a:ext cx="4699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Picture 7" descr="j0396416"/>
            <p:cNvPicPr>
              <a:picLocks noChangeAspect="1" noChangeArrowheads="1"/>
            </p:cNvPicPr>
            <p:nvPr/>
          </p:nvPicPr>
          <p:blipFill>
            <a:blip r:embed="rId3">
              <a:extLst>
                <a:ext uri="{28A0092B-C50C-407E-A947-70E740481C1C}">
                  <a14:useLocalDpi xmlns:a14="http://schemas.microsoft.com/office/drawing/2010/main" val="0"/>
                </a:ext>
              </a:extLst>
            </a:blip>
            <a:srcRect l="20566" t="10022" r="21422" b="9813"/>
            <a:stretch>
              <a:fillRect/>
            </a:stretch>
          </p:blipFill>
          <p:spPr bwMode="auto">
            <a:xfrm>
              <a:off x="1143000" y="4267200"/>
              <a:ext cx="4699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5" name="Picture 8" descr="j0396416"/>
            <p:cNvPicPr>
              <a:picLocks noChangeAspect="1" noChangeArrowheads="1"/>
            </p:cNvPicPr>
            <p:nvPr/>
          </p:nvPicPr>
          <p:blipFill>
            <a:blip r:embed="rId3">
              <a:extLst>
                <a:ext uri="{28A0092B-C50C-407E-A947-70E740481C1C}">
                  <a14:useLocalDpi xmlns:a14="http://schemas.microsoft.com/office/drawing/2010/main" val="0"/>
                </a:ext>
              </a:extLst>
            </a:blip>
            <a:srcRect l="20566" t="10022" r="21422" b="9813"/>
            <a:stretch>
              <a:fillRect/>
            </a:stretch>
          </p:blipFill>
          <p:spPr bwMode="auto">
            <a:xfrm>
              <a:off x="6705600" y="2667000"/>
              <a:ext cx="4699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6" name="Picture 9" descr="j0396416"/>
            <p:cNvPicPr>
              <a:picLocks noChangeAspect="1" noChangeArrowheads="1"/>
            </p:cNvPicPr>
            <p:nvPr/>
          </p:nvPicPr>
          <p:blipFill>
            <a:blip r:embed="rId3">
              <a:extLst>
                <a:ext uri="{28A0092B-C50C-407E-A947-70E740481C1C}">
                  <a14:useLocalDpi xmlns:a14="http://schemas.microsoft.com/office/drawing/2010/main" val="0"/>
                </a:ext>
              </a:extLst>
            </a:blip>
            <a:srcRect l="20566" t="10022" r="21422" b="9813"/>
            <a:stretch>
              <a:fillRect/>
            </a:stretch>
          </p:blipFill>
          <p:spPr bwMode="auto">
            <a:xfrm>
              <a:off x="6019800" y="2971800"/>
              <a:ext cx="4699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7" name="Picture 10" descr="j0396416"/>
            <p:cNvPicPr>
              <a:picLocks noChangeAspect="1" noChangeArrowheads="1"/>
            </p:cNvPicPr>
            <p:nvPr/>
          </p:nvPicPr>
          <p:blipFill>
            <a:blip r:embed="rId3">
              <a:extLst>
                <a:ext uri="{28A0092B-C50C-407E-A947-70E740481C1C}">
                  <a14:useLocalDpi xmlns:a14="http://schemas.microsoft.com/office/drawing/2010/main" val="0"/>
                </a:ext>
              </a:extLst>
            </a:blip>
            <a:srcRect l="20566" t="10022" r="21422" b="9813"/>
            <a:stretch>
              <a:fillRect/>
            </a:stretch>
          </p:blipFill>
          <p:spPr bwMode="auto">
            <a:xfrm>
              <a:off x="4191000" y="5029200"/>
              <a:ext cx="4699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8" name="Picture 11" descr="j0396416"/>
            <p:cNvPicPr>
              <a:picLocks noChangeAspect="1" noChangeArrowheads="1"/>
            </p:cNvPicPr>
            <p:nvPr/>
          </p:nvPicPr>
          <p:blipFill>
            <a:blip r:embed="rId3">
              <a:extLst>
                <a:ext uri="{28A0092B-C50C-407E-A947-70E740481C1C}">
                  <a14:useLocalDpi xmlns:a14="http://schemas.microsoft.com/office/drawing/2010/main" val="0"/>
                </a:ext>
              </a:extLst>
            </a:blip>
            <a:srcRect l="20566" t="10022" r="21422" b="9813"/>
            <a:stretch>
              <a:fillRect/>
            </a:stretch>
          </p:blipFill>
          <p:spPr bwMode="auto">
            <a:xfrm>
              <a:off x="914400" y="1752600"/>
              <a:ext cx="4699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9" name="Line 12"/>
            <p:cNvSpPr>
              <a:spLocks noChangeShapeType="1"/>
            </p:cNvSpPr>
            <p:nvPr/>
          </p:nvSpPr>
          <p:spPr bwMode="auto">
            <a:xfrm flipH="1">
              <a:off x="4572000" y="3962400"/>
              <a:ext cx="2286000"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0" name="Line 13"/>
            <p:cNvSpPr>
              <a:spLocks noChangeShapeType="1"/>
            </p:cNvSpPr>
            <p:nvPr/>
          </p:nvSpPr>
          <p:spPr bwMode="auto">
            <a:xfrm flipH="1">
              <a:off x="1600200" y="3962400"/>
              <a:ext cx="533400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1" name="Line 14"/>
            <p:cNvSpPr>
              <a:spLocks noChangeShapeType="1"/>
            </p:cNvSpPr>
            <p:nvPr/>
          </p:nvSpPr>
          <p:spPr bwMode="auto">
            <a:xfrm flipH="1" flipV="1">
              <a:off x="1295400" y="2057400"/>
              <a:ext cx="5638800" cy="1828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2" name="Line 15"/>
            <p:cNvSpPr>
              <a:spLocks noChangeShapeType="1"/>
            </p:cNvSpPr>
            <p:nvPr/>
          </p:nvSpPr>
          <p:spPr bwMode="auto">
            <a:xfrm flipH="1">
              <a:off x="7239000" y="3048000"/>
              <a:ext cx="45720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3" name="Line 16"/>
            <p:cNvSpPr>
              <a:spLocks noChangeShapeType="1"/>
            </p:cNvSpPr>
            <p:nvPr/>
          </p:nvSpPr>
          <p:spPr bwMode="auto">
            <a:xfrm>
              <a:off x="6172200" y="3352800"/>
              <a:ext cx="68580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4" name="Line 17"/>
            <p:cNvSpPr>
              <a:spLocks noChangeShapeType="1"/>
            </p:cNvSpPr>
            <p:nvPr/>
          </p:nvSpPr>
          <p:spPr bwMode="auto">
            <a:xfrm>
              <a:off x="6858000" y="3124200"/>
              <a:ext cx="22860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29691</TotalTime>
  <Words>4042</Words>
  <Application>Microsoft Office PowerPoint</Application>
  <PresentationFormat>On-screen Show (4:3)</PresentationFormat>
  <Paragraphs>429</Paragraphs>
  <Slides>61</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Arial</vt:lpstr>
      <vt:lpstr>Calibri</vt:lpstr>
      <vt:lpstr>Gill Sans MT</vt:lpstr>
      <vt:lpstr>Times New Roman</vt:lpstr>
      <vt:lpstr>Verdana</vt:lpstr>
      <vt:lpstr>Wingdings</vt:lpstr>
      <vt:lpstr>Wingdings 2</vt:lpstr>
      <vt:lpstr>Solstice</vt:lpstr>
      <vt:lpstr>HOW THE internet WORKS</vt:lpstr>
      <vt:lpstr>Overview of This Week’s Topics</vt:lpstr>
      <vt:lpstr>Textbook Readings for this Week</vt:lpstr>
      <vt:lpstr>REQUIRED Homework</vt:lpstr>
      <vt:lpstr>Copyright</vt:lpstr>
      <vt:lpstr>What can you copyright?</vt:lpstr>
      <vt:lpstr>Copyright continued</vt:lpstr>
      <vt:lpstr>Computer Network</vt:lpstr>
      <vt:lpstr>What is good and bad about this layout?</vt:lpstr>
      <vt:lpstr>How about this layout?</vt:lpstr>
      <vt:lpstr>How about this layout?</vt:lpstr>
      <vt:lpstr>The Internet</vt:lpstr>
      <vt:lpstr>How does the Internet work?</vt:lpstr>
      <vt:lpstr>How does the Internet work?</vt:lpstr>
      <vt:lpstr>How does the Internet work</vt:lpstr>
      <vt:lpstr>How does the Internet work?</vt:lpstr>
      <vt:lpstr>TCP</vt:lpstr>
      <vt:lpstr>How to send the message, for example a webpage.</vt:lpstr>
      <vt:lpstr>PowerPoint Presentation</vt:lpstr>
      <vt:lpstr>IP</vt:lpstr>
      <vt:lpstr>IP Address</vt:lpstr>
      <vt:lpstr>IP Addresses</vt:lpstr>
      <vt:lpstr>IP Address  Ways to Represent It</vt:lpstr>
      <vt:lpstr>Some Experiments with IP Addresses</vt:lpstr>
      <vt:lpstr>Another experiment</vt:lpstr>
      <vt:lpstr>Recap</vt:lpstr>
      <vt:lpstr>Why is this the first time you are hearing about IP Addresses?</vt:lpstr>
      <vt:lpstr>IP Addresses and Domain Names</vt:lpstr>
      <vt:lpstr>Domain Names to the Rescue</vt:lpstr>
      <vt:lpstr>Domain Name History</vt:lpstr>
      <vt:lpstr>How does a Domain Name work?</vt:lpstr>
      <vt:lpstr>Domain Names</vt:lpstr>
      <vt:lpstr>Question</vt:lpstr>
      <vt:lpstr>URL</vt:lpstr>
      <vt:lpstr>Domain Names Systems (DNS)</vt:lpstr>
      <vt:lpstr>Let’s break down the Domain Name!</vt:lpstr>
      <vt:lpstr>Sub Domains</vt:lpstr>
      <vt:lpstr>Rules for Domain Names</vt:lpstr>
      <vt:lpstr>Rules for Domain Names</vt:lpstr>
      <vt:lpstr>Top Level Domain Names</vt:lpstr>
      <vt:lpstr>Usage as of 2019</vt:lpstr>
      <vt:lpstr>Top Level Domain names</vt:lpstr>
      <vt:lpstr>Tracing Routes Using Domain Names</vt:lpstr>
      <vt:lpstr>Why should you care about Domain Names?</vt:lpstr>
      <vt:lpstr>Successful businesses take full advantage of the Internet:</vt:lpstr>
      <vt:lpstr>Starting to think about your business</vt:lpstr>
      <vt:lpstr>Picking a domain name: SOME SUGGESTIONS: </vt:lpstr>
      <vt:lpstr>More Suggestions</vt:lpstr>
      <vt:lpstr>More Suggestions</vt:lpstr>
      <vt:lpstr>How do you find out if the Domain Name you want is available?</vt:lpstr>
      <vt:lpstr>To Host or Not To Host  That is the Question!</vt:lpstr>
      <vt:lpstr>Don’t Host That is the answer!</vt:lpstr>
      <vt:lpstr>Find an ISP  Internet Service Provider</vt:lpstr>
      <vt:lpstr>ISP</vt:lpstr>
      <vt:lpstr>What to look for in an ISP</vt:lpstr>
      <vt:lpstr>PowerPoint Presentation</vt:lpstr>
      <vt:lpstr>Okay, I have the Domain Name, what is next? Stage 1: Planning and Design</vt:lpstr>
      <vt:lpstr>What questions should you ask your clients?</vt:lpstr>
      <vt:lpstr>Questions:</vt:lpstr>
      <vt:lpstr>What is the best thing you can do when designing a new website? </vt:lpstr>
      <vt:lpstr>Review </vt:lpstr>
    </vt:vector>
  </TitlesOfParts>
  <Company>University of Western Ontario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lreid</dc:creator>
  <cp:lastModifiedBy>Laura K. Reid</cp:lastModifiedBy>
  <cp:revision>1152</cp:revision>
  <cp:lastPrinted>2018-10-22T22:31:03Z</cp:lastPrinted>
  <dcterms:created xsi:type="dcterms:W3CDTF">2009-09-04T16:33:04Z</dcterms:created>
  <dcterms:modified xsi:type="dcterms:W3CDTF">2020-09-17T18:57:12Z</dcterms:modified>
</cp:coreProperties>
</file>