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31"/>
  </p:notesMasterIdLst>
  <p:sldIdLst>
    <p:sldId id="256" r:id="rId2"/>
    <p:sldId id="283" r:id="rId3"/>
    <p:sldId id="258" r:id="rId4"/>
    <p:sldId id="290" r:id="rId5"/>
    <p:sldId id="260" r:id="rId6"/>
    <p:sldId id="261" r:id="rId7"/>
    <p:sldId id="284" r:id="rId8"/>
    <p:sldId id="262" r:id="rId9"/>
    <p:sldId id="263" r:id="rId10"/>
    <p:sldId id="280" r:id="rId11"/>
    <p:sldId id="264" r:id="rId12"/>
    <p:sldId id="266" r:id="rId13"/>
    <p:sldId id="267" r:id="rId14"/>
    <p:sldId id="268" r:id="rId15"/>
    <p:sldId id="269" r:id="rId16"/>
    <p:sldId id="288" r:id="rId17"/>
    <p:sldId id="270" r:id="rId18"/>
    <p:sldId id="272" r:id="rId19"/>
    <p:sldId id="281" r:id="rId20"/>
    <p:sldId id="286" r:id="rId21"/>
    <p:sldId id="282" r:id="rId22"/>
    <p:sldId id="273" r:id="rId23"/>
    <p:sldId id="289" r:id="rId24"/>
    <p:sldId id="287" r:id="rId25"/>
    <p:sldId id="274" r:id="rId26"/>
    <p:sldId id="276" r:id="rId27"/>
    <p:sldId id="277" r:id="rId28"/>
    <p:sldId id="278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91AC33-568C-42AE-8078-27DF3F63509A}">
          <p14:sldIdLst>
            <p14:sldId id="256"/>
            <p14:sldId id="283"/>
            <p14:sldId id="258"/>
            <p14:sldId id="290"/>
            <p14:sldId id="260"/>
            <p14:sldId id="261"/>
            <p14:sldId id="284"/>
            <p14:sldId id="262"/>
            <p14:sldId id="263"/>
            <p14:sldId id="280"/>
            <p14:sldId id="264"/>
            <p14:sldId id="266"/>
            <p14:sldId id="267"/>
            <p14:sldId id="268"/>
            <p14:sldId id="269"/>
            <p14:sldId id="288"/>
            <p14:sldId id="270"/>
            <p14:sldId id="272"/>
            <p14:sldId id="281"/>
            <p14:sldId id="286"/>
            <p14:sldId id="282"/>
            <p14:sldId id="273"/>
            <p14:sldId id="289"/>
            <p14:sldId id="287"/>
            <p14:sldId id="274"/>
            <p14:sldId id="276"/>
            <p14:sldId id="277"/>
            <p14:sldId id="27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35EAD-4039-49A3-9725-F51D40751E07}" type="datetimeFigureOut">
              <a:rPr lang="en-CA" smtClean="0"/>
              <a:t>2022-01-10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DE7DD-B9C9-4D69-85D1-2CDB5548D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51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E47B-A1B3-4481-AD1D-92921390C884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8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54D2-E2D6-4E77-B9B7-954FBA13443A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2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89D6-F67D-4221-801E-A8B0D00A6564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64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3C9D-682C-4DEA-8F16-D8E4973B972E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8027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24B3-0957-414F-A980-E9F9C40C08D4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53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1517-7A4E-485A-BD55-C5719D2CF3AE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2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7F81-F5E9-48EF-8CEE-E8252C33879C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1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DCF2-17A2-41C4-BA61-266AD96F3099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1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C33A-E5E6-489B-9CFD-0B9D9B02B6AD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7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3EAC-A21E-47B0-8A75-CC14DF429C9E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4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7668-2AE4-4606-85DC-A69C8F3D4C0F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5242-1034-4C3C-A695-D165F2DE2CFD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8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FB7B-7F5A-4659-97B1-A6A29A580540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8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A45-9526-44CB-A8E7-DAFBA0D1BE15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9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7B20-F8A0-413A-84AD-C8955A8E896C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6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97A1-AC17-44A6-BE26-7E0757416A33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5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7334-81A2-4C3A-91C1-DA664CF94F4A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6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729FB0-0CF4-4181-B93D-6BD441E54154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26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sarlo@uwo.c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owl.uwo.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he.kendallhunt.com/product/multimedia-and-communic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064029"/>
            <a:ext cx="6620968" cy="3713353"/>
          </a:xfrm>
        </p:spPr>
        <p:txBody>
          <a:bodyPr/>
          <a:lstStyle/>
          <a:p>
            <a:r>
              <a:rPr lang="en-US" sz="5400" dirty="0"/>
              <a:t>CS 2033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Multimedia &amp; Communications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37179-ED69-4FB0-8A9E-F677116B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7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Affinity Photo will be used for Labs 1-2 and Assignment 2.</a:t>
            </a:r>
          </a:p>
          <a:p>
            <a:pPr lvl="1"/>
            <a:r>
              <a:rPr lang="en-CA" sz="2600" dirty="0"/>
              <a:t>If you bought it for CS1033, you are already fine.</a:t>
            </a:r>
          </a:p>
          <a:p>
            <a:pPr lvl="1"/>
            <a:r>
              <a:rPr lang="en-CA" sz="2600" dirty="0"/>
              <a:t>Otherwise, you may need to buy it now. Follow the steps in the FAQs tab on our OWL site.</a:t>
            </a:r>
            <a:endParaRPr lang="en-US" sz="2600" dirty="0"/>
          </a:p>
          <a:p>
            <a:r>
              <a:rPr lang="en-US" sz="2800" dirty="0"/>
              <a:t>Brackets is a free program for website coding: </a:t>
            </a:r>
            <a:r>
              <a:rPr lang="en-US" sz="2800" dirty="0">
                <a:hlinkClick r:id="rId2"/>
              </a:rPr>
              <a:t>http://brackets.io/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EBAE8-8C52-415D-AA0B-25B2934D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8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 of CS1033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should be familiar with:</a:t>
            </a:r>
          </a:p>
          <a:p>
            <a:pPr lvl="1"/>
            <a:r>
              <a:rPr lang="en-US" sz="2600" dirty="0"/>
              <a:t>Binary numbers and </a:t>
            </a:r>
            <a:r>
              <a:rPr lang="en-US" sz="2600" dirty="0" err="1"/>
              <a:t>filesize</a:t>
            </a:r>
            <a:r>
              <a:rPr lang="en-US" sz="2600" dirty="0"/>
              <a:t> units</a:t>
            </a:r>
          </a:p>
          <a:p>
            <a:pPr lvl="1"/>
            <a:r>
              <a:rPr lang="en-US" sz="2600" dirty="0"/>
              <a:t>Digitization of analog data</a:t>
            </a:r>
          </a:p>
          <a:p>
            <a:pPr lvl="1"/>
            <a:r>
              <a:rPr lang="en-US" sz="2600" dirty="0"/>
              <a:t>Design principles</a:t>
            </a:r>
          </a:p>
          <a:p>
            <a:pPr lvl="1"/>
            <a:r>
              <a:rPr lang="en-US" sz="2600" dirty="0" err="1"/>
              <a:t>Colour</a:t>
            </a:r>
            <a:r>
              <a:rPr lang="en-US" sz="2600" dirty="0"/>
              <a:t> codes (hex and RGB)</a:t>
            </a:r>
          </a:p>
          <a:p>
            <a:pPr lvl="1"/>
            <a:r>
              <a:rPr lang="en-US" sz="2600" dirty="0" err="1"/>
              <a:t>Colour</a:t>
            </a:r>
            <a:r>
              <a:rPr lang="en-US" sz="2600" dirty="0"/>
              <a:t> models (CMYK vs RGB)</a:t>
            </a:r>
          </a:p>
          <a:p>
            <a:pPr lvl="1"/>
            <a:r>
              <a:rPr lang="en-US" sz="2600" dirty="0"/>
              <a:t>Image resolution and pixel size</a:t>
            </a:r>
          </a:p>
          <a:p>
            <a:pPr lvl="1"/>
            <a:r>
              <a:rPr lang="en-US" sz="2600" dirty="0"/>
              <a:t>Affinity/Photoshop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C272E-B6C6-453A-82D4-F7745442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0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 of CS1033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should be familiar with:</a:t>
            </a:r>
          </a:p>
          <a:p>
            <a:pPr lvl="1"/>
            <a:r>
              <a:rPr lang="en-US" sz="2600" dirty="0"/>
              <a:t>Absolute vs relative paths</a:t>
            </a:r>
          </a:p>
          <a:p>
            <a:pPr lvl="1"/>
            <a:r>
              <a:rPr lang="en-US" sz="2600" dirty="0"/>
              <a:t>HTML filename rules</a:t>
            </a:r>
          </a:p>
          <a:p>
            <a:pPr lvl="1"/>
            <a:r>
              <a:rPr lang="en-US" sz="2600" dirty="0"/>
              <a:t>Website folder structure rules</a:t>
            </a:r>
          </a:p>
          <a:p>
            <a:pPr lvl="1"/>
            <a:r>
              <a:rPr lang="en-US" sz="2600" dirty="0"/>
              <a:t>Using FTP (i.e. FileZilla or </a:t>
            </a:r>
            <a:r>
              <a:rPr lang="en-US" sz="2600" dirty="0" err="1"/>
              <a:t>WinSCP</a:t>
            </a:r>
            <a:r>
              <a:rPr lang="en-US" sz="2600" dirty="0"/>
              <a:t>)</a:t>
            </a:r>
          </a:p>
          <a:p>
            <a:pPr lvl="1"/>
            <a:r>
              <a:rPr lang="en-US" sz="2600" dirty="0"/>
              <a:t>Different element types (paragraph, headings 1-6, image, lists, table,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91723-9896-4BC0-8C41-9655566A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0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 of CS1033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Other CS1033 topics that aren’t as important for this course:</a:t>
            </a:r>
          </a:p>
          <a:p>
            <a:pPr lvl="1"/>
            <a:r>
              <a:rPr lang="en-US" sz="2600" dirty="0"/>
              <a:t>Animated GIFs</a:t>
            </a:r>
          </a:p>
          <a:p>
            <a:pPr lvl="1"/>
            <a:r>
              <a:rPr lang="en-US" sz="2600" dirty="0"/>
              <a:t>Video</a:t>
            </a:r>
          </a:p>
          <a:p>
            <a:pPr lvl="1"/>
            <a:r>
              <a:rPr lang="en-US" sz="2600" dirty="0"/>
              <a:t>Audio</a:t>
            </a:r>
          </a:p>
          <a:p>
            <a:pPr lvl="1"/>
            <a:r>
              <a:rPr lang="en-US" sz="2600" dirty="0"/>
              <a:t>Compression of audio/video</a:t>
            </a:r>
          </a:p>
          <a:p>
            <a:pPr lvl="1"/>
            <a:r>
              <a:rPr lang="en-US" sz="2600" dirty="0"/>
              <a:t>History of multimedia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CF94F-1247-4D0B-843F-B73DB7B9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8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219020" cy="4195481"/>
          </a:xfrm>
        </p:spPr>
        <p:txBody>
          <a:bodyPr>
            <a:normAutofit/>
          </a:bodyPr>
          <a:lstStyle/>
          <a:p>
            <a:r>
              <a:rPr lang="en-US" sz="2800" dirty="0"/>
              <a:t>Labs				  9% (9 worth 1% each)</a:t>
            </a:r>
          </a:p>
          <a:p>
            <a:r>
              <a:rPr lang="en-US" sz="2800" dirty="0"/>
              <a:t>Assignments	42% (6%, 12%, 12%, 12%)</a:t>
            </a:r>
          </a:p>
          <a:p>
            <a:r>
              <a:rPr lang="en-US" sz="2800" dirty="0"/>
              <a:t>Quizzes			  9% (3 worth 3% each)</a:t>
            </a:r>
          </a:p>
          <a:p>
            <a:r>
              <a:rPr lang="en-US" sz="2800" dirty="0"/>
              <a:t>Final Exam		40%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0042" y="5724852"/>
            <a:ext cx="7043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To pass, you must obtain at least 45% on the final exam</a:t>
            </a:r>
          </a:p>
          <a:p>
            <a:r>
              <a:rPr lang="en-US" dirty="0"/>
              <a:t>and an average of at least 45% between the 4 assignments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AEF3F-BE0B-42FD-8701-9A667724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96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There are 9 weekly labs starting next week (Jan. 17</a:t>
            </a:r>
            <a:r>
              <a:rPr lang="en-US" sz="2800" baseline="30000" dirty="0"/>
              <a:t>th</a:t>
            </a:r>
            <a:r>
              <a:rPr lang="en-US" sz="2800" dirty="0"/>
              <a:t>)</a:t>
            </a:r>
          </a:p>
          <a:p>
            <a:r>
              <a:rPr lang="en-US" sz="2800" dirty="0"/>
              <a:t>For now, they are online and asynchronous, so you can do them any time during the week and submit the files by Friday at 6pm of that week.</a:t>
            </a:r>
          </a:p>
          <a:p>
            <a:r>
              <a:rPr lang="en-US" sz="2800" dirty="0"/>
              <a:t>If you need help with a lab, please contact your TA by email or in their office hours, or ask in the Forums.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BA866-7971-4CBE-A561-6E323196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96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we return to campus during the term, labs will be strictly in-person which means you will have to attend your designated lab and do the work at that time.</a:t>
            </a:r>
          </a:p>
          <a:p>
            <a:r>
              <a:rPr lang="en-US" sz="2800" dirty="0"/>
              <a:t>More info will be posted on OWL at that time, if we do return to campus.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BA866-7971-4CBE-A561-6E323196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1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you are unable to complete a lab on time, contact your academic counsellor about it or submit an SRA (self-reported absence) online.</a:t>
            </a:r>
          </a:p>
          <a:p>
            <a:r>
              <a:rPr lang="en-CA" sz="2800" dirty="0"/>
              <a:t>After that, follow up with me by email. I will then give you a week extension to complete the lab.</a:t>
            </a:r>
          </a:p>
          <a:p>
            <a:r>
              <a:rPr lang="en-CA" sz="2800" dirty="0"/>
              <a:t>Without accommodations, I cannot give extensions.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5F525-8BB0-40D2-878C-D03ADFDB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68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Asst</a:t>
            </a:r>
            <a:r>
              <a:rPr lang="en-US" sz="2800" dirty="0"/>
              <a:t> 1 (6%) – Restaurant Theme</a:t>
            </a:r>
          </a:p>
          <a:p>
            <a:r>
              <a:rPr lang="en-US" sz="2800" dirty="0" err="1"/>
              <a:t>Asst</a:t>
            </a:r>
            <a:r>
              <a:rPr lang="en-US" sz="2800" dirty="0"/>
              <a:t> 2 (12%) – Restaurant Menu</a:t>
            </a:r>
          </a:p>
          <a:p>
            <a:r>
              <a:rPr lang="en-US" sz="2800" dirty="0" err="1"/>
              <a:t>Asst</a:t>
            </a:r>
            <a:r>
              <a:rPr lang="en-US" sz="2800" dirty="0"/>
              <a:t> 3 (12%) – Restaurant Website</a:t>
            </a:r>
          </a:p>
          <a:p>
            <a:r>
              <a:rPr lang="en-US" sz="2800" dirty="0" err="1"/>
              <a:t>Asst</a:t>
            </a:r>
            <a:r>
              <a:rPr lang="en-US" sz="2800" dirty="0"/>
              <a:t> 4 (12%) – Business Website</a:t>
            </a:r>
          </a:p>
          <a:p>
            <a:endParaRPr lang="en-US" sz="2800" dirty="0"/>
          </a:p>
          <a:p>
            <a:r>
              <a:rPr lang="en-US" sz="2800" dirty="0"/>
              <a:t>Specific details about the assignments will come.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8AA5C-7CC7-42C7-B6EB-ED263B88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48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Assignments will be submitted in 2 steps:</a:t>
            </a:r>
          </a:p>
          <a:p>
            <a:pPr lvl="1"/>
            <a:r>
              <a:rPr lang="en-US" sz="2600" dirty="0"/>
              <a:t>Uploading the file(s) to your Gaul web area in a specific folder</a:t>
            </a:r>
          </a:p>
          <a:p>
            <a:pPr lvl="1"/>
            <a:r>
              <a:rPr lang="en-US" sz="2600" dirty="0"/>
              <a:t>Posting the link and/or other info about the assignment on OWL.</a:t>
            </a:r>
          </a:p>
          <a:p>
            <a:r>
              <a:rPr lang="en-US" sz="2800" dirty="0"/>
              <a:t>Late penalty of 15% per day will be applied. Submissions more than 2 days late will not be accepted.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598A2-8022-4065-B857-9527D098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8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Bryan Sarlo</a:t>
            </a:r>
          </a:p>
          <a:p>
            <a:r>
              <a:rPr lang="en-US" sz="2800" dirty="0"/>
              <a:t>Office: MC room 361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bsarlo@uwo.ca</a:t>
            </a:r>
            <a:endParaRPr lang="en-US" sz="2800" dirty="0"/>
          </a:p>
          <a:p>
            <a:pPr lvl="1"/>
            <a:r>
              <a:rPr lang="en-US" sz="2600" dirty="0"/>
              <a:t>Include </a:t>
            </a:r>
            <a:r>
              <a:rPr lang="en-US" sz="2600" dirty="0">
                <a:solidFill>
                  <a:schemeClr val="accent2"/>
                </a:solidFill>
              </a:rPr>
              <a:t>CS2033</a:t>
            </a:r>
            <a:r>
              <a:rPr lang="en-US" sz="2600" dirty="0"/>
              <a:t> in subject line</a:t>
            </a:r>
          </a:p>
          <a:p>
            <a:pPr lvl="1"/>
            <a:r>
              <a:rPr lang="en-US" sz="2600" dirty="0"/>
              <a:t>I'm usually quick to respond on weekdays, not so much on weekends.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05555-5886-4F9C-A001-E59F3666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4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If you require an extension for a valid reason (i.e. sickness), contact your academic counsellor or submit an SRA.</a:t>
            </a:r>
          </a:p>
          <a:p>
            <a:r>
              <a:rPr lang="en-CA" sz="2800" dirty="0"/>
              <a:t>Follow up with me by email to work out a reasonable extension.</a:t>
            </a:r>
          </a:p>
          <a:p>
            <a:pPr lvl="1"/>
            <a:r>
              <a:rPr lang="en-CA" sz="2600" dirty="0"/>
              <a:t>SRA: 48 hours</a:t>
            </a:r>
          </a:p>
          <a:p>
            <a:pPr lvl="1"/>
            <a:r>
              <a:rPr lang="en-CA" sz="2600" dirty="0"/>
              <a:t>Counsellor: depends on counsellor's recommended timeline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381DC-11C0-4526-9B92-D75B952B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08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TAs will mark based on the rubric I create. Note that most requirements will be given on OWL but some may </a:t>
            </a:r>
            <a:r>
              <a:rPr lang="en-US" sz="2800" b="1" dirty="0"/>
              <a:t>only</a:t>
            </a:r>
            <a:r>
              <a:rPr lang="en-US" sz="2800" dirty="0"/>
              <a:t> be said in class.</a:t>
            </a:r>
          </a:p>
          <a:p>
            <a:r>
              <a:rPr lang="en-US" sz="2800" dirty="0"/>
              <a:t>If you are unhappy with your assignment grade, you may request a remark but I will mark the entire assignment and my mark will be final (even if it’s lower </a:t>
            </a:r>
            <a:r>
              <a:rPr lang="en-US" sz="2800" dirty="0">
                <a:sym typeface="Wingdings" panose="05000000000000000000" pitchFamily="2" charset="2"/>
              </a:rPr>
              <a:t>).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381DC-11C0-4526-9B92-D75B952B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3 quizzes, each worth 3%.</a:t>
            </a:r>
          </a:p>
          <a:p>
            <a:r>
              <a:rPr lang="en-US" sz="2800" dirty="0"/>
              <a:t>They'll be on OWL (whether we return to campus or not, they are online).</a:t>
            </a:r>
          </a:p>
          <a:p>
            <a:r>
              <a:rPr lang="en-US" sz="2800" dirty="0"/>
              <a:t>You may refer to your notes or Google while doing the quiz.</a:t>
            </a:r>
          </a:p>
          <a:p>
            <a:r>
              <a:rPr lang="en-US" sz="2800" dirty="0"/>
              <a:t>Some questions will make you think outside the box. Some questions will be tricky.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A1E29-18D4-4821-8282-7CDC41AA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52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quizzes will be on:</a:t>
            </a:r>
          </a:p>
          <a:p>
            <a:pPr lvl="1"/>
            <a:r>
              <a:rPr lang="en-US" sz="2600" dirty="0"/>
              <a:t>January 31</a:t>
            </a:r>
          </a:p>
          <a:p>
            <a:pPr lvl="1"/>
            <a:r>
              <a:rPr lang="en-US" sz="2600" dirty="0"/>
              <a:t>March 7</a:t>
            </a:r>
          </a:p>
          <a:p>
            <a:pPr lvl="1"/>
            <a:r>
              <a:rPr lang="en-US" sz="2600" dirty="0"/>
              <a:t>April 4</a:t>
            </a:r>
          </a:p>
          <a:p>
            <a:r>
              <a:rPr lang="en-US" sz="2800" dirty="0"/>
              <a:t>They are open from 9:30am to 11:30am on those days, but once you start, you have 30 minutes to complete it. They are </a:t>
            </a:r>
            <a:r>
              <a:rPr lang="en-US" sz="2800" b="1" dirty="0">
                <a:solidFill>
                  <a:schemeClr val="accent2"/>
                </a:solidFill>
              </a:rPr>
              <a:t>linear</a:t>
            </a:r>
            <a:r>
              <a:rPr lang="en-US" sz="2800" dirty="0"/>
              <a:t> so you cannot go backwards.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A1E29-18D4-4821-8282-7CDC41AA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9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If you are unable to complete a quiz for a valid reason (i.e. sickness), contact your counsellor or submit an SRA and follow up with me.</a:t>
            </a:r>
          </a:p>
          <a:p>
            <a:r>
              <a:rPr lang="en-CA" sz="2800" dirty="0"/>
              <a:t>There will be </a:t>
            </a:r>
            <a:r>
              <a:rPr lang="en-CA" sz="2800" b="1" dirty="0"/>
              <a:t>no</a:t>
            </a:r>
            <a:r>
              <a:rPr lang="en-CA" sz="2800" dirty="0"/>
              <a:t> extensions or make-up quizzes. Instead, the weight will be pushed to your final exam (ONLY if you have accommodations).</a:t>
            </a:r>
          </a:p>
          <a:p>
            <a:r>
              <a:rPr lang="en-CA" sz="2800" dirty="0"/>
              <a:t>Forgetting or missing a quiz without accommodations will be a 0.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A1E29-18D4-4821-8282-7CDC41AA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71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 hour exam, worth 40% of grade.</a:t>
            </a:r>
          </a:p>
          <a:p>
            <a:r>
              <a:rPr lang="en-US" sz="2800" dirty="0"/>
              <a:t>All multiple choice and true/false.</a:t>
            </a:r>
          </a:p>
          <a:p>
            <a:r>
              <a:rPr lang="en-US" sz="2800" dirty="0"/>
              <a:t>Including content from lectures (except this one </a:t>
            </a:r>
            <a:r>
              <a:rPr lang="en-US" sz="2800" dirty="0">
                <a:sym typeface="Wingdings" panose="05000000000000000000" pitchFamily="2" charset="2"/>
              </a:rPr>
              <a:t>) and from labs.</a:t>
            </a:r>
          </a:p>
          <a:p>
            <a:r>
              <a:rPr lang="en-US" sz="2800" dirty="0">
                <a:sym typeface="Wingdings" panose="05000000000000000000" pitchFamily="2" charset="2"/>
              </a:rPr>
              <a:t>Take notes while watching the lecture videos for studying.</a:t>
            </a:r>
          </a:p>
          <a:p>
            <a:r>
              <a:rPr lang="en-US" sz="2800" dirty="0">
                <a:sym typeface="Wingdings" panose="05000000000000000000" pitchFamily="2" charset="2"/>
              </a:rPr>
              <a:t>More details later in the term.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DD5D-D1F9-4E59-803C-49EB55A9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01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you are confused about any lecture topics, ask me about it after class, in office hours, or by email.</a:t>
            </a:r>
          </a:p>
          <a:p>
            <a:r>
              <a:rPr lang="en-US" sz="2800" dirty="0"/>
              <a:t>For common questions and issues, I will try to post announcements or make a FAQ page on OWL. Have a look at announcements/resources on OWL before asking me questions about your assignments.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EE422-300E-4A42-8502-D43AE2EC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9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Accommodations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This is repeated from previous slides.</a:t>
            </a:r>
            <a:endParaRPr lang="en-US" sz="2800" dirty="0"/>
          </a:p>
          <a:p>
            <a:r>
              <a:rPr lang="en-US" sz="2800" dirty="0"/>
              <a:t>If you have a valid reason to miss a lab, quiz, or assignment deadline, contact your department's academic counsellors or submit an SRA, and then follow up with me.</a:t>
            </a:r>
          </a:p>
          <a:p>
            <a:r>
              <a:rPr lang="en-US" sz="2800" dirty="0"/>
              <a:t>I cannot handle accommodations directly – you must do it through counselling or SRAs.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ACA28-C5FA-4B6C-8DE2-44AD79CA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8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Accommodations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You must follow up with me asap after the initial accommodation request. If I don't hear from you, I can't do anything.</a:t>
            </a:r>
            <a:endParaRPr lang="en-US" sz="2800" dirty="0"/>
          </a:p>
          <a:p>
            <a:r>
              <a:rPr lang="en-US" sz="2800" dirty="0"/>
              <a:t>Once approved by counselling, I will grant you an extension (for labs or assignments) or re-weight your exam (for quizzes).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AE3B7-ED81-4620-AD6A-1D91286C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34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OWL is the main place for anything related to this course.</a:t>
            </a:r>
          </a:p>
          <a:p>
            <a:r>
              <a:rPr lang="en-US" sz="2800" dirty="0"/>
              <a:t>Lectures, labs, quizzes, assignments, announcements, and other useful information will be posted here.</a:t>
            </a:r>
          </a:p>
          <a:p>
            <a:r>
              <a:rPr lang="en-US" sz="2800" dirty="0"/>
              <a:t>Check OWL and Western email daily to stay up to date!</a:t>
            </a:r>
          </a:p>
          <a:p>
            <a:r>
              <a:rPr lang="en-US" sz="2800" dirty="0">
                <a:hlinkClick r:id="rId2" action="ppaction://hlinkfile"/>
              </a:rPr>
              <a:t>owl.uwo.ca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1FE8C-4990-4E82-8926-8B289D2C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Blended course</a:t>
            </a:r>
          </a:p>
          <a:p>
            <a:pPr lvl="1"/>
            <a:r>
              <a:rPr lang="en-US" sz="2600" dirty="0"/>
              <a:t>Mostly online</a:t>
            </a:r>
          </a:p>
          <a:p>
            <a:pPr lvl="1"/>
            <a:r>
              <a:rPr lang="en-US" sz="2600" dirty="0"/>
              <a:t>Labs and final exam will be in-person, if the university allows us to return to campus during the term.</a:t>
            </a:r>
          </a:p>
          <a:p>
            <a:r>
              <a:rPr lang="en-US" sz="2800" dirty="0"/>
              <a:t>Lectures are pre-recorded videos that you can watch anytime during the week. There will not be Zoom sessions for lectures.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05555-5886-4F9C-A001-E59F3666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2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TAs and I will hold consulting hours on Zoom, but not this week.</a:t>
            </a:r>
          </a:p>
          <a:p>
            <a:r>
              <a:rPr lang="en-US" sz="2800" dirty="0"/>
              <a:t>More info will be posted in the next week or so.</a:t>
            </a:r>
          </a:p>
          <a:p>
            <a:r>
              <a:rPr lang="en-US" sz="2800" dirty="0"/>
              <a:t>There are also Forums for asking questions, but do not share your own work on there!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05555-5886-4F9C-A001-E59F3666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5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More advanced than CS1033.</a:t>
            </a:r>
          </a:p>
          <a:p>
            <a:r>
              <a:rPr lang="en-US" sz="2800" dirty="0"/>
              <a:t>You will be learning more code instead of using programs.</a:t>
            </a:r>
          </a:p>
          <a:p>
            <a:r>
              <a:rPr lang="en-US" sz="2800" dirty="0"/>
              <a:t>Don't be scared off.</a:t>
            </a:r>
          </a:p>
          <a:p>
            <a:r>
              <a:rPr lang="en-US" sz="2800" dirty="0"/>
              <a:t>You won't be expected to re-create Google or Facebook!</a:t>
            </a:r>
          </a:p>
          <a:p>
            <a:r>
              <a:rPr lang="en-CA" sz="2800" dirty="0"/>
              <a:t>You'll learn it step by step from the very basics.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7E067-4492-4324-9A78-F6726552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0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Advanced Photo Editing</a:t>
            </a:r>
          </a:p>
          <a:p>
            <a:pPr lvl="1"/>
            <a:r>
              <a:rPr lang="en-US" sz="2600" dirty="0"/>
              <a:t>Selections and masks</a:t>
            </a:r>
          </a:p>
          <a:p>
            <a:pPr lvl="1"/>
            <a:r>
              <a:rPr lang="en-CA" sz="2600" dirty="0"/>
              <a:t>Clipping masks</a:t>
            </a:r>
          </a:p>
          <a:p>
            <a:pPr lvl="1"/>
            <a:r>
              <a:rPr lang="en-CA" sz="2600" dirty="0"/>
              <a:t>Gradient masks</a:t>
            </a:r>
            <a:endParaRPr lang="en-US" sz="2600" dirty="0"/>
          </a:p>
          <a:p>
            <a:pPr lvl="1"/>
            <a:r>
              <a:rPr lang="en-US" sz="2600" dirty="0"/>
              <a:t>Retouching pictures</a:t>
            </a:r>
          </a:p>
          <a:p>
            <a:pPr lvl="1"/>
            <a:r>
              <a:rPr lang="en-CA" sz="2600" dirty="0"/>
              <a:t>Cloning objects in pictures</a:t>
            </a:r>
          </a:p>
          <a:p>
            <a:pPr lvl="1"/>
            <a:r>
              <a:rPr lang="en-CA" sz="2600" dirty="0"/>
              <a:t>Recolouring and image effects</a:t>
            </a:r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98940-67D5-4928-982A-0E0F8F51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5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Website development</a:t>
            </a:r>
          </a:p>
          <a:p>
            <a:pPr lvl="1"/>
            <a:r>
              <a:rPr lang="en-US" sz="2600" dirty="0"/>
              <a:t>HTML</a:t>
            </a:r>
          </a:p>
          <a:p>
            <a:pPr lvl="1"/>
            <a:r>
              <a:rPr lang="en-US" sz="2600" dirty="0"/>
              <a:t>CSS</a:t>
            </a:r>
          </a:p>
          <a:p>
            <a:pPr lvl="1"/>
            <a:r>
              <a:rPr lang="en-US" sz="2600" dirty="0"/>
              <a:t>JavaScript</a:t>
            </a:r>
          </a:p>
          <a:p>
            <a:pPr lvl="1"/>
            <a:r>
              <a:rPr lang="en-CA" sz="2600" dirty="0"/>
              <a:t>Web forms</a:t>
            </a:r>
          </a:p>
          <a:p>
            <a:pPr lvl="1"/>
            <a:r>
              <a:rPr lang="en-CA" sz="2600" dirty="0"/>
              <a:t>Input handling</a:t>
            </a:r>
          </a:p>
          <a:p>
            <a:pPr lvl="1"/>
            <a:r>
              <a:rPr lang="en-CA" sz="2600" dirty="0"/>
              <a:t>Parallax, </a:t>
            </a:r>
            <a:r>
              <a:rPr lang="en-CA" sz="2600" dirty="0" err="1"/>
              <a:t>ScrollFire</a:t>
            </a:r>
            <a:r>
              <a:rPr lang="en-CA" sz="2600" dirty="0"/>
              <a:t>, etc.</a:t>
            </a:r>
          </a:p>
          <a:p>
            <a:pPr lvl="1"/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98940-67D5-4928-982A-0E0F8F51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Website libraries / platforms</a:t>
            </a:r>
          </a:p>
          <a:p>
            <a:pPr lvl="1"/>
            <a:r>
              <a:rPr lang="en-US" sz="2600" dirty="0"/>
              <a:t>jQuery</a:t>
            </a:r>
          </a:p>
          <a:p>
            <a:pPr lvl="1"/>
            <a:r>
              <a:rPr lang="en-US" sz="2600" dirty="0"/>
              <a:t>Bootstrap</a:t>
            </a:r>
          </a:p>
          <a:p>
            <a:pPr lvl="1"/>
            <a:r>
              <a:rPr lang="en-US" sz="2600" dirty="0"/>
              <a:t>WordPress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5E368-1F1D-4029-88FD-6FE1462A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8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There is no required textbook</a:t>
            </a:r>
          </a:p>
          <a:p>
            <a:r>
              <a:rPr lang="en-US" sz="2800" dirty="0"/>
              <a:t>It may be helpful to brush up on topics from CS1033.</a:t>
            </a:r>
          </a:p>
          <a:p>
            <a:r>
              <a:rPr lang="en-US" sz="2800" dirty="0"/>
              <a:t>My textbook is a good</a:t>
            </a:r>
            <a:br>
              <a:rPr lang="en-US" sz="2800" dirty="0"/>
            </a:br>
            <a:r>
              <a:rPr lang="en-US" sz="2800" dirty="0"/>
              <a:t>reference and also gives</a:t>
            </a:r>
            <a:br>
              <a:rPr lang="en-US" sz="2800" dirty="0"/>
            </a:br>
            <a:r>
              <a:rPr lang="en-US" sz="2800" dirty="0"/>
              <a:t>information about some</a:t>
            </a:r>
            <a:br>
              <a:rPr lang="en-US" sz="2800" dirty="0"/>
            </a:br>
            <a:r>
              <a:rPr lang="en-US" sz="2800" dirty="0"/>
              <a:t>of the advanced topics</a:t>
            </a:r>
            <a:br>
              <a:rPr lang="en-US" sz="2800" dirty="0"/>
            </a:br>
            <a:r>
              <a:rPr lang="en-US" sz="2800" dirty="0"/>
              <a:t>in this course.</a:t>
            </a:r>
          </a:p>
          <a:p>
            <a:r>
              <a:rPr lang="en-US" sz="2800" dirty="0">
                <a:hlinkClick r:id="rId2"/>
              </a:rPr>
              <a:t>Check out the book here</a:t>
            </a:r>
            <a:endParaRPr lang="en-US" sz="2800" dirty="0"/>
          </a:p>
        </p:txBody>
      </p:sp>
      <p:pic>
        <p:nvPicPr>
          <p:cNvPr id="1026" name="Picture 2" descr="https://he.kendallhunt.com/sites/default/files/97815249650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955" y="3047014"/>
            <a:ext cx="2798798" cy="362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30C03-E7B5-4803-8F72-A49B0896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02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3929</TotalTime>
  <Words>1409</Words>
  <Application>Microsoft Office PowerPoint</Application>
  <PresentationFormat>On-screen Show (4:3)</PresentationFormat>
  <Paragraphs>180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Ion</vt:lpstr>
      <vt:lpstr>CS 2033  Multimedia &amp; Communications II</vt:lpstr>
      <vt:lpstr>About the instructor</vt:lpstr>
      <vt:lpstr>Course format</vt:lpstr>
      <vt:lpstr>Course format</vt:lpstr>
      <vt:lpstr>About this course</vt:lpstr>
      <vt:lpstr>Lecture topics</vt:lpstr>
      <vt:lpstr>Lecture topics</vt:lpstr>
      <vt:lpstr>Lecture topics</vt:lpstr>
      <vt:lpstr>Textbook</vt:lpstr>
      <vt:lpstr>Software</vt:lpstr>
      <vt:lpstr>Refresher of CS1033 topics</vt:lpstr>
      <vt:lpstr>Refresher of CS1033 topics</vt:lpstr>
      <vt:lpstr>Refresher of CS1033 topics</vt:lpstr>
      <vt:lpstr>Grade breakdown</vt:lpstr>
      <vt:lpstr>Labs</vt:lpstr>
      <vt:lpstr>Labs</vt:lpstr>
      <vt:lpstr>Labs</vt:lpstr>
      <vt:lpstr>Assignments</vt:lpstr>
      <vt:lpstr>Assignments</vt:lpstr>
      <vt:lpstr>Assignments</vt:lpstr>
      <vt:lpstr>Assignments</vt:lpstr>
      <vt:lpstr>Quizzes</vt:lpstr>
      <vt:lpstr>Quizzes</vt:lpstr>
      <vt:lpstr>Quizzes</vt:lpstr>
      <vt:lpstr>Final Exam</vt:lpstr>
      <vt:lpstr>Expectations</vt:lpstr>
      <vt:lpstr>Accommodations</vt:lpstr>
      <vt:lpstr>Accommodations</vt:lpstr>
      <vt:lpstr>OWL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2033  Multimedia &amp; Communications</dc:title>
  <dc:creator>Bryan Sarlo</dc:creator>
  <cp:lastModifiedBy>Bryan Sarlo</cp:lastModifiedBy>
  <cp:revision>76</cp:revision>
  <dcterms:created xsi:type="dcterms:W3CDTF">2018-12-05T20:08:33Z</dcterms:created>
  <dcterms:modified xsi:type="dcterms:W3CDTF">2022-01-10T14:32:01Z</dcterms:modified>
</cp:coreProperties>
</file>