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7" r:id="rId2"/>
    <p:sldId id="26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71" d="100"/>
          <a:sy n="71" d="100"/>
        </p:scale>
        <p:origin x="9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Transaction – Concurrency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6337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52238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2BB683C-91B0-4B7B-9667-0DEA22A6585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Scheduler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199"/>
            <a:ext cx="8532811" cy="4155142"/>
          </a:xfrm>
        </p:spPr>
        <p:txBody>
          <a:bodyPr/>
          <a:lstStyle/>
          <a:p>
            <a:r>
              <a:rPr lang="en-US" altLang="en-US" dirty="0" smtClean="0"/>
              <a:t>Want to ensure that once a transaction T is committed, it should never be necessary to roll back T. (A recoverable schedule)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Recoverable schedules may have cascading rollbacks that allows uncommitted transactions to be rolled back because it read an item from a transaction that aborted (try to avoid this because it is time consuming!)</a:t>
            </a:r>
          </a:p>
        </p:txBody>
      </p:sp>
    </p:spTree>
    <p:extLst>
      <p:ext uri="{BB962C8B-B14F-4D97-AF65-F5344CB8AC3E}">
        <p14:creationId xmlns:p14="http://schemas.microsoft.com/office/powerpoint/2010/main" val="24653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915" y="6353920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782151" y="6353921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37AF4FE-9A48-4613-AB88-5A07B617612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780" y="161365"/>
            <a:ext cx="10099244" cy="5983941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  <a:r>
              <a:rPr lang="en-US" altLang="en-US" sz="2800" b="1" dirty="0"/>
              <a:t>:</a:t>
            </a:r>
            <a:r>
              <a:rPr lang="en-US" altLang="en-US" sz="2800" dirty="0"/>
              <a:t> A scheduler sets the order that concurrent transactions are executed. It interweaves the operations to ensure serialization. </a:t>
            </a:r>
          </a:p>
          <a:p>
            <a:r>
              <a:rPr lang="en-US" altLang="en-US" sz="2800" dirty="0"/>
              <a:t>A schedule can use a number of methods, we will look at 3: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locking</a:t>
            </a: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stamping</a:t>
            </a: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optimistic</a:t>
            </a: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  <a:p>
            <a:pPr lvl="1"/>
            <a:r>
              <a:rPr lang="en-US" altLang="en-US" sz="2400" dirty="0"/>
              <a:t>It MUST preserve the order of operations within the original transactions </a:t>
            </a:r>
          </a:p>
          <a:p>
            <a:pPr lvl="1"/>
            <a:r>
              <a:rPr lang="en-US" altLang="en-US" sz="2400" dirty="0"/>
              <a:t>It makes some system component schedules </a:t>
            </a:r>
          </a:p>
          <a:p>
            <a:pPr lvl="1"/>
            <a:r>
              <a:rPr lang="en-US" altLang="en-US" sz="2400" dirty="0"/>
              <a:t>It can’t really make a planned schedule because it doesn’t know what transactions the users are going to submit and in what order.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 If the scheduler just had to ensure serialization, what would it always do to ensure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6641" y="5668252"/>
            <a:ext cx="999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Never ever let them mix, always finish one transaction before doing the next transaction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70" y="628220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607339" y="628220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ACE11D2-9572-4F1A-9F61-29097FE36D2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631" y="31208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631" y="1508497"/>
            <a:ext cx="9856695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Suppose 2 users (e.g. airline clerks) submit the 2 transactions: T1 and T2 at approximately the same time: 3 resolutions: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Execute all the transaction of T1 in sequence followed by T2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Execute all the transactions of T2 in sequence followed by T1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Some interleaving of operations may be allowed </a:t>
            </a:r>
          </a:p>
        </p:txBody>
      </p:sp>
    </p:spTree>
    <p:extLst>
      <p:ext uri="{BB962C8B-B14F-4D97-AF65-F5344CB8AC3E}">
        <p14:creationId xmlns:p14="http://schemas.microsoft.com/office/powerpoint/2010/main" val="41125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079" y="636307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8220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329AB27-F2E8-4400-B401-A23195CD1C0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99864"/>
            <a:ext cx="777557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9601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Say Account A has 1000 and Account B has 2000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/>
            <a:r>
              <a:rPr lang="en-US" altLang="en-US" sz="2400" dirty="0"/>
              <a:t>T1: Transfer $50 from account A to account B</a:t>
            </a:r>
          </a:p>
          <a:p>
            <a:pPr lvl="1"/>
            <a:r>
              <a:rPr lang="en-US" altLang="en-US" sz="2400" dirty="0"/>
              <a:t>T2: Transfer 10% of account A to account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NOTE: Even if we do the transactions as atomic units we get 2 different answers depending on the order we execute them!! </a:t>
            </a:r>
          </a:p>
          <a:p>
            <a:r>
              <a:rPr lang="en-US" altLang="en-US" sz="2800" b="1" dirty="0"/>
              <a:t>THAT IS OKAY,</a:t>
            </a:r>
            <a:r>
              <a:rPr lang="en-US" altLang="en-US" sz="2800" dirty="0"/>
              <a:t> either order: T1 then T2 OR T2 then T1 produces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165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418" y="6282200"/>
            <a:ext cx="218461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705699" y="6282201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8B98CCD-9994-4499-A5B5-462F55F2FB0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5728" y="609599"/>
            <a:ext cx="9897037" cy="4217895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Serializability</a:t>
            </a:r>
            <a:r>
              <a:rPr lang="en-US" altLang="en-US" b="1" dirty="0" smtClean="0"/>
              <a:t> Theory</a:t>
            </a:r>
            <a:r>
              <a:rPr lang="en-US" altLang="en-US" dirty="0" smtClean="0"/>
              <a:t>: determines which schedules are "correct" and those that are not and tries to allow only correct schedules </a:t>
            </a:r>
          </a:p>
          <a:p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A schedule is serial if transactions are executed consecutively with out interleaving. Every serial schedule is considered correct </a:t>
            </a:r>
          </a:p>
          <a:p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Non-serial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A schedule is non-serial if it allows interleaving of transactions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rgbClr val="FFCC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Why not make all schedules Serial?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5727" y="4600739"/>
            <a:ext cx="999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Too slow, we MUST allow some interleaving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1569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2063D59-D43B-498C-A149-67B24DD391D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141" y="160259"/>
            <a:ext cx="9037320" cy="2974191"/>
          </a:xfrm>
        </p:spPr>
        <p:txBody>
          <a:bodyPr/>
          <a:lstStyle/>
          <a:p>
            <a:pPr>
              <a:defRPr/>
            </a:pPr>
            <a:r>
              <a:rPr lang="en-US" dirty="0"/>
              <a:t>A schedule of transactions is serializable if it is equivalent to some serial </a:t>
            </a:r>
            <a:r>
              <a:rPr lang="en-US" dirty="0" smtClean="0"/>
              <a:t>schedule. </a:t>
            </a:r>
            <a:endParaRPr lang="en-US" dirty="0"/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Is </a:t>
            </a:r>
            <a:r>
              <a:rPr lang="en-US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result equivalence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(a non-serial schedule that produces the same final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database state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as a serial schedule) enough?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41" y="2307901"/>
            <a:ext cx="11211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No! It might have just been by accident!</a:t>
            </a:r>
            <a:b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Example:</a:t>
            </a:r>
          </a:p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If X starts at 100,  everything is fine with both schedules but not with other numbers! 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8734"/>
              </p:ext>
            </p:extLst>
          </p:nvPr>
        </p:nvGraphicFramePr>
        <p:xfrm>
          <a:off x="7380720" y="4004600"/>
          <a:ext cx="38040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12">
                  <a:extLst>
                    <a:ext uri="{9D8B030D-6E8A-4147-A177-3AD203B41FA5}">
                      <a16:colId xmlns:a16="http://schemas.microsoft.com/office/drawing/2014/main" val="1229337771"/>
                    </a:ext>
                  </a:extLst>
                </a:gridCol>
                <a:gridCol w="1902012">
                  <a:extLst>
                    <a:ext uri="{9D8B030D-6E8A-4147-A177-3AD203B41FA5}">
                      <a16:colId xmlns:a16="http://schemas.microsoft.com/office/drawing/2014/main" val="93824489"/>
                    </a:ext>
                  </a:extLst>
                </a:gridCol>
              </a:tblGrid>
              <a:tr h="271518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1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X + 10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/>
                        <a:t>X * 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8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831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92806"/>
              </p:ext>
            </p:extLst>
          </p:nvPr>
        </p:nvGraphicFramePr>
        <p:xfrm>
          <a:off x="1193579" y="4184940"/>
          <a:ext cx="4126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377">
                  <a:extLst>
                    <a:ext uri="{9D8B030D-6E8A-4147-A177-3AD203B41FA5}">
                      <a16:colId xmlns:a16="http://schemas.microsoft.com/office/drawing/2014/main" val="2416898480"/>
                    </a:ext>
                  </a:extLst>
                </a:gridCol>
                <a:gridCol w="2063377">
                  <a:extLst>
                    <a:ext uri="{9D8B030D-6E8A-4147-A177-3AD203B41FA5}">
                      <a16:colId xmlns:a16="http://schemas.microsoft.com/office/drawing/2014/main" val="134354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X + 10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X - 6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0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</a:t>
                      </a:r>
                      <a:r>
                        <a:rPr lang="en-US" baseline="0" dirty="0" smtClean="0"/>
                        <a:t>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2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Read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94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X</a:t>
                      </a:r>
                      <a:r>
                        <a:rPr lang="en-US" baseline="0" dirty="0" smtClean="0"/>
                        <a:t> = X - 5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X</a:t>
                      </a:r>
                      <a:r>
                        <a:rPr lang="en-US" baseline="0" dirty="0" smtClean="0"/>
                        <a:t> = X + 11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5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Write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Write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678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1411" y="3832479"/>
            <a:ext cx="2531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1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380720" y="3647813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7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499CD6E-18DC-4D6E-9EC9-D4991E265234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FA170CD-0BD2-4748-A3E1-34DB93A409C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841" y="0"/>
            <a:ext cx="7623175" cy="904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Conflict Equivalence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841" y="904240"/>
            <a:ext cx="1011586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/>
              <a:t>Conflict equivalence:</a:t>
            </a:r>
            <a:r>
              <a:rPr lang="en-US" altLang="en-US" sz="2800" dirty="0"/>
              <a:t> if the order of any 2 conflicting operations (operations from different transactions, using the same data and one of them is a write operation) is the same in both schedules 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Testing for Conflict </a:t>
            </a:r>
            <a:r>
              <a:rPr lang="en-US" altLang="en-US" sz="2800" b="1" dirty="0" err="1"/>
              <a:t>Serializability</a:t>
            </a:r>
            <a:r>
              <a:rPr lang="en-US" altLang="en-US" sz="2800" dirty="0"/>
              <a:t> (using a serialization graph)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transaction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participating in schedule S create a node labeled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in the graph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case in S where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 executes a read (X) after a write(X) executed by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create an edge (</a:t>
            </a:r>
            <a:r>
              <a:rPr lang="en-US" altLang="en-US" sz="2400" dirty="0" err="1"/>
              <a:t>Ti</a:t>
            </a:r>
            <a:r>
              <a:rPr lang="en-US" altLang="en-US" sz="2400" dirty="0" err="1">
                <a:sym typeface="Wingdings" panose="05000000000000000000" pitchFamily="2" charset="2"/>
              </a:rPr>
              <a:t>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case in S where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 executes write(X) after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executes a read(X) create an edge (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case in S where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 executes a write (X) after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executes a write(X) create an edge (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schedule is serializable if and only if the precedence graph has no cycles </a:t>
            </a:r>
          </a:p>
        </p:txBody>
      </p:sp>
    </p:spTree>
    <p:extLst>
      <p:ext uri="{BB962C8B-B14F-4D97-AF65-F5344CB8AC3E}">
        <p14:creationId xmlns:p14="http://schemas.microsoft.com/office/powerpoint/2010/main" val="22369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DB0D449-04CE-44A3-9503-0A298A1B774E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09AC949-F9D0-4CB6-95D5-4F05C72C39D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1" y="228600"/>
            <a:ext cx="75469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1:</a:t>
            </a:r>
          </a:p>
        </p:txBody>
      </p:sp>
      <p:graphicFrame>
        <p:nvGraphicFramePr>
          <p:cNvPr id="25607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49928"/>
              </p:ext>
            </p:extLst>
          </p:nvPr>
        </p:nvGraphicFramePr>
        <p:xfrm>
          <a:off x="2667000" y="914400"/>
          <a:ext cx="7543800" cy="533400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Graph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– 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 = y + 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+ 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562600" y="1828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T1</a:t>
            </a:r>
          </a:p>
          <a:p>
            <a:pPr algn="ctr" eaLnBrk="1" hangingPunct="1">
              <a:defRPr/>
            </a:pPr>
            <a:r>
              <a:rPr lang="en-US" sz="1600" dirty="0"/>
              <a:t>(Ti)</a:t>
            </a:r>
          </a:p>
        </p:txBody>
      </p:sp>
      <p:sp>
        <p:nvSpPr>
          <p:cNvPr id="8" name="Oval 7"/>
          <p:cNvSpPr/>
          <p:nvPr/>
        </p:nvSpPr>
        <p:spPr>
          <a:xfrm>
            <a:off x="8153400" y="3124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T2 </a:t>
            </a:r>
            <a:r>
              <a:rPr lang="en-US" sz="1600" dirty="0"/>
              <a:t>(</a:t>
            </a:r>
            <a:r>
              <a:rPr lang="en-US" sz="1600" dirty="0" err="1"/>
              <a:t>Tj</a:t>
            </a:r>
            <a:r>
              <a:rPr lang="en-US" sz="1600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4648200"/>
            <a:ext cx="2286000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43200" y="2438400"/>
            <a:ext cx="2438400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Curved Connector 11"/>
          <p:cNvCxnSpPr>
            <a:stCxn id="7" idx="7"/>
            <a:endCxn id="8" idx="0"/>
          </p:cNvCxnSpPr>
          <p:nvPr/>
        </p:nvCxnSpPr>
        <p:spPr>
          <a:xfrm rot="16200000" flipH="1">
            <a:off x="7001670" y="1400970"/>
            <a:ext cx="1195387" cy="2251075"/>
          </a:xfrm>
          <a:prstGeom prst="curvedConnector3">
            <a:avLst>
              <a:gd name="adj1" fmla="val -275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43200" y="5715000"/>
            <a:ext cx="2438400" cy="457200"/>
          </a:xfrm>
          <a:prstGeom prst="round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43200" y="1371600"/>
            <a:ext cx="2438400" cy="457200"/>
          </a:xfrm>
          <a:prstGeom prst="round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6" name="Shape 15"/>
          <p:cNvCxnSpPr>
            <a:endCxn id="8" idx="7"/>
          </p:cNvCxnSpPr>
          <p:nvPr/>
        </p:nvCxnSpPr>
        <p:spPr>
          <a:xfrm>
            <a:off x="6096001" y="1828801"/>
            <a:ext cx="3033713" cy="1395413"/>
          </a:xfrm>
          <a:prstGeom prst="curvedConnector2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43200" y="5715000"/>
            <a:ext cx="2438400" cy="457200"/>
          </a:xfrm>
          <a:prstGeom prst="roundRect">
            <a:avLst/>
          </a:prstGeom>
          <a:solidFill>
            <a:schemeClr val="accent2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743200" y="2438400"/>
            <a:ext cx="2438400" cy="457200"/>
          </a:xfrm>
          <a:prstGeom prst="roundRect">
            <a:avLst/>
          </a:prstGeom>
          <a:solidFill>
            <a:schemeClr val="accent2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0" name="Shape 19"/>
          <p:cNvCxnSpPr>
            <a:stCxn id="7" idx="6"/>
            <a:endCxn id="8" idx="1"/>
          </p:cNvCxnSpPr>
          <p:nvPr/>
        </p:nvCxnSpPr>
        <p:spPr>
          <a:xfrm>
            <a:off x="6629400" y="2171701"/>
            <a:ext cx="1690688" cy="1052513"/>
          </a:xfrm>
          <a:prstGeom prst="curved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255996" y="1493837"/>
            <a:ext cx="4800600" cy="472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67000" y="2971800"/>
            <a:ext cx="2286000" cy="457200"/>
          </a:xfrm>
          <a:prstGeom prst="roundRect">
            <a:avLst/>
          </a:prstGeom>
          <a:solidFill>
            <a:schemeClr val="accent3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43200" y="4114800"/>
            <a:ext cx="2286000" cy="457200"/>
          </a:xfrm>
          <a:prstGeom prst="roundRect">
            <a:avLst/>
          </a:prstGeom>
          <a:solidFill>
            <a:schemeClr val="accent3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867400" y="38100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Question: Why don’t the red Read and Write of y matter in this case?</a:t>
            </a:r>
          </a:p>
        </p:txBody>
      </p:sp>
    </p:spTree>
    <p:extLst>
      <p:ext uri="{BB962C8B-B14F-4D97-AF65-F5344CB8AC3E}">
        <p14:creationId xmlns:p14="http://schemas.microsoft.com/office/powerpoint/2010/main" val="5488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8D52FE0-CA91-4355-8F16-6D2F68909918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91693FB-17E9-4DE7-B589-2CAF1D2D583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1" y="228600"/>
            <a:ext cx="75469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2:</a:t>
            </a:r>
          </a:p>
        </p:txBody>
      </p:sp>
      <p:graphicFrame>
        <p:nvGraphicFramePr>
          <p:cNvPr id="2570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5981"/>
              </p:ext>
            </p:extLst>
          </p:nvPr>
        </p:nvGraphicFramePr>
        <p:xfrm>
          <a:off x="2590800" y="990600"/>
          <a:ext cx="7696200" cy="533400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1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Graph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– 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+ 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 = y + 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638006" y="20701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T1</a:t>
            </a:r>
          </a:p>
          <a:p>
            <a:pPr algn="ctr" eaLnBrk="1" hangingPunct="1">
              <a:defRPr/>
            </a:pP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8228806" y="33655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T2</a:t>
            </a:r>
            <a:endParaRPr lang="en-US" sz="1600" dirty="0"/>
          </a:p>
        </p:txBody>
      </p:sp>
      <p:cxnSp>
        <p:nvCxnSpPr>
          <p:cNvPr id="9" name="Curved Connector 8"/>
          <p:cNvCxnSpPr>
            <a:stCxn id="7" idx="7"/>
            <a:endCxn id="8" idx="0"/>
          </p:cNvCxnSpPr>
          <p:nvPr/>
        </p:nvCxnSpPr>
        <p:spPr>
          <a:xfrm rot="16200000" flipH="1">
            <a:off x="7077076" y="1642270"/>
            <a:ext cx="1195387" cy="2251075"/>
          </a:xfrm>
          <a:prstGeom prst="curvedConnector3">
            <a:avLst>
              <a:gd name="adj1" fmla="val -275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5"/>
          <p:cNvCxnSpPr>
            <a:stCxn id="7" idx="4"/>
            <a:endCxn id="8" idx="3"/>
          </p:cNvCxnSpPr>
          <p:nvPr/>
        </p:nvCxnSpPr>
        <p:spPr>
          <a:xfrm rot="16200000" flipH="1">
            <a:off x="6686317" y="2240989"/>
            <a:ext cx="1194967" cy="2224788"/>
          </a:xfrm>
          <a:prstGeom prst="curvedConnector3">
            <a:avLst>
              <a:gd name="adj1" fmla="val 127535"/>
            </a:avLst>
          </a:prstGeom>
          <a:ln w="57150"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1466056" y="4947445"/>
            <a:ext cx="800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77962" y="1569245"/>
            <a:ext cx="800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477962" y="3879152"/>
            <a:ext cx="800100" cy="2159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03821" y="2637538"/>
            <a:ext cx="800100" cy="2159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84766D6-2D07-499B-BF08-0DD04189E30E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59732" y="6493427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6823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B6CEA77-9089-49A2-866A-CAE58A32C07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1" y="0"/>
            <a:ext cx="762317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4:</a:t>
            </a:r>
          </a:p>
        </p:txBody>
      </p:sp>
      <p:graphicFrame>
        <p:nvGraphicFramePr>
          <p:cNvPr id="25921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37559"/>
              </p:ext>
            </p:extLst>
          </p:nvPr>
        </p:nvGraphicFramePr>
        <p:xfrm>
          <a:off x="2590800" y="533400"/>
          <a:ext cx="7543800" cy="59372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Graph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638006" y="20701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T1</a:t>
            </a:r>
          </a:p>
          <a:p>
            <a:pPr algn="ctr" eaLnBrk="1" hangingPunct="1">
              <a:defRPr/>
            </a:pP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8228806" y="33655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T2 </a:t>
            </a:r>
            <a:endParaRPr lang="en-US" sz="1600" dirty="0"/>
          </a:p>
        </p:txBody>
      </p:sp>
      <p:cxnSp>
        <p:nvCxnSpPr>
          <p:cNvPr id="9" name="Curved Connector 8"/>
          <p:cNvCxnSpPr>
            <a:endCxn id="15" idx="6"/>
          </p:cNvCxnSpPr>
          <p:nvPr/>
        </p:nvCxnSpPr>
        <p:spPr>
          <a:xfrm rot="10800000" flipV="1">
            <a:off x="7456922" y="3950865"/>
            <a:ext cx="1343385" cy="1104529"/>
          </a:xfrm>
          <a:prstGeom prst="curvedConnector3">
            <a:avLst>
              <a:gd name="adj1" fmla="val -60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5"/>
          <p:cNvCxnSpPr>
            <a:stCxn id="7" idx="7"/>
            <a:endCxn id="8" idx="7"/>
          </p:cNvCxnSpPr>
          <p:nvPr/>
        </p:nvCxnSpPr>
        <p:spPr>
          <a:xfrm rot="16200000" flipH="1">
            <a:off x="7228797" y="1490313"/>
            <a:ext cx="1295400" cy="2655841"/>
          </a:xfrm>
          <a:prstGeom prst="curvedConnector3">
            <a:avLst>
              <a:gd name="adj1" fmla="val -25400"/>
            </a:avLst>
          </a:prstGeom>
          <a:ln w="57150"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628378" y="2380202"/>
            <a:ext cx="800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28378" y="1918121"/>
            <a:ext cx="800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550095" y="5316935"/>
            <a:ext cx="800100" cy="2159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481266" y="1715483"/>
            <a:ext cx="800100" cy="2159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3921" y="4712495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T3</a:t>
            </a:r>
            <a:endParaRPr lang="en-US" sz="1600" dirty="0"/>
          </a:p>
        </p:txBody>
      </p:sp>
      <p:cxnSp>
        <p:nvCxnSpPr>
          <p:cNvPr id="24" name="Curved Connector 23"/>
          <p:cNvCxnSpPr>
            <a:stCxn id="8" idx="3"/>
            <a:endCxn id="15" idx="7"/>
          </p:cNvCxnSpPr>
          <p:nvPr/>
        </p:nvCxnSpPr>
        <p:spPr>
          <a:xfrm rot="5400000">
            <a:off x="7411834" y="3828567"/>
            <a:ext cx="862061" cy="1106661"/>
          </a:xfrm>
          <a:prstGeom prst="curvedConnector3">
            <a:avLst>
              <a:gd name="adj1" fmla="val 93677"/>
            </a:avLst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1626143" y="1432313"/>
            <a:ext cx="800100" cy="2159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542175" y="4023788"/>
            <a:ext cx="800100" cy="2159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15" idx="1"/>
            <a:endCxn id="8" idx="1"/>
          </p:cNvCxnSpPr>
          <p:nvPr/>
        </p:nvCxnSpPr>
        <p:spPr>
          <a:xfrm rot="5400000" flipH="1" flipV="1">
            <a:off x="6765254" y="3181989"/>
            <a:ext cx="1346995" cy="1914885"/>
          </a:xfrm>
          <a:prstGeom prst="curvedConnector3">
            <a:avLst>
              <a:gd name="adj1" fmla="val 124427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707538" y="2228709"/>
            <a:ext cx="800100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635983" y="6158190"/>
            <a:ext cx="800100" cy="1739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6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the 3 main problems with interleaving schedules</a:t>
            </a:r>
          </a:p>
          <a:p>
            <a:pPr lvl="1"/>
            <a:r>
              <a:rPr lang="en-US" dirty="0" smtClean="0"/>
              <a:t>Distinguish between a serial and a non serial schedule</a:t>
            </a:r>
          </a:p>
          <a:p>
            <a:pPr lvl="1"/>
            <a:r>
              <a:rPr lang="en-US" dirty="0" smtClean="0"/>
              <a:t>Determine if a schedule is serializable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A921524-789C-42E5-8AA2-C1BE5ADA02E2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37A3381-23DB-4006-9243-59CDFFE092A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3721" y="665480"/>
            <a:ext cx="8783319" cy="3429000"/>
          </a:xfrm>
        </p:spPr>
        <p:txBody>
          <a:bodyPr/>
          <a:lstStyle/>
          <a:p>
            <a:r>
              <a:rPr lang="en-US" altLang="en-US" dirty="0" smtClean="0"/>
              <a:t>NOTE: In general, the above test for every schedule is too time consuming, so instead of testing for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, we use protocols (sets of rules) that ensure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without having to test the schedule, such as 2-phase locking.</a:t>
            </a:r>
          </a:p>
        </p:txBody>
      </p:sp>
    </p:spTree>
    <p:extLst>
      <p:ext uri="{BB962C8B-B14F-4D97-AF65-F5344CB8AC3E}">
        <p14:creationId xmlns:p14="http://schemas.microsoft.com/office/powerpoint/2010/main" val="2399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143014" y="6237608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ECA4C3-DFBE-430B-8A61-3115E3FDC03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760" y="26664"/>
            <a:ext cx="80803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Concurrency Control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789" y="1341436"/>
            <a:ext cx="10260356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We want to allow multiple transactions to get at all the data and resources at the same time.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Objective is to ensure </a:t>
            </a:r>
            <a:r>
              <a:rPr lang="en-US" alt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serializability</a:t>
            </a:r>
            <a:r>
              <a:rPr lang="en-US" altLang="en-US" sz="2800" dirty="0"/>
              <a:t> of transactions in multi-user database </a:t>
            </a:r>
            <a:r>
              <a:rPr lang="en-US" altLang="en-US" sz="2800" dirty="0" smtClean="0"/>
              <a:t>environment (interleaving of transactions where the resulting state is the same as one the states that would occur if the transactions were done serially in some order).</a:t>
            </a:r>
            <a:br>
              <a:rPr lang="en-US" altLang="en-US" sz="2800" dirty="0" smtClean="0"/>
            </a:b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Schedule:</a:t>
            </a:r>
            <a:r>
              <a:rPr lang="en-US" altLang="en-US" sz="2800" dirty="0"/>
              <a:t> A schedule S of n transactions T1, T2, ... TN is an ordering of the operations of the transactions. Each operation of an individual transaction </a:t>
            </a:r>
            <a:r>
              <a:rPr lang="en-US" altLang="en-US" sz="2800" dirty="0" err="1"/>
              <a:t>Ti</a:t>
            </a:r>
            <a:r>
              <a:rPr lang="en-US" altLang="en-US" sz="2800" dirty="0"/>
              <a:t> in S must appear in the same order that it appears in </a:t>
            </a:r>
            <a:r>
              <a:rPr lang="en-US" altLang="en-US" sz="2800" dirty="0" err="1"/>
              <a:t>Ti</a:t>
            </a:r>
            <a:r>
              <a:rPr lang="en-US" altLang="en-US" sz="2800" dirty="0"/>
              <a:t>. The scheduler interleaves the execution of database operations to ensure </a:t>
            </a:r>
            <a:r>
              <a:rPr lang="en-US" alt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serializablity</a:t>
            </a:r>
            <a:endParaRPr lang="en-US" alt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4D5CDAB-FF9C-4C78-A06B-F763A525947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90801" y="0"/>
            <a:ext cx="747077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Sample Schedules:</a:t>
            </a:r>
          </a:p>
        </p:txBody>
      </p:sp>
      <p:graphicFrame>
        <p:nvGraphicFramePr>
          <p:cNvPr id="242760" name="Group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4290"/>
              </p:ext>
            </p:extLst>
          </p:nvPr>
        </p:nvGraphicFramePr>
        <p:xfrm>
          <a:off x="1534159" y="1676400"/>
          <a:ext cx="4638041" cy="4089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Bal = 135-30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105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2762" name="Group 10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91509"/>
              </p:ext>
            </p:extLst>
          </p:nvPr>
        </p:nvGraphicFramePr>
        <p:xfrm>
          <a:off x="6553200" y="1676400"/>
          <a:ext cx="4846321" cy="4089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Bal = 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Bal = 135-30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806" name="Text Box 1150"/>
          <p:cNvSpPr txBox="1">
            <a:spLocks noChangeArrowheads="1"/>
          </p:cNvSpPr>
          <p:nvPr/>
        </p:nvSpPr>
        <p:spPr bwMode="auto">
          <a:xfrm>
            <a:off x="1534159" y="1219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Schedule 1:</a:t>
            </a:r>
          </a:p>
        </p:txBody>
      </p:sp>
      <p:sp>
        <p:nvSpPr>
          <p:cNvPr id="29807" name="Text Box 1151"/>
          <p:cNvSpPr txBox="1">
            <a:spLocks noChangeArrowheads="1"/>
          </p:cNvSpPr>
          <p:nvPr/>
        </p:nvSpPr>
        <p:spPr bwMode="auto">
          <a:xfrm>
            <a:off x="6553200" y="1219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31858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6ED0C78-1073-4582-B127-42E5FA3FF8A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437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2553"/>
              </p:ext>
            </p:extLst>
          </p:nvPr>
        </p:nvGraphicFramePr>
        <p:xfrm>
          <a:off x="1707029" y="1241612"/>
          <a:ext cx="5948681" cy="41433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Bal = 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77" name="Text Box 54"/>
          <p:cNvSpPr txBox="1">
            <a:spLocks noChangeArrowheads="1"/>
          </p:cNvSpPr>
          <p:nvPr/>
        </p:nvSpPr>
        <p:spPr bwMode="auto">
          <a:xfrm>
            <a:off x="1707029" y="784412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Schedule 3:</a:t>
            </a:r>
          </a:p>
        </p:txBody>
      </p:sp>
      <p:sp>
        <p:nvSpPr>
          <p:cNvPr id="30778" name="Text Box 55"/>
          <p:cNvSpPr txBox="1">
            <a:spLocks noChangeArrowheads="1"/>
          </p:cNvSpPr>
          <p:nvPr/>
        </p:nvSpPr>
        <p:spPr bwMode="auto">
          <a:xfrm>
            <a:off x="7974106" y="2263588"/>
            <a:ext cx="3805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NOTICE THE PROBLEM IN SCHEDULE 3!</a:t>
            </a:r>
          </a:p>
        </p:txBody>
      </p:sp>
    </p:spTree>
    <p:extLst>
      <p:ext uri="{BB962C8B-B14F-4D97-AF65-F5344CB8AC3E}">
        <p14:creationId xmlns:p14="http://schemas.microsoft.com/office/powerpoint/2010/main" val="16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8702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58701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71BDB6B-372F-4B02-B6AB-2514C6B7F91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2841" y="187960"/>
            <a:ext cx="74707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Conflict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600200"/>
            <a:ext cx="7464425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2 operations in a schedule </a:t>
            </a:r>
            <a:r>
              <a:rPr lang="en-US" alt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altLang="en-US" sz="2800" dirty="0"/>
              <a:t> if </a:t>
            </a:r>
          </a:p>
          <a:p>
            <a:pPr lvl="1"/>
            <a:r>
              <a:rPr lang="en-US" altLang="en-US" sz="2400" dirty="0"/>
              <a:t>1) they belong to different transactions, </a:t>
            </a:r>
          </a:p>
          <a:p>
            <a:pPr lvl="1"/>
            <a:r>
              <a:rPr lang="en-US" altLang="en-US" sz="2400" dirty="0"/>
              <a:t>2) they access the same data item X </a:t>
            </a:r>
          </a:p>
          <a:p>
            <a:pPr lvl="1"/>
            <a:r>
              <a:rPr lang="en-US" altLang="en-US" sz="2400" dirty="0"/>
              <a:t>3) at least one of the transactions issues a WRITE(X).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3 Main Problems: </a:t>
            </a:r>
          </a:p>
          <a:p>
            <a:pPr lvl="1"/>
            <a:r>
              <a:rPr lang="en-US" altLang="en-US" sz="2400" dirty="0"/>
              <a:t>Lost Updates</a:t>
            </a:r>
          </a:p>
          <a:p>
            <a:pPr lvl="1"/>
            <a:r>
              <a:rPr lang="en-US" altLang="en-US" sz="2400" dirty="0"/>
              <a:t>Uncommitted Data</a:t>
            </a:r>
          </a:p>
          <a:p>
            <a:pPr lvl="1"/>
            <a:r>
              <a:rPr lang="en-US" altLang="en-US" sz="2400" dirty="0"/>
              <a:t>Inconsistent Retrievals </a:t>
            </a:r>
          </a:p>
        </p:txBody>
      </p:sp>
    </p:spTree>
    <p:extLst>
      <p:ext uri="{BB962C8B-B14F-4D97-AF65-F5344CB8AC3E}">
        <p14:creationId xmlns:p14="http://schemas.microsoft.com/office/powerpoint/2010/main" val="15414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C038B4D-D73C-4781-9359-19BB6F40C33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1" y="88107"/>
            <a:ext cx="74707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Example: Lost Update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1" y="851694"/>
            <a:ext cx="11013439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T1: Homer puts in 100 dollars to the savings account (Bal = Bal + 100)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T2: Marge takes out 30 dollars from the savings account (Bal = Bal - 30) </a:t>
            </a:r>
          </a:p>
        </p:txBody>
      </p:sp>
      <p:graphicFrame>
        <p:nvGraphicFramePr>
          <p:cNvPr id="245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54182"/>
              </p:ext>
            </p:extLst>
          </p:nvPr>
        </p:nvGraphicFramePr>
        <p:xfrm>
          <a:off x="863601" y="2514601"/>
          <a:ext cx="4927599" cy="41433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135-30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827" name="Text Box 56"/>
          <p:cNvSpPr txBox="1">
            <a:spLocks noChangeArrowheads="1"/>
          </p:cNvSpPr>
          <p:nvPr/>
        </p:nvSpPr>
        <p:spPr bwMode="auto">
          <a:xfrm>
            <a:off x="863601" y="2110185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Correct Schedule</a:t>
            </a:r>
          </a:p>
        </p:txBody>
      </p:sp>
      <p:graphicFrame>
        <p:nvGraphicFramePr>
          <p:cNvPr id="245883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85291"/>
              </p:ext>
            </p:extLst>
          </p:nvPr>
        </p:nvGraphicFramePr>
        <p:xfrm>
          <a:off x="6096000" y="2490788"/>
          <a:ext cx="5862320" cy="41463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Bal = 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135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 Lost Update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880" name="Text Box 109"/>
          <p:cNvSpPr txBox="1">
            <a:spLocks noChangeArrowheads="1"/>
          </p:cNvSpPr>
          <p:nvPr/>
        </p:nvSpPr>
        <p:spPr bwMode="auto">
          <a:xfrm>
            <a:off x="6090400" y="2077244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Incorrect Schedule:</a:t>
            </a:r>
          </a:p>
        </p:txBody>
      </p:sp>
    </p:spTree>
    <p:extLst>
      <p:ext uri="{BB962C8B-B14F-4D97-AF65-F5344CB8AC3E}">
        <p14:creationId xmlns:p14="http://schemas.microsoft.com/office/powerpoint/2010/main" val="7331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04DCC89-41C0-45BA-9568-E0DDCB92287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1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814CFE1-C163-4FB5-B57D-A6B847C82A5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889" y="66040"/>
            <a:ext cx="73183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Example: Uncommitted Data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1" y="675640"/>
            <a:ext cx="9967755" cy="1457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Data not committed when 2 transactions T1 and T2 are executed, T1 is rolled back after T2 read the uncommitted data (violates the Isolation property)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Happens if a transaction starts reading before the rollback is completed</a:t>
            </a:r>
          </a:p>
        </p:txBody>
      </p:sp>
      <p:graphicFrame>
        <p:nvGraphicFramePr>
          <p:cNvPr id="24689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16714"/>
              </p:ext>
            </p:extLst>
          </p:nvPr>
        </p:nvGraphicFramePr>
        <p:xfrm>
          <a:off x="1141411" y="2514601"/>
          <a:ext cx="4649789" cy="41433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Rollback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Bal 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51" name="Text Box 56"/>
          <p:cNvSpPr txBox="1">
            <a:spLocks noChangeArrowheads="1"/>
          </p:cNvSpPr>
          <p:nvPr/>
        </p:nvSpPr>
        <p:spPr bwMode="auto">
          <a:xfrm>
            <a:off x="984465" y="2133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Correct Schedule</a:t>
            </a:r>
          </a:p>
        </p:txBody>
      </p:sp>
      <p:graphicFrame>
        <p:nvGraphicFramePr>
          <p:cNvPr id="246914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993"/>
              </p:ext>
            </p:extLst>
          </p:nvPr>
        </p:nvGraphicFramePr>
        <p:xfrm>
          <a:off x="6125288" y="2514601"/>
          <a:ext cx="5725160" cy="41370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35+100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 Uncommitted Data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Bal 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135-30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Rollback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904" name="Text Box 109"/>
          <p:cNvSpPr txBox="1">
            <a:spLocks noChangeArrowheads="1"/>
          </p:cNvSpPr>
          <p:nvPr/>
        </p:nvSpPr>
        <p:spPr bwMode="auto">
          <a:xfrm>
            <a:off x="6046815" y="2057401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Incorrect Schedule: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124680" y="0"/>
            <a:ext cx="4136384" cy="2299447"/>
          </a:xfrm>
          <a:prstGeom prst="cloudCallout">
            <a:avLst>
              <a:gd name="adj1" fmla="val 17757"/>
              <a:gd name="adj2" fmla="val 147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Something has happened here, maybe the ATM rollers broke before the money was sucked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458" y="6464766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8220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32905D0-E58E-47A3-B932-848D153D371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094" y="2286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Inconsistent Retrievals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553" y="1371600"/>
            <a:ext cx="10165976" cy="4572000"/>
          </a:xfrm>
        </p:spPr>
        <p:txBody>
          <a:bodyPr/>
          <a:lstStyle/>
          <a:p>
            <a:r>
              <a:rPr lang="en-US" altLang="en-US" dirty="0" smtClean="0"/>
              <a:t>Occurs when a transaction reads some data before they are changed and other data after they are changed. </a:t>
            </a:r>
          </a:p>
          <a:p>
            <a:r>
              <a:rPr lang="en-US" altLang="en-US" dirty="0" smtClean="0"/>
              <a:t>For example if T1 calculates the sum of all inventory:  </a:t>
            </a:r>
            <a:br>
              <a:rPr lang="en-US" altLang="en-US" dirty="0" smtClean="0"/>
            </a:br>
            <a:r>
              <a:rPr lang="en-US" altLang="en-US" sz="2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SUM(</a:t>
            </a:r>
            <a:r>
              <a:rPr lang="en-US" altLang="en-US" sz="28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Quantity_on_hand</a:t>
            </a:r>
            <a:r>
              <a:rPr lang="en-US" altLang="en-US" sz="2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FROM inventory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 smtClean="0"/>
              <a:t>at the same time as T2 is update inventory for some items, the total at the end will be wrong.</a:t>
            </a:r>
          </a:p>
        </p:txBody>
      </p:sp>
    </p:spTree>
    <p:extLst>
      <p:ext uri="{BB962C8B-B14F-4D97-AF65-F5344CB8AC3E}">
        <p14:creationId xmlns:p14="http://schemas.microsoft.com/office/powerpoint/2010/main" val="3209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42253</TotalTime>
  <Words>1520</Words>
  <Application>Microsoft Office PowerPoint</Application>
  <PresentationFormat>Widescreen</PresentationFormat>
  <Paragraphs>462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10</vt:lpstr>
      <vt:lpstr>Student Objectives</vt:lpstr>
      <vt:lpstr>Concurrency Control</vt:lpstr>
      <vt:lpstr>Sample Schedules:</vt:lpstr>
      <vt:lpstr>PowerPoint Presentation</vt:lpstr>
      <vt:lpstr>Conflict</vt:lpstr>
      <vt:lpstr>Example: Lost Update</vt:lpstr>
      <vt:lpstr>Example: Uncommitted Data</vt:lpstr>
      <vt:lpstr>Inconsistent Retrievals</vt:lpstr>
      <vt:lpstr>Scheduler</vt:lpstr>
      <vt:lpstr>PowerPoint Presentation</vt:lpstr>
      <vt:lpstr>Serializability</vt:lpstr>
      <vt:lpstr>Example</vt:lpstr>
      <vt:lpstr>PowerPoint Presentation</vt:lpstr>
      <vt:lpstr>PowerPoint Presentation</vt:lpstr>
      <vt:lpstr>Conflict Equivalence</vt:lpstr>
      <vt:lpstr>Example 1:</vt:lpstr>
      <vt:lpstr>Example 2:</vt:lpstr>
      <vt:lpstr>Example 4: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371</cp:revision>
  <dcterms:created xsi:type="dcterms:W3CDTF">2018-03-21T22:41:40Z</dcterms:created>
  <dcterms:modified xsi:type="dcterms:W3CDTF">2018-09-11T01:07:29Z</dcterms:modified>
</cp:coreProperties>
</file>