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7" r:id="rId2"/>
    <p:sldId id="265" r:id="rId3"/>
    <p:sldId id="277" r:id="rId4"/>
    <p:sldId id="270" r:id="rId5"/>
    <p:sldId id="268" r:id="rId6"/>
    <p:sldId id="269" r:id="rId7"/>
    <p:sldId id="274" r:id="rId8"/>
    <p:sldId id="271" r:id="rId9"/>
    <p:sldId id="272" r:id="rId10"/>
    <p:sldId id="27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9221067" cy="1655762"/>
          </a:xfrm>
        </p:spPr>
        <p:txBody>
          <a:bodyPr/>
          <a:lstStyle/>
          <a:p>
            <a:r>
              <a:rPr lang="en-US" dirty="0" smtClean="0"/>
              <a:t>Transaction – Motivation for the need for Transactions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6" y="6480372"/>
            <a:ext cx="5124886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97491" y="637715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A553F294-6AA9-4AE8-89CD-95A40FE9628F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40A244DD-4F1B-434B-A20C-A134E757139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222" y="473537"/>
            <a:ext cx="10024240" cy="322729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200" dirty="0" smtClean="0"/>
              <a:t>Transactions are supported in SQL with the use of 3 </a:t>
            </a:r>
            <a:r>
              <a:rPr lang="en-US" altLang="en-US" sz="3200" dirty="0" smtClean="0"/>
              <a:t>commands:</a:t>
            </a:r>
            <a:endParaRPr lang="en-US" altLang="en-US" sz="3200" dirty="0" smtClean="0"/>
          </a:p>
          <a:p>
            <a:pPr lvl="1"/>
            <a:r>
              <a:rPr lang="en-US" altLang="en-US" sz="3200" b="1" dirty="0" smtClean="0"/>
              <a:t>Begin Transaction </a:t>
            </a:r>
          </a:p>
          <a:p>
            <a:pPr lvl="1"/>
            <a:r>
              <a:rPr lang="en-US" altLang="en-US" sz="3200" b="1" dirty="0" smtClean="0"/>
              <a:t>Commit </a:t>
            </a:r>
          </a:p>
          <a:p>
            <a:pPr lvl="1"/>
            <a:r>
              <a:rPr lang="en-US" altLang="en-US" sz="3200" b="1" dirty="0" smtClean="0"/>
              <a:t>Rollback (also called Abort)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chemeClr val="accent1"/>
              </a:solidFill>
            </a:endParaRPr>
          </a:p>
          <a:p>
            <a:r>
              <a:rPr lang="en-US" altLang="en-US" sz="3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Why do we need to commit a transaction?</a:t>
            </a:r>
            <a:r>
              <a:rPr lang="en-US" alt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28868" y="4007222"/>
            <a:ext cx="100185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We need a starting point, once we commit, we cannot go back farther than the commit. Everything starts fresh from that point!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3835"/>
          <a:stretch/>
        </p:blipFill>
        <p:spPr>
          <a:xfrm>
            <a:off x="-178956" y="2662518"/>
            <a:ext cx="12254064" cy="40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4C3E361-47FE-4A8A-A520-792CB01172B9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D83A60A4-1784-42E4-8EF2-C8F3D661F010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1" y="0"/>
            <a:ext cx="7470775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Transaction Logs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762000"/>
            <a:ext cx="8001000" cy="2438400"/>
          </a:xfrm>
        </p:spPr>
        <p:txBody>
          <a:bodyPr/>
          <a:lstStyle/>
          <a:p>
            <a:r>
              <a:rPr lang="en-US" altLang="en-US" dirty="0" smtClean="0"/>
              <a:t>DBMS use transaction logs to keep track of all updates on the system. The log file is used for recovery of a consistent state if there is an abnormal termination or crash </a:t>
            </a:r>
          </a:p>
          <a:p>
            <a:r>
              <a:rPr lang="en-US" altLang="en-US" i="1" dirty="0" smtClean="0"/>
              <a:t>Example Log File</a:t>
            </a:r>
            <a:r>
              <a:rPr lang="en-US" altLang="en-US" dirty="0" smtClean="0"/>
              <a:t>:</a:t>
            </a:r>
          </a:p>
        </p:txBody>
      </p:sp>
      <p:graphicFrame>
        <p:nvGraphicFramePr>
          <p:cNvPr id="239742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91739"/>
              </p:ext>
            </p:extLst>
          </p:nvPr>
        </p:nvGraphicFramePr>
        <p:xfrm>
          <a:off x="2859088" y="3047999"/>
          <a:ext cx="7861464" cy="3200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9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3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Table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TupleID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Attribute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Before Value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After Value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*** Begin Transaction ***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Inventory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On_Hand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AccRec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4324542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1200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4500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101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*** End Transaction: Committed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*** Begin Transaction ***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Inventory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645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On_Hand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AccRec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323453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Balance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5600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402" y="6336629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768703" y="6268759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085111D-242F-45EC-96F9-BD9929C7CA7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6553" y="655636"/>
            <a:ext cx="10094316" cy="5410200"/>
          </a:xfrm>
        </p:spPr>
        <p:txBody>
          <a:bodyPr/>
          <a:lstStyle/>
          <a:p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Why would you want to have your log file on a different disk than your data file?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alt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Why would you want to have your log file repeated on more than 1 disk?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5933" y="1699794"/>
            <a:ext cx="8404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Need the log to recreate the data, if the disk is gone and both the log and data are on the same disk, then you lose both!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5933" y="4541291"/>
            <a:ext cx="8404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ANSWER:  Need to have a backup of your log file.</a:t>
            </a:r>
            <a:endParaRPr lang="en-US" sz="3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8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Give 2 scenarios where transactions are required</a:t>
            </a:r>
          </a:p>
          <a:p>
            <a:pPr lvl="1"/>
            <a:r>
              <a:rPr lang="en-US" dirty="0" smtClean="0"/>
              <a:t>Define the term </a:t>
            </a:r>
            <a:r>
              <a:rPr lang="en-US" i="1" dirty="0" smtClean="0">
                <a:solidFill>
                  <a:schemeClr val="tx2">
                    <a:lumMod val="75000"/>
                  </a:schemeClr>
                </a:solidFill>
              </a:rPr>
              <a:t>transaction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 smtClean="0"/>
              <a:t>Give the meaning of each of the 4 properties in acronym ACID</a:t>
            </a:r>
          </a:p>
          <a:p>
            <a:pPr lvl="1"/>
            <a:r>
              <a:rPr lang="en-US" dirty="0" smtClean="0"/>
              <a:t>Give an example of at least 3 types of things that could happen that would cause problems</a:t>
            </a:r>
            <a:endParaRPr lang="en-US" dirty="0" smtClean="0"/>
          </a:p>
          <a:p>
            <a:pPr lvl="1"/>
            <a:r>
              <a:rPr lang="en-US" dirty="0" smtClean="0"/>
              <a:t>List the 3 SQL commands used to build transactions</a:t>
            </a:r>
          </a:p>
          <a:p>
            <a:pPr lvl="1"/>
            <a:r>
              <a:rPr lang="en-US" dirty="0" smtClean="0"/>
              <a:t>Explain why logs are necessary in database management systems</a:t>
            </a:r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2916" y="6113087"/>
            <a:ext cx="6239309" cy="365125"/>
          </a:xfrm>
        </p:spPr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28362" y="6248400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08" y="6492875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914487" y="6310312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8A5042-BD8C-42D9-8C68-9A806D3C6A2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614" y="158511"/>
            <a:ext cx="8654495" cy="11843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Imagine:</a:t>
            </a:r>
            <a:endParaRPr lang="en-US" dirty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9614" y="1501377"/>
            <a:ext cx="9837683" cy="467447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 smtClean="0"/>
              <a:t>Situation 1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Homer </a:t>
            </a:r>
            <a:r>
              <a:rPr lang="en-US" altLang="en-US" sz="2800" dirty="0"/>
              <a:t>moving 50 dollars from his savings account to his checking account where: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</a:t>
            </a: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account balance of the savings account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the </a:t>
            </a:r>
            <a:r>
              <a:rPr lang="en-US" altLang="en-US" sz="2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Homers&amp;Marge's</a:t>
            </a: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savings account has more than 50 dollars in the savings account, subtract the 50 bucks from the savings.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 the 50 bucks to the checking balance. </a:t>
            </a:r>
            <a:endParaRPr lang="en-US" altLang="en-US" sz="22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800" b="1" dirty="0" smtClean="0"/>
              <a:t>Situation </a:t>
            </a:r>
            <a:r>
              <a:rPr lang="en-US" altLang="en-US" sz="2800" b="1" dirty="0"/>
              <a:t>2</a:t>
            </a:r>
            <a:r>
              <a:rPr lang="en-US" altLang="en-US" sz="2800" dirty="0"/>
              <a:t>: </a:t>
            </a:r>
            <a:r>
              <a:rPr lang="en-US" altLang="en-US" sz="2800" dirty="0" smtClean="0"/>
              <a:t>Marge </a:t>
            </a:r>
            <a:r>
              <a:rPr lang="en-US" altLang="en-US" sz="2800" dirty="0"/>
              <a:t>is going to deduct 75 dollars from the SAME savings account as Homer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Get </a:t>
            </a: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account balance of the savings account 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 the </a:t>
            </a:r>
            <a:r>
              <a:rPr lang="en-US" altLang="en-US" sz="22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Homers&amp;Marge's</a:t>
            </a: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savings account has more than 75 dollars in the savings account subtract </a:t>
            </a:r>
            <a:r>
              <a:rPr lang="en-US" altLang="en-US" sz="22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75 </a:t>
            </a:r>
            <a:r>
              <a:rPr lang="en-US" altLang="en-US" sz="22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bucks from the savings. </a:t>
            </a:r>
          </a:p>
        </p:txBody>
      </p:sp>
    </p:spTree>
    <p:extLst>
      <p:ext uri="{BB962C8B-B14F-4D97-AF65-F5344CB8AC3E}">
        <p14:creationId xmlns:p14="http://schemas.microsoft.com/office/powerpoint/2010/main" val="11497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BC9A8632-695D-40A2-BDCE-BDE73F83F374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739202FE-DC71-47A0-98E7-A32B212060DD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44464"/>
            <a:ext cx="75469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2 Possible Problems: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998536"/>
            <a:ext cx="9722069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Just consider 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 on it's own. What could go wrong with just 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proble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jointaccount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SET balance = balance - 50 WHERE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“homer123” AND type=“saving”;</a:t>
            </a:r>
          </a:p>
          <a:p>
            <a:pPr marL="0" indent="0">
              <a:buNone/>
            </a:pP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joint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account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SET balance = balance + 50 WHERE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=“homer123” AND type=“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chequing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”;</a:t>
            </a:r>
            <a:endParaRPr lang="en-US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QUESTION:  Now consider 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problem 2 with 2 different things happening </a:t>
            </a: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at the same time. What could go wrong</a:t>
            </a: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b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Assume account has 100 dollars. </a:t>
            </a:r>
          </a:p>
          <a:p>
            <a:pPr marL="0" indent="0">
              <a:buNone/>
            </a:pPr>
            <a: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Homer does:</a:t>
            </a:r>
            <a:br>
              <a:rPr lang="en-US" alt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balance FROM  </a:t>
            </a:r>
            <a:r>
              <a:rPr lang="en-US" altLang="en-US" sz="28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jointaccount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WHERE </a:t>
            </a:r>
            <a:r>
              <a:rPr lang="en-US" altLang="en-US" sz="28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“homer123”; </a:t>
            </a:r>
            <a:b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 </a:t>
            </a:r>
            <a:r>
              <a:rPr lang="en-US" altLang="en-US" sz="28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jointaccount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SET balance = balance - 50 WHERE </a:t>
            </a:r>
            <a:r>
              <a:rPr lang="en-US" altLang="en-US" sz="28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=“homer123”;</a:t>
            </a:r>
            <a:endParaRPr lang="en-US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Marge does:</a:t>
            </a:r>
            <a:br>
              <a:rPr lang="en-US" altLang="en-US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SELECT balance FROM 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jointaccount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WHERE </a:t>
            </a:r>
            <a:r>
              <a:rPr lang="en-US" altLang="en-US" sz="2800" i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“marg123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”;</a:t>
            </a:r>
            <a:b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UPDATE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jointaccount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sz="28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SET balance = balance 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- 75 WHERE </a:t>
            </a:r>
            <a:r>
              <a:rPr lang="en-US" altLang="en-US" sz="2800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cusID</a:t>
            </a: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“marg123”;</a:t>
            </a:r>
            <a:b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en-US" sz="2800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altLang="en-US" sz="28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9FBC29C-29B0-4548-BAF7-EC079A5A139B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468" y="6379663"/>
            <a:ext cx="175854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047411" y="6379663"/>
            <a:ext cx="1314131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166DD2B-CCA6-4093-A3FD-FCFEE31087BF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is a transaction?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110" y="2514601"/>
            <a:ext cx="8803340" cy="278354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A transaction is a sequence of database operations, where the execution of the operations preserves the consistency of the database (a Logical Unit of Work) </a:t>
            </a:r>
          </a:p>
        </p:txBody>
      </p:sp>
    </p:spTree>
    <p:extLst>
      <p:ext uri="{BB962C8B-B14F-4D97-AF65-F5344CB8AC3E}">
        <p14:creationId xmlns:p14="http://schemas.microsoft.com/office/powerpoint/2010/main" val="19458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15A089C-3EDB-4374-8283-C766AD5569A6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F8A5042-BD8C-42D9-8C68-9A806D3C6A27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0428" y="-5256"/>
            <a:ext cx="7394575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SOLUTION: Transactions</a:t>
            </a:r>
            <a:r>
              <a:rPr lang="en-US" dirty="0"/>
              <a:t>: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50428" y="762000"/>
            <a:ext cx="9217572" cy="609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/>
              <a:t>TRANSACTION 1</a:t>
            </a:r>
            <a:r>
              <a:rPr lang="en-US" altLang="en-US" sz="2800" dirty="0"/>
              <a:t>: A Transaction for Homer moving 50 dollars from his savings account to his checking account where: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Begin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Get the account balance of the savings account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If the </a:t>
            </a:r>
            <a:r>
              <a:rPr lang="en-US" altLang="en-US" sz="2000" dirty="0" err="1"/>
              <a:t>Homers&amp;Marge's</a:t>
            </a:r>
            <a:r>
              <a:rPr lang="en-US" altLang="en-US" sz="2000" dirty="0"/>
              <a:t> savings account has more than 50 dollars in the savings account, subtract the 50 bucks from the savings.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Add the 50 bucks to the checking balance.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 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TRANSACTION 2</a:t>
            </a:r>
            <a:r>
              <a:rPr lang="en-US" altLang="en-US" sz="2800" dirty="0"/>
              <a:t>: Another transaction for Marge, she is going to deduct 75 dollars from the SAME savings account as Homer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Begin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Get the account balance of the savings account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If the </a:t>
            </a:r>
            <a:r>
              <a:rPr lang="en-US" altLang="en-US" sz="2000" dirty="0" err="1"/>
              <a:t>Homers&amp;Marge's</a:t>
            </a:r>
            <a:r>
              <a:rPr lang="en-US" altLang="en-US" sz="2000" dirty="0"/>
              <a:t> savings account has more than 75 dollars in the savings account subtract the 75 bucks from the savings. 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 </a:t>
            </a:r>
          </a:p>
        </p:txBody>
      </p:sp>
    </p:spTree>
    <p:extLst>
      <p:ext uri="{BB962C8B-B14F-4D97-AF65-F5344CB8AC3E}">
        <p14:creationId xmlns:p14="http://schemas.microsoft.com/office/powerpoint/2010/main" val="33085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E875B350-7D5B-4B89-9AF4-29040135D6B5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119CF024-EB55-47A8-A3AC-42BCFE770FC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552" y="0"/>
            <a:ext cx="72421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Problems that can occur during the middle of a transaction: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552" y="1371599"/>
            <a:ext cx="10131972" cy="4876800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System Crash:</a:t>
            </a:r>
            <a:r>
              <a:rPr lang="en-US" altLang="en-US" dirty="0"/>
              <a:t> Example --&gt; Main Memory Failure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Transaction or System Error:</a:t>
            </a:r>
            <a:r>
              <a:rPr lang="en-US" altLang="en-US" dirty="0"/>
              <a:t> Example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Division by zero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Local/Exception Errors</a:t>
            </a:r>
            <a:r>
              <a:rPr lang="en-US" altLang="en-US" dirty="0"/>
              <a:t>: Example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Not being able to access or find data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Concurrency control enforcement:</a:t>
            </a:r>
            <a:r>
              <a:rPr lang="en-US" altLang="en-US" dirty="0"/>
              <a:t> Example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Concurrency may abort a transaction and restart it later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Disk Failure</a:t>
            </a:r>
            <a:r>
              <a:rPr lang="en-US" altLang="en-US" dirty="0"/>
              <a:t>: Example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Read/Write Head Crash 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en-US" b="1" dirty="0"/>
              <a:t>Catastrophes:</a:t>
            </a:r>
            <a:r>
              <a:rPr lang="en-US" altLang="en-US" dirty="0"/>
              <a:t> Example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air conditioning failure, fire, theft, overwriting disks by mistake </a:t>
            </a:r>
          </a:p>
        </p:txBody>
      </p:sp>
    </p:spTree>
    <p:extLst>
      <p:ext uri="{BB962C8B-B14F-4D97-AF65-F5344CB8AC3E}">
        <p14:creationId xmlns:p14="http://schemas.microsoft.com/office/powerpoint/2010/main" val="39012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9D0E42C7-8583-4CFF-8135-5A2D70A365D6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97FE0554-8912-4DE0-8BD5-64A9D0104A26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7855" y="-76200"/>
            <a:ext cx="74993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The ACID Test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5021" y="1066800"/>
            <a:ext cx="9502390" cy="5410200"/>
          </a:xfrm>
        </p:spPr>
        <p:txBody>
          <a:bodyPr/>
          <a:lstStyle/>
          <a:p>
            <a:r>
              <a:rPr lang="en-US" altLang="en-US" sz="2800" dirty="0"/>
              <a:t>The transaction must take the database from a </a:t>
            </a:r>
            <a:r>
              <a:rPr lang="en-US" altLang="en-US" sz="2800" b="1" dirty="0"/>
              <a:t>consistent state</a:t>
            </a:r>
            <a:r>
              <a:rPr lang="en-US" altLang="en-US" sz="2800" dirty="0"/>
              <a:t> to another </a:t>
            </a:r>
            <a:r>
              <a:rPr lang="en-US" altLang="en-US" sz="2800" b="1" dirty="0"/>
              <a:t>consistent state</a:t>
            </a:r>
            <a:r>
              <a:rPr lang="en-US" altLang="en-US" sz="2800" dirty="0"/>
              <a:t>, thus the initial state before the </a:t>
            </a:r>
            <a:r>
              <a:rPr lang="en-US" altLang="en-US" sz="2800" i="1" dirty="0"/>
              <a:t>Begin Transaction</a:t>
            </a:r>
            <a:r>
              <a:rPr lang="en-US" altLang="en-US" sz="2800" dirty="0"/>
              <a:t> of transaction 1 is a </a:t>
            </a:r>
            <a:r>
              <a:rPr lang="en-US" altLang="en-US" sz="2800" b="1" dirty="0"/>
              <a:t>consistent state</a:t>
            </a:r>
            <a:r>
              <a:rPr lang="en-US" altLang="en-US" sz="2800" dirty="0"/>
              <a:t>, and after the </a:t>
            </a:r>
            <a:r>
              <a:rPr lang="en-US" altLang="en-US" sz="2800" i="1" dirty="0"/>
              <a:t>Commit</a:t>
            </a:r>
            <a:r>
              <a:rPr lang="en-US" altLang="en-US" sz="2800" dirty="0"/>
              <a:t> it is a consistent state but in-between that the database is in an </a:t>
            </a:r>
            <a:r>
              <a:rPr lang="en-US" altLang="en-US" sz="2800" b="1" dirty="0"/>
              <a:t>inconsistent state</a:t>
            </a:r>
            <a:r>
              <a:rPr lang="en-US" altLang="en-US" sz="2800" dirty="0"/>
              <a:t> because it violates integrity and semantic rules. </a:t>
            </a:r>
          </a:p>
          <a:p>
            <a:r>
              <a:rPr lang="en-US" altLang="en-US" sz="2800" dirty="0"/>
              <a:t>The DBMS must be able to recover the database to a previous consistent state if for some reason some happens in the middle of the transaction.  </a:t>
            </a:r>
          </a:p>
        </p:txBody>
      </p:sp>
    </p:spTree>
    <p:extLst>
      <p:ext uri="{BB962C8B-B14F-4D97-AF65-F5344CB8AC3E}">
        <p14:creationId xmlns:p14="http://schemas.microsoft.com/office/powerpoint/2010/main" val="117213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8AFA6099-8AA8-4ECC-A720-E9C6855C21FD}" type="datetime1">
              <a:rPr lang="en-US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5BACD3D-6199-4691-A517-9E268C038CB4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876" y="228600"/>
            <a:ext cx="9270124" cy="662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/>
              <a:t>EVERY TRANSACTION MUST PASS THE</a:t>
            </a:r>
            <a:r>
              <a:rPr lang="en-US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ACID </a:t>
            </a:r>
            <a:r>
              <a:rPr lang="en-US" altLang="en-US" sz="2800" b="1" dirty="0"/>
              <a:t>TEST:</a:t>
            </a:r>
          </a:p>
          <a:p>
            <a:pPr lvl="1">
              <a:lnSpc>
                <a:spcPct val="90000"/>
              </a:lnSpc>
            </a:pP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altLang="en-US" sz="2400" dirty="0"/>
              <a:t>tomic:  All or nothing: All parts of the transaction MUST be executed, thus in the above example, all steps are thought of as 1 atomic transaction where either all are completed or none are completed </a:t>
            </a:r>
          </a:p>
          <a:p>
            <a:pPr lvl="1">
              <a:lnSpc>
                <a:spcPct val="90000"/>
              </a:lnSpc>
            </a:pP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en-US" sz="2400" dirty="0"/>
              <a:t>onsistency: A transaction must transform the database from one consistent state to another consistent state. </a:t>
            </a:r>
          </a:p>
          <a:p>
            <a:pPr lvl="1">
              <a:lnSpc>
                <a:spcPct val="90000"/>
              </a:lnSpc>
            </a:pP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altLang="en-US" sz="2400" dirty="0"/>
              <a:t>solation: Data used during the execution of the a transaction cannot be used by a second transaction until the first one is completed (runs as if in isolation) </a:t>
            </a:r>
          </a:p>
          <a:p>
            <a:pPr lvl="1">
              <a:lnSpc>
                <a:spcPct val="90000"/>
              </a:lnSpc>
            </a:pPr>
            <a:r>
              <a:rPr lang="en-US" altLang="en-US" sz="3600" b="1" dirty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altLang="en-US" sz="2400" dirty="0"/>
              <a:t>urability: When a transaction is completed, the database has reached a consistent state and that state cannot be lost, even if there is a system failure.  The changes made by the transaction are durable, i.e. will survive certain types of systems crashes. </a:t>
            </a:r>
          </a:p>
        </p:txBody>
      </p:sp>
    </p:spTree>
    <p:extLst>
      <p:ext uri="{BB962C8B-B14F-4D97-AF65-F5344CB8AC3E}">
        <p14:creationId xmlns:p14="http://schemas.microsoft.com/office/powerpoint/2010/main" val="60678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33261</TotalTime>
  <Words>998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Week 10</vt:lpstr>
      <vt:lpstr>Student Objectives</vt:lpstr>
      <vt:lpstr>Imagine:</vt:lpstr>
      <vt:lpstr>2 Possible Problems:</vt:lpstr>
      <vt:lpstr>What is a transaction?</vt:lpstr>
      <vt:lpstr>SOLUTION: Transactions:</vt:lpstr>
      <vt:lpstr>Problems that can occur during the middle of a transaction:</vt:lpstr>
      <vt:lpstr>The ACID Test</vt:lpstr>
      <vt:lpstr>PowerPoint Presentation</vt:lpstr>
      <vt:lpstr>PowerPoint Presentation</vt:lpstr>
      <vt:lpstr>Transaction Logs</vt:lpstr>
      <vt:lpstr>PowerPoint Presentation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349</cp:revision>
  <dcterms:created xsi:type="dcterms:W3CDTF">2018-03-21T22:41:40Z</dcterms:created>
  <dcterms:modified xsi:type="dcterms:W3CDTF">2018-08-20T20:23:28Z</dcterms:modified>
</cp:coreProperties>
</file>