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7" r:id="rId2"/>
    <p:sldId id="265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15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Transaction – LOCKING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611" y="624839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90580" y="62484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70A6949-5A1A-4DA8-A327-F505748E178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1" y="148571"/>
            <a:ext cx="777557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Deadlock:</a:t>
            </a:r>
          </a:p>
        </p:txBody>
      </p:sp>
      <p:graphicFrame>
        <p:nvGraphicFramePr>
          <p:cNvPr id="27968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14408"/>
              </p:ext>
            </p:extLst>
          </p:nvPr>
        </p:nvGraphicFramePr>
        <p:xfrm>
          <a:off x="5334000" y="990600"/>
          <a:ext cx="6146800" cy="45100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Reply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 Status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x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Unlocked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T1: Lock(x)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T2: Lock(y)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T1: Lock(y)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T2: Lock(x)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T1: Lock(y)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T2: Lock(x)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T1: Lock(y)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T2: Lock(x)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6402" name="Text Box 129"/>
          <p:cNvSpPr txBox="1">
            <a:spLocks noChangeArrowheads="1"/>
          </p:cNvSpPr>
          <p:nvPr/>
        </p:nvSpPr>
        <p:spPr bwMode="auto">
          <a:xfrm>
            <a:off x="1257302" y="1287274"/>
            <a:ext cx="2667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Situation:</a:t>
            </a:r>
            <a:r>
              <a:rPr lang="en-US" altLang="en-US" sz="2400" dirty="0">
                <a:latin typeface="Times New Roman" panose="02020603050405020304" pitchFamily="18" charset="0"/>
              </a:rPr>
              <a:t> T1 needs to lock x and then lock y, while at the same time T2 need to lock y and then x</a:t>
            </a:r>
          </a:p>
        </p:txBody>
      </p:sp>
      <p:sp>
        <p:nvSpPr>
          <p:cNvPr id="56403" name="Line 130"/>
          <p:cNvSpPr>
            <a:spLocks noChangeShapeType="1"/>
          </p:cNvSpPr>
          <p:nvPr/>
        </p:nvSpPr>
        <p:spPr bwMode="auto">
          <a:xfrm>
            <a:off x="3771900" y="3251200"/>
            <a:ext cx="1219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1" y="6315074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150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2C28AD-1126-45CC-BF0F-055BE1A896B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9526"/>
            <a:ext cx="8092713" cy="132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Controlling Deadlock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1462087"/>
            <a:ext cx="8685212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Deadlock prevention</a:t>
            </a:r>
            <a:r>
              <a:rPr lang="en-US" altLang="en-US" sz="2800" b="1" dirty="0" smtClean="0"/>
              <a:t>:</a:t>
            </a:r>
            <a:r>
              <a:rPr lang="en-US" altLang="en-US" sz="2800" dirty="0" smtClean="0"/>
              <a:t> Transaction aborts if there is a possibility of deadlock occurring. If the transaction aborts, it must be rollback and all locks it has are released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Deadlock detection:</a:t>
            </a:r>
            <a:r>
              <a:rPr lang="en-US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en-US" sz="2800" dirty="0" smtClean="0"/>
              <a:t>DBMS occasionally checks for deadlock, if there is deadlock, it randomly picks one of the transactions to kill (I.e. rollback) and the other continues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Deadlock avoidance</a:t>
            </a:r>
            <a:r>
              <a:rPr lang="en-US" altLang="en-US" sz="2800" dirty="0" smtClean="0"/>
              <a:t>: a transaction must obtain all it’s locks before it can begin so deadlock will never occur.</a:t>
            </a:r>
          </a:p>
        </p:txBody>
      </p:sp>
    </p:spTree>
    <p:extLst>
      <p:ext uri="{BB962C8B-B14F-4D97-AF65-F5344CB8AC3E}">
        <p14:creationId xmlns:p14="http://schemas.microsoft.com/office/powerpoint/2010/main" val="2522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7691" y="628649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865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B8AC57C-E142-4B82-B5B8-0945B3DB6B6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762000"/>
            <a:ext cx="8293100" cy="4559300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Choice of which method to use depends on your situation:</a:t>
            </a:r>
          </a:p>
          <a:p>
            <a:pPr lvl="1"/>
            <a:r>
              <a:rPr lang="en-US" altLang="en-US" sz="2800" dirty="0" smtClean="0"/>
              <a:t>If deadlock isn't likely use deadlock detection</a:t>
            </a:r>
          </a:p>
          <a:p>
            <a:pPr lvl="1"/>
            <a:r>
              <a:rPr lang="en-US" altLang="en-US" sz="2800" dirty="0" smtClean="0"/>
              <a:t>If deadlock is likely to happen use deadlock prevention</a:t>
            </a:r>
          </a:p>
          <a:p>
            <a:pPr lvl="1"/>
            <a:r>
              <a:rPr lang="en-US" altLang="en-US" sz="2800" dirty="0" smtClean="0"/>
              <a:t>If system </a:t>
            </a:r>
            <a:r>
              <a:rPr lang="en-US" altLang="en-US" sz="3200" dirty="0" smtClean="0"/>
              <a:t>response</a:t>
            </a:r>
            <a:r>
              <a:rPr lang="en-US" altLang="en-US" sz="2800" dirty="0" smtClean="0"/>
              <a:t> time is not a high priority use deadlock avoidance</a:t>
            </a:r>
          </a:p>
        </p:txBody>
      </p:sp>
    </p:spTree>
    <p:extLst>
      <p:ext uri="{BB962C8B-B14F-4D97-AF65-F5344CB8AC3E}">
        <p14:creationId xmlns:p14="http://schemas.microsoft.com/office/powerpoint/2010/main" val="9767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84" y="6365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769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623F827-2FED-4D27-94A5-6C9B4F49273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068" y="104058"/>
            <a:ext cx="73945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068" y="713658"/>
            <a:ext cx="9797731" cy="601734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 transaction never gets its lock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Consider a disk server that chooses transactions to grant a lock to on the basis of minimal disk distance: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T1: Lock (A) Okay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T2: Lock (A) No (cylinder =200)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T3: Lock (A) No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T1: Release (A)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Grant lock to T3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T4: Lock (A) No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T3: Release (A)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T4: Lock (A) Okay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Processing continues but T2 may never be given the lock to A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8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OPTION 1: Always </a:t>
            </a:r>
            <a:r>
              <a:rPr lang="en-US" altLang="en-US" dirty="0"/>
              <a:t>grant to the T which has waited </a:t>
            </a:r>
            <a:r>
              <a:rPr lang="en-US" altLang="en-US" dirty="0" err="1"/>
              <a:t>longest</a:t>
            </a:r>
            <a:r>
              <a:rPr lang="en-US" altLang="en-US" dirty="0" err="1">
                <a:sym typeface="Wingdings" panose="05000000000000000000" pitchFamily="2" charset="2"/>
              </a:rPr>
              <a:t></a:t>
            </a:r>
            <a:r>
              <a:rPr lang="en-US" alt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FCFS</a:t>
            </a: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/>
              <a:t>(first come, first serve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OPTION 2: Give transactions priority and the longer a transaction has to wait, the higher the priority it gets.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locking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LOCK TABLE items;</a:t>
            </a:r>
            <a:b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START TRANSACTION;</a:t>
            </a:r>
            <a:b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INSERT INTO items (name, label) VALUES (‘B123’, ‘bike’);</a:t>
            </a:r>
            <a:b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UNLOCK TABLES;</a:t>
            </a:r>
            <a:endParaRPr lang="en-US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the 5 levels of lock granularity</a:t>
            </a:r>
          </a:p>
          <a:p>
            <a:pPr lvl="1"/>
            <a:r>
              <a:rPr lang="en-US" dirty="0" smtClean="0"/>
              <a:t>Differentiate between Binary Locks, 2 Phase Locking and Shared Locks</a:t>
            </a:r>
          </a:p>
          <a:p>
            <a:pPr lvl="1"/>
            <a:r>
              <a:rPr lang="en-US" dirty="0" smtClean="0"/>
              <a:t>Give an example of a situation that would cause Deadlock</a:t>
            </a:r>
          </a:p>
          <a:p>
            <a:pPr lvl="1"/>
            <a:r>
              <a:rPr lang="en-US" dirty="0" smtClean="0"/>
              <a:t>List 3 methods for controlling Deadlock</a:t>
            </a:r>
          </a:p>
          <a:p>
            <a:pPr lvl="1"/>
            <a:r>
              <a:rPr lang="en-US" dirty="0" smtClean="0"/>
              <a:t>Give an example of a situation that would cause </a:t>
            </a:r>
            <a:r>
              <a:rPr lang="en-US" dirty="0" err="1" smtClean="0"/>
              <a:t>Livelock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52E6166-2579-4FB1-939D-720B2D7596E7}" type="datetime1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8A37F34-DB5F-447A-B2DD-4EF85B76DF7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946" y="215900"/>
            <a:ext cx="7013575" cy="63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Locking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100" y="850900"/>
            <a:ext cx="8929845" cy="5638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guarantees the current transaction </a:t>
            </a:r>
            <a:r>
              <a:rPr lang="en-US" altLang="en-US" sz="2800" b="1" dirty="0"/>
              <a:t>EXCLUSIVE</a:t>
            </a:r>
            <a:r>
              <a:rPr lang="en-US" altLang="en-US" sz="2800" dirty="0"/>
              <a:t> use of the data. If T2 is using a piece of data (such as a balance), then T1 cannot use it until T2 has committed (the lock is released) </a:t>
            </a:r>
          </a:p>
          <a:p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Lock Granularity:</a:t>
            </a:r>
            <a:r>
              <a:rPr lang="en-US" alt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Level: </a:t>
            </a:r>
            <a:r>
              <a:rPr lang="en-US" altLang="en-US" sz="2400" dirty="0"/>
              <a:t>SLOW (okay for batch not for real time), locks T2 out even if it wants to use a different table than T1! 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Level: </a:t>
            </a:r>
            <a:r>
              <a:rPr lang="en-US" altLang="en-US" sz="2400" dirty="0"/>
              <a:t>Also slow, not used much 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Page Level: </a:t>
            </a:r>
            <a:r>
              <a:rPr lang="en-US" altLang="en-US" sz="2400" dirty="0"/>
              <a:t>The DBMS locks a disk page (= 1 disk block could be 4 K, 8K, 16K) </a:t>
            </a:r>
            <a:r>
              <a:rPr lang="en-US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QUESTION: How many tuples or tables would be locked when a page lock is on? 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Row Level: 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Field Level: 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Very flexible but not good, why? </a:t>
            </a:r>
          </a:p>
        </p:txBody>
      </p:sp>
    </p:spTree>
    <p:extLst>
      <p:ext uri="{BB962C8B-B14F-4D97-AF65-F5344CB8AC3E}">
        <p14:creationId xmlns:p14="http://schemas.microsoft.com/office/powerpoint/2010/main" val="6168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1A470E3-379A-45C4-80F0-872D7D92A8C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3700" y="228600"/>
            <a:ext cx="7546975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Lock Types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270000"/>
            <a:ext cx="9982200" cy="37338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Binary Locks:</a:t>
            </a:r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 smtClean="0"/>
              <a:t>an object is either Locked (1) or Unlocked(0): Ok but restrictive because what if 2 transactions just want to read from the object but not update it? </a:t>
            </a:r>
          </a:p>
          <a:p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Shared Locks</a:t>
            </a:r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 smtClean="0"/>
              <a:t>(see below)</a:t>
            </a:r>
          </a:p>
          <a:p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Phase Locking</a:t>
            </a:r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 smtClean="0"/>
              <a:t>(see below)</a:t>
            </a:r>
          </a:p>
        </p:txBody>
      </p:sp>
    </p:spTree>
    <p:extLst>
      <p:ext uri="{BB962C8B-B14F-4D97-AF65-F5344CB8AC3E}">
        <p14:creationId xmlns:p14="http://schemas.microsoft.com/office/powerpoint/2010/main" val="2872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2616324-3C5B-4ECD-A450-B2B2960B8D6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199" y="165100"/>
            <a:ext cx="75469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of Binary Lock:</a:t>
            </a:r>
          </a:p>
        </p:txBody>
      </p:sp>
      <p:graphicFrame>
        <p:nvGraphicFramePr>
          <p:cNvPr id="267407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3683"/>
              </p:ext>
            </p:extLst>
          </p:nvPr>
        </p:nvGraphicFramePr>
        <p:xfrm>
          <a:off x="1854199" y="963475"/>
          <a:ext cx="9423401" cy="52849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Lock Item (What is an item? Consider Lock Granularity)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35+100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Unlock Item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Lock Item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Bal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 = 135-30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Bal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Unlock Item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6" marB="45706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5B6CD06-3AA3-40F7-8B01-4F347AC3D9D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520700"/>
            <a:ext cx="9461500" cy="523240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/>
              <a:t>Shared/Exclusive Locks:</a:t>
            </a:r>
            <a:r>
              <a:rPr lang="en-US" altLang="en-US" sz="2800" dirty="0" smtClean="0"/>
              <a:t> 3 Types of locks:</a:t>
            </a:r>
          </a:p>
          <a:p>
            <a:pPr lvl="1"/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lock </a:t>
            </a:r>
            <a:r>
              <a:rPr lang="en-US" altLang="en-US" sz="2400" dirty="0" smtClean="0"/>
              <a:t>(unlocked)</a:t>
            </a:r>
          </a:p>
          <a:p>
            <a:pPr lvl="1"/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lock </a:t>
            </a:r>
            <a:r>
              <a:rPr lang="en-US" altLang="en-US" sz="2400" dirty="0" smtClean="0"/>
              <a:t>(the transaction only wants to read the data)</a:t>
            </a:r>
          </a:p>
          <a:p>
            <a:pPr lvl="1"/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exclusive lock </a:t>
            </a:r>
            <a:r>
              <a:rPr lang="en-US" altLang="en-US" sz="2400" dirty="0" smtClean="0"/>
              <a:t>(the transaction needs to update the data) </a:t>
            </a:r>
          </a:p>
          <a:p>
            <a:r>
              <a:rPr lang="en-US" altLang="en-US" sz="2800" dirty="0" smtClean="0"/>
              <a:t>2 or more Read transactions can be safely executed so </a:t>
            </a:r>
            <a:r>
              <a:rPr lang="en-US" altLang="en-US" sz="2800" i="1" dirty="0" smtClean="0"/>
              <a:t>shared </a:t>
            </a:r>
            <a:r>
              <a:rPr lang="en-US" altLang="en-US" sz="2800" dirty="0" smtClean="0"/>
              <a:t>locks allow several transactions to act at the same time, however an </a:t>
            </a:r>
            <a:r>
              <a:rPr lang="en-US" altLang="en-US" sz="2800" i="1" dirty="0" smtClean="0"/>
              <a:t>exclusive </a:t>
            </a:r>
            <a:r>
              <a:rPr lang="en-US" altLang="en-US" sz="2800" dirty="0" smtClean="0"/>
              <a:t>lock is granted only if the object has no other locks on it and until the exclusive lock is released no other locks are granted on that object </a:t>
            </a:r>
          </a:p>
        </p:txBody>
      </p:sp>
    </p:spTree>
    <p:extLst>
      <p:ext uri="{BB962C8B-B14F-4D97-AF65-F5344CB8AC3E}">
        <p14:creationId xmlns:p14="http://schemas.microsoft.com/office/powerpoint/2010/main" val="37008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111" y="636843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082021" y="6381934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23F1F35-176D-4FDE-B329-DED5ECCBD91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092200" y="228601"/>
            <a:ext cx="4775200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</a:rPr>
              <a:t>PROBLEMS: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Transaction schedule may not be 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serializable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the schedule may produce 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deadlocks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5340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46739"/>
              </p:ext>
            </p:extLst>
          </p:nvPr>
        </p:nvGraphicFramePr>
        <p:xfrm>
          <a:off x="6026944" y="228601"/>
          <a:ext cx="5731020" cy="63819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Stored Value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Share lock 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Unlock 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Share lock 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Unlock x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Exclusive lock 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y= x + 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Write 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 y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Unlock 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Exclusive lock 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 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= x + 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 x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</a:rPr>
                        <a:t>Unlock 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3346" name="Rectangle 125"/>
          <p:cNvSpPr>
            <a:spLocks noChangeArrowheads="1"/>
          </p:cNvSpPr>
          <p:nvPr/>
        </p:nvSpPr>
        <p:spPr bwMode="auto">
          <a:xfrm>
            <a:off x="861146" y="4121211"/>
            <a:ext cx="4546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As a result of   X has 50 and Y has 50 BUT if it was T1, then T2, X would have 50, Y would have 80 or T2, then T1, X would have 70, Y would have 50, thus this was not a serializable schedule!</a:t>
            </a:r>
          </a:p>
        </p:txBody>
      </p:sp>
      <p:sp>
        <p:nvSpPr>
          <p:cNvPr id="53347" name="Line 126"/>
          <p:cNvSpPr>
            <a:spLocks noChangeShapeType="1"/>
          </p:cNvSpPr>
          <p:nvPr/>
        </p:nvSpPr>
        <p:spPr bwMode="auto">
          <a:xfrm flipV="1">
            <a:off x="3962400" y="2438399"/>
            <a:ext cx="1828800" cy="16828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411" y="637857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685780" y="6378574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A4F8D6D-68E3-4B63-9127-5E1B061F3CC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1" y="88900"/>
            <a:ext cx="7546975" cy="901700"/>
          </a:xfrm>
        </p:spPr>
        <p:txBody>
          <a:bodyPr/>
          <a:lstStyle/>
          <a:p>
            <a:pPr>
              <a:defRPr/>
            </a:pPr>
            <a:r>
              <a:rPr lang="en-US" dirty="0"/>
              <a:t>2-Phase Locking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5946" y="750887"/>
            <a:ext cx="9486899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ensures </a:t>
            </a:r>
            <a:r>
              <a:rPr lang="en-US" altLang="en-US" sz="2800" b="1" i="1" dirty="0" err="1"/>
              <a:t>serializability</a:t>
            </a:r>
            <a:r>
              <a:rPr lang="en-US" altLang="en-US" sz="2800" i="1" dirty="0"/>
              <a:t> </a:t>
            </a:r>
            <a:r>
              <a:rPr lang="en-US" altLang="en-US" sz="2800" dirty="0"/>
              <a:t>but does not prevent </a:t>
            </a:r>
            <a:r>
              <a:rPr lang="en-US" altLang="en-US" sz="2800" b="1" i="1" dirty="0"/>
              <a:t>Deadlock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Phase 1:</a:t>
            </a:r>
            <a:r>
              <a:rPr lang="en-US" altLang="en-US" sz="2800" dirty="0"/>
              <a:t> The transaction acquires all required locks without unlocking any data (growing phase), once all locks have been established the transaction is at the locked point 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Phase 2:</a:t>
            </a:r>
            <a:r>
              <a:rPr lang="en-US" altLang="en-US" sz="2800" dirty="0"/>
              <a:t> Transaction can release locks but not get new locks (shrinking phase) 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Rules:</a:t>
            </a:r>
            <a:r>
              <a:rPr lang="en-US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1. No 2 transactions can have conflicting locks.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2. No unlock can precede a lock in the same transaction,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THIS SIMPLE PROTOCOL GUARANTEES THAT IF A SET OF TRANSACTIONS RUNS WITH 2-PHASE LOCKING, THEY WILL ALL BE GUARANTEED TO BE SERIALIZABLE.  </a:t>
            </a:r>
          </a:p>
        </p:txBody>
      </p:sp>
    </p:spTree>
    <p:extLst>
      <p:ext uri="{BB962C8B-B14F-4D97-AF65-F5344CB8AC3E}">
        <p14:creationId xmlns:p14="http://schemas.microsoft.com/office/powerpoint/2010/main" val="2675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211" y="6078536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5B3CFF4-D695-474F-8C20-D4B8520B21F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DEADLOCK</a:t>
            </a:r>
            <a:r>
              <a:rPr lang="en-US" altLang="en-US" dirty="0" smtClean="0"/>
              <a:t>: 2 or more transactions are waiting eternally for each other to release a lock (called </a:t>
            </a:r>
            <a:r>
              <a:rPr lang="en-US" altLang="en-US" b="1" dirty="0" smtClean="0"/>
              <a:t>deadly embrace</a:t>
            </a:r>
            <a:r>
              <a:rPr lang="en-US" altLang="en-US" dirty="0" smtClean="0"/>
              <a:t>).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3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39277</TotalTime>
  <Words>1098</Words>
  <Application>Microsoft Office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10</vt:lpstr>
      <vt:lpstr>Student Objectives</vt:lpstr>
      <vt:lpstr>Locking</vt:lpstr>
      <vt:lpstr>Lock Types</vt:lpstr>
      <vt:lpstr>Example of Binary Lock:</vt:lpstr>
      <vt:lpstr>PowerPoint Presentation</vt:lpstr>
      <vt:lpstr>PowerPoint Presentation</vt:lpstr>
      <vt:lpstr>2-Phase Locking</vt:lpstr>
      <vt:lpstr>Deadlock</vt:lpstr>
      <vt:lpstr>Example of Deadlock:</vt:lpstr>
      <vt:lpstr>Controlling Deadlock</vt:lpstr>
      <vt:lpstr>PowerPoint Presentation</vt:lpstr>
      <vt:lpstr>Livelock</vt:lpstr>
      <vt:lpstr>Livelock solutions</vt:lpstr>
      <vt:lpstr>MYSQL locking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362</cp:revision>
  <dcterms:created xsi:type="dcterms:W3CDTF">2018-03-21T22:41:40Z</dcterms:created>
  <dcterms:modified xsi:type="dcterms:W3CDTF">2018-09-12T18:40:53Z</dcterms:modified>
</cp:coreProperties>
</file>