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7" r:id="rId2"/>
    <p:sldId id="265" r:id="rId3"/>
    <p:sldId id="268" r:id="rId4"/>
    <p:sldId id="269" r:id="rId5"/>
    <p:sldId id="270" r:id="rId6"/>
    <p:sldId id="271" r:id="rId7"/>
    <p:sldId id="272" r:id="rId8"/>
    <p:sldId id="273" r:id="rId9"/>
    <p:sldId id="274" r:id="rId10"/>
    <p:sldId id="275" r:id="rId11"/>
    <p:sldId id="276"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515" autoAdjust="0"/>
  </p:normalViewPr>
  <p:slideViewPr>
    <p:cSldViewPr snapToGrid="0">
      <p:cViewPr varScale="1">
        <p:scale>
          <a:sx n="97" d="100"/>
          <a:sy n="97" d="100"/>
        </p:scale>
        <p:origin x="1056" y="72"/>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9/12/2018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10</a:t>
            </a:r>
            <a:endParaRPr lang="en-US" dirty="0"/>
          </a:p>
        </p:txBody>
      </p:sp>
      <p:sp>
        <p:nvSpPr>
          <p:cNvPr id="3" name="Subtitle 2"/>
          <p:cNvSpPr>
            <a:spLocks noGrp="1"/>
          </p:cNvSpPr>
          <p:nvPr>
            <p:ph type="subTitle" idx="1"/>
          </p:nvPr>
        </p:nvSpPr>
        <p:spPr>
          <a:xfrm>
            <a:off x="1876424" y="3632518"/>
            <a:ext cx="9221067" cy="1655762"/>
          </a:xfrm>
        </p:spPr>
        <p:txBody>
          <a:bodyPr/>
          <a:lstStyle/>
          <a:p>
            <a:r>
              <a:rPr lang="en-US" dirty="0" smtClean="0"/>
              <a:t>Transaction – Recovery management</a:t>
            </a:r>
            <a:endParaRPr lang="en-US" dirty="0"/>
          </a:p>
        </p:txBody>
      </p:sp>
      <p:sp>
        <p:nvSpPr>
          <p:cNvPr id="4" name="Footer Placeholder 3"/>
          <p:cNvSpPr>
            <a:spLocks noGrp="1"/>
          </p:cNvSpPr>
          <p:nvPr>
            <p:ph type="ftr" sz="quarter" idx="11"/>
          </p:nvPr>
        </p:nvSpPr>
        <p:spPr>
          <a:xfrm>
            <a:off x="100176" y="6480372"/>
            <a:ext cx="5124886" cy="365125"/>
          </a:xfrm>
        </p:spPr>
        <p:txBody>
          <a:bodyPr/>
          <a:lstStyle/>
          <a:p>
            <a:r>
              <a:rPr lang="en-US" dirty="0" smtClean="0"/>
              <a:t>CS3319</a:t>
            </a:r>
            <a:endParaRPr lang="en-US" dirty="0"/>
          </a:p>
        </p:txBody>
      </p:sp>
      <p:sp>
        <p:nvSpPr>
          <p:cNvPr id="6" name="Slide Number Placeholder 5"/>
          <p:cNvSpPr>
            <a:spLocks noGrp="1"/>
          </p:cNvSpPr>
          <p:nvPr>
            <p:ph type="sldNum" sz="quarter" idx="12"/>
          </p:nvPr>
        </p:nvSpPr>
        <p:spPr>
          <a:xfrm>
            <a:off x="11097491" y="6377153"/>
            <a:ext cx="771089" cy="365125"/>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14311" y="6378575"/>
            <a:ext cx="6239309" cy="365125"/>
          </a:xfrm>
        </p:spPr>
        <p:txBody>
          <a:bodyPr/>
          <a:lstStyle/>
          <a:p>
            <a:pPr>
              <a:defRPr/>
            </a:pPr>
            <a:r>
              <a:rPr lang="en-US" dirty="0" smtClean="0"/>
              <a:t>CS3319</a:t>
            </a:r>
            <a:endParaRPr lang="en-US" dirty="0"/>
          </a:p>
        </p:txBody>
      </p:sp>
      <p:sp>
        <p:nvSpPr>
          <p:cNvPr id="72708" name="Slide Number Placeholder 5"/>
          <p:cNvSpPr>
            <a:spLocks noGrp="1"/>
          </p:cNvSpPr>
          <p:nvPr>
            <p:ph type="sldNum" sz="quarter" idx="12"/>
          </p:nvPr>
        </p:nvSpPr>
        <p:spPr bwMode="auto">
          <a:xfrm>
            <a:off x="11003280" y="6394451"/>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1B9A9905-DBEA-4080-A86B-44865F5C5A9A}" type="slidenum">
              <a:rPr lang="en-US" altLang="en-US" sz="2400">
                <a:latin typeface="Times New Roman" panose="02020603050405020304" pitchFamily="18" charset="0"/>
              </a:rPr>
              <a:pPr lvl="1">
                <a:spcBef>
                  <a:spcPct val="0"/>
                </a:spcBef>
                <a:buClrTx/>
                <a:buFontTx/>
                <a:buNone/>
              </a:pPr>
              <a:t>10</a:t>
            </a:fld>
            <a:endParaRPr lang="en-US" altLang="en-US" sz="2400" dirty="0">
              <a:latin typeface="Times New Roman" panose="02020603050405020304" pitchFamily="18" charset="0"/>
            </a:endParaRPr>
          </a:p>
        </p:txBody>
      </p:sp>
      <p:sp>
        <p:nvSpPr>
          <p:cNvPr id="72709" name="Rectangle 3"/>
          <p:cNvSpPr>
            <a:spLocks noGrp="1" noChangeArrowheads="1"/>
          </p:cNvSpPr>
          <p:nvPr>
            <p:ph type="body" idx="1"/>
          </p:nvPr>
        </p:nvSpPr>
        <p:spPr>
          <a:xfrm>
            <a:off x="2070100" y="1358900"/>
            <a:ext cx="9271000" cy="4876800"/>
          </a:xfrm>
        </p:spPr>
        <p:txBody>
          <a:bodyPr>
            <a:normAutofit/>
          </a:bodyPr>
          <a:lstStyle/>
          <a:p>
            <a:r>
              <a:rPr lang="en-US" altLang="en-US" sz="2800" dirty="0" smtClean="0"/>
              <a:t>Changes are written to the database as they occur before the commit. </a:t>
            </a:r>
          </a:p>
          <a:p>
            <a:r>
              <a:rPr lang="en-US" altLang="en-US" sz="2800" dirty="0" smtClean="0"/>
              <a:t>The changes are first written to the log and then to the database. </a:t>
            </a:r>
          </a:p>
          <a:p>
            <a:r>
              <a:rPr lang="en-US" altLang="en-US" sz="2800" dirty="0" smtClean="0"/>
              <a:t>If a transaction aborts before the commit point, the previous operations done in the database must be rolled back and some may have to be redone</a:t>
            </a:r>
          </a:p>
          <a:p>
            <a:r>
              <a:rPr lang="en-US" altLang="en-US" sz="2800" dirty="0" smtClean="0"/>
              <a:t>This is </a:t>
            </a:r>
            <a:r>
              <a:rPr lang="en-US" altLang="en-US" sz="2800" b="1" dirty="0" smtClean="0">
                <a:solidFill>
                  <a:schemeClr val="tx2">
                    <a:lumMod val="75000"/>
                  </a:schemeClr>
                </a:solidFill>
              </a:rPr>
              <a:t>UNDO/REDO. </a:t>
            </a:r>
          </a:p>
        </p:txBody>
      </p:sp>
      <p:sp>
        <p:nvSpPr>
          <p:cNvPr id="72710" name="Rectangle 4"/>
          <p:cNvSpPr>
            <a:spLocks noChangeArrowheads="1"/>
          </p:cNvSpPr>
          <p:nvPr/>
        </p:nvSpPr>
        <p:spPr bwMode="auto">
          <a:xfrm>
            <a:off x="2070100" y="304800"/>
            <a:ext cx="533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400" dirty="0">
                <a:latin typeface="Arial" panose="020B0604020202020204" pitchFamily="34" charset="0"/>
              </a:rPr>
              <a:t>Immediate Update</a:t>
            </a:r>
          </a:p>
        </p:txBody>
      </p:sp>
    </p:spTree>
    <p:extLst>
      <p:ext uri="{BB962C8B-B14F-4D97-AF65-F5344CB8AC3E}">
        <p14:creationId xmlns:p14="http://schemas.microsoft.com/office/powerpoint/2010/main" val="2434692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0011" y="6430962"/>
            <a:ext cx="6239309" cy="365125"/>
          </a:xfrm>
        </p:spPr>
        <p:txBody>
          <a:bodyPr/>
          <a:lstStyle/>
          <a:p>
            <a:pPr>
              <a:defRPr/>
            </a:pPr>
            <a:r>
              <a:rPr lang="en-US" dirty="0" smtClean="0"/>
              <a:t>CS3319</a:t>
            </a:r>
            <a:endParaRPr lang="en-US" dirty="0"/>
          </a:p>
        </p:txBody>
      </p:sp>
      <p:sp>
        <p:nvSpPr>
          <p:cNvPr id="73732" name="Slide Number Placeholder 5"/>
          <p:cNvSpPr>
            <a:spLocks noGrp="1"/>
          </p:cNvSpPr>
          <p:nvPr>
            <p:ph type="sldNum" sz="quarter" idx="12"/>
          </p:nvPr>
        </p:nvSpPr>
        <p:spPr bwMode="auto">
          <a:xfrm>
            <a:off x="10877869" y="6248400"/>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C867CE86-2FD3-4A94-9EF5-606A2411DA5D}" type="slidenum">
              <a:rPr lang="en-US" altLang="en-US" sz="2400">
                <a:latin typeface="Times New Roman" panose="02020603050405020304" pitchFamily="18" charset="0"/>
              </a:rPr>
              <a:pPr lvl="1">
                <a:spcBef>
                  <a:spcPct val="0"/>
                </a:spcBef>
                <a:buClrTx/>
                <a:buFontTx/>
                <a:buNone/>
              </a:pPr>
              <a:t>11</a:t>
            </a:fld>
            <a:endParaRPr lang="en-US" altLang="en-US" sz="2400">
              <a:latin typeface="Times New Roman" panose="02020603050405020304" pitchFamily="18" charset="0"/>
            </a:endParaRPr>
          </a:p>
        </p:txBody>
      </p:sp>
      <p:sp>
        <p:nvSpPr>
          <p:cNvPr id="287746" name="Rectangle 2"/>
          <p:cNvSpPr>
            <a:spLocks noGrp="1" noChangeArrowheads="1"/>
          </p:cNvSpPr>
          <p:nvPr>
            <p:ph type="title"/>
          </p:nvPr>
        </p:nvSpPr>
        <p:spPr>
          <a:xfrm>
            <a:off x="2057400" y="228600"/>
            <a:ext cx="8080375" cy="914400"/>
          </a:xfrm>
        </p:spPr>
        <p:txBody>
          <a:bodyPr/>
          <a:lstStyle/>
          <a:p>
            <a:pPr>
              <a:defRPr/>
            </a:pPr>
            <a:r>
              <a:rPr lang="en-US" dirty="0"/>
              <a:t>Immediate Update Steps:</a:t>
            </a:r>
          </a:p>
        </p:txBody>
      </p:sp>
      <p:sp>
        <p:nvSpPr>
          <p:cNvPr id="73734" name="Rectangle 3"/>
          <p:cNvSpPr>
            <a:spLocks noGrp="1" noChangeArrowheads="1"/>
          </p:cNvSpPr>
          <p:nvPr>
            <p:ph type="body" idx="1"/>
          </p:nvPr>
        </p:nvSpPr>
        <p:spPr>
          <a:xfrm>
            <a:off x="2057400" y="1143000"/>
            <a:ext cx="8610600" cy="4724400"/>
          </a:xfrm>
        </p:spPr>
        <p:txBody>
          <a:bodyPr/>
          <a:lstStyle/>
          <a:p>
            <a:pPr>
              <a:lnSpc>
                <a:spcPct val="80000"/>
              </a:lnSpc>
            </a:pPr>
            <a:r>
              <a:rPr lang="en-US" altLang="en-US" sz="2800" dirty="0"/>
              <a:t>Find last checkpoint in transaction log (last time data was physically changed on disk)</a:t>
            </a:r>
          </a:p>
          <a:p>
            <a:pPr>
              <a:lnSpc>
                <a:spcPct val="80000"/>
              </a:lnSpc>
            </a:pPr>
            <a:r>
              <a:rPr lang="en-US" altLang="en-US" sz="2800" dirty="0"/>
              <a:t>For transactions that started and committed before checkpoint, do nothing since that data is already saved to disk</a:t>
            </a:r>
          </a:p>
          <a:p>
            <a:pPr>
              <a:lnSpc>
                <a:spcPct val="80000"/>
              </a:lnSpc>
            </a:pPr>
            <a:r>
              <a:rPr lang="en-US" altLang="en-US" sz="2800" dirty="0"/>
              <a:t>For committed transactions AFTER last checkpoint, use the transaction log to redo transaction using NEW values and update database (REDO)</a:t>
            </a:r>
          </a:p>
          <a:p>
            <a:pPr>
              <a:lnSpc>
                <a:spcPct val="80000"/>
              </a:lnSpc>
            </a:pPr>
            <a:r>
              <a:rPr lang="en-US" altLang="en-US" sz="2800" dirty="0"/>
              <a:t>For transactions that were rolled back after last checkpoint or never got to commit, the transaction log is used to find the OLD values to undo the operations (from newest to oldest) (UNDO)</a:t>
            </a:r>
          </a:p>
        </p:txBody>
      </p:sp>
    </p:spTree>
    <p:extLst>
      <p:ext uri="{BB962C8B-B14F-4D97-AF65-F5344CB8AC3E}">
        <p14:creationId xmlns:p14="http://schemas.microsoft.com/office/powerpoint/2010/main" val="2163828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2"/>
          <p:cNvSpPr>
            <a:spLocks noGrp="1"/>
          </p:cNvSpPr>
          <p:nvPr>
            <p:ph type="ftr" sz="quarter" idx="11"/>
          </p:nvPr>
        </p:nvSpPr>
        <p:spPr>
          <a:xfrm>
            <a:off x="313891" y="6378578"/>
            <a:ext cx="2581709" cy="365125"/>
          </a:xfrm>
        </p:spPr>
        <p:txBody>
          <a:bodyPr/>
          <a:lstStyle/>
          <a:p>
            <a:pPr>
              <a:defRPr/>
            </a:pPr>
            <a:r>
              <a:rPr lang="en-US" dirty="0" smtClean="0"/>
              <a:t>CS3319</a:t>
            </a:r>
            <a:endParaRPr lang="en-US" dirty="0"/>
          </a:p>
        </p:txBody>
      </p:sp>
      <p:sp>
        <p:nvSpPr>
          <p:cNvPr id="74756" name="Slide Number Placeholder 3"/>
          <p:cNvSpPr>
            <a:spLocks noGrp="1"/>
          </p:cNvSpPr>
          <p:nvPr>
            <p:ph type="sldNum" sz="quarter" idx="12"/>
          </p:nvPr>
        </p:nvSpPr>
        <p:spPr bwMode="auto">
          <a:xfrm>
            <a:off x="11172510" y="6353174"/>
            <a:ext cx="101949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9FD44D72-0773-41B9-99DB-3927A6984797}" type="slidenum">
              <a:rPr lang="en-US" altLang="en-US" sz="2400">
                <a:latin typeface="Times New Roman" panose="02020603050405020304" pitchFamily="18" charset="0"/>
              </a:rPr>
              <a:pPr lvl="1">
                <a:spcBef>
                  <a:spcPct val="0"/>
                </a:spcBef>
                <a:buClrTx/>
                <a:buFontTx/>
                <a:buNone/>
              </a:pPr>
              <a:t>12</a:t>
            </a:fld>
            <a:endParaRPr lang="en-US" altLang="en-US" sz="2400" dirty="0">
              <a:latin typeface="Times New Roman" panose="02020603050405020304" pitchFamily="18" charset="0"/>
            </a:endParaRPr>
          </a:p>
        </p:txBody>
      </p:sp>
      <p:sp>
        <p:nvSpPr>
          <p:cNvPr id="74757" name="Text Box 25"/>
          <p:cNvSpPr txBox="1">
            <a:spLocks noChangeArrowheads="1"/>
          </p:cNvSpPr>
          <p:nvPr/>
        </p:nvSpPr>
        <p:spPr bwMode="auto">
          <a:xfrm>
            <a:off x="2514600" y="1"/>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800" b="1" dirty="0">
                <a:latin typeface="Times New Roman" panose="02020603050405020304" pitchFamily="18" charset="0"/>
              </a:rPr>
              <a:t>CONSIDER THIS DIAGRAM AGAIN:</a:t>
            </a:r>
          </a:p>
        </p:txBody>
      </p:sp>
      <p:grpSp>
        <p:nvGrpSpPr>
          <p:cNvPr id="74758" name="Group 32"/>
          <p:cNvGrpSpPr>
            <a:grpSpLocks/>
          </p:cNvGrpSpPr>
          <p:nvPr/>
        </p:nvGrpSpPr>
        <p:grpSpPr bwMode="auto">
          <a:xfrm>
            <a:off x="2590800" y="533401"/>
            <a:ext cx="8077200" cy="4748213"/>
            <a:chOff x="240" y="624"/>
            <a:chExt cx="5088" cy="2991"/>
          </a:xfrm>
        </p:grpSpPr>
        <p:sp>
          <p:nvSpPr>
            <p:cNvPr id="74760" name="Line 3"/>
            <p:cNvSpPr>
              <a:spLocks noChangeShapeType="1"/>
            </p:cNvSpPr>
            <p:nvPr/>
          </p:nvSpPr>
          <p:spPr bwMode="auto">
            <a:xfrm>
              <a:off x="720" y="2943"/>
              <a:ext cx="460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1" name="Line 4"/>
            <p:cNvSpPr>
              <a:spLocks noChangeShapeType="1"/>
            </p:cNvSpPr>
            <p:nvPr/>
          </p:nvSpPr>
          <p:spPr bwMode="auto">
            <a:xfrm flipV="1">
              <a:off x="1728" y="672"/>
              <a:ext cx="0" cy="225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2" name="Line 5"/>
            <p:cNvSpPr>
              <a:spLocks noChangeShapeType="1"/>
            </p:cNvSpPr>
            <p:nvPr/>
          </p:nvSpPr>
          <p:spPr bwMode="auto">
            <a:xfrm>
              <a:off x="912" y="1167"/>
              <a:ext cx="3648"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3" name="Line 6"/>
            <p:cNvSpPr>
              <a:spLocks noChangeShapeType="1"/>
            </p:cNvSpPr>
            <p:nvPr/>
          </p:nvSpPr>
          <p:spPr bwMode="auto">
            <a:xfrm>
              <a:off x="3024" y="1551"/>
              <a:ext cx="1200"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4" name="Line 7"/>
            <p:cNvSpPr>
              <a:spLocks noChangeShapeType="1"/>
            </p:cNvSpPr>
            <p:nvPr/>
          </p:nvSpPr>
          <p:spPr bwMode="auto">
            <a:xfrm>
              <a:off x="1152" y="1935"/>
              <a:ext cx="3408"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5" name="Line 8"/>
            <p:cNvSpPr>
              <a:spLocks noChangeShapeType="1"/>
            </p:cNvSpPr>
            <p:nvPr/>
          </p:nvSpPr>
          <p:spPr bwMode="auto">
            <a:xfrm>
              <a:off x="2208" y="2271"/>
              <a:ext cx="2352"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6" name="Line 9"/>
            <p:cNvSpPr>
              <a:spLocks noChangeShapeType="1"/>
            </p:cNvSpPr>
            <p:nvPr/>
          </p:nvSpPr>
          <p:spPr bwMode="auto">
            <a:xfrm>
              <a:off x="1296" y="2655"/>
              <a:ext cx="1536"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7" name="Line 10"/>
            <p:cNvSpPr>
              <a:spLocks noChangeShapeType="1"/>
            </p:cNvSpPr>
            <p:nvPr/>
          </p:nvSpPr>
          <p:spPr bwMode="auto">
            <a:xfrm flipV="1">
              <a:off x="4560" y="1023"/>
              <a:ext cx="0" cy="192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8" name="Line 11"/>
            <p:cNvSpPr>
              <a:spLocks noChangeShapeType="1"/>
            </p:cNvSpPr>
            <p:nvPr/>
          </p:nvSpPr>
          <p:spPr bwMode="auto">
            <a:xfrm flipV="1">
              <a:off x="2832" y="2511"/>
              <a:ext cx="0" cy="240"/>
            </a:xfrm>
            <a:prstGeom prst="line">
              <a:avLst/>
            </a:prstGeom>
            <a:noFill/>
            <a:ln w="762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9" name="Line 12"/>
            <p:cNvSpPr>
              <a:spLocks noChangeShapeType="1"/>
            </p:cNvSpPr>
            <p:nvPr/>
          </p:nvSpPr>
          <p:spPr bwMode="auto">
            <a:xfrm flipV="1">
              <a:off x="4224" y="1407"/>
              <a:ext cx="0" cy="240"/>
            </a:xfrm>
            <a:prstGeom prst="line">
              <a:avLst/>
            </a:prstGeom>
            <a:noFill/>
            <a:ln w="762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70" name="Text Box 13"/>
            <p:cNvSpPr txBox="1">
              <a:spLocks noChangeArrowheads="1"/>
            </p:cNvSpPr>
            <p:nvPr/>
          </p:nvSpPr>
          <p:spPr bwMode="auto">
            <a:xfrm>
              <a:off x="2496" y="2655"/>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000" b="1">
                  <a:solidFill>
                    <a:srgbClr val="FFCC00"/>
                  </a:solidFill>
                  <a:latin typeface="Times New Roman" panose="02020603050405020304" pitchFamily="18" charset="0"/>
                </a:rPr>
                <a:t>Committed</a:t>
              </a:r>
            </a:p>
          </p:txBody>
        </p:sp>
        <p:sp>
          <p:nvSpPr>
            <p:cNvPr id="74771" name="Text Box 14"/>
            <p:cNvSpPr txBox="1">
              <a:spLocks noChangeArrowheads="1"/>
            </p:cNvSpPr>
            <p:nvPr/>
          </p:nvSpPr>
          <p:spPr bwMode="auto">
            <a:xfrm>
              <a:off x="3840" y="1551"/>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000" b="1">
                  <a:solidFill>
                    <a:srgbClr val="FFCC00"/>
                  </a:solidFill>
                  <a:latin typeface="Times New Roman" panose="02020603050405020304" pitchFamily="18" charset="0"/>
                </a:rPr>
                <a:t>Committed</a:t>
              </a:r>
            </a:p>
          </p:txBody>
        </p:sp>
        <p:sp>
          <p:nvSpPr>
            <p:cNvPr id="74772" name="Text Box 15"/>
            <p:cNvSpPr txBox="1">
              <a:spLocks noChangeArrowheads="1"/>
            </p:cNvSpPr>
            <p:nvPr/>
          </p:nvSpPr>
          <p:spPr bwMode="auto">
            <a:xfrm>
              <a:off x="528" y="1023"/>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T1</a:t>
              </a:r>
            </a:p>
          </p:txBody>
        </p:sp>
        <p:sp>
          <p:nvSpPr>
            <p:cNvPr id="74773" name="Text Box 16"/>
            <p:cNvSpPr txBox="1">
              <a:spLocks noChangeArrowheads="1"/>
            </p:cNvSpPr>
            <p:nvPr/>
          </p:nvSpPr>
          <p:spPr bwMode="auto">
            <a:xfrm>
              <a:off x="2688" y="1407"/>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T2</a:t>
              </a:r>
            </a:p>
          </p:txBody>
        </p:sp>
        <p:sp>
          <p:nvSpPr>
            <p:cNvPr id="74774" name="Text Box 17"/>
            <p:cNvSpPr txBox="1">
              <a:spLocks noChangeArrowheads="1"/>
            </p:cNvSpPr>
            <p:nvPr/>
          </p:nvSpPr>
          <p:spPr bwMode="auto">
            <a:xfrm>
              <a:off x="816" y="179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T3</a:t>
              </a:r>
            </a:p>
          </p:txBody>
        </p:sp>
        <p:sp>
          <p:nvSpPr>
            <p:cNvPr id="74775" name="Text Box 18"/>
            <p:cNvSpPr txBox="1">
              <a:spLocks noChangeArrowheads="1"/>
            </p:cNvSpPr>
            <p:nvPr/>
          </p:nvSpPr>
          <p:spPr bwMode="auto">
            <a:xfrm>
              <a:off x="1872" y="2127"/>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T4</a:t>
              </a:r>
            </a:p>
          </p:txBody>
        </p:sp>
        <p:sp>
          <p:nvSpPr>
            <p:cNvPr id="74776" name="Text Box 19"/>
            <p:cNvSpPr txBox="1">
              <a:spLocks noChangeArrowheads="1"/>
            </p:cNvSpPr>
            <p:nvPr/>
          </p:nvSpPr>
          <p:spPr bwMode="auto">
            <a:xfrm>
              <a:off x="960" y="25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T5</a:t>
              </a:r>
            </a:p>
          </p:txBody>
        </p:sp>
        <p:sp>
          <p:nvSpPr>
            <p:cNvPr id="74777" name="Line 20"/>
            <p:cNvSpPr>
              <a:spLocks noChangeShapeType="1"/>
            </p:cNvSpPr>
            <p:nvPr/>
          </p:nvSpPr>
          <p:spPr bwMode="auto">
            <a:xfrm flipV="1">
              <a:off x="1344" y="3039"/>
              <a:ext cx="336" cy="336"/>
            </a:xfrm>
            <a:prstGeom prst="line">
              <a:avLst/>
            </a:prstGeom>
            <a:noFill/>
            <a:ln w="5715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4778" name="Line 21"/>
            <p:cNvSpPr>
              <a:spLocks noChangeShapeType="1"/>
            </p:cNvSpPr>
            <p:nvPr/>
          </p:nvSpPr>
          <p:spPr bwMode="auto">
            <a:xfrm flipV="1">
              <a:off x="4176" y="2991"/>
              <a:ext cx="336" cy="336"/>
            </a:xfrm>
            <a:prstGeom prst="line">
              <a:avLst/>
            </a:prstGeom>
            <a:noFill/>
            <a:ln w="5715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4779" name="Text Box 22"/>
            <p:cNvSpPr txBox="1">
              <a:spLocks noChangeArrowheads="1"/>
            </p:cNvSpPr>
            <p:nvPr/>
          </p:nvSpPr>
          <p:spPr bwMode="auto">
            <a:xfrm>
              <a:off x="432" y="3327"/>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Last Checkpoint</a:t>
              </a:r>
            </a:p>
          </p:txBody>
        </p:sp>
        <p:sp>
          <p:nvSpPr>
            <p:cNvPr id="74780" name="Text Box 23"/>
            <p:cNvSpPr txBox="1">
              <a:spLocks noChangeArrowheads="1"/>
            </p:cNvSpPr>
            <p:nvPr/>
          </p:nvSpPr>
          <p:spPr bwMode="auto">
            <a:xfrm>
              <a:off x="3168" y="3279"/>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System Crash</a:t>
              </a:r>
            </a:p>
          </p:txBody>
        </p:sp>
        <p:sp>
          <p:nvSpPr>
            <p:cNvPr id="74781" name="Line 28"/>
            <p:cNvSpPr>
              <a:spLocks noChangeShapeType="1"/>
            </p:cNvSpPr>
            <p:nvPr/>
          </p:nvSpPr>
          <p:spPr bwMode="auto">
            <a:xfrm flipV="1">
              <a:off x="576" y="768"/>
              <a:ext cx="768"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82" name="Line 29"/>
            <p:cNvSpPr>
              <a:spLocks noChangeShapeType="1"/>
            </p:cNvSpPr>
            <p:nvPr/>
          </p:nvSpPr>
          <p:spPr bwMode="auto">
            <a:xfrm flipV="1">
              <a:off x="1344" y="624"/>
              <a:ext cx="0" cy="240"/>
            </a:xfrm>
            <a:prstGeom prst="line">
              <a:avLst/>
            </a:prstGeom>
            <a:noFill/>
            <a:ln w="762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83" name="Text Box 30"/>
            <p:cNvSpPr txBox="1">
              <a:spLocks noChangeArrowheads="1"/>
            </p:cNvSpPr>
            <p:nvPr/>
          </p:nvSpPr>
          <p:spPr bwMode="auto">
            <a:xfrm>
              <a:off x="864" y="768"/>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000" b="1">
                  <a:solidFill>
                    <a:srgbClr val="FFCC00"/>
                  </a:solidFill>
                  <a:latin typeface="Times New Roman" panose="02020603050405020304" pitchFamily="18" charset="0"/>
                </a:rPr>
                <a:t>Committed</a:t>
              </a:r>
            </a:p>
          </p:txBody>
        </p:sp>
        <p:sp>
          <p:nvSpPr>
            <p:cNvPr id="74784" name="Text Box 31"/>
            <p:cNvSpPr txBox="1">
              <a:spLocks noChangeArrowheads="1"/>
            </p:cNvSpPr>
            <p:nvPr/>
          </p:nvSpPr>
          <p:spPr bwMode="auto">
            <a:xfrm>
              <a:off x="240" y="62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T6</a:t>
              </a:r>
            </a:p>
          </p:txBody>
        </p:sp>
      </p:grpSp>
      <p:sp>
        <p:nvSpPr>
          <p:cNvPr id="74759" name="Rectangle 33"/>
          <p:cNvSpPr>
            <a:spLocks noChangeArrowheads="1"/>
          </p:cNvSpPr>
          <p:nvPr/>
        </p:nvSpPr>
        <p:spPr bwMode="auto">
          <a:xfrm>
            <a:off x="1905000" y="5434014"/>
            <a:ext cx="8763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b="1" dirty="0">
                <a:solidFill>
                  <a:schemeClr val="accent2">
                    <a:lumMod val="40000"/>
                    <a:lumOff val="60000"/>
                  </a:schemeClr>
                </a:solidFill>
                <a:latin typeface="Times New Roman" panose="02020603050405020304" pitchFamily="18" charset="0"/>
              </a:rPr>
              <a:t>QUESTION: A REDO log would have to keep track of the _________ value of the data, whereas an UNDO log would have to keep track of the __________ value of the data (OLD, NEW). </a:t>
            </a:r>
          </a:p>
        </p:txBody>
      </p:sp>
    </p:spTree>
    <p:extLst>
      <p:ext uri="{BB962C8B-B14F-4D97-AF65-F5344CB8AC3E}">
        <p14:creationId xmlns:p14="http://schemas.microsoft.com/office/powerpoint/2010/main" val="2512026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214311" y="6302374"/>
            <a:ext cx="1030289" cy="365125"/>
          </a:xfrm>
        </p:spPr>
        <p:txBody>
          <a:bodyPr/>
          <a:lstStyle/>
          <a:p>
            <a:pPr>
              <a:defRPr/>
            </a:pPr>
            <a:r>
              <a:rPr lang="en-US" dirty="0" smtClean="0"/>
              <a:t>CS3319</a:t>
            </a:r>
            <a:endParaRPr lang="en-US" dirty="0"/>
          </a:p>
        </p:txBody>
      </p:sp>
      <p:sp>
        <p:nvSpPr>
          <p:cNvPr id="75780" name="Slide Number Placeholder 3"/>
          <p:cNvSpPr>
            <a:spLocks noGrp="1"/>
          </p:cNvSpPr>
          <p:nvPr>
            <p:ph type="sldNum" sz="quarter" idx="12"/>
          </p:nvPr>
        </p:nvSpPr>
        <p:spPr bwMode="auto">
          <a:xfrm>
            <a:off x="11082021" y="6302374"/>
            <a:ext cx="101949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237BF597-6346-45E4-BDB2-CB0D30F148DF}" type="slidenum">
              <a:rPr lang="en-US" altLang="en-US" sz="2400">
                <a:latin typeface="Times New Roman" panose="02020603050405020304" pitchFamily="18" charset="0"/>
              </a:rPr>
              <a:pPr lvl="1">
                <a:spcBef>
                  <a:spcPct val="0"/>
                </a:spcBef>
                <a:buClrTx/>
                <a:buFontTx/>
                <a:buNone/>
              </a:pPr>
              <a:t>13</a:t>
            </a:fld>
            <a:endParaRPr lang="en-US" altLang="en-US" sz="2400" dirty="0">
              <a:latin typeface="Times New Roman" panose="02020603050405020304" pitchFamily="18" charset="0"/>
            </a:endParaRPr>
          </a:p>
        </p:txBody>
      </p:sp>
      <p:sp>
        <p:nvSpPr>
          <p:cNvPr id="75781" name="Rectangle 2"/>
          <p:cNvSpPr>
            <a:spLocks noChangeArrowheads="1"/>
          </p:cNvSpPr>
          <p:nvPr/>
        </p:nvSpPr>
        <p:spPr bwMode="auto">
          <a:xfrm>
            <a:off x="1562100" y="850899"/>
            <a:ext cx="10083800" cy="474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lnSpc>
                <a:spcPct val="80000"/>
              </a:lnSpc>
              <a:spcBef>
                <a:spcPct val="20000"/>
              </a:spcBef>
              <a:buClr>
                <a:schemeClr val="tx2"/>
              </a:buClr>
              <a:buSzPct val="75000"/>
              <a:buFont typeface="Wingdings" panose="05000000000000000000" pitchFamily="2" charset="2"/>
              <a:buChar char="l"/>
            </a:pPr>
            <a:r>
              <a:rPr lang="en-US" altLang="en-US" b="1" dirty="0">
                <a:latin typeface="Times New Roman" panose="02020603050405020304" pitchFamily="18" charset="0"/>
              </a:rPr>
              <a:t>For Deferred Update</a:t>
            </a:r>
            <a:r>
              <a:rPr lang="en-US" altLang="en-US" dirty="0">
                <a:latin typeface="Times New Roman" panose="02020603050405020304" pitchFamily="18" charset="0"/>
              </a:rPr>
              <a:t>: </a:t>
            </a:r>
          </a:p>
          <a:p>
            <a:pPr lvl="1" eaLnBrk="1" hangingPunct="1">
              <a:lnSpc>
                <a:spcPct val="90000"/>
              </a:lnSpc>
              <a:spcBef>
                <a:spcPct val="20000"/>
              </a:spcBef>
              <a:buClr>
                <a:schemeClr val="tx1"/>
              </a:buClr>
              <a:buFontTx/>
              <a:buChar char="–"/>
            </a:pPr>
            <a:r>
              <a:rPr lang="en-US" altLang="en-US" dirty="0">
                <a:latin typeface="Times New Roman" panose="02020603050405020304" pitchFamily="18" charset="0"/>
              </a:rPr>
              <a:t>T2 and T5 need a REDO (use </a:t>
            </a:r>
            <a:r>
              <a:rPr lang="en-US" altLang="en-US" b="1" dirty="0">
                <a:latin typeface="Times New Roman" panose="02020603050405020304" pitchFamily="18" charset="0"/>
              </a:rPr>
              <a:t>new</a:t>
            </a:r>
            <a:r>
              <a:rPr lang="en-US" altLang="en-US" dirty="0">
                <a:latin typeface="Times New Roman" panose="02020603050405020304" pitchFamily="18" charset="0"/>
              </a:rPr>
              <a:t> values in log file)</a:t>
            </a:r>
          </a:p>
          <a:p>
            <a:pPr lvl="1" eaLnBrk="1" hangingPunct="1">
              <a:lnSpc>
                <a:spcPct val="90000"/>
              </a:lnSpc>
              <a:spcBef>
                <a:spcPct val="20000"/>
              </a:spcBef>
              <a:buClr>
                <a:schemeClr val="tx1"/>
              </a:buClr>
              <a:buFontTx/>
              <a:buChar char="–"/>
            </a:pPr>
            <a:r>
              <a:rPr lang="en-US" altLang="en-US" dirty="0">
                <a:latin typeface="Times New Roman" panose="02020603050405020304" pitchFamily="18" charset="0"/>
              </a:rPr>
              <a:t>T6 was already written to database before checkpoint</a:t>
            </a:r>
          </a:p>
          <a:p>
            <a:pPr lvl="1" eaLnBrk="1" hangingPunct="1">
              <a:lnSpc>
                <a:spcPct val="90000"/>
              </a:lnSpc>
              <a:spcBef>
                <a:spcPct val="20000"/>
              </a:spcBef>
              <a:buClr>
                <a:schemeClr val="tx1"/>
              </a:buClr>
              <a:buFontTx/>
              <a:buChar char="–"/>
            </a:pPr>
            <a:r>
              <a:rPr lang="en-US" altLang="en-US" dirty="0">
                <a:latin typeface="Times New Roman" panose="02020603050405020304" pitchFamily="18" charset="0"/>
              </a:rPr>
              <a:t>T1, T3, T4 were never written to the database so NO UNDO</a:t>
            </a:r>
          </a:p>
          <a:p>
            <a:pPr lvl="1" eaLnBrk="1" hangingPunct="1">
              <a:lnSpc>
                <a:spcPct val="90000"/>
              </a:lnSpc>
              <a:spcBef>
                <a:spcPct val="20000"/>
              </a:spcBef>
              <a:buClr>
                <a:schemeClr val="tx1"/>
              </a:buClr>
              <a:buFontTx/>
              <a:buNone/>
            </a:pPr>
            <a:endParaRPr lang="en-US" altLang="en-US" dirty="0">
              <a:latin typeface="Times New Roman" panose="02020603050405020304" pitchFamily="18" charset="0"/>
            </a:endParaRPr>
          </a:p>
          <a:p>
            <a:pPr eaLnBrk="1" hangingPunct="1">
              <a:lnSpc>
                <a:spcPct val="80000"/>
              </a:lnSpc>
              <a:spcBef>
                <a:spcPct val="20000"/>
              </a:spcBef>
              <a:buClr>
                <a:schemeClr val="tx2"/>
              </a:buClr>
              <a:buSzPct val="75000"/>
              <a:buFont typeface="Wingdings" panose="05000000000000000000" pitchFamily="2" charset="2"/>
              <a:buChar char="l"/>
            </a:pPr>
            <a:r>
              <a:rPr lang="en-US" altLang="en-US" b="1" dirty="0">
                <a:latin typeface="Times New Roman" panose="02020603050405020304" pitchFamily="18" charset="0"/>
              </a:rPr>
              <a:t>For Immediate Update</a:t>
            </a:r>
            <a:r>
              <a:rPr lang="en-US" altLang="en-US" dirty="0">
                <a:latin typeface="Times New Roman" panose="02020603050405020304" pitchFamily="18" charset="0"/>
              </a:rPr>
              <a:t>: </a:t>
            </a:r>
          </a:p>
          <a:p>
            <a:pPr lvl="1" eaLnBrk="1" hangingPunct="1">
              <a:lnSpc>
                <a:spcPct val="90000"/>
              </a:lnSpc>
              <a:spcBef>
                <a:spcPct val="20000"/>
              </a:spcBef>
              <a:buClr>
                <a:schemeClr val="tx1"/>
              </a:buClr>
              <a:buFontTx/>
              <a:buChar char="–"/>
            </a:pPr>
            <a:r>
              <a:rPr lang="en-US" altLang="en-US" dirty="0">
                <a:latin typeface="Times New Roman" panose="02020603050405020304" pitchFamily="18" charset="0"/>
              </a:rPr>
              <a:t>T2 and T5 need a REDO (use </a:t>
            </a:r>
            <a:r>
              <a:rPr lang="en-US" altLang="en-US" b="1" dirty="0">
                <a:latin typeface="Times New Roman" panose="02020603050405020304" pitchFamily="18" charset="0"/>
              </a:rPr>
              <a:t>new</a:t>
            </a:r>
            <a:r>
              <a:rPr lang="en-US" altLang="en-US" dirty="0">
                <a:latin typeface="Times New Roman" panose="02020603050405020304" pitchFamily="18" charset="0"/>
              </a:rPr>
              <a:t> values in log file)</a:t>
            </a:r>
          </a:p>
          <a:p>
            <a:pPr lvl="1" eaLnBrk="1" hangingPunct="1">
              <a:lnSpc>
                <a:spcPct val="90000"/>
              </a:lnSpc>
              <a:spcBef>
                <a:spcPct val="20000"/>
              </a:spcBef>
              <a:buClr>
                <a:schemeClr val="tx1"/>
              </a:buClr>
              <a:buFontTx/>
              <a:buChar char="–"/>
            </a:pPr>
            <a:r>
              <a:rPr lang="en-US" altLang="en-US" dirty="0">
                <a:latin typeface="Times New Roman" panose="02020603050405020304" pitchFamily="18" charset="0"/>
              </a:rPr>
              <a:t>T6 was already written to database before checkpoint</a:t>
            </a:r>
          </a:p>
          <a:p>
            <a:pPr lvl="1" eaLnBrk="1" hangingPunct="1">
              <a:lnSpc>
                <a:spcPct val="90000"/>
              </a:lnSpc>
              <a:spcBef>
                <a:spcPct val="20000"/>
              </a:spcBef>
              <a:buClr>
                <a:schemeClr val="tx1"/>
              </a:buClr>
              <a:buFontTx/>
              <a:buChar char="–"/>
            </a:pPr>
            <a:r>
              <a:rPr lang="en-US" altLang="en-US" dirty="0">
                <a:latin typeface="Times New Roman" panose="02020603050405020304" pitchFamily="18" charset="0"/>
              </a:rPr>
              <a:t>T1, T3, T4 were written to the database so the </a:t>
            </a:r>
            <a:r>
              <a:rPr lang="en-US" altLang="en-US" b="1" dirty="0">
                <a:latin typeface="Times New Roman" panose="02020603050405020304" pitchFamily="18" charset="0"/>
              </a:rPr>
              <a:t>old </a:t>
            </a:r>
            <a:r>
              <a:rPr lang="en-US" altLang="en-US" dirty="0">
                <a:latin typeface="Times New Roman" panose="02020603050405020304" pitchFamily="18" charset="0"/>
              </a:rPr>
              <a:t>values must be restored so </a:t>
            </a:r>
            <a:r>
              <a:rPr lang="en-US" altLang="en-US" dirty="0" smtClean="0">
                <a:latin typeface="Times New Roman" panose="02020603050405020304" pitchFamily="18" charset="0"/>
              </a:rPr>
              <a:t>UNDO</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28700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1" y="1884362"/>
            <a:ext cx="10481628" cy="3998912"/>
          </a:xfrm>
        </p:spPr>
        <p:txBody>
          <a:bodyPr>
            <a:normAutofit/>
          </a:bodyPr>
          <a:lstStyle/>
          <a:p>
            <a:r>
              <a:rPr lang="en-US" dirty="0" smtClean="0"/>
              <a:t>Upon completion of this video, you should be able to:</a:t>
            </a:r>
          </a:p>
          <a:p>
            <a:pPr lvl="1"/>
            <a:r>
              <a:rPr lang="en-US" dirty="0" smtClean="0"/>
              <a:t>Explain the difference between full backups and differential backups</a:t>
            </a:r>
          </a:p>
          <a:p>
            <a:pPr lvl="1"/>
            <a:r>
              <a:rPr lang="en-US" dirty="0" smtClean="0"/>
              <a:t>List at least 3 types of failures that could cause us to require to perform a backup</a:t>
            </a:r>
          </a:p>
          <a:p>
            <a:pPr lvl="1"/>
            <a:r>
              <a:rPr lang="en-US" dirty="0" smtClean="0"/>
              <a:t>Look at  a checkpoint diagram to determine what should happen to the various transactions</a:t>
            </a:r>
          </a:p>
          <a:p>
            <a:pPr lvl="1"/>
            <a:r>
              <a:rPr lang="en-US" dirty="0" smtClean="0"/>
              <a:t>Show what happens with </a:t>
            </a:r>
            <a:r>
              <a:rPr lang="en-US" dirty="0" smtClean="0"/>
              <a:t>deferred </a:t>
            </a:r>
            <a:r>
              <a:rPr lang="en-US" dirty="0" smtClean="0"/>
              <a:t>updates (no undo/redo)</a:t>
            </a:r>
          </a:p>
          <a:p>
            <a:pPr lvl="1"/>
            <a:r>
              <a:rPr lang="en-US" dirty="0" smtClean="0"/>
              <a:t>Show what happens with immediate updates (undo/redo)</a:t>
            </a:r>
          </a:p>
          <a:p>
            <a:pPr lvl="1"/>
            <a:endParaRPr lang="en-US" dirty="0" smtClean="0"/>
          </a:p>
        </p:txBody>
      </p:sp>
      <p:sp>
        <p:nvSpPr>
          <p:cNvPr id="6" name="Footer Placeholder 5"/>
          <p:cNvSpPr>
            <a:spLocks noGrp="1"/>
          </p:cNvSpPr>
          <p:nvPr>
            <p:ph type="ftr" sz="quarter" idx="11"/>
          </p:nvPr>
        </p:nvSpPr>
        <p:spPr>
          <a:xfrm>
            <a:off x="142916" y="6113087"/>
            <a:ext cx="6239309" cy="365125"/>
          </a:xfrm>
        </p:spPr>
        <p:txBody>
          <a:bodyPr/>
          <a:lstStyle/>
          <a:p>
            <a:r>
              <a:rPr lang="en-US" dirty="0" smtClean="0"/>
              <a:t>CS3319</a:t>
            </a:r>
            <a:endParaRPr lang="en-US" dirty="0"/>
          </a:p>
        </p:txBody>
      </p:sp>
      <p:sp>
        <p:nvSpPr>
          <p:cNvPr id="4" name="Slide Number Placeholder 3"/>
          <p:cNvSpPr>
            <a:spLocks noGrp="1"/>
          </p:cNvSpPr>
          <p:nvPr>
            <p:ph type="sldNum" sz="quarter" idx="12"/>
          </p:nvPr>
        </p:nvSpPr>
        <p:spPr>
          <a:xfrm>
            <a:off x="10728362" y="6248400"/>
            <a:ext cx="1314131" cy="365125"/>
          </a:xfrm>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5911" y="6378575"/>
            <a:ext cx="6239309" cy="365125"/>
          </a:xfrm>
        </p:spPr>
        <p:txBody>
          <a:bodyPr/>
          <a:lstStyle/>
          <a:p>
            <a:pPr>
              <a:defRPr/>
            </a:pPr>
            <a:r>
              <a:rPr lang="en-US" dirty="0" smtClean="0"/>
              <a:t>CS3319</a:t>
            </a:r>
            <a:endParaRPr lang="en-US" dirty="0"/>
          </a:p>
        </p:txBody>
      </p:sp>
      <p:sp>
        <p:nvSpPr>
          <p:cNvPr id="65540" name="Slide Number Placeholder 5"/>
          <p:cNvSpPr>
            <a:spLocks noGrp="1"/>
          </p:cNvSpPr>
          <p:nvPr>
            <p:ph type="sldNum" sz="quarter" idx="12"/>
          </p:nvPr>
        </p:nvSpPr>
        <p:spPr bwMode="auto">
          <a:xfrm>
            <a:off x="10877869" y="6196012"/>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8C0A80C8-041E-4FAF-96E1-E23FACD1C415}" type="slidenum">
              <a:rPr lang="en-US" altLang="en-US" sz="2400">
                <a:latin typeface="Times New Roman" panose="02020603050405020304" pitchFamily="18" charset="0"/>
              </a:rPr>
              <a:pPr lvl="1">
                <a:spcBef>
                  <a:spcPct val="0"/>
                </a:spcBef>
                <a:buClrTx/>
                <a:buFontTx/>
                <a:buNone/>
              </a:pPr>
              <a:t>3</a:t>
            </a:fld>
            <a:endParaRPr lang="en-US" altLang="en-US" sz="2400">
              <a:latin typeface="Times New Roman" panose="02020603050405020304" pitchFamily="18" charset="0"/>
            </a:endParaRPr>
          </a:p>
        </p:txBody>
      </p:sp>
      <p:sp>
        <p:nvSpPr>
          <p:cNvPr id="274434" name="Rectangle 2"/>
          <p:cNvSpPr>
            <a:spLocks noGrp="1" noChangeArrowheads="1"/>
          </p:cNvSpPr>
          <p:nvPr>
            <p:ph type="title"/>
          </p:nvPr>
        </p:nvSpPr>
        <p:spPr>
          <a:xfrm>
            <a:off x="2146300" y="161130"/>
            <a:ext cx="8255000" cy="1362869"/>
          </a:xfrm>
        </p:spPr>
        <p:txBody>
          <a:bodyPr/>
          <a:lstStyle/>
          <a:p>
            <a:pPr>
              <a:defRPr/>
            </a:pPr>
            <a:r>
              <a:rPr lang="en-US" dirty="0"/>
              <a:t>Recovery Management</a:t>
            </a:r>
          </a:p>
        </p:txBody>
      </p:sp>
      <p:sp>
        <p:nvSpPr>
          <p:cNvPr id="65542" name="Rectangle 3"/>
          <p:cNvSpPr>
            <a:spLocks noGrp="1" noChangeArrowheads="1"/>
          </p:cNvSpPr>
          <p:nvPr>
            <p:ph type="body" idx="1"/>
          </p:nvPr>
        </p:nvSpPr>
        <p:spPr>
          <a:xfrm>
            <a:off x="2146300" y="1550987"/>
            <a:ext cx="8940800" cy="4800600"/>
          </a:xfrm>
        </p:spPr>
        <p:txBody>
          <a:bodyPr>
            <a:normAutofit/>
          </a:bodyPr>
          <a:lstStyle/>
          <a:p>
            <a:r>
              <a:rPr lang="en-US" altLang="en-US" sz="2800" dirty="0" smtClean="0"/>
              <a:t>Recovery restores a database from an inconsistent state to a consistent state </a:t>
            </a:r>
            <a:r>
              <a:rPr lang="en-US" altLang="en-US" sz="2800" dirty="0" smtClean="0"/>
              <a:t> </a:t>
            </a:r>
            <a:r>
              <a:rPr lang="en-US" altLang="en-US" sz="2800" dirty="0" smtClean="0">
                <a:sym typeface="Wingdings" panose="05000000000000000000" pitchFamily="2" charset="2"/>
              </a:rPr>
              <a:t> the MOST CURRENT consistent state</a:t>
            </a:r>
            <a:endParaRPr lang="en-US" altLang="en-US" sz="2800" dirty="0" smtClean="0"/>
          </a:p>
          <a:p>
            <a:r>
              <a:rPr lang="en-US" altLang="en-US" sz="2800" dirty="0" smtClean="0"/>
              <a:t>Each transaction is treated as an atomic unit and is rolled back using the log (recovery undoes all transactions that could not be completed) or redone (recommitted, rolled forward) using the log. </a:t>
            </a:r>
          </a:p>
        </p:txBody>
      </p:sp>
    </p:spTree>
    <p:extLst>
      <p:ext uri="{BB962C8B-B14F-4D97-AF65-F5344CB8AC3E}">
        <p14:creationId xmlns:p14="http://schemas.microsoft.com/office/powerpoint/2010/main" val="3285635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77366" y="6353175"/>
            <a:ext cx="6239309" cy="365125"/>
          </a:xfrm>
        </p:spPr>
        <p:txBody>
          <a:bodyPr/>
          <a:lstStyle/>
          <a:p>
            <a:pPr>
              <a:defRPr/>
            </a:pPr>
            <a:r>
              <a:rPr lang="en-US" dirty="0" smtClean="0"/>
              <a:t>CS3319</a:t>
            </a:r>
            <a:endParaRPr lang="en-US" dirty="0"/>
          </a:p>
        </p:txBody>
      </p:sp>
      <p:sp>
        <p:nvSpPr>
          <p:cNvPr id="66564" name="Slide Number Placeholder 5"/>
          <p:cNvSpPr>
            <a:spLocks noGrp="1"/>
          </p:cNvSpPr>
          <p:nvPr>
            <p:ph type="sldNum" sz="quarter" idx="12"/>
          </p:nvPr>
        </p:nvSpPr>
        <p:spPr bwMode="auto">
          <a:xfrm>
            <a:off x="10877869" y="6353174"/>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0A057E86-B125-429C-B040-2E2888927838}" type="slidenum">
              <a:rPr lang="en-US" altLang="en-US" sz="2400">
                <a:latin typeface="Times New Roman" panose="02020603050405020304" pitchFamily="18" charset="0"/>
              </a:rPr>
              <a:pPr lvl="1">
                <a:spcBef>
                  <a:spcPct val="0"/>
                </a:spcBef>
                <a:buClrTx/>
                <a:buFontTx/>
                <a:buNone/>
              </a:pPr>
              <a:t>4</a:t>
            </a:fld>
            <a:endParaRPr lang="en-US" altLang="en-US" sz="2400" dirty="0">
              <a:latin typeface="Times New Roman" panose="02020603050405020304" pitchFamily="18" charset="0"/>
            </a:endParaRPr>
          </a:p>
        </p:txBody>
      </p:sp>
      <p:sp>
        <p:nvSpPr>
          <p:cNvPr id="275458" name="Rectangle 2"/>
          <p:cNvSpPr>
            <a:spLocks noGrp="1" noChangeArrowheads="1"/>
          </p:cNvSpPr>
          <p:nvPr>
            <p:ph type="title"/>
          </p:nvPr>
        </p:nvSpPr>
        <p:spPr>
          <a:xfrm>
            <a:off x="2514600" y="0"/>
            <a:ext cx="7950200" cy="1409700"/>
          </a:xfrm>
        </p:spPr>
        <p:txBody>
          <a:bodyPr/>
          <a:lstStyle/>
          <a:p>
            <a:pPr>
              <a:defRPr/>
            </a:pPr>
            <a:r>
              <a:rPr lang="en-US" dirty="0"/>
              <a:t>Backups</a:t>
            </a:r>
          </a:p>
        </p:txBody>
      </p:sp>
      <p:sp>
        <p:nvSpPr>
          <p:cNvPr id="66566" name="Rectangle 3"/>
          <p:cNvSpPr>
            <a:spLocks noGrp="1" noChangeArrowheads="1"/>
          </p:cNvSpPr>
          <p:nvPr>
            <p:ph type="body" idx="1"/>
          </p:nvPr>
        </p:nvSpPr>
        <p:spPr>
          <a:xfrm>
            <a:off x="2425700" y="1481137"/>
            <a:ext cx="8597900" cy="4872037"/>
          </a:xfrm>
        </p:spPr>
        <p:txBody>
          <a:bodyPr>
            <a:normAutofit fontScale="85000" lnSpcReduction="20000"/>
          </a:bodyPr>
          <a:lstStyle/>
          <a:p>
            <a:pPr>
              <a:lnSpc>
                <a:spcPct val="80000"/>
              </a:lnSpc>
            </a:pPr>
            <a:r>
              <a:rPr lang="en-US" altLang="en-US" sz="3200" dirty="0" smtClean="0"/>
              <a:t>Need Backups: (store backups in safe place) </a:t>
            </a:r>
          </a:p>
          <a:p>
            <a:pPr lvl="1">
              <a:lnSpc>
                <a:spcPct val="90000"/>
              </a:lnSpc>
            </a:pPr>
            <a:r>
              <a:rPr lang="en-US" altLang="en-US" sz="2800" dirty="0" smtClean="0">
                <a:solidFill>
                  <a:schemeClr val="tx2">
                    <a:lumMod val="75000"/>
                  </a:schemeClr>
                </a:solidFill>
              </a:rPr>
              <a:t>Full Backup </a:t>
            </a:r>
            <a:r>
              <a:rPr lang="en-US" altLang="en-US" sz="2800" dirty="0" smtClean="0"/>
              <a:t>(needed for catastrophic failures, old backup is used and then the log is used to bring it back to its current state) </a:t>
            </a:r>
            <a:endParaRPr lang="en-US" altLang="en-US" sz="2800" dirty="0" smtClean="0"/>
          </a:p>
          <a:p>
            <a:pPr lvl="2">
              <a:lnSpc>
                <a:spcPct val="90000"/>
              </a:lnSpc>
            </a:pPr>
            <a:r>
              <a:rPr lang="en-US" altLang="en-US" sz="2600" dirty="0" smtClean="0"/>
              <a:t>Maybe you do this once a day – too expensive to do this every minute</a:t>
            </a:r>
            <a:endParaRPr lang="en-US" altLang="en-US" sz="2600" dirty="0" smtClean="0"/>
          </a:p>
          <a:p>
            <a:pPr lvl="1">
              <a:lnSpc>
                <a:spcPct val="90000"/>
              </a:lnSpc>
            </a:pPr>
            <a:r>
              <a:rPr lang="en-US" altLang="en-US" sz="2800" dirty="0" smtClean="0">
                <a:solidFill>
                  <a:schemeClr val="tx2">
                    <a:lumMod val="75000"/>
                  </a:schemeClr>
                </a:solidFill>
              </a:rPr>
              <a:t>Differential Backup </a:t>
            </a:r>
            <a:r>
              <a:rPr lang="en-US" altLang="en-US" sz="2800" dirty="0" smtClean="0"/>
              <a:t>(only last changes are recorded, you can recreate database using original full backup and differential backups</a:t>
            </a:r>
            <a:r>
              <a:rPr lang="en-US" altLang="en-US" sz="2800" dirty="0" smtClean="0"/>
              <a:t>)</a:t>
            </a:r>
          </a:p>
          <a:p>
            <a:pPr lvl="1">
              <a:lnSpc>
                <a:spcPct val="90000"/>
              </a:lnSpc>
            </a:pPr>
            <a:r>
              <a:rPr lang="en-US" altLang="en-US" sz="2800" dirty="0" smtClean="0">
                <a:solidFill>
                  <a:schemeClr val="tx2">
                    <a:lumMod val="75000"/>
                  </a:schemeClr>
                </a:solidFill>
              </a:rPr>
              <a:t>Backup </a:t>
            </a:r>
            <a:r>
              <a:rPr lang="en-US" altLang="en-US" sz="2800" dirty="0" smtClean="0">
                <a:solidFill>
                  <a:schemeClr val="tx2">
                    <a:lumMod val="75000"/>
                  </a:schemeClr>
                </a:solidFill>
              </a:rPr>
              <a:t>of transaction log </a:t>
            </a:r>
            <a:r>
              <a:rPr lang="en-US" altLang="en-US" sz="2800" dirty="0" smtClean="0">
                <a:solidFill>
                  <a:schemeClr val="tx2">
                    <a:lumMod val="75000"/>
                  </a:schemeClr>
                </a:solidFill>
              </a:rPr>
              <a:t>only </a:t>
            </a:r>
            <a:r>
              <a:rPr lang="en-US" altLang="en-US" sz="2800" dirty="0" smtClean="0"/>
              <a:t>– every single insert, update, delete are recorded.</a:t>
            </a:r>
          </a:p>
          <a:p>
            <a:pPr lvl="2">
              <a:lnSpc>
                <a:spcPct val="90000"/>
              </a:lnSpc>
            </a:pPr>
            <a:r>
              <a:rPr lang="en-US" altLang="en-US" sz="2600" dirty="0" smtClean="0"/>
              <a:t>As soon as the database finishes writing the redo log, it performs a redo log switch and moves it to a safe location so it becomes a backup redo log and we start a new redo log. </a:t>
            </a:r>
          </a:p>
          <a:p>
            <a:pPr lvl="2">
              <a:lnSpc>
                <a:spcPct val="90000"/>
              </a:lnSpc>
            </a:pPr>
            <a:r>
              <a:rPr lang="en-US" altLang="en-US" sz="2600" dirty="0" err="1" smtClean="0"/>
              <a:t>Eg</a:t>
            </a:r>
            <a:r>
              <a:rPr lang="en-US" altLang="en-US" sz="2600" dirty="0" smtClean="0"/>
              <a:t> For Oracle you need to start the database in ARCHIVELOG mode to make sure it creates the log files. </a:t>
            </a:r>
          </a:p>
          <a:p>
            <a:pPr lvl="2">
              <a:lnSpc>
                <a:spcPct val="90000"/>
              </a:lnSpc>
            </a:pPr>
            <a:endParaRPr lang="en-US" altLang="en-US" sz="2600" dirty="0" smtClean="0"/>
          </a:p>
        </p:txBody>
      </p:sp>
    </p:spTree>
    <p:extLst>
      <p:ext uri="{BB962C8B-B14F-4D97-AF65-F5344CB8AC3E}">
        <p14:creationId xmlns:p14="http://schemas.microsoft.com/office/powerpoint/2010/main" val="3400962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315911" y="6318249"/>
            <a:ext cx="6239309" cy="365125"/>
          </a:xfrm>
        </p:spPr>
        <p:txBody>
          <a:bodyPr/>
          <a:lstStyle/>
          <a:p>
            <a:pPr>
              <a:defRPr/>
            </a:pPr>
            <a:r>
              <a:rPr lang="en-US" dirty="0" smtClean="0"/>
              <a:t>CS3319</a:t>
            </a:r>
            <a:endParaRPr lang="en-US" dirty="0"/>
          </a:p>
        </p:txBody>
      </p:sp>
      <p:sp>
        <p:nvSpPr>
          <p:cNvPr id="67588" name="Slide Number Placeholder 5"/>
          <p:cNvSpPr>
            <a:spLocks noGrp="1"/>
          </p:cNvSpPr>
          <p:nvPr>
            <p:ph type="sldNum" sz="quarter" idx="12"/>
          </p:nvPr>
        </p:nvSpPr>
        <p:spPr bwMode="auto">
          <a:xfrm>
            <a:off x="10968358" y="6330951"/>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91271DEE-1AA7-4C58-B0C2-81473CD7BC69}" type="slidenum">
              <a:rPr lang="en-US" altLang="en-US" sz="2400">
                <a:latin typeface="Times New Roman" panose="02020603050405020304" pitchFamily="18" charset="0"/>
              </a:rPr>
              <a:pPr lvl="1">
                <a:spcBef>
                  <a:spcPct val="0"/>
                </a:spcBef>
                <a:buClrTx/>
                <a:buFontTx/>
                <a:buNone/>
              </a:pPr>
              <a:t>5</a:t>
            </a:fld>
            <a:endParaRPr lang="en-US" altLang="en-US" sz="2400" dirty="0">
              <a:latin typeface="Times New Roman" panose="02020603050405020304" pitchFamily="18" charset="0"/>
            </a:endParaRPr>
          </a:p>
        </p:txBody>
      </p:sp>
      <p:sp>
        <p:nvSpPr>
          <p:cNvPr id="67589" name="Rectangle 3"/>
          <p:cNvSpPr>
            <a:spLocks noGrp="1" noChangeArrowheads="1"/>
          </p:cNvSpPr>
          <p:nvPr>
            <p:ph type="body" idx="1"/>
          </p:nvPr>
        </p:nvSpPr>
        <p:spPr>
          <a:xfrm>
            <a:off x="1498599" y="255640"/>
            <a:ext cx="10211619" cy="6243484"/>
          </a:xfrm>
        </p:spPr>
        <p:txBody>
          <a:bodyPr>
            <a:noAutofit/>
          </a:bodyPr>
          <a:lstStyle/>
          <a:p>
            <a:r>
              <a:rPr lang="en-US" altLang="en-US" sz="3200" dirty="0" smtClean="0"/>
              <a:t>Failures caused by: </a:t>
            </a:r>
          </a:p>
          <a:p>
            <a:pPr lvl="1"/>
            <a:r>
              <a:rPr lang="en-US" altLang="en-US" sz="2800" dirty="0" smtClean="0"/>
              <a:t>Human Errors</a:t>
            </a:r>
          </a:p>
          <a:p>
            <a:pPr lvl="2"/>
            <a:r>
              <a:rPr lang="en-US" altLang="en-US" sz="2600" dirty="0" smtClean="0"/>
              <a:t>Oops – someone accidently dropped a critical table</a:t>
            </a:r>
          </a:p>
          <a:p>
            <a:pPr lvl="2"/>
            <a:r>
              <a:rPr lang="en-US" altLang="en-US" sz="2600" dirty="0" smtClean="0"/>
              <a:t>Programming Errors</a:t>
            </a:r>
          </a:p>
          <a:p>
            <a:pPr lvl="1"/>
            <a:r>
              <a:rPr lang="en-US" altLang="en-US" sz="2800" dirty="0" smtClean="0"/>
              <a:t>Hardware (disk crash, ...)</a:t>
            </a:r>
            <a:endParaRPr lang="en-US" altLang="en-US" sz="2800" dirty="0" smtClean="0"/>
          </a:p>
          <a:p>
            <a:pPr lvl="1"/>
            <a:r>
              <a:rPr lang="en-US" altLang="en-US" sz="2800" dirty="0"/>
              <a:t>T</a:t>
            </a:r>
            <a:r>
              <a:rPr lang="en-US" altLang="en-US" sz="2800" dirty="0" smtClean="0"/>
              <a:t>ransactions </a:t>
            </a:r>
            <a:r>
              <a:rPr lang="en-US" altLang="en-US" sz="2800" dirty="0" smtClean="0"/>
              <a:t>(deadlock so system aborts),</a:t>
            </a:r>
          </a:p>
          <a:p>
            <a:pPr lvl="1"/>
            <a:r>
              <a:rPr lang="en-US" altLang="en-US" sz="2800" dirty="0"/>
              <a:t>E</a:t>
            </a:r>
            <a:r>
              <a:rPr lang="en-US" altLang="en-US" sz="2800" dirty="0" smtClean="0"/>
              <a:t>xternal </a:t>
            </a:r>
            <a:r>
              <a:rPr lang="en-US" altLang="en-US" sz="2800" dirty="0" smtClean="0"/>
              <a:t>(fire, flood, ...) </a:t>
            </a:r>
          </a:p>
          <a:p>
            <a:r>
              <a:rPr lang="en-US" altLang="en-US" sz="3200" dirty="0" smtClean="0"/>
              <a:t>Depending on the severity might just backup to before uncommitted transactions or might use a backup from the night before? </a:t>
            </a:r>
          </a:p>
        </p:txBody>
      </p:sp>
    </p:spTree>
    <p:extLst>
      <p:ext uri="{BB962C8B-B14F-4D97-AF65-F5344CB8AC3E}">
        <p14:creationId xmlns:p14="http://schemas.microsoft.com/office/powerpoint/2010/main" val="4209036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01179" y="6403975"/>
            <a:ext cx="1399021" cy="365125"/>
          </a:xfrm>
        </p:spPr>
        <p:txBody>
          <a:bodyPr/>
          <a:lstStyle/>
          <a:p>
            <a:pPr>
              <a:defRPr/>
            </a:pPr>
            <a:r>
              <a:rPr lang="en-US" dirty="0" smtClean="0"/>
              <a:t>CS3319</a:t>
            </a:r>
            <a:endParaRPr lang="en-US" dirty="0"/>
          </a:p>
        </p:txBody>
      </p:sp>
      <p:sp>
        <p:nvSpPr>
          <p:cNvPr id="68612" name="Slide Number Placeholder 5"/>
          <p:cNvSpPr>
            <a:spLocks noGrp="1"/>
          </p:cNvSpPr>
          <p:nvPr>
            <p:ph type="sldNum" sz="quarter" idx="12"/>
          </p:nvPr>
        </p:nvSpPr>
        <p:spPr bwMode="auto">
          <a:xfrm>
            <a:off x="10877869" y="6275388"/>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C67666DC-6594-4440-886C-E325A37A15B2}" type="slidenum">
              <a:rPr lang="en-US" altLang="en-US" sz="2400">
                <a:latin typeface="Times New Roman" panose="02020603050405020304" pitchFamily="18" charset="0"/>
              </a:rPr>
              <a:pPr lvl="1">
                <a:spcBef>
                  <a:spcPct val="0"/>
                </a:spcBef>
                <a:buClrTx/>
                <a:buFontTx/>
                <a:buNone/>
              </a:pPr>
              <a:t>6</a:t>
            </a:fld>
            <a:endParaRPr lang="en-US" altLang="en-US" sz="2400" dirty="0">
              <a:latin typeface="Times New Roman" panose="02020603050405020304" pitchFamily="18" charset="0"/>
            </a:endParaRPr>
          </a:p>
        </p:txBody>
      </p:sp>
      <p:sp>
        <p:nvSpPr>
          <p:cNvPr id="276482" name="Rectangle 2"/>
          <p:cNvSpPr>
            <a:spLocks noGrp="1" noChangeArrowheads="1"/>
          </p:cNvSpPr>
          <p:nvPr>
            <p:ph type="title"/>
          </p:nvPr>
        </p:nvSpPr>
        <p:spPr>
          <a:xfrm>
            <a:off x="1714500" y="0"/>
            <a:ext cx="8077199" cy="1168400"/>
          </a:xfrm>
        </p:spPr>
        <p:txBody>
          <a:bodyPr/>
          <a:lstStyle/>
          <a:p>
            <a:pPr>
              <a:defRPr/>
            </a:pPr>
            <a:r>
              <a:rPr lang="en-US" dirty="0"/>
              <a:t>Transaction Recovery</a:t>
            </a:r>
          </a:p>
        </p:txBody>
      </p:sp>
      <p:sp>
        <p:nvSpPr>
          <p:cNvPr id="68614" name="Rectangle 3"/>
          <p:cNvSpPr>
            <a:spLocks noGrp="1" noChangeArrowheads="1"/>
          </p:cNvSpPr>
          <p:nvPr>
            <p:ph type="body" idx="1"/>
          </p:nvPr>
        </p:nvSpPr>
        <p:spPr>
          <a:xfrm>
            <a:off x="1714500" y="1273175"/>
            <a:ext cx="9602430" cy="5130800"/>
          </a:xfrm>
        </p:spPr>
        <p:txBody>
          <a:bodyPr/>
          <a:lstStyle/>
          <a:p>
            <a:pPr>
              <a:lnSpc>
                <a:spcPct val="80000"/>
              </a:lnSpc>
            </a:pPr>
            <a:r>
              <a:rPr lang="en-US" altLang="en-US" sz="2800" b="1" dirty="0">
                <a:solidFill>
                  <a:schemeClr val="tx2"/>
                </a:solidFill>
              </a:rPr>
              <a:t>Write ahead log protocol</a:t>
            </a:r>
            <a:r>
              <a:rPr lang="en-US" altLang="en-US" sz="2800" dirty="0">
                <a:solidFill>
                  <a:schemeClr val="tx2"/>
                </a:solidFill>
              </a:rPr>
              <a:t>: </a:t>
            </a:r>
            <a:r>
              <a:rPr lang="en-US" altLang="en-US" sz="2800" dirty="0"/>
              <a:t>Log file is always written to BEFORE the database is actually changed so that we can always recover (I.e. move back to a consistent state) what was done using the log file.</a:t>
            </a:r>
          </a:p>
          <a:p>
            <a:pPr>
              <a:lnSpc>
                <a:spcPct val="80000"/>
              </a:lnSpc>
            </a:pPr>
            <a:r>
              <a:rPr lang="en-US" altLang="en-US" sz="2800" b="1" dirty="0">
                <a:solidFill>
                  <a:schemeClr val="tx2"/>
                </a:solidFill>
              </a:rPr>
              <a:t>Checkpoint in Logs</a:t>
            </a:r>
            <a:r>
              <a:rPr lang="en-US" altLang="en-US" sz="2800" dirty="0"/>
              <a:t>: periodically records which transactions have committed and which haven't at a given </a:t>
            </a:r>
            <a:r>
              <a:rPr lang="en-US" altLang="en-US" sz="2800" dirty="0" smtClean="0"/>
              <a:t>time </a:t>
            </a:r>
            <a:r>
              <a:rPr lang="en-US" altLang="en-US" sz="2800" dirty="0" smtClean="0">
                <a:sym typeface="Wingdings" panose="05000000000000000000" pitchFamily="2" charset="2"/>
              </a:rPr>
              <a:t>WRITTEN</a:t>
            </a:r>
            <a:r>
              <a:rPr lang="en-US" altLang="en-US" sz="2800" dirty="0" smtClean="0"/>
              <a:t> TO THE LOG.  </a:t>
            </a:r>
            <a:r>
              <a:rPr lang="en-US" altLang="en-US" sz="2800" dirty="0"/>
              <a:t>Actions consist of: </a:t>
            </a:r>
          </a:p>
          <a:p>
            <a:pPr lvl="1">
              <a:lnSpc>
                <a:spcPct val="90000"/>
              </a:lnSpc>
            </a:pPr>
            <a:r>
              <a:rPr lang="en-US" altLang="en-US" sz="2400" dirty="0"/>
              <a:t>Suspend execution of all transactions temporarily </a:t>
            </a:r>
          </a:p>
          <a:p>
            <a:pPr lvl="1">
              <a:lnSpc>
                <a:spcPct val="90000"/>
              </a:lnSpc>
            </a:pPr>
            <a:r>
              <a:rPr lang="en-US" altLang="en-US" sz="2400" dirty="0"/>
              <a:t>Force write all main memory buffers that have been modified to disk </a:t>
            </a:r>
          </a:p>
          <a:p>
            <a:pPr lvl="1">
              <a:lnSpc>
                <a:spcPct val="90000"/>
              </a:lnSpc>
            </a:pPr>
            <a:r>
              <a:rPr lang="en-US" altLang="en-US" sz="2400" dirty="0"/>
              <a:t>Write a checkpoint record to the log and force write the log to disk </a:t>
            </a:r>
          </a:p>
          <a:p>
            <a:pPr lvl="1">
              <a:lnSpc>
                <a:spcPct val="90000"/>
              </a:lnSpc>
            </a:pPr>
            <a:r>
              <a:rPr lang="en-US" altLang="en-US" sz="2400" dirty="0"/>
              <a:t>Resume executing transactions </a:t>
            </a:r>
          </a:p>
        </p:txBody>
      </p:sp>
    </p:spTree>
    <p:extLst>
      <p:ext uri="{BB962C8B-B14F-4D97-AF65-F5344CB8AC3E}">
        <p14:creationId xmlns:p14="http://schemas.microsoft.com/office/powerpoint/2010/main" val="3361132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4"/>
          <p:cNvSpPr>
            <a:spLocks noGrp="1"/>
          </p:cNvSpPr>
          <p:nvPr>
            <p:ph type="ftr" sz="quarter" idx="11"/>
          </p:nvPr>
        </p:nvSpPr>
        <p:spPr>
          <a:xfrm>
            <a:off x="158617" y="6405563"/>
            <a:ext cx="1403484" cy="365125"/>
          </a:xfrm>
        </p:spPr>
        <p:txBody>
          <a:bodyPr/>
          <a:lstStyle/>
          <a:p>
            <a:pPr>
              <a:defRPr/>
            </a:pPr>
            <a:r>
              <a:rPr lang="en-US" dirty="0" smtClean="0"/>
              <a:t>CS3319</a:t>
            </a:r>
            <a:endParaRPr lang="en-US" dirty="0"/>
          </a:p>
        </p:txBody>
      </p:sp>
      <p:sp>
        <p:nvSpPr>
          <p:cNvPr id="69636" name="Slide Number Placeholder 5"/>
          <p:cNvSpPr>
            <a:spLocks noGrp="1"/>
          </p:cNvSpPr>
          <p:nvPr>
            <p:ph type="sldNum" sz="quarter" idx="12"/>
          </p:nvPr>
        </p:nvSpPr>
        <p:spPr bwMode="auto">
          <a:xfrm>
            <a:off x="10877869" y="6405562"/>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C8A36380-7B58-41A3-A8AC-218C219BAF2B}" type="slidenum">
              <a:rPr lang="en-US" altLang="en-US" sz="2400">
                <a:latin typeface="Times New Roman" panose="02020603050405020304" pitchFamily="18" charset="0"/>
              </a:rPr>
              <a:pPr lvl="1">
                <a:spcBef>
                  <a:spcPct val="0"/>
                </a:spcBef>
                <a:buClrTx/>
                <a:buFontTx/>
                <a:buNone/>
              </a:pPr>
              <a:t>7</a:t>
            </a:fld>
            <a:endParaRPr lang="en-US" altLang="en-US" sz="2400" dirty="0">
              <a:latin typeface="Times New Roman" panose="02020603050405020304" pitchFamily="18" charset="0"/>
            </a:endParaRPr>
          </a:p>
        </p:txBody>
      </p:sp>
      <p:sp>
        <p:nvSpPr>
          <p:cNvPr id="277506" name="Rectangle 2"/>
          <p:cNvSpPr>
            <a:spLocks noGrp="1" noChangeArrowheads="1"/>
          </p:cNvSpPr>
          <p:nvPr>
            <p:ph type="title"/>
          </p:nvPr>
        </p:nvSpPr>
        <p:spPr>
          <a:xfrm>
            <a:off x="2514600" y="0"/>
            <a:ext cx="6400800" cy="762000"/>
          </a:xfrm>
        </p:spPr>
        <p:txBody>
          <a:bodyPr/>
          <a:lstStyle/>
          <a:p>
            <a:pPr>
              <a:defRPr/>
            </a:pPr>
            <a:r>
              <a:rPr lang="en-US" dirty="0"/>
              <a:t>Checkpoint:</a:t>
            </a:r>
          </a:p>
        </p:txBody>
      </p:sp>
      <p:grpSp>
        <p:nvGrpSpPr>
          <p:cNvPr id="69638" name="Group 28"/>
          <p:cNvGrpSpPr>
            <a:grpSpLocks/>
          </p:cNvGrpSpPr>
          <p:nvPr/>
        </p:nvGrpSpPr>
        <p:grpSpPr bwMode="auto">
          <a:xfrm>
            <a:off x="2438400" y="1219201"/>
            <a:ext cx="8229600" cy="4748213"/>
            <a:chOff x="240" y="624"/>
            <a:chExt cx="5088" cy="2991"/>
          </a:xfrm>
        </p:grpSpPr>
        <p:sp>
          <p:nvSpPr>
            <p:cNvPr id="69639" name="Line 29"/>
            <p:cNvSpPr>
              <a:spLocks noChangeShapeType="1"/>
            </p:cNvSpPr>
            <p:nvPr/>
          </p:nvSpPr>
          <p:spPr bwMode="auto">
            <a:xfrm>
              <a:off x="720" y="2943"/>
              <a:ext cx="460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0" name="Line 30"/>
            <p:cNvSpPr>
              <a:spLocks noChangeShapeType="1"/>
            </p:cNvSpPr>
            <p:nvPr/>
          </p:nvSpPr>
          <p:spPr bwMode="auto">
            <a:xfrm flipV="1">
              <a:off x="1728" y="672"/>
              <a:ext cx="0" cy="225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1" name="Line 31"/>
            <p:cNvSpPr>
              <a:spLocks noChangeShapeType="1"/>
            </p:cNvSpPr>
            <p:nvPr/>
          </p:nvSpPr>
          <p:spPr bwMode="auto">
            <a:xfrm>
              <a:off x="912" y="1167"/>
              <a:ext cx="3648"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2" name="Line 32"/>
            <p:cNvSpPr>
              <a:spLocks noChangeShapeType="1"/>
            </p:cNvSpPr>
            <p:nvPr/>
          </p:nvSpPr>
          <p:spPr bwMode="auto">
            <a:xfrm>
              <a:off x="3024" y="1551"/>
              <a:ext cx="1200"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3" name="Line 33"/>
            <p:cNvSpPr>
              <a:spLocks noChangeShapeType="1"/>
            </p:cNvSpPr>
            <p:nvPr/>
          </p:nvSpPr>
          <p:spPr bwMode="auto">
            <a:xfrm>
              <a:off x="1152" y="1935"/>
              <a:ext cx="3408"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4" name="Line 34"/>
            <p:cNvSpPr>
              <a:spLocks noChangeShapeType="1"/>
            </p:cNvSpPr>
            <p:nvPr/>
          </p:nvSpPr>
          <p:spPr bwMode="auto">
            <a:xfrm>
              <a:off x="2208" y="2271"/>
              <a:ext cx="2352"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5" name="Line 35"/>
            <p:cNvSpPr>
              <a:spLocks noChangeShapeType="1"/>
            </p:cNvSpPr>
            <p:nvPr/>
          </p:nvSpPr>
          <p:spPr bwMode="auto">
            <a:xfrm>
              <a:off x="1296" y="2655"/>
              <a:ext cx="1536"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6" name="Line 36"/>
            <p:cNvSpPr>
              <a:spLocks noChangeShapeType="1"/>
            </p:cNvSpPr>
            <p:nvPr/>
          </p:nvSpPr>
          <p:spPr bwMode="auto">
            <a:xfrm flipV="1">
              <a:off x="4560" y="1023"/>
              <a:ext cx="0" cy="192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7" name="Line 37"/>
            <p:cNvSpPr>
              <a:spLocks noChangeShapeType="1"/>
            </p:cNvSpPr>
            <p:nvPr/>
          </p:nvSpPr>
          <p:spPr bwMode="auto">
            <a:xfrm flipV="1">
              <a:off x="2832" y="2511"/>
              <a:ext cx="0" cy="240"/>
            </a:xfrm>
            <a:prstGeom prst="line">
              <a:avLst/>
            </a:prstGeom>
            <a:noFill/>
            <a:ln w="762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8" name="Line 38"/>
            <p:cNvSpPr>
              <a:spLocks noChangeShapeType="1"/>
            </p:cNvSpPr>
            <p:nvPr/>
          </p:nvSpPr>
          <p:spPr bwMode="auto">
            <a:xfrm flipV="1">
              <a:off x="4224" y="1407"/>
              <a:ext cx="0" cy="240"/>
            </a:xfrm>
            <a:prstGeom prst="line">
              <a:avLst/>
            </a:prstGeom>
            <a:noFill/>
            <a:ln w="762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9" name="Text Box 39"/>
            <p:cNvSpPr txBox="1">
              <a:spLocks noChangeArrowheads="1"/>
            </p:cNvSpPr>
            <p:nvPr/>
          </p:nvSpPr>
          <p:spPr bwMode="auto">
            <a:xfrm>
              <a:off x="2496" y="2655"/>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000" b="1">
                  <a:solidFill>
                    <a:srgbClr val="FFCC00"/>
                  </a:solidFill>
                  <a:latin typeface="Times New Roman" panose="02020603050405020304" pitchFamily="18" charset="0"/>
                </a:rPr>
                <a:t>Committed</a:t>
              </a:r>
            </a:p>
          </p:txBody>
        </p:sp>
        <p:sp>
          <p:nvSpPr>
            <p:cNvPr id="69650" name="Text Box 40"/>
            <p:cNvSpPr txBox="1">
              <a:spLocks noChangeArrowheads="1"/>
            </p:cNvSpPr>
            <p:nvPr/>
          </p:nvSpPr>
          <p:spPr bwMode="auto">
            <a:xfrm>
              <a:off x="3840" y="1551"/>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000" b="1">
                  <a:solidFill>
                    <a:srgbClr val="FFCC00"/>
                  </a:solidFill>
                  <a:latin typeface="Times New Roman" panose="02020603050405020304" pitchFamily="18" charset="0"/>
                </a:rPr>
                <a:t>Committed</a:t>
              </a:r>
            </a:p>
          </p:txBody>
        </p:sp>
        <p:sp>
          <p:nvSpPr>
            <p:cNvPr id="69651" name="Text Box 41"/>
            <p:cNvSpPr txBox="1">
              <a:spLocks noChangeArrowheads="1"/>
            </p:cNvSpPr>
            <p:nvPr/>
          </p:nvSpPr>
          <p:spPr bwMode="auto">
            <a:xfrm>
              <a:off x="528" y="1023"/>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T1</a:t>
              </a:r>
            </a:p>
          </p:txBody>
        </p:sp>
        <p:sp>
          <p:nvSpPr>
            <p:cNvPr id="69652" name="Text Box 42"/>
            <p:cNvSpPr txBox="1">
              <a:spLocks noChangeArrowheads="1"/>
            </p:cNvSpPr>
            <p:nvPr/>
          </p:nvSpPr>
          <p:spPr bwMode="auto">
            <a:xfrm>
              <a:off x="2688" y="1407"/>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T2</a:t>
              </a:r>
            </a:p>
          </p:txBody>
        </p:sp>
        <p:sp>
          <p:nvSpPr>
            <p:cNvPr id="69653" name="Text Box 43"/>
            <p:cNvSpPr txBox="1">
              <a:spLocks noChangeArrowheads="1"/>
            </p:cNvSpPr>
            <p:nvPr/>
          </p:nvSpPr>
          <p:spPr bwMode="auto">
            <a:xfrm>
              <a:off x="816" y="179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T3</a:t>
              </a:r>
            </a:p>
          </p:txBody>
        </p:sp>
        <p:sp>
          <p:nvSpPr>
            <p:cNvPr id="69654" name="Text Box 44"/>
            <p:cNvSpPr txBox="1">
              <a:spLocks noChangeArrowheads="1"/>
            </p:cNvSpPr>
            <p:nvPr/>
          </p:nvSpPr>
          <p:spPr bwMode="auto">
            <a:xfrm>
              <a:off x="1872" y="2127"/>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T4</a:t>
              </a:r>
            </a:p>
          </p:txBody>
        </p:sp>
        <p:sp>
          <p:nvSpPr>
            <p:cNvPr id="69655" name="Text Box 45"/>
            <p:cNvSpPr txBox="1">
              <a:spLocks noChangeArrowheads="1"/>
            </p:cNvSpPr>
            <p:nvPr/>
          </p:nvSpPr>
          <p:spPr bwMode="auto">
            <a:xfrm>
              <a:off x="960" y="2511"/>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T5</a:t>
              </a:r>
            </a:p>
          </p:txBody>
        </p:sp>
        <p:sp>
          <p:nvSpPr>
            <p:cNvPr id="69656" name="Line 46"/>
            <p:cNvSpPr>
              <a:spLocks noChangeShapeType="1"/>
            </p:cNvSpPr>
            <p:nvPr/>
          </p:nvSpPr>
          <p:spPr bwMode="auto">
            <a:xfrm flipV="1">
              <a:off x="1344" y="3039"/>
              <a:ext cx="336" cy="336"/>
            </a:xfrm>
            <a:prstGeom prst="line">
              <a:avLst/>
            </a:prstGeom>
            <a:noFill/>
            <a:ln w="5715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9657" name="Line 47"/>
            <p:cNvSpPr>
              <a:spLocks noChangeShapeType="1"/>
            </p:cNvSpPr>
            <p:nvPr/>
          </p:nvSpPr>
          <p:spPr bwMode="auto">
            <a:xfrm flipV="1">
              <a:off x="4176" y="2991"/>
              <a:ext cx="336" cy="336"/>
            </a:xfrm>
            <a:prstGeom prst="line">
              <a:avLst/>
            </a:prstGeom>
            <a:noFill/>
            <a:ln w="5715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9658" name="Text Box 48"/>
            <p:cNvSpPr txBox="1">
              <a:spLocks noChangeArrowheads="1"/>
            </p:cNvSpPr>
            <p:nvPr/>
          </p:nvSpPr>
          <p:spPr bwMode="auto">
            <a:xfrm>
              <a:off x="432" y="3327"/>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Last Checkpoint</a:t>
              </a:r>
            </a:p>
          </p:txBody>
        </p:sp>
        <p:sp>
          <p:nvSpPr>
            <p:cNvPr id="69659" name="Text Box 49"/>
            <p:cNvSpPr txBox="1">
              <a:spLocks noChangeArrowheads="1"/>
            </p:cNvSpPr>
            <p:nvPr/>
          </p:nvSpPr>
          <p:spPr bwMode="auto">
            <a:xfrm>
              <a:off x="3168" y="3279"/>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System Crash</a:t>
              </a:r>
            </a:p>
          </p:txBody>
        </p:sp>
        <p:sp>
          <p:nvSpPr>
            <p:cNvPr id="69660" name="Line 50"/>
            <p:cNvSpPr>
              <a:spLocks noChangeShapeType="1"/>
            </p:cNvSpPr>
            <p:nvPr/>
          </p:nvSpPr>
          <p:spPr bwMode="auto">
            <a:xfrm flipV="1">
              <a:off x="576" y="768"/>
              <a:ext cx="768" cy="0"/>
            </a:xfrm>
            <a:prstGeom prst="line">
              <a:avLst/>
            </a:prstGeom>
            <a:noFill/>
            <a:ln w="381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1" name="Line 51"/>
            <p:cNvSpPr>
              <a:spLocks noChangeShapeType="1"/>
            </p:cNvSpPr>
            <p:nvPr/>
          </p:nvSpPr>
          <p:spPr bwMode="auto">
            <a:xfrm flipV="1">
              <a:off x="1344" y="624"/>
              <a:ext cx="0" cy="240"/>
            </a:xfrm>
            <a:prstGeom prst="line">
              <a:avLst/>
            </a:prstGeom>
            <a:noFill/>
            <a:ln w="76200">
              <a:solidFill>
                <a:srgbClr val="FFCC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2" name="Text Box 52"/>
            <p:cNvSpPr txBox="1">
              <a:spLocks noChangeArrowheads="1"/>
            </p:cNvSpPr>
            <p:nvPr/>
          </p:nvSpPr>
          <p:spPr bwMode="auto">
            <a:xfrm>
              <a:off x="864" y="768"/>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000" b="1">
                  <a:solidFill>
                    <a:srgbClr val="FFCC00"/>
                  </a:solidFill>
                  <a:latin typeface="Times New Roman" panose="02020603050405020304" pitchFamily="18" charset="0"/>
                </a:rPr>
                <a:t>Committed</a:t>
              </a:r>
            </a:p>
          </p:txBody>
        </p:sp>
        <p:sp>
          <p:nvSpPr>
            <p:cNvPr id="69663" name="Text Box 53"/>
            <p:cNvSpPr txBox="1">
              <a:spLocks noChangeArrowheads="1"/>
            </p:cNvSpPr>
            <p:nvPr/>
          </p:nvSpPr>
          <p:spPr bwMode="auto">
            <a:xfrm>
              <a:off x="240" y="62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Arial Black" panose="020B0A04020102020204" pitchFamily="34" charset="0"/>
                </a:rPr>
                <a:t>T6</a:t>
              </a:r>
            </a:p>
          </p:txBody>
        </p:sp>
      </p:grpSp>
    </p:spTree>
    <p:extLst>
      <p:ext uri="{BB962C8B-B14F-4D97-AF65-F5344CB8AC3E}">
        <p14:creationId xmlns:p14="http://schemas.microsoft.com/office/powerpoint/2010/main" val="800615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99591" y="6315075"/>
            <a:ext cx="6239309" cy="365125"/>
          </a:xfrm>
        </p:spPr>
        <p:txBody>
          <a:bodyPr/>
          <a:lstStyle/>
          <a:p>
            <a:pPr>
              <a:defRPr/>
            </a:pPr>
            <a:r>
              <a:rPr lang="en-US" dirty="0" smtClean="0"/>
              <a:t>CS3319</a:t>
            </a:r>
            <a:endParaRPr lang="en-US" dirty="0"/>
          </a:p>
        </p:txBody>
      </p:sp>
      <p:sp>
        <p:nvSpPr>
          <p:cNvPr id="70660" name="Slide Number Placeholder 5"/>
          <p:cNvSpPr>
            <a:spLocks noGrp="1"/>
          </p:cNvSpPr>
          <p:nvPr>
            <p:ph type="sldNum" sz="quarter" idx="12"/>
          </p:nvPr>
        </p:nvSpPr>
        <p:spPr bwMode="auto">
          <a:xfrm>
            <a:off x="10990580" y="6315075"/>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08F970CC-5CFC-49F4-A10C-3619B25E75E4}" type="slidenum">
              <a:rPr lang="en-US" altLang="en-US" sz="2400">
                <a:latin typeface="Times New Roman" panose="02020603050405020304" pitchFamily="18" charset="0"/>
              </a:rPr>
              <a:pPr lvl="1">
                <a:spcBef>
                  <a:spcPct val="0"/>
                </a:spcBef>
                <a:buClrTx/>
                <a:buFontTx/>
                <a:buNone/>
              </a:pPr>
              <a:t>8</a:t>
            </a:fld>
            <a:endParaRPr lang="en-US" altLang="en-US" sz="2400" dirty="0">
              <a:latin typeface="Times New Roman" panose="02020603050405020304" pitchFamily="18" charset="0"/>
            </a:endParaRPr>
          </a:p>
        </p:txBody>
      </p:sp>
      <p:sp>
        <p:nvSpPr>
          <p:cNvPr id="278530" name="Rectangle 2"/>
          <p:cNvSpPr>
            <a:spLocks noGrp="1" noChangeArrowheads="1"/>
          </p:cNvSpPr>
          <p:nvPr>
            <p:ph type="title"/>
          </p:nvPr>
        </p:nvSpPr>
        <p:spPr>
          <a:xfrm>
            <a:off x="1727200" y="226218"/>
            <a:ext cx="6781800" cy="838200"/>
          </a:xfrm>
        </p:spPr>
        <p:txBody>
          <a:bodyPr/>
          <a:lstStyle/>
          <a:p>
            <a:pPr>
              <a:defRPr/>
            </a:pPr>
            <a:r>
              <a:rPr lang="en-US" sz="4400" dirty="0"/>
              <a:t>Deferred Update</a:t>
            </a:r>
          </a:p>
        </p:txBody>
      </p:sp>
      <p:sp>
        <p:nvSpPr>
          <p:cNvPr id="70662" name="Rectangle 3"/>
          <p:cNvSpPr>
            <a:spLocks noGrp="1" noChangeArrowheads="1"/>
          </p:cNvSpPr>
          <p:nvPr>
            <p:ph type="body" idx="1"/>
          </p:nvPr>
        </p:nvSpPr>
        <p:spPr>
          <a:xfrm>
            <a:off x="1727200" y="1290637"/>
            <a:ext cx="9588500" cy="4572000"/>
          </a:xfrm>
        </p:spPr>
        <p:txBody>
          <a:bodyPr>
            <a:normAutofit/>
          </a:bodyPr>
          <a:lstStyle/>
          <a:p>
            <a:pPr>
              <a:lnSpc>
                <a:spcPct val="80000"/>
              </a:lnSpc>
            </a:pPr>
            <a:r>
              <a:rPr lang="en-US" altLang="en-US" sz="2800" dirty="0" smtClean="0"/>
              <a:t>Database not actually changed until after the commit, only the transaction log is updated.</a:t>
            </a:r>
          </a:p>
          <a:p>
            <a:pPr>
              <a:lnSpc>
                <a:spcPct val="80000"/>
              </a:lnSpc>
            </a:pPr>
            <a:r>
              <a:rPr lang="en-US" altLang="en-US" sz="2800" dirty="0" smtClean="0"/>
              <a:t>Changes are stored in a buffer and written to disk when the commit occurs. </a:t>
            </a:r>
          </a:p>
          <a:p>
            <a:pPr>
              <a:lnSpc>
                <a:spcPct val="80000"/>
              </a:lnSpc>
            </a:pPr>
            <a:r>
              <a:rPr lang="en-US" altLang="en-US" sz="2800" dirty="0" smtClean="0"/>
              <a:t>During commit, the log file is written FIRST, then the actual changes. </a:t>
            </a:r>
          </a:p>
          <a:p>
            <a:pPr>
              <a:lnSpc>
                <a:spcPct val="80000"/>
              </a:lnSpc>
            </a:pPr>
            <a:r>
              <a:rPr lang="en-US" altLang="en-US" sz="2800" dirty="0" smtClean="0"/>
              <a:t>If a transaction is aborted we do NOT have to UNDO anything because no changes occurred, we may have to REDO committed transactions in the log though. </a:t>
            </a:r>
          </a:p>
          <a:p>
            <a:pPr>
              <a:lnSpc>
                <a:spcPct val="80000"/>
              </a:lnSpc>
            </a:pPr>
            <a:r>
              <a:rPr lang="en-US" altLang="en-US" sz="2800" dirty="0" smtClean="0"/>
              <a:t>This a </a:t>
            </a:r>
            <a:r>
              <a:rPr lang="en-US" altLang="en-US" sz="2800" b="1" dirty="0" smtClean="0">
                <a:solidFill>
                  <a:schemeClr val="tx2"/>
                </a:solidFill>
              </a:rPr>
              <a:t>NO-UNDO/REDO </a:t>
            </a:r>
          </a:p>
        </p:txBody>
      </p:sp>
    </p:spTree>
    <p:extLst>
      <p:ext uri="{BB962C8B-B14F-4D97-AF65-F5344CB8AC3E}">
        <p14:creationId xmlns:p14="http://schemas.microsoft.com/office/powerpoint/2010/main" val="48605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88911" y="6430962"/>
            <a:ext cx="6239309" cy="365125"/>
          </a:xfrm>
        </p:spPr>
        <p:txBody>
          <a:bodyPr/>
          <a:lstStyle/>
          <a:p>
            <a:pPr>
              <a:defRPr/>
            </a:pPr>
            <a:r>
              <a:rPr lang="en-US" dirty="0" smtClean="0"/>
              <a:t>CS3319</a:t>
            </a:r>
            <a:endParaRPr lang="en-US" dirty="0"/>
          </a:p>
        </p:txBody>
      </p:sp>
      <p:sp>
        <p:nvSpPr>
          <p:cNvPr id="71684" name="Slide Number Placeholder 5"/>
          <p:cNvSpPr>
            <a:spLocks noGrp="1"/>
          </p:cNvSpPr>
          <p:nvPr>
            <p:ph type="sldNum" sz="quarter" idx="12"/>
          </p:nvPr>
        </p:nvSpPr>
        <p:spPr bwMode="auto">
          <a:xfrm>
            <a:off x="11092180" y="6248400"/>
            <a:ext cx="1314131"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5A55A95F-3C1D-4081-BFCB-CD615160A7F4}" type="slidenum">
              <a:rPr lang="en-US" altLang="en-US" sz="2400">
                <a:latin typeface="Times New Roman" panose="02020603050405020304" pitchFamily="18" charset="0"/>
              </a:rPr>
              <a:pPr lvl="1">
                <a:spcBef>
                  <a:spcPct val="0"/>
                </a:spcBef>
                <a:buClrTx/>
                <a:buFontTx/>
                <a:buNone/>
              </a:pPr>
              <a:t>9</a:t>
            </a:fld>
            <a:endParaRPr lang="en-US" altLang="en-US" sz="2400" dirty="0">
              <a:latin typeface="Times New Roman" panose="02020603050405020304" pitchFamily="18" charset="0"/>
            </a:endParaRPr>
          </a:p>
        </p:txBody>
      </p:sp>
      <p:sp>
        <p:nvSpPr>
          <p:cNvPr id="286722" name="Rectangle 2"/>
          <p:cNvSpPr>
            <a:spLocks noGrp="1" noChangeArrowheads="1"/>
          </p:cNvSpPr>
          <p:nvPr>
            <p:ph type="title"/>
          </p:nvPr>
        </p:nvSpPr>
        <p:spPr>
          <a:xfrm>
            <a:off x="1876426" y="237331"/>
            <a:ext cx="8486774" cy="1049338"/>
          </a:xfrm>
        </p:spPr>
        <p:txBody>
          <a:bodyPr/>
          <a:lstStyle/>
          <a:p>
            <a:pPr>
              <a:defRPr/>
            </a:pPr>
            <a:r>
              <a:rPr lang="en-US" dirty="0"/>
              <a:t>Deferred Update Steps:</a:t>
            </a:r>
          </a:p>
        </p:txBody>
      </p:sp>
      <p:sp>
        <p:nvSpPr>
          <p:cNvPr id="71686" name="Rectangle 3"/>
          <p:cNvSpPr>
            <a:spLocks noGrp="1" noChangeArrowheads="1"/>
          </p:cNvSpPr>
          <p:nvPr>
            <p:ph type="body" idx="1"/>
          </p:nvPr>
        </p:nvSpPr>
        <p:spPr>
          <a:xfrm>
            <a:off x="1876426" y="1477962"/>
            <a:ext cx="9578974" cy="4237038"/>
          </a:xfrm>
        </p:spPr>
        <p:txBody>
          <a:bodyPr>
            <a:noAutofit/>
          </a:bodyPr>
          <a:lstStyle/>
          <a:p>
            <a:pPr>
              <a:lnSpc>
                <a:spcPct val="80000"/>
              </a:lnSpc>
            </a:pPr>
            <a:r>
              <a:rPr lang="en-US" altLang="en-US" sz="2800" dirty="0" smtClean="0"/>
              <a:t>Find last checkpoint in transaction log (last time data was physically changed on disk)</a:t>
            </a:r>
          </a:p>
          <a:p>
            <a:pPr>
              <a:lnSpc>
                <a:spcPct val="80000"/>
              </a:lnSpc>
            </a:pPr>
            <a:r>
              <a:rPr lang="en-US" altLang="en-US" sz="2800" dirty="0" smtClean="0"/>
              <a:t>For transactions that started and committed before checkpoint, do nothing since that data is already saved to disk</a:t>
            </a:r>
          </a:p>
          <a:p>
            <a:pPr>
              <a:lnSpc>
                <a:spcPct val="80000"/>
              </a:lnSpc>
            </a:pPr>
            <a:r>
              <a:rPr lang="en-US" altLang="en-US" sz="2800" dirty="0" smtClean="0"/>
              <a:t>For committed transactions AFTER last checkpoint, use the transaction log to redo transaction and update database (use the NEW values) (REDO)</a:t>
            </a:r>
          </a:p>
          <a:p>
            <a:pPr>
              <a:lnSpc>
                <a:spcPct val="80000"/>
              </a:lnSpc>
            </a:pPr>
            <a:r>
              <a:rPr lang="en-US" altLang="en-US" sz="2800" dirty="0" smtClean="0"/>
              <a:t>For transactions that were rolled back after last checkpoint or never got to commit, we don’t need to do anything as the database was never updated. (NO UNDO)</a:t>
            </a:r>
          </a:p>
        </p:txBody>
      </p:sp>
    </p:spTree>
    <p:extLst>
      <p:ext uri="{BB962C8B-B14F-4D97-AF65-F5344CB8AC3E}">
        <p14:creationId xmlns:p14="http://schemas.microsoft.com/office/powerpoint/2010/main" val="37606328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40354</TotalTime>
  <Words>969</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Times New Roman</vt:lpstr>
      <vt:lpstr>Trebuchet MS</vt:lpstr>
      <vt:lpstr>Tw Cen MT</vt:lpstr>
      <vt:lpstr>Wingdings</vt:lpstr>
      <vt:lpstr>Circuit</vt:lpstr>
      <vt:lpstr>Week 10</vt:lpstr>
      <vt:lpstr>Student Objectives</vt:lpstr>
      <vt:lpstr>Recovery Management</vt:lpstr>
      <vt:lpstr>Backups</vt:lpstr>
      <vt:lpstr>PowerPoint Presentation</vt:lpstr>
      <vt:lpstr>Transaction Recovery</vt:lpstr>
      <vt:lpstr>Checkpoint:</vt:lpstr>
      <vt:lpstr>Deferred Update</vt:lpstr>
      <vt:lpstr>Deferred Update Steps:</vt:lpstr>
      <vt:lpstr>PowerPoint Presentation</vt:lpstr>
      <vt:lpstr>Immediate Update Steps:</vt:lpstr>
      <vt:lpstr>PowerPoint Presentation</vt:lpstr>
      <vt:lpstr>PowerPoint Presentation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369</cp:revision>
  <dcterms:created xsi:type="dcterms:W3CDTF">2018-03-21T22:41:40Z</dcterms:created>
  <dcterms:modified xsi:type="dcterms:W3CDTF">2018-09-14T18:41:25Z</dcterms:modified>
</cp:coreProperties>
</file>