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7" r:id="rId2"/>
    <p:sldId id="265" r:id="rId3"/>
    <p:sldId id="268" r:id="rId4"/>
    <p:sldId id="269" r:id="rId5"/>
    <p:sldId id="270" r:id="rId6"/>
    <p:sldId id="271"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15" autoAdjust="0"/>
  </p:normalViewPr>
  <p:slideViewPr>
    <p:cSldViewPr snapToGrid="0">
      <p:cViewPr varScale="1">
        <p:scale>
          <a:sx n="97" d="100"/>
          <a:sy n="97" d="100"/>
        </p:scale>
        <p:origin x="1056" y="36"/>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10</a:t>
            </a:r>
            <a:endParaRPr lang="en-US" dirty="0"/>
          </a:p>
        </p:txBody>
      </p:sp>
      <p:sp>
        <p:nvSpPr>
          <p:cNvPr id="3" name="Subtitle 2"/>
          <p:cNvSpPr>
            <a:spLocks noGrp="1"/>
          </p:cNvSpPr>
          <p:nvPr>
            <p:ph type="subTitle" idx="1"/>
          </p:nvPr>
        </p:nvSpPr>
        <p:spPr>
          <a:xfrm>
            <a:off x="1876424" y="3632518"/>
            <a:ext cx="9221067" cy="1655762"/>
          </a:xfrm>
        </p:spPr>
        <p:txBody>
          <a:bodyPr/>
          <a:lstStyle/>
          <a:p>
            <a:r>
              <a:rPr lang="en-US" dirty="0" smtClean="0"/>
              <a:t>Transaction </a:t>
            </a:r>
            <a:r>
              <a:rPr lang="en-US" smtClean="0"/>
              <a:t>– TIME STAMPING</a:t>
            </a:r>
            <a:endParaRPr lang="en-US" dirty="0"/>
          </a:p>
        </p:txBody>
      </p:sp>
      <p:sp>
        <p:nvSpPr>
          <p:cNvPr id="4" name="Footer Placeholder 3"/>
          <p:cNvSpPr>
            <a:spLocks noGrp="1"/>
          </p:cNvSpPr>
          <p:nvPr>
            <p:ph type="ftr" sz="quarter" idx="11"/>
          </p:nvPr>
        </p:nvSpPr>
        <p:spPr>
          <a:xfrm>
            <a:off x="100176" y="6480372"/>
            <a:ext cx="5124886" cy="365125"/>
          </a:xfrm>
        </p:spPr>
        <p:txBody>
          <a:bodyPr/>
          <a:lstStyle/>
          <a:p>
            <a:r>
              <a:rPr lang="en-US" dirty="0" smtClean="0"/>
              <a:t>CS3319</a:t>
            </a:r>
            <a:endParaRPr lang="en-US" dirty="0"/>
          </a:p>
        </p:txBody>
      </p:sp>
      <p:sp>
        <p:nvSpPr>
          <p:cNvPr id="6" name="Slide Number Placeholder 5"/>
          <p:cNvSpPr>
            <a:spLocks noGrp="1"/>
          </p:cNvSpPr>
          <p:nvPr>
            <p:ph type="sldNum" sz="quarter" idx="12"/>
          </p:nvPr>
        </p:nvSpPr>
        <p:spPr>
          <a:xfrm>
            <a:off x="11097491" y="6377153"/>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1" y="1884362"/>
            <a:ext cx="10481628" cy="3998912"/>
          </a:xfrm>
        </p:spPr>
        <p:txBody>
          <a:bodyPr>
            <a:normAutofit/>
          </a:bodyPr>
          <a:lstStyle/>
          <a:p>
            <a:r>
              <a:rPr lang="en-US" dirty="0" smtClean="0"/>
              <a:t>Upon completion of this video, you should be able to:</a:t>
            </a:r>
          </a:p>
          <a:p>
            <a:pPr lvl="1"/>
            <a:r>
              <a:rPr lang="en-US" dirty="0" smtClean="0"/>
              <a:t>Given several transactions and read and write operations, determine the timestamps that would be given out.</a:t>
            </a:r>
          </a:p>
          <a:p>
            <a:pPr lvl="1"/>
            <a:r>
              <a:rPr lang="en-US" dirty="0" smtClean="0"/>
              <a:t>Determine when a timestamp would cause an transaction to be rolled back. </a:t>
            </a:r>
          </a:p>
          <a:p>
            <a:pPr lvl="1"/>
            <a:r>
              <a:rPr lang="en-US" dirty="0" smtClean="0"/>
              <a:t>Describe the 3 steps </a:t>
            </a:r>
            <a:r>
              <a:rPr lang="en-US" smtClean="0"/>
              <a:t>in Optimist </a:t>
            </a:r>
            <a:r>
              <a:rPr lang="en-US" dirty="0" smtClean="0"/>
              <a:t>checking for  handling databases</a:t>
            </a:r>
          </a:p>
          <a:p>
            <a:pPr lvl="1"/>
            <a:r>
              <a:rPr lang="en-US" dirty="0" smtClean="0"/>
              <a:t>Identify the situations when Optimistic checking would be suitable.</a:t>
            </a:r>
          </a:p>
          <a:p>
            <a:pPr lvl="1"/>
            <a:endParaRPr lang="en-US" dirty="0" smtClean="0"/>
          </a:p>
        </p:txBody>
      </p:sp>
      <p:sp>
        <p:nvSpPr>
          <p:cNvPr id="6" name="Footer Placeholder 5"/>
          <p:cNvSpPr>
            <a:spLocks noGrp="1"/>
          </p:cNvSpPr>
          <p:nvPr>
            <p:ph type="ftr" sz="quarter" idx="11"/>
          </p:nvPr>
        </p:nvSpPr>
        <p:spPr>
          <a:xfrm>
            <a:off x="142916" y="6113087"/>
            <a:ext cx="6239309" cy="365125"/>
          </a:xfrm>
        </p:spPr>
        <p:txBody>
          <a:bodyPr/>
          <a:lstStyle/>
          <a:p>
            <a:r>
              <a:rPr lang="en-US" dirty="0" smtClean="0"/>
              <a:t>CS3319</a:t>
            </a:r>
            <a:endParaRPr lang="en-US" dirty="0"/>
          </a:p>
        </p:txBody>
      </p:sp>
      <p:sp>
        <p:nvSpPr>
          <p:cNvPr id="4" name="Slide Number Placeholder 3"/>
          <p:cNvSpPr>
            <a:spLocks noGrp="1"/>
          </p:cNvSpPr>
          <p:nvPr>
            <p:ph type="sldNum" sz="quarter" idx="12"/>
          </p:nvPr>
        </p:nvSpPr>
        <p:spPr>
          <a:xfrm>
            <a:off x="10728362" y="6248400"/>
            <a:ext cx="1314131" cy="365125"/>
          </a:xfrm>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6880" y="6319837"/>
            <a:ext cx="6239309" cy="365125"/>
          </a:xfrm>
        </p:spPr>
        <p:txBody>
          <a:bodyPr/>
          <a:lstStyle/>
          <a:p>
            <a:pPr>
              <a:defRPr/>
            </a:pPr>
            <a:r>
              <a:rPr lang="en-US" dirty="0" smtClean="0"/>
              <a:t>CS3319</a:t>
            </a:r>
            <a:endParaRPr lang="en-US" dirty="0"/>
          </a:p>
        </p:txBody>
      </p:sp>
      <p:sp>
        <p:nvSpPr>
          <p:cNvPr id="60420" name="Slide Number Placeholder 5"/>
          <p:cNvSpPr>
            <a:spLocks noGrp="1"/>
          </p:cNvSpPr>
          <p:nvPr>
            <p:ph type="sldNum" sz="quarter" idx="12"/>
          </p:nvPr>
        </p:nvSpPr>
        <p:spPr bwMode="auto">
          <a:xfrm>
            <a:off x="11130280" y="6327775"/>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536E9258-FC4B-44AF-91ED-EC3F206F4F6B}" type="slidenum">
              <a:rPr lang="en-US" altLang="en-US" sz="2400">
                <a:latin typeface="Times New Roman" panose="02020603050405020304" pitchFamily="18" charset="0"/>
              </a:rPr>
              <a:pPr lvl="1">
                <a:spcBef>
                  <a:spcPct val="0"/>
                </a:spcBef>
                <a:buClrTx/>
                <a:buFontTx/>
                <a:buNone/>
              </a:pPr>
              <a:t>3</a:t>
            </a:fld>
            <a:endParaRPr lang="en-US" altLang="en-US" sz="2400">
              <a:latin typeface="Times New Roman" panose="02020603050405020304" pitchFamily="18" charset="0"/>
            </a:endParaRPr>
          </a:p>
        </p:txBody>
      </p:sp>
      <p:sp>
        <p:nvSpPr>
          <p:cNvPr id="271362" name="Rectangle 2"/>
          <p:cNvSpPr>
            <a:spLocks noGrp="1" noChangeArrowheads="1"/>
          </p:cNvSpPr>
          <p:nvPr>
            <p:ph type="title"/>
          </p:nvPr>
        </p:nvSpPr>
        <p:spPr>
          <a:xfrm>
            <a:off x="1850810" y="431800"/>
            <a:ext cx="7546975" cy="1143000"/>
          </a:xfrm>
        </p:spPr>
        <p:txBody>
          <a:bodyPr/>
          <a:lstStyle/>
          <a:p>
            <a:pPr>
              <a:defRPr/>
            </a:pPr>
            <a:r>
              <a:rPr lang="en-US" dirty="0"/>
              <a:t>Time Stamping</a:t>
            </a:r>
          </a:p>
        </p:txBody>
      </p:sp>
      <p:sp>
        <p:nvSpPr>
          <p:cNvPr id="60422" name="Rectangle 3"/>
          <p:cNvSpPr>
            <a:spLocks noGrp="1" noChangeArrowheads="1"/>
          </p:cNvSpPr>
          <p:nvPr>
            <p:ph type="body" idx="1"/>
          </p:nvPr>
        </p:nvSpPr>
        <p:spPr>
          <a:xfrm>
            <a:off x="1831976" y="1790700"/>
            <a:ext cx="9458324" cy="3517900"/>
          </a:xfrm>
        </p:spPr>
        <p:txBody>
          <a:bodyPr>
            <a:noAutofit/>
          </a:bodyPr>
          <a:lstStyle/>
          <a:p>
            <a:pPr>
              <a:lnSpc>
                <a:spcPct val="80000"/>
              </a:lnSpc>
            </a:pPr>
            <a:r>
              <a:rPr lang="en-US" altLang="en-US" sz="2800" dirty="0" smtClean="0"/>
              <a:t>Each transaction gets a UNIQUE GLOBAL TIMESTAMP.  </a:t>
            </a:r>
          </a:p>
          <a:p>
            <a:pPr>
              <a:lnSpc>
                <a:spcPct val="80000"/>
              </a:lnSpc>
            </a:pPr>
            <a:r>
              <a:rPr lang="en-US" altLang="en-US" sz="2800" dirty="0" smtClean="0"/>
              <a:t>The timestamp inflicts an order on the transactions. </a:t>
            </a:r>
          </a:p>
          <a:p>
            <a:pPr>
              <a:lnSpc>
                <a:spcPct val="80000"/>
              </a:lnSpc>
            </a:pPr>
            <a:r>
              <a:rPr lang="en-US" altLang="en-US" sz="2800" dirty="0" smtClean="0"/>
              <a:t>This method </a:t>
            </a:r>
            <a:r>
              <a:rPr lang="en-US" altLang="en-US" sz="2800" b="1" dirty="0" smtClean="0"/>
              <a:t>DOES NOT</a:t>
            </a:r>
            <a:r>
              <a:rPr lang="en-US" altLang="en-US" sz="2800" dirty="0" smtClean="0"/>
              <a:t> use locks, therefore deadlocks cannot occur, however cyclic restart (abort, restart) may occur</a:t>
            </a:r>
          </a:p>
          <a:p>
            <a:pPr>
              <a:lnSpc>
                <a:spcPct val="80000"/>
              </a:lnSpc>
            </a:pPr>
            <a:r>
              <a:rPr lang="en-US" altLang="en-US" sz="2800" dirty="0" smtClean="0"/>
              <a:t>Timestamps are always UNIQUE and MONOTONICLY increasing, each transaction has a time stamp start time </a:t>
            </a:r>
            <a:r>
              <a:rPr lang="en-US" altLang="en-US" sz="2800" dirty="0" smtClean="0">
                <a:sym typeface="Wingdings" panose="05000000000000000000" pitchFamily="2" charset="2"/>
              </a:rPr>
              <a:t></a:t>
            </a:r>
            <a:r>
              <a:rPr lang="en-US" altLang="en-US" sz="2800" dirty="0" smtClean="0"/>
              <a:t> TS(T) </a:t>
            </a:r>
          </a:p>
        </p:txBody>
      </p:sp>
    </p:spTree>
    <p:extLst>
      <p:ext uri="{BB962C8B-B14F-4D97-AF65-F5344CB8AC3E}">
        <p14:creationId xmlns:p14="http://schemas.microsoft.com/office/powerpoint/2010/main" val="1611056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138111" y="6251575"/>
            <a:ext cx="6239309" cy="365125"/>
          </a:xfrm>
        </p:spPr>
        <p:txBody>
          <a:bodyPr/>
          <a:lstStyle/>
          <a:p>
            <a:pPr>
              <a:defRPr/>
            </a:pPr>
            <a:r>
              <a:rPr lang="en-US" dirty="0" smtClean="0"/>
              <a:t>CS3319</a:t>
            </a:r>
            <a:endParaRPr lang="en-US" dirty="0"/>
          </a:p>
        </p:txBody>
      </p:sp>
      <p:sp>
        <p:nvSpPr>
          <p:cNvPr id="61444" name="Slide Number Placeholder 5"/>
          <p:cNvSpPr>
            <a:spLocks noGrp="1"/>
          </p:cNvSpPr>
          <p:nvPr>
            <p:ph type="sldNum" sz="quarter" idx="12"/>
          </p:nvPr>
        </p:nvSpPr>
        <p:spPr bwMode="auto">
          <a:xfrm>
            <a:off x="10877869" y="6251575"/>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830F3047-0C17-4BA3-A2F4-3A9A234C0031}" type="slidenum">
              <a:rPr lang="en-US" altLang="en-US" sz="2400">
                <a:latin typeface="Times New Roman" panose="02020603050405020304" pitchFamily="18" charset="0"/>
              </a:rPr>
              <a:pPr lvl="1">
                <a:spcBef>
                  <a:spcPct val="0"/>
                </a:spcBef>
                <a:buClrTx/>
                <a:buFontTx/>
                <a:buNone/>
              </a:pPr>
              <a:t>4</a:t>
            </a:fld>
            <a:endParaRPr lang="en-US" altLang="en-US" sz="2400" dirty="0">
              <a:latin typeface="Times New Roman" panose="02020603050405020304" pitchFamily="18" charset="0"/>
            </a:endParaRPr>
          </a:p>
        </p:txBody>
      </p:sp>
      <p:sp>
        <p:nvSpPr>
          <p:cNvPr id="61445" name="Rectangle 3"/>
          <p:cNvSpPr>
            <a:spLocks noGrp="1" noChangeArrowheads="1"/>
          </p:cNvSpPr>
          <p:nvPr>
            <p:ph type="body" idx="1"/>
          </p:nvPr>
        </p:nvSpPr>
        <p:spPr>
          <a:xfrm>
            <a:off x="1792604" y="139700"/>
            <a:ext cx="8748396" cy="6477000"/>
          </a:xfrm>
        </p:spPr>
        <p:txBody>
          <a:bodyPr>
            <a:normAutofit fontScale="92500"/>
          </a:bodyPr>
          <a:lstStyle/>
          <a:p>
            <a:r>
              <a:rPr lang="en-US" altLang="en-US" sz="2800" dirty="0"/>
              <a:t>All reads and writes in a transaction have the same timestamp. For example you might have READTS(X) or WRITETS(X). </a:t>
            </a:r>
          </a:p>
          <a:p>
            <a:pPr lvl="1"/>
            <a:r>
              <a:rPr lang="en-US" altLang="en-US" sz="2400" dirty="0"/>
              <a:t>READTS(X) is the largest timestamp among all the timestamps of transactions that have read X thus READTS(X) = TS(T) where T is the youngest transaction. </a:t>
            </a:r>
          </a:p>
          <a:p>
            <a:pPr lvl="1"/>
            <a:r>
              <a:rPr lang="en-US" altLang="en-US" sz="2400" dirty="0"/>
              <a:t>WRITETS(X): same rule as above</a:t>
            </a:r>
          </a:p>
          <a:p>
            <a:r>
              <a:rPr lang="en-US" altLang="en-US" sz="2800" dirty="0"/>
              <a:t>Example: </a:t>
            </a:r>
          </a:p>
          <a:p>
            <a:pPr lvl="1"/>
            <a:r>
              <a:rPr lang="en-US" altLang="en-US" sz="2400" dirty="0"/>
              <a:t>T1 starts at 11:00, gets a TS(T1) </a:t>
            </a:r>
            <a:r>
              <a:rPr lang="en-US" altLang="en-US" sz="2400" dirty="0">
                <a:sym typeface="Wingdings" panose="05000000000000000000" pitchFamily="2" charset="2"/>
              </a:rPr>
              <a:t> 1100</a:t>
            </a:r>
          </a:p>
          <a:p>
            <a:pPr lvl="1"/>
            <a:r>
              <a:rPr lang="en-US" altLang="en-US" sz="2400" dirty="0">
                <a:sym typeface="Wingdings" panose="05000000000000000000" pitchFamily="2" charset="2"/>
              </a:rPr>
              <a:t>T2 starts at 11:12, gets a TS</a:t>
            </a:r>
            <a:r>
              <a:rPr lang="en-US" altLang="en-US" sz="2400" dirty="0"/>
              <a:t>(T2)</a:t>
            </a:r>
            <a:r>
              <a:rPr lang="en-US" altLang="en-US" sz="2400" dirty="0">
                <a:sym typeface="Wingdings" panose="05000000000000000000" pitchFamily="2" charset="2"/>
              </a:rPr>
              <a:t>  1112</a:t>
            </a:r>
          </a:p>
          <a:p>
            <a:pPr lvl="1"/>
            <a:r>
              <a:rPr lang="en-US" altLang="en-US" sz="2400" dirty="0"/>
              <a:t>T3 starts at 11:14, gets a TS(T3) </a:t>
            </a:r>
            <a:r>
              <a:rPr lang="en-US" altLang="en-US" sz="2400" dirty="0">
                <a:sym typeface="Wingdings" panose="05000000000000000000" pitchFamily="2" charset="2"/>
              </a:rPr>
              <a:t> 1114</a:t>
            </a:r>
          </a:p>
          <a:p>
            <a:pPr lvl="1"/>
            <a:r>
              <a:rPr lang="en-US" altLang="en-US" sz="2400" dirty="0"/>
              <a:t>T1 reads X, so READTS(x) </a:t>
            </a:r>
            <a:r>
              <a:rPr lang="en-US" altLang="en-US" sz="2400" dirty="0">
                <a:sym typeface="Wingdings" panose="05000000000000000000" pitchFamily="2" charset="2"/>
              </a:rPr>
              <a:t> 1100</a:t>
            </a:r>
          </a:p>
          <a:p>
            <a:pPr lvl="1"/>
            <a:r>
              <a:rPr lang="en-US" altLang="en-US" sz="2400" dirty="0">
                <a:sym typeface="Wingdings" panose="05000000000000000000" pitchFamily="2" charset="2"/>
              </a:rPr>
              <a:t>Then T2 reads X, so READTS(X) changes to 1112</a:t>
            </a:r>
          </a:p>
          <a:p>
            <a:pPr lvl="1"/>
            <a:r>
              <a:rPr lang="en-US" altLang="en-US" sz="2400" dirty="0">
                <a:sym typeface="Wingdings" panose="05000000000000000000" pitchFamily="2" charset="2"/>
              </a:rPr>
              <a:t>T3 wants to write to X, so WRITETS(X)  1114</a:t>
            </a:r>
          </a:p>
        </p:txBody>
      </p:sp>
    </p:spTree>
    <p:extLst>
      <p:ext uri="{BB962C8B-B14F-4D97-AF65-F5344CB8AC3E}">
        <p14:creationId xmlns:p14="http://schemas.microsoft.com/office/powerpoint/2010/main" val="386764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3511" y="6315075"/>
            <a:ext cx="6239309" cy="365125"/>
          </a:xfrm>
        </p:spPr>
        <p:txBody>
          <a:bodyPr/>
          <a:lstStyle/>
          <a:p>
            <a:pPr>
              <a:defRPr/>
            </a:pPr>
            <a:r>
              <a:rPr lang="en-US" dirty="0" smtClean="0"/>
              <a:t>CS3319</a:t>
            </a:r>
            <a:endParaRPr lang="en-US" dirty="0"/>
          </a:p>
        </p:txBody>
      </p:sp>
      <p:sp>
        <p:nvSpPr>
          <p:cNvPr id="62468" name="Slide Number Placeholder 5"/>
          <p:cNvSpPr>
            <a:spLocks noGrp="1"/>
          </p:cNvSpPr>
          <p:nvPr>
            <p:ph type="sldNum" sz="quarter" idx="12"/>
          </p:nvPr>
        </p:nvSpPr>
        <p:spPr bwMode="auto">
          <a:xfrm>
            <a:off x="10977880" y="6315075"/>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FFDA5481-7F84-4162-BBC0-F6AF60300A61}" type="slidenum">
              <a:rPr lang="en-US" altLang="en-US" sz="2400">
                <a:latin typeface="Times New Roman" panose="02020603050405020304" pitchFamily="18" charset="0"/>
              </a:rPr>
              <a:pPr lvl="1">
                <a:spcBef>
                  <a:spcPct val="0"/>
                </a:spcBef>
                <a:buClrTx/>
                <a:buFontTx/>
                <a:buNone/>
              </a:pPr>
              <a:t>5</a:t>
            </a:fld>
            <a:endParaRPr lang="en-US" altLang="en-US" sz="2400" dirty="0">
              <a:latin typeface="Times New Roman" panose="02020603050405020304" pitchFamily="18" charset="0"/>
            </a:endParaRPr>
          </a:p>
        </p:txBody>
      </p:sp>
      <p:sp>
        <p:nvSpPr>
          <p:cNvPr id="282626" name="Rectangle 2"/>
          <p:cNvSpPr>
            <a:spLocks noGrp="1" noChangeArrowheads="1"/>
          </p:cNvSpPr>
          <p:nvPr>
            <p:ph type="title"/>
          </p:nvPr>
        </p:nvSpPr>
        <p:spPr>
          <a:xfrm>
            <a:off x="1665445" y="0"/>
            <a:ext cx="7835899" cy="828675"/>
          </a:xfrm>
        </p:spPr>
        <p:txBody>
          <a:bodyPr/>
          <a:lstStyle/>
          <a:p>
            <a:pPr>
              <a:defRPr/>
            </a:pPr>
            <a:r>
              <a:rPr lang="en-US" dirty="0"/>
              <a:t>Basic Time Stamp Algorithm:</a:t>
            </a:r>
          </a:p>
        </p:txBody>
      </p:sp>
      <p:sp>
        <p:nvSpPr>
          <p:cNvPr id="62470" name="Rectangle 3"/>
          <p:cNvSpPr>
            <a:spLocks noGrp="1" noChangeArrowheads="1"/>
          </p:cNvSpPr>
          <p:nvPr>
            <p:ph type="body" idx="1"/>
          </p:nvPr>
        </p:nvSpPr>
        <p:spPr>
          <a:xfrm>
            <a:off x="1665445" y="828675"/>
            <a:ext cx="9969500" cy="5486400"/>
          </a:xfrm>
        </p:spPr>
        <p:txBody>
          <a:bodyPr>
            <a:noAutofit/>
          </a:bodyPr>
          <a:lstStyle/>
          <a:p>
            <a:pPr>
              <a:lnSpc>
                <a:spcPct val="80000"/>
              </a:lnSpc>
            </a:pPr>
            <a:r>
              <a:rPr lang="en-US" altLang="en-US" sz="3200" dirty="0"/>
              <a:t>Transaction T tries to </a:t>
            </a:r>
            <a:r>
              <a:rPr lang="en-US" altLang="en-US" sz="3200" b="1" dirty="0"/>
              <a:t>write</a:t>
            </a:r>
            <a:r>
              <a:rPr lang="en-US" altLang="en-US" sz="3200" dirty="0"/>
              <a:t> to X </a:t>
            </a:r>
          </a:p>
          <a:p>
            <a:pPr lvl="1">
              <a:lnSpc>
                <a:spcPct val="90000"/>
              </a:lnSpc>
            </a:pPr>
            <a:r>
              <a:rPr lang="en-US" altLang="en-US" sz="2800" dirty="0"/>
              <a:t>If READTS(X) &gt; TS(T) or if WRITETS(X) &gt; TS(T) then abort and roll back T and reject the operation. (because a transaction younger than T has already read or written X before T has a chance to)</a:t>
            </a:r>
          </a:p>
          <a:p>
            <a:pPr lvl="1">
              <a:lnSpc>
                <a:spcPct val="90000"/>
              </a:lnSpc>
            </a:pPr>
            <a:r>
              <a:rPr lang="en-US" altLang="en-US" sz="2800" dirty="0"/>
              <a:t>If the above condition is false, then execute the write of X and set WRITETS(X) = TS(T) </a:t>
            </a:r>
          </a:p>
          <a:p>
            <a:pPr>
              <a:lnSpc>
                <a:spcPct val="80000"/>
              </a:lnSpc>
            </a:pPr>
            <a:r>
              <a:rPr lang="en-US" altLang="en-US" sz="3200" dirty="0"/>
              <a:t>Transaction T tries to </a:t>
            </a:r>
            <a:r>
              <a:rPr lang="en-US" altLang="en-US" sz="3200" b="1" dirty="0"/>
              <a:t>read</a:t>
            </a:r>
            <a:r>
              <a:rPr lang="en-US" altLang="en-US" sz="3200" dirty="0"/>
              <a:t> X </a:t>
            </a:r>
          </a:p>
          <a:p>
            <a:pPr lvl="1">
              <a:lnSpc>
                <a:spcPct val="90000"/>
              </a:lnSpc>
            </a:pPr>
            <a:r>
              <a:rPr lang="en-US" altLang="en-US" sz="2800" dirty="0"/>
              <a:t>if WRITETS(X) &gt; TS(T) then abort and roll back T (because some younger transaction with timestamp after T has already written to X before T could read it. )</a:t>
            </a:r>
          </a:p>
          <a:p>
            <a:pPr lvl="1">
              <a:lnSpc>
                <a:spcPct val="90000"/>
              </a:lnSpc>
            </a:pPr>
            <a:r>
              <a:rPr lang="en-US" altLang="en-US" sz="2800" dirty="0"/>
              <a:t>If the above condition is false, then execute the read of X and set READTS(X) to the larger of TS(T) and the current READTS(X) </a:t>
            </a:r>
          </a:p>
        </p:txBody>
      </p:sp>
    </p:spTree>
    <p:extLst>
      <p:ext uri="{BB962C8B-B14F-4D97-AF65-F5344CB8AC3E}">
        <p14:creationId xmlns:p14="http://schemas.microsoft.com/office/powerpoint/2010/main" val="149409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66711" y="6327775"/>
            <a:ext cx="1474789" cy="365125"/>
          </a:xfrm>
        </p:spPr>
        <p:txBody>
          <a:bodyPr/>
          <a:lstStyle/>
          <a:p>
            <a:pPr>
              <a:defRPr/>
            </a:pPr>
            <a:r>
              <a:rPr lang="en-US" dirty="0" smtClean="0"/>
              <a:t>CS3319</a:t>
            </a:r>
            <a:endParaRPr lang="en-US" dirty="0"/>
          </a:p>
        </p:txBody>
      </p:sp>
      <p:sp>
        <p:nvSpPr>
          <p:cNvPr id="63492" name="Slide Number Placeholder 5"/>
          <p:cNvSpPr>
            <a:spLocks noGrp="1"/>
          </p:cNvSpPr>
          <p:nvPr>
            <p:ph type="sldNum" sz="quarter" idx="12"/>
          </p:nvPr>
        </p:nvSpPr>
        <p:spPr bwMode="auto">
          <a:xfrm>
            <a:off x="10877869" y="6327775"/>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B859225-7062-43F8-8AEA-A0221B77FACF}" type="slidenum">
              <a:rPr lang="en-US" altLang="en-US" sz="2400">
                <a:latin typeface="Times New Roman" panose="02020603050405020304" pitchFamily="18" charset="0"/>
              </a:rPr>
              <a:pPr lvl="1">
                <a:spcBef>
                  <a:spcPct val="0"/>
                </a:spcBef>
                <a:buClrTx/>
                <a:buFontTx/>
                <a:buNone/>
              </a:pPr>
              <a:t>6</a:t>
            </a:fld>
            <a:endParaRPr lang="en-US" altLang="en-US" sz="2400" dirty="0">
              <a:latin typeface="Times New Roman" panose="02020603050405020304" pitchFamily="18" charset="0"/>
            </a:endParaRPr>
          </a:p>
        </p:txBody>
      </p:sp>
      <p:sp>
        <p:nvSpPr>
          <p:cNvPr id="63493" name="Rectangle 3"/>
          <p:cNvSpPr>
            <a:spLocks noGrp="1" noChangeArrowheads="1"/>
          </p:cNvSpPr>
          <p:nvPr>
            <p:ph type="body" idx="1"/>
          </p:nvPr>
        </p:nvSpPr>
        <p:spPr>
          <a:xfrm>
            <a:off x="1612900" y="304800"/>
            <a:ext cx="9880600" cy="5842000"/>
          </a:xfrm>
        </p:spPr>
        <p:txBody>
          <a:bodyPr>
            <a:noAutofit/>
          </a:bodyPr>
          <a:lstStyle/>
          <a:p>
            <a:r>
              <a:rPr lang="en-US" altLang="en-US" sz="2800" dirty="0" smtClean="0"/>
              <a:t>The DBMS executes transactions in order, if 2 transactions have conflicting operations, one is stopped, rescheduled and given a new timestamp. If T1 is aborted and rolled back, then any transactions that may have used a value written by T1 must also be rolled back </a:t>
            </a:r>
          </a:p>
          <a:p>
            <a:r>
              <a:rPr lang="en-US" altLang="en-US" sz="2800" dirty="0" smtClean="0"/>
              <a:t>Problems: </a:t>
            </a:r>
          </a:p>
          <a:p>
            <a:pPr lvl="1"/>
            <a:r>
              <a:rPr lang="en-US" altLang="en-US" sz="2400" dirty="0" smtClean="0"/>
              <a:t>May require </a:t>
            </a:r>
            <a:r>
              <a:rPr lang="en-US" altLang="en-US" sz="2400" i="1" dirty="0" smtClean="0">
                <a:solidFill>
                  <a:schemeClr val="tx2">
                    <a:lumMod val="40000"/>
                    <a:lumOff val="60000"/>
                  </a:schemeClr>
                </a:solidFill>
              </a:rPr>
              <a:t>cascading rollback </a:t>
            </a:r>
          </a:p>
          <a:p>
            <a:pPr lvl="1"/>
            <a:r>
              <a:rPr lang="en-US" altLang="en-US" sz="2400" dirty="0" smtClean="0"/>
              <a:t>Each value in the database requires 2 additional timestamp fields </a:t>
            </a:r>
            <a:r>
              <a:rPr lang="en-US" altLang="en-US" sz="2400" dirty="0" smtClean="0">
                <a:sym typeface="Wingdings" panose="05000000000000000000" pitchFamily="2" charset="2"/>
              </a:rPr>
              <a:t> WRITETS and READTS thus increases memory used and processing overhead</a:t>
            </a:r>
          </a:p>
          <a:p>
            <a:pPr lvl="1"/>
            <a:r>
              <a:rPr lang="en-US" altLang="en-US" sz="2400" dirty="0" smtClean="0">
                <a:sym typeface="Wingdings" panose="05000000000000000000" pitchFamily="2" charset="2"/>
              </a:rPr>
              <a:t>May be lots of overhead because of stopping and restarting transactions</a:t>
            </a:r>
            <a:endParaRPr lang="en-US" altLang="en-US" sz="2400" dirty="0" smtClean="0"/>
          </a:p>
        </p:txBody>
      </p:sp>
    </p:spTree>
    <p:extLst>
      <p:ext uri="{BB962C8B-B14F-4D97-AF65-F5344CB8AC3E}">
        <p14:creationId xmlns:p14="http://schemas.microsoft.com/office/powerpoint/2010/main" val="492782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76211" y="6370637"/>
            <a:ext cx="6239309" cy="365125"/>
          </a:xfrm>
        </p:spPr>
        <p:txBody>
          <a:bodyPr/>
          <a:lstStyle/>
          <a:p>
            <a:pPr>
              <a:defRPr/>
            </a:pPr>
            <a:r>
              <a:rPr lang="en-US" dirty="0" smtClean="0"/>
              <a:t>CS3319</a:t>
            </a:r>
            <a:endParaRPr lang="en-US" dirty="0"/>
          </a:p>
        </p:txBody>
      </p:sp>
      <p:sp>
        <p:nvSpPr>
          <p:cNvPr id="64516" name="Slide Number Placeholder 5"/>
          <p:cNvSpPr>
            <a:spLocks noGrp="1"/>
          </p:cNvSpPr>
          <p:nvPr>
            <p:ph type="sldNum" sz="quarter" idx="12"/>
          </p:nvPr>
        </p:nvSpPr>
        <p:spPr bwMode="auto">
          <a:xfrm>
            <a:off x="10877869" y="6370637"/>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A60B1B56-3574-4C83-8242-0D2F5077FF66}" type="slidenum">
              <a:rPr lang="en-US" altLang="en-US" sz="2400">
                <a:latin typeface="Times New Roman" panose="02020603050405020304" pitchFamily="18" charset="0"/>
              </a:rPr>
              <a:pPr lvl="1">
                <a:spcBef>
                  <a:spcPct val="0"/>
                </a:spcBef>
                <a:buClrTx/>
                <a:buFontTx/>
                <a:buNone/>
              </a:pPr>
              <a:t>7</a:t>
            </a:fld>
            <a:endParaRPr lang="en-US" altLang="en-US" sz="2400" dirty="0">
              <a:latin typeface="Times New Roman" panose="02020603050405020304" pitchFamily="18" charset="0"/>
            </a:endParaRPr>
          </a:p>
        </p:txBody>
      </p:sp>
      <p:sp>
        <p:nvSpPr>
          <p:cNvPr id="273410" name="Rectangle 2"/>
          <p:cNvSpPr>
            <a:spLocks noGrp="1" noChangeArrowheads="1"/>
          </p:cNvSpPr>
          <p:nvPr>
            <p:ph type="title"/>
          </p:nvPr>
        </p:nvSpPr>
        <p:spPr>
          <a:xfrm>
            <a:off x="2305265" y="219072"/>
            <a:ext cx="8080375" cy="609600"/>
          </a:xfrm>
        </p:spPr>
        <p:txBody>
          <a:bodyPr>
            <a:normAutofit/>
          </a:bodyPr>
          <a:lstStyle/>
          <a:p>
            <a:pPr>
              <a:defRPr/>
            </a:pPr>
            <a:r>
              <a:rPr lang="en-US" dirty="0"/>
              <a:t>Optimistic</a:t>
            </a:r>
          </a:p>
        </p:txBody>
      </p:sp>
      <p:sp>
        <p:nvSpPr>
          <p:cNvPr id="64518" name="Rectangle 3"/>
          <p:cNvSpPr>
            <a:spLocks noGrp="1" noChangeArrowheads="1"/>
          </p:cNvSpPr>
          <p:nvPr>
            <p:ph type="body" idx="1"/>
          </p:nvPr>
        </p:nvSpPr>
        <p:spPr>
          <a:xfrm>
            <a:off x="2260600" y="939799"/>
            <a:ext cx="9271000" cy="5613400"/>
          </a:xfrm>
        </p:spPr>
        <p:txBody>
          <a:bodyPr>
            <a:normAutofit fontScale="85000" lnSpcReduction="20000"/>
          </a:bodyPr>
          <a:lstStyle/>
          <a:p>
            <a:r>
              <a:rPr lang="en-US" altLang="en-US" sz="2800" dirty="0" smtClean="0"/>
              <a:t>Previous strategies checking was done BEFORE the transaction, lots of overhead!  What if NO checking was done before we run the transactions?</a:t>
            </a:r>
          </a:p>
          <a:p>
            <a:r>
              <a:rPr lang="en-US" altLang="en-US" sz="2800" dirty="0" smtClean="0"/>
              <a:t>Assumption </a:t>
            </a:r>
            <a:r>
              <a:rPr lang="en-US" altLang="en-US" sz="2800" dirty="0"/>
              <a:t>that most transactions do not conflict. No need for locking or time stamping. Transaction can do whatever it wants until commit time. </a:t>
            </a:r>
          </a:p>
          <a:p>
            <a:r>
              <a:rPr lang="en-US" altLang="en-US" sz="2800" dirty="0">
                <a:solidFill>
                  <a:schemeClr val="tx2">
                    <a:lumMod val="40000"/>
                    <a:lumOff val="60000"/>
                  </a:schemeClr>
                </a:solidFill>
              </a:rPr>
              <a:t>3 Phases: Read, Validation, Write: </a:t>
            </a:r>
          </a:p>
          <a:p>
            <a:pPr lvl="1"/>
            <a:r>
              <a:rPr lang="en-US" altLang="en-US" sz="2400" b="1" i="1" dirty="0">
                <a:solidFill>
                  <a:schemeClr val="tx2">
                    <a:lumMod val="40000"/>
                    <a:lumOff val="60000"/>
                  </a:schemeClr>
                </a:solidFill>
              </a:rPr>
              <a:t>Read</a:t>
            </a:r>
            <a:r>
              <a:rPr lang="en-US" altLang="en-US" sz="2400" i="1" dirty="0"/>
              <a:t>:</a:t>
            </a:r>
            <a:r>
              <a:rPr lang="en-US" altLang="en-US" sz="2400" dirty="0"/>
              <a:t> Transaction reads the database, makes updates to </a:t>
            </a:r>
            <a:r>
              <a:rPr lang="en-US" altLang="en-US" sz="2400" dirty="0" smtClean="0"/>
              <a:t>local copies of the data items</a:t>
            </a:r>
            <a:r>
              <a:rPr lang="en-US" altLang="en-US" sz="2400" dirty="0" smtClean="0"/>
              <a:t>. </a:t>
            </a:r>
            <a:r>
              <a:rPr lang="en-US" altLang="en-US" sz="2400" dirty="0"/>
              <a:t>All updates are </a:t>
            </a:r>
            <a:r>
              <a:rPr lang="en-US" altLang="en-US" sz="2400" dirty="0" smtClean="0"/>
              <a:t>applied ONLY to the </a:t>
            </a:r>
            <a:r>
              <a:rPr lang="en-US" altLang="en-US" sz="2400" smtClean="0"/>
              <a:t>local copies.</a:t>
            </a:r>
            <a:r>
              <a:rPr lang="en-US" altLang="en-US" sz="2400" smtClean="0"/>
              <a:t> </a:t>
            </a:r>
            <a:endParaRPr lang="en-US" altLang="en-US" sz="2400" dirty="0"/>
          </a:p>
          <a:p>
            <a:pPr lvl="1"/>
            <a:r>
              <a:rPr lang="en-US" altLang="en-US" sz="2400" b="1" i="1" dirty="0">
                <a:solidFill>
                  <a:schemeClr val="tx2">
                    <a:lumMod val="40000"/>
                    <a:lumOff val="60000"/>
                  </a:schemeClr>
                </a:solidFill>
              </a:rPr>
              <a:t>Validation</a:t>
            </a:r>
            <a:r>
              <a:rPr lang="en-US" altLang="en-US" sz="2400" b="1" i="1" dirty="0"/>
              <a:t>:</a:t>
            </a:r>
            <a:r>
              <a:rPr lang="en-US" altLang="en-US" sz="2400" dirty="0"/>
              <a:t> (When ready to commit) Transactions are validated to make sure changes will not screw up the consistency, i.e. checks to see if serialization is violated. If validation is positive, the transaction goes to the write phase, if negative then transaction restarted and changes are discarded </a:t>
            </a:r>
          </a:p>
          <a:p>
            <a:pPr lvl="1"/>
            <a:r>
              <a:rPr lang="en-US" altLang="en-US" sz="2400" b="1" i="1" dirty="0">
                <a:solidFill>
                  <a:schemeClr val="tx2">
                    <a:lumMod val="40000"/>
                    <a:lumOff val="60000"/>
                  </a:schemeClr>
                </a:solidFill>
              </a:rPr>
              <a:t>Write</a:t>
            </a:r>
            <a:r>
              <a:rPr lang="en-US" altLang="en-US" sz="2400" b="1" i="1" dirty="0"/>
              <a:t>:</a:t>
            </a:r>
            <a:r>
              <a:rPr lang="en-US" altLang="en-US" sz="2400" dirty="0"/>
              <a:t> The actual database is written to with the changes  </a:t>
            </a:r>
          </a:p>
          <a:p>
            <a:r>
              <a:rPr lang="en-US" altLang="en-US" sz="2800" dirty="0"/>
              <a:t>Works best in a database that has few writes and mainly queries </a:t>
            </a:r>
          </a:p>
        </p:txBody>
      </p:sp>
    </p:spTree>
    <p:extLst>
      <p:ext uri="{BB962C8B-B14F-4D97-AF65-F5344CB8AC3E}">
        <p14:creationId xmlns:p14="http://schemas.microsoft.com/office/powerpoint/2010/main" val="22921291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37654</TotalTime>
  <Words>665</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Tw Cen MT</vt:lpstr>
      <vt:lpstr>Wingdings</vt:lpstr>
      <vt:lpstr>Circuit</vt:lpstr>
      <vt:lpstr>Week 10</vt:lpstr>
      <vt:lpstr>Student Objectives</vt:lpstr>
      <vt:lpstr>Time Stamping</vt:lpstr>
      <vt:lpstr>PowerPoint Presentation</vt:lpstr>
      <vt:lpstr>Basic Time Stamp Algorithm:</vt:lpstr>
      <vt:lpstr>PowerPoint Presentation</vt:lpstr>
      <vt:lpstr>Optimistic</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361</cp:revision>
  <dcterms:created xsi:type="dcterms:W3CDTF">2018-03-21T22:41:40Z</dcterms:created>
  <dcterms:modified xsi:type="dcterms:W3CDTF">2018-09-12T19:42:35Z</dcterms:modified>
</cp:coreProperties>
</file>