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67" r:id="rId2"/>
    <p:sldId id="265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15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d.uwo.ca/~lreid/cs3319/sqlscript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d.uwo.ca/~lreid/cs3319/sqlscripts/insertingexample.tx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SQL – implementing our case study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6B49C59E-72DA-43BA-996C-77E99672E812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758728E-BEEF-4993-B05D-ACD5B1F53D3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228600"/>
            <a:ext cx="73152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Question: What do you think:</a:t>
            </a:r>
            <a:b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SELECT DISTINCT </a:t>
            </a:r>
            <a:r>
              <a:rPr lang="en-US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lastname</a:t>
            </a:r>
            <a:r>
              <a:rPr lang="en-US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FROM employee</a:t>
            </a:r>
            <a:r>
              <a:rPr lang="en-US" b="1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;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does?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819400" y="1225550"/>
            <a:ext cx="5715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sex FROM employee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sex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F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F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M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M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M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DISTINCT sex FROM employee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sex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F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M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20F6C79-845E-47A0-BEB6-EB33EF9D95AA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C20CF32-B3D1-4DED-8990-EC937B3D0D9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38401" y="0"/>
            <a:ext cx="73945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Selection:</a:t>
            </a:r>
          </a:p>
        </p:txBody>
      </p:sp>
      <p:sp>
        <p:nvSpPr>
          <p:cNvPr id="39942" name="TextBox 7"/>
          <p:cNvSpPr txBox="1">
            <a:spLocks noChangeArrowheads="1"/>
          </p:cNvSpPr>
          <p:nvPr/>
        </p:nvSpPr>
        <p:spPr bwMode="auto">
          <a:xfrm>
            <a:off x="1258529" y="685800"/>
            <a:ext cx="91808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latin typeface="Times New Roman" panose="02020603050405020304" pitchFamily="18" charset="0"/>
              </a:rPr>
              <a:t>SELECT * FROM </a:t>
            </a:r>
            <a:r>
              <a:rPr lang="en-US" altLang="en-US" sz="2400" b="1" i="1" dirty="0" err="1" smtClean="0">
                <a:latin typeface="Times New Roman" panose="02020603050405020304" pitchFamily="18" charset="0"/>
              </a:rPr>
              <a:t>TABLEname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 WHERE condition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; </a:t>
            </a:r>
            <a:r>
              <a:rPr lang="en-US" altLang="en-US" sz="2400" dirty="0">
                <a:latin typeface="Times New Roman" panose="02020603050405020304" pitchFamily="18" charset="0"/>
              </a:rPr>
              <a:t>(* gives all fields)</a:t>
            </a:r>
            <a:endParaRPr lang="en-US" altLang="en-US" sz="24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e.g.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SELECT * FROM employee WHERE sex</a:t>
            </a:r>
            <a:r>
              <a:rPr lang="en-US" altLang="en-US" sz="2400" dirty="0">
                <a:latin typeface="Times New Roman" panose="02020603050405020304" pitchFamily="18" charset="0"/>
              </a:rPr>
              <a:t>=“F”;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SELECT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firstname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lastname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FROM employee WHERE sex</a:t>
            </a:r>
            <a:r>
              <a:rPr lang="en-US" altLang="en-US" sz="2400" dirty="0">
                <a:latin typeface="Times New Roman" panose="02020603050405020304" pitchFamily="18" charset="0"/>
              </a:rPr>
              <a:t>=‘F’;</a:t>
            </a:r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2275321" y="2367116"/>
            <a:ext cx="79248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 WHERE sex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SSN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sex 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111 | Geller   | Monica    | F    | G8H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Green    | Rachel    | F    | SG7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firstname,lastname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employee WHERE sex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Monica    | Geller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Rachel    | Green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6557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FD59F7B1-4F7A-4D17-989B-0655C474F5D5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A7F717B-27C6-4580-8212-80BEC7D4A97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2514600" y="304800"/>
            <a:ext cx="792480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* FROM employee WHERE city IS NULL AND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sex=“F”;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SSN |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sex  |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city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111 | Geller   | Monica    | F    | G6H    | NULL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Green    | Rachel    | F    | SG7    | NULL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 </a:t>
            </a: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 record(s) selected.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* FROM employee ORDER BY 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SSN |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sex  |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city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Bing     |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Changler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| M    | S8P    | NULL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245 | Simpson  | Homer     | M    | SG7    | NULL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111 | Geller   | Monica    | F    | G6H    | NULL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Flanders | Ned       | M    | G6H    | NULL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Green    | Rachel    | F    | SG7    | NULL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 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D8EB568-15CB-41B1-9387-B1137FAE88C4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92E73F1-B7E3-42D2-8F06-4A3023123F1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2743200" y="152401"/>
            <a:ext cx="7010400" cy="690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COUNT(*) FROM employee;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COUNT(*)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5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COUNT(sex) FROM employee;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COUNT(sex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5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+------------+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COUNT(DISTINCT sex) FROM employee;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COUNT(DISTINCT sex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2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7725DE8-43FB-4140-9FD6-E6510542556C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BA6DBC28-ACC0-4BC9-8ABA-55399D8FF1B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2590800" y="152401"/>
            <a:ext cx="8696632" cy="686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workson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+-----+-----------+-------+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SSN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hours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+-----+-----------+-------+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111 | P35       |    10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P13       |    25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P35       |    34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P13       |    23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P35       |    20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P43       |    41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+-----+-----------+-------+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 rows in set (0.00 sec)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workson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WHERE hours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&gt; 25;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333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34 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workson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projectid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= 'P35'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hours &gt; 20;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+-----+-----------+-------+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SSN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hours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+-----+-----------+-------+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P35       |    34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+-----+-----------+-------+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84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F4F9458-4F25-41FA-9657-71FF4C798301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67A75B4-0DF1-4EC9-BBAF-FC1B336CC81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2400"/>
          </a:p>
        </p:txBody>
      </p:sp>
      <p:sp>
        <p:nvSpPr>
          <p:cNvPr id="5" name="Rectangle 4"/>
          <p:cNvSpPr/>
          <p:nvPr/>
        </p:nvSpPr>
        <p:spPr>
          <a:xfrm>
            <a:off x="2514600" y="304801"/>
            <a:ext cx="7924800" cy="60626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 err="1" smtClean="0">
                <a:cs typeface="Courier New" pitchFamily="49" charset="0"/>
              </a:rPr>
              <a:t>mysql</a:t>
            </a:r>
            <a:r>
              <a:rPr lang="en-US" sz="2000" dirty="0" smtClean="0">
                <a:cs typeface="Courier New" pitchFamily="49" charset="0"/>
              </a:rPr>
              <a:t>&gt;SELECT * FROM employee;</a:t>
            </a:r>
            <a:endParaRPr lang="en-US" sz="2000" dirty="0"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+-----+----------+-----------+------+--------+------+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SSN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sex 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city |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+-----+----------+-----------+------+--------+------+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111 | Geller   | Monica    | F    | G6H    | NULL |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222 | Green    | Rachel    | F    | SG7    | NULL |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245 | Simpson  | Homer     | M    | SG7    | NULL |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333 | Bing    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Changler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| M    | S8P    | NULL |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34  | Flanders | Ned       | M    | G6H    | NULL |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+-----+----------+-----------+------+--------+------+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5 rows in set (0.00 sec)</a:t>
            </a:r>
          </a:p>
          <a:p>
            <a:pPr eaLnBrk="1" hangingPunct="1">
              <a:defRPr/>
            </a:pPr>
            <a:endParaRPr lang="en-US" sz="2000" dirty="0"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000" dirty="0" err="1">
                <a:cs typeface="Courier New" pitchFamily="49" charset="0"/>
              </a:rPr>
              <a:t>mysql</a:t>
            </a:r>
            <a:r>
              <a:rPr lang="en-US" sz="2000" dirty="0">
                <a:cs typeface="Courier New" pitchFamily="49" charset="0"/>
              </a:rPr>
              <a:t>&gt; </a:t>
            </a:r>
            <a:r>
              <a:rPr lang="en-US" sz="2000" dirty="0" smtClean="0">
                <a:cs typeface="Courier New" pitchFamily="49" charset="0"/>
              </a:rPr>
              <a:t>SELECT COUNT(*) FROM employee;</a:t>
            </a:r>
            <a:endParaRPr lang="en-US" sz="2000" dirty="0"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+----------+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COUNT(*)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+----------+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       5 |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+----------+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 row in set (0.00 sec)</a:t>
            </a:r>
          </a:p>
          <a:p>
            <a:pPr eaLnBrk="1" hangingPunct="1">
              <a:defRPr/>
            </a:pPr>
            <a:endParaRPr lang="en-US" sz="2000" dirty="0"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000" dirty="0" err="1">
                <a:cs typeface="Courier New" pitchFamily="49" charset="0"/>
              </a:rPr>
              <a:t>mysql</a:t>
            </a:r>
            <a:r>
              <a:rPr lang="en-US" sz="2000" dirty="0">
                <a:cs typeface="Courier New" pitchFamily="49" charset="0"/>
              </a:rPr>
              <a:t>&gt; </a:t>
            </a:r>
            <a:r>
              <a:rPr lang="en-US" sz="2000" dirty="0" smtClean="0">
                <a:cs typeface="Courier New" pitchFamily="49" charset="0"/>
              </a:rPr>
              <a:t>SELECT </a:t>
            </a:r>
            <a:r>
              <a:rPr lang="en-US" sz="2000" dirty="0" err="1" smtClean="0">
                <a:cs typeface="Courier New" pitchFamily="49" charset="0"/>
              </a:rPr>
              <a:t>deptno</a:t>
            </a:r>
            <a:r>
              <a:rPr lang="en-US" sz="2000" dirty="0">
                <a:cs typeface="Courier New" pitchFamily="49" charset="0"/>
              </a:rPr>
              <a:t>, </a:t>
            </a:r>
            <a:r>
              <a:rPr lang="en-US" sz="2000" dirty="0" smtClean="0">
                <a:cs typeface="Courier New" pitchFamily="49" charset="0"/>
              </a:rPr>
              <a:t>COUNT(*) FROM employee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GROUP BY </a:t>
            </a:r>
            <a:r>
              <a:rPr lang="en-US" sz="2000" dirty="0" err="1" smtClean="0">
                <a:cs typeface="Courier New" pitchFamily="49" charset="0"/>
              </a:rPr>
              <a:t>deptno</a:t>
            </a:r>
            <a:r>
              <a:rPr lang="en-US" sz="2000" dirty="0"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+--------+----------+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COUNT(*)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+--------+----------+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G6H    |        2 |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S8P    |        1 |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| SG7    |        2 |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+--------+----------+</a:t>
            </a:r>
          </a:p>
          <a:p>
            <a:pPr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3 rows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6344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9FE42556-3D8D-463F-BE48-97722BFD90C6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1968FAB-0979-4F44-9431-9288FD0760C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1" name="Rectangle 2"/>
          <p:cNvSpPr>
            <a:spLocks noChangeArrowheads="1"/>
          </p:cNvSpPr>
          <p:nvPr/>
        </p:nvSpPr>
        <p:spPr bwMode="auto">
          <a:xfrm>
            <a:off x="2512142" y="1143000"/>
            <a:ext cx="7848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department;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+-----+----------+-----------+------+--------+--------+-------------------+--------------+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SSN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 sex 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+-----+----------+-----------+------+--------+--------+-------------------+--------------+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111 | Geller   | Monica    | F    | G8H    | G8H    | Personnel         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111 | Geller   | Monica    | F    | G8H    | K9J    | InfoTech          | Toronto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111 | Geller   | Monica    | F    | G8H    | S8P    | Accounting        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111 | Geller   | Monica    | F    | G8H    | SG7    | Safety Department | Springy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Green    | Rachel    | F    | SG7    | G8H    | Personnel         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Green    | Rachel    | F    | SG7    | K9J    | InfoTech          | Toronto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Green    | Rachel    | F    | SG7    | S8P    | Accounting        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Green    | Rachel    | F    | SG7    | SG7    | Safety Department | Springy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245 | Simpson  | Homer     | M    | SG7    | G8H    | Personnel         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245 | Simpson  | Homer     | M    | SG7    | K9J    | InfoTech          | Toronto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245 | Simpson  | Homer     | M    | SG7    | S8P    | Accounting        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245 | Simpson  | Homer     | M    | SG7    | SG7    | Safety Department | Springy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Bing    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Changler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M    | S8P    | G8H    | Personnel         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Bing    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Changler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M    | S8P    | K9J    | InfoTech          | Toronto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Bing    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Changler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M    | S8P    | S8P    | Accounting        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Bing    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Changler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M    | S8P    | SG7    | Safety Department | Springy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Flanders | Ned       | M    | G8H    | G8H    | Personnel         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Flanders | Ned       | M    | G8H    | K9J    | InfoTech          | Toronto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Flanders | Ned       | M    | G8H    | S8P    | Accounting        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Flanders | Ned       | M    | G8H    | SG7    | Safety Department | Springy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+-----+----------+-----------+------+--------+--------+-------------------+--------------+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20 rows in set (0.00 sec)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xfrm>
            <a:off x="2590801" y="304800"/>
            <a:ext cx="7318375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Cartesian Product:</a:t>
            </a:r>
          </a:p>
        </p:txBody>
      </p:sp>
    </p:spTree>
    <p:extLst>
      <p:ext uri="{BB962C8B-B14F-4D97-AF65-F5344CB8AC3E}">
        <p14:creationId xmlns:p14="http://schemas.microsoft.com/office/powerpoint/2010/main" val="9554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F864CBEF-FA70-4A72-95B6-8B4D12538819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BC7E763-563E-459C-81B0-1F5E27977AA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5" name="Rectangle 1026"/>
          <p:cNvSpPr>
            <a:spLocks noChangeArrowheads="1"/>
          </p:cNvSpPr>
          <p:nvPr/>
        </p:nvSpPr>
        <p:spPr bwMode="auto">
          <a:xfrm>
            <a:off x="2514600" y="8382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SHOW TABLES;</a:t>
            </a:r>
            <a:endParaRPr lang="en-US" altLang="en-US" sz="16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| </a:t>
            </a:r>
            <a:r>
              <a:rPr lang="en-US" alt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TABLES_in_mycompany</a:t>
            </a:r>
            <a:r>
              <a:rPr lang="en-US" alt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| department  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| employee    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| project     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|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workson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4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SELECT * FROM employee</a:t>
            </a: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+-----+----------+-----------+------+--------+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| SSN |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lastname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|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firstname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| sex  |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deptno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+-----+----------+-----------+------+--------+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| 111 | Geller   | Monica    | F    | G8H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| 222 | Green    | Rachel    | F    | SG7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| 245 | Simpson  | Homer     | M    | SG7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| 333 | Bing     |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Changler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| M    | S8P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| 34  | Flanders | Ned       | M    | G8H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+-----+----------+-----------+------+--------+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5 rows in set (0.00 sec)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4601" y="0"/>
            <a:ext cx="73945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Joins:</a:t>
            </a:r>
          </a:p>
        </p:txBody>
      </p:sp>
    </p:spTree>
    <p:extLst>
      <p:ext uri="{BB962C8B-B14F-4D97-AF65-F5344CB8AC3E}">
        <p14:creationId xmlns:p14="http://schemas.microsoft.com/office/powerpoint/2010/main" val="38410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F3F8719-4DFB-46B9-9DCB-B6A5E776A217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91A4C37-3D70-422D-89EA-DD169B6E5C0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2590800" y="0"/>
            <a:ext cx="7848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department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+--------+-------------------+--------------+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+--------+-------------------+--------------+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G8H    | Personnel         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K9J    | InfoTech          | Toronto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S8P    | Accounting        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SG7    | Safety Department | Springy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+--------+-------------------+--------------+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employee WHERE </a:t>
            </a:r>
            <a:r>
              <a:rPr lang="en-US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"SG7";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Green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Simpson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department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Personnel 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InfoTech  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Accounting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Safety Department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rows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13460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8D5444B1-A29C-4662-A709-48FD13E39292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A8C999F-66A9-4443-BF1B-A2BA82A5E97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1651819" y="0"/>
            <a:ext cx="9586452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department WHERE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="SG7";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Safety Department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employee WHERE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(SELECT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department WHERE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="Safety Department");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Green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Simpson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employee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 WHERE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employee.deptno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department.deptno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department.deptname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="Safety Department";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Green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Simpson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Create tables</a:t>
            </a:r>
          </a:p>
          <a:p>
            <a:pPr lvl="1"/>
            <a:r>
              <a:rPr lang="en-US" dirty="0" smtClean="0"/>
              <a:t>Insert data into tables</a:t>
            </a:r>
          </a:p>
          <a:p>
            <a:pPr lvl="1"/>
            <a:r>
              <a:rPr lang="en-US" dirty="0" smtClean="0"/>
              <a:t>Query the tables by joining them together</a:t>
            </a:r>
          </a:p>
          <a:p>
            <a:pPr lvl="1"/>
            <a:r>
              <a:rPr lang="en-US" dirty="0" smtClean="0"/>
              <a:t>Using SQL, implement a projection, selection, join, Cartesian product, union, intersection and difference. </a:t>
            </a:r>
          </a:p>
          <a:p>
            <a:pPr lvl="1"/>
            <a:r>
              <a:rPr lang="en-US" dirty="0" smtClean="0"/>
              <a:t>Alter and drop tables</a:t>
            </a:r>
          </a:p>
          <a:p>
            <a:pPr lvl="1"/>
            <a:r>
              <a:rPr lang="en-US" dirty="0" smtClean="0"/>
              <a:t>Create indices on tables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C447787-5425-4A5B-B5B4-ADCEC2705350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221B97F-CE07-4B76-BF00-3A7CDED5589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57" name="Rectangle 1027"/>
          <p:cNvSpPr>
            <a:spLocks noChangeArrowheads="1"/>
          </p:cNvSpPr>
          <p:nvPr/>
        </p:nvSpPr>
        <p:spPr bwMode="auto">
          <a:xfrm>
            <a:off x="2667000" y="3352800"/>
            <a:ext cx="7467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NOTE: Full outer join  would be: </a:t>
            </a:r>
            <a:r>
              <a:rPr lang="en-US" altLang="en-US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* FROM EMPLOYEE </a:t>
            </a:r>
            <a:r>
              <a:rPr lang="en-US" alt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FULL JOIN DEPARTMENT ON DEPARTMENT.DEPTNO = EMPLOYEE.DEPTNO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2590800" y="533400"/>
            <a:ext cx="96012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 RIGHT OUTER JOIN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employee.deptno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department.deptno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+------+----------+-----------+------+--------+--------+-------------------+--------------+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SSN 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 sex 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+------+----------+-----------+------+--------+--------+-------------------+--------------+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111  | Geller   | Monica    | F    | G8H    | G8H    | Personnel         | London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34   | Flanders | Ned       | M    | G8H    | G8H    | Personnel         | London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NULL | NULL     | NULL      | NULL | NULL   | K9J    | InfoTech          | Toronto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333  | Bing    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Changler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M    | S8P    | S8P    | Accounting        | London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222  | Green    | Rachel    | F    | SG7    | SG7    | Safety Department | Springy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245  | Simpson  | Homer     | M    | SG7    | SG7    | Safety Department | Springy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+------+----------+-----------+------+--------+--------+-------------------+--------------+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 rows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21308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E7B7BDB-D277-41D7-9D03-7230AEDA5EB8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8D54880-42D2-4B9C-9FC8-1B34FDBFF51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1" y="0"/>
            <a:ext cx="41941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Union:</a:t>
            </a:r>
          </a:p>
        </p:txBody>
      </p:sp>
      <p:sp>
        <p:nvSpPr>
          <p:cNvPr id="50182" name="TextBox 6"/>
          <p:cNvSpPr txBox="1">
            <a:spLocks noChangeArrowheads="1"/>
          </p:cNvSpPr>
          <p:nvPr/>
        </p:nvSpPr>
        <p:spPr bwMode="auto">
          <a:xfrm>
            <a:off x="2667000" y="838200"/>
            <a:ext cx="7467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First, let’s add a city column to the employee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TABLE: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city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VARCHAR(20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5 rows affected (0.18 sec)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Records: 5  Duplicates: 0  Warnings: 0mysql&gt; 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SSN |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sex  |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city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111 | Geller   | Monica    | F    | G8H    | NULL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Green    | Rachel    | F    | SG7    | NULL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245 | Simpson  | Homer     | M    | SG7    | NULL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Bing     |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Changler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M    | S8P    | NULL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Flanders | Ned       | M    | G8H    | NULL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city="Calgary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WHERE sex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2 rows affected (0.00 sec)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 matched: 2  Changed: 2  Warnings: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city="Halifax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WHERE sex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3 rows affected (0.01 sec)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Rows matched: 3  Changed: 3  Warnings: 0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9C9C92A-3B6D-4792-A3EE-B8C0D707E120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CC2FF48-7C17-4C3B-B60D-4DBFE1990E8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05" name="Rectangle 1026"/>
          <p:cNvSpPr>
            <a:spLocks noChangeArrowheads="1"/>
          </p:cNvSpPr>
          <p:nvPr/>
        </p:nvSpPr>
        <p:spPr bwMode="auto">
          <a:xfrm>
            <a:off x="1307690" y="523569"/>
            <a:ext cx="11031793" cy="525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department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+--------+-------------------+--------------+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+--------+-------------------+--------------+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G8H    | Personnel         | London      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K9J    | InfoTech          | Toronto     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S8P    | Accounting        | London      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SG7    | Safety Department | Springy     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+--------+-------------------+--------------+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 rows in set (0.00 sec)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department UNION (SELECT city FROM employee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London      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Toronto     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Springy     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Calgary     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Halifax      |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8C5AE89-C29E-4CE5-A8DF-9DA51CDBF5ED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F95ECBB-636D-4A20-BE72-B5C9FA6AC06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2590800" y="685800"/>
            <a:ext cx="877529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department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Toronto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Springy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projectloation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project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projectloation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Toronto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Toronto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Toronto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Hong Kong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Springy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London 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department.deptlocation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department JOIN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project.projectloation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department.deptlocation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Toronto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Springy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69342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Intersection:</a:t>
            </a:r>
          </a:p>
        </p:txBody>
      </p:sp>
    </p:spTree>
    <p:extLst>
      <p:ext uri="{BB962C8B-B14F-4D97-AF65-F5344CB8AC3E}">
        <p14:creationId xmlns:p14="http://schemas.microsoft.com/office/powerpoint/2010/main" val="4311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58C7E349-DB51-4E71-A992-49D0E98BC923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61AAFD7-58D5-4EB7-8BE5-EF42E0495C3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1628715" y="609600"/>
            <a:ext cx="10713834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department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Toronto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London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Springy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projectloation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project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projectloation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Toronto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Toronto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Toronto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Hong Kong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Springy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London   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projectloation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project WHERE </a:t>
            </a:r>
            <a:r>
              <a:rPr lang="en-US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projectloation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 IN (SELECT </a:t>
            </a:r>
            <a:r>
              <a:rPr lang="en-US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department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projectloation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Hong Kong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60871" y="122237"/>
            <a:ext cx="7499350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825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CS319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060308" y="6337351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BF9095A6-1E90-4840-A675-68C9377B00A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4277" name="Rectangle 2"/>
          <p:cNvSpPr>
            <a:spLocks noChangeArrowheads="1"/>
          </p:cNvSpPr>
          <p:nvPr/>
        </p:nvSpPr>
        <p:spPr bwMode="auto">
          <a:xfrm>
            <a:off x="2667000" y="1447800"/>
            <a:ext cx="7696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project WHERE </a:t>
            </a:r>
            <a:r>
              <a:rPr lang="en-US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projectloation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'%on%';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+-----------+-------------+----------------+--------+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projectloation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+-----------+-------------+----------------+--------+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P1        | New Pay     | Toronto        | SG7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P13       | Omega       | Toronto        | SG7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P23       | Alpha       | Toronto        | SG7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P33      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GetThings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| Hong Kong      | G8H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P43       | Delta       | London         | S8P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+-----------+-------------+----------------+--------+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project WHERE </a:t>
            </a:r>
            <a:r>
              <a:rPr lang="en-US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'P_3';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+-----------+-------------+----------------+--------+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projectloation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+-----------+-------------+----------------+--------+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P13       | Omega       | Toronto        | SG7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P23       | Alpha       | Toronto        | SG7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P33      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GetThings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| Hong Kong      | G8H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P43       | Delta       | London         | S8P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+-----------+-------------+----------------+--------+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749935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Wildcards/Pattern Matching:</a:t>
            </a:r>
          </a:p>
        </p:txBody>
      </p:sp>
    </p:spTree>
    <p:extLst>
      <p:ext uri="{BB962C8B-B14F-4D97-AF65-F5344CB8AC3E}">
        <p14:creationId xmlns:p14="http://schemas.microsoft.com/office/powerpoint/2010/main" val="19806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001315" y="6264275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0B2039E-89F4-4BB8-BB31-EB1B6D6F009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5301" name="Rectangle 2"/>
          <p:cNvSpPr>
            <a:spLocks noChangeArrowheads="1"/>
          </p:cNvSpPr>
          <p:nvPr/>
        </p:nvSpPr>
        <p:spPr bwMode="auto">
          <a:xfrm>
            <a:off x="1877961" y="685800"/>
            <a:ext cx="8603226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city ="Montreal";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5 rows affected (0.01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Rows matched: 5  Changed: 5  Warnings: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SSN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sex 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city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111 | Geller   | Monica    | F    | G8H    | Montreal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Green    | Rachel    | F    | SG7    | Montreal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245 | Simpson  | Homer     | M    | SG7    | Montreal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Bing    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Changler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M    | S8P    | Montreal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Flanders | Ned       | M    | G8H    | Montreal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city="Abu Dhabi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WHERE sex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2 rows affected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Rows matched: 2  Changed: 2  Warnings: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SSN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sex 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city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111 | Geller   | Monica    | F    | G8H    | Abu Dhabi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Green    | Rachel    | F    | SG7    | Abu Dhabi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245 | Simpson  | Homer     | M    | SG7    | Montreal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Bing    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Changler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M    | S8P    | Montreal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Flanders | Ned       | M    | G8H    | Montreal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877961" y="0"/>
            <a:ext cx="7623175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Updating Records</a:t>
            </a:r>
          </a:p>
        </p:txBody>
      </p:sp>
    </p:spTree>
    <p:extLst>
      <p:ext uri="{BB962C8B-B14F-4D97-AF65-F5344CB8AC3E}">
        <p14:creationId xmlns:p14="http://schemas.microsoft.com/office/powerpoint/2010/main" val="21624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9B68C71-9874-4E6F-9E42-F6BDC3DBDBFD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5A86FA2-96C6-4D65-BE84-21507857B34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2590800" y="533400"/>
            <a:ext cx="7848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SSN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sex 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city  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111 | Geller   | Monica    | F    | G8H    | Abu Dhabi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Green    | Rachel    | F    | SG7    | Abu Dhabi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245 | Simpson  | Homer     | M    | SG7    | Montreal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Bing    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Changler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M    | S8P    | Montreal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Flanders | Ned       | M    | G8H    | Montreal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+-----+----------+-----------+------+--------+-----------+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employee WHERE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"N%";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 1451 (23000): Cannot delete or update a parent row: a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fails (`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mycompany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workson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`, CONSTRAINT `workson_ibfk_1`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(`SSN`)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`employee` (`SSN`))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+-----+-----------+-------+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SSN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hours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+-----+-----------+-------+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222 | P13       |    25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333 | P35       |    34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P13       |    23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P35       |    20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34  | P43       |    41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+-----+-----------+-------+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employee WHERE 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"M%";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1 row affected (0.02 sec)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2590801" y="0"/>
            <a:ext cx="7394575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Deleting Records:</a:t>
            </a:r>
          </a:p>
        </p:txBody>
      </p:sp>
    </p:spTree>
    <p:extLst>
      <p:ext uri="{BB962C8B-B14F-4D97-AF65-F5344CB8AC3E}">
        <p14:creationId xmlns:p14="http://schemas.microsoft.com/office/powerpoint/2010/main" val="30533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4BBAEA0F-FBCA-49B6-9CA9-5BF8B14E53AC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BB6D056A-C3AB-42C7-ACCA-C21491680F4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756285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Step 4: Adding, Fixing, Deleting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2514600" y="990600"/>
            <a:ext cx="7772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petowner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ownerid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CHAR(3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VARCHAR(20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VARCHAR(20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KEY(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ownerid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0 rows affected (0.03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petowner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VALUES (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222,"Peter","Griffin");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1 row affected (0.01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petowner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+---------+-----------+----------+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+---------+-----------+----------+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222     | Peter     | Griffin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+---------+-----------+----------+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petowner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VARCHAR(30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1 row affected (0.04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Records: 1  Duplicates: 0  Warnings: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petowner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+---------+-----------+----------+---------+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ownerid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address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+---------+-----------+----------+---------+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222     | Peter     | Griffin  | NULL    |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+---------+-----------+----------+---------+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petowner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COLUMN address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1 row affected (0.06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Records: 1  Duplicates: 0  Warnings: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petowner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0 rows affected (0.02 sec)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BA882D4-41EE-42CC-9D4C-3251E072059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2658" y="-93406"/>
            <a:ext cx="9596284" cy="13027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Step 5: Building Constraints – NOTE: Check constraints don’t work in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8374" name="Rectangle 3"/>
          <p:cNvSpPr>
            <a:spLocks noChangeArrowheads="1"/>
          </p:cNvSpPr>
          <p:nvPr/>
        </p:nvSpPr>
        <p:spPr bwMode="auto">
          <a:xfrm>
            <a:off x="1313476" y="1071717"/>
            <a:ext cx="973393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=&gt;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list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NAME       CREATOR TYPE CTIME 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---------  ------  ---- --------------------------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DEPARTMENT LREID    T   1998-05-16-23.16.11.502134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EMPLOYEE   LREID    T   1998-05-16-23.14.20.406159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PROJECT    LREID    T   1998-05-16-23.31.01.967801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PROJEMP    LREID    T   1998-05-16-23.32.55.432516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 record(s) selected.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=&gt;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ALTER TABLE 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projemp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 CONSTRAINT 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houry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(hours &gt; 0)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DB20000I The SQL command completed successfully.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=&gt;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projemp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SSN  PROJECTID HOURS 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---- --------- -----------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34   P35        20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34   P13        23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111  P35        10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333  P35        34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34   P43        41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222  P13        25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 record(s) selected.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Example – Step 1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CREATE </a:t>
            </a:r>
            <a:r>
              <a:rPr lang="en-US" dirty="0" smtClean="0">
                <a:sym typeface="Wingdings" pitchFamily="2" charset="2"/>
              </a:rPr>
              <a:t>your Database and </a:t>
            </a:r>
            <a:r>
              <a:rPr lang="en-US" dirty="0" smtClean="0">
                <a:sym typeface="Wingdings" pitchFamily="2" charset="2"/>
              </a:rPr>
              <a:t>TABLEs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174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Connect to your virtual machine and </a:t>
            </a:r>
            <a:r>
              <a:rPr lang="en-US" altLang="en-US" dirty="0" smtClean="0"/>
              <a:t>let’s </a:t>
            </a:r>
            <a:r>
              <a:rPr lang="en-US" altLang="en-US" dirty="0" smtClean="0"/>
              <a:t>set up the </a:t>
            </a:r>
            <a:r>
              <a:rPr lang="en-US" altLang="en-US" b="1" i="1" dirty="0" smtClean="0"/>
              <a:t>employee, department, project, </a:t>
            </a:r>
            <a:r>
              <a:rPr lang="en-US" altLang="en-US" b="1" i="1" dirty="0" err="1" smtClean="0"/>
              <a:t>workson</a:t>
            </a:r>
            <a:r>
              <a:rPr lang="en-US" altLang="en-US" dirty="0" smtClean="0"/>
              <a:t> database: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 smtClean="0">
                <a:hlinkClick r:id="rId2"/>
              </a:rPr>
              <a:t>http://www.csd.uwo.ca/~lreid/cs3319/sqlscripts/</a:t>
            </a:r>
            <a:r>
              <a:rPr lang="en-US" altLang="en-US" dirty="0" smtClean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F4F9458-4F25-41FA-9657-71FF4C798301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17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A12D99D-86A4-4052-A91F-08D93BCE650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39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6214801-E15C-4762-9EA5-D82DAABE0253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314F032-0F09-48C7-9F42-02B990B762A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1425677" y="457200"/>
            <a:ext cx="924232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=&gt;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projemp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hours =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 WHERE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='222'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DB20000I The SQL command completed successfully.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=&gt;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projemp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SSN PROJECTID HOURS 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--- --------- -----------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34  P35        20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34  P13        23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111 P35        10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333 P35        34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34  P43        41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>222 P13        8</a:t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 record(s) selected.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=&gt;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projemp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hours = -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WHERE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='222'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DB21034E The command was processed as an SQL statement because it was not a valid Command Line Processor command. During SQL processing it returned: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SQL0545N The requested operation is not allowed because a row does not satisfy the check constraint "LREID.PROJEMP.HOURY". SQLSTATE=23513  </a:t>
            </a:r>
          </a:p>
        </p:txBody>
      </p:sp>
    </p:spTree>
    <p:extLst>
      <p:ext uri="{BB962C8B-B14F-4D97-AF65-F5344CB8AC3E}">
        <p14:creationId xmlns:p14="http://schemas.microsoft.com/office/powerpoint/2010/main" val="31492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C7C7DD3-29B1-44D7-B52E-46874ED0FC13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CA0C2F3-0131-4415-963D-23B558F9FE9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1" name="Text Box 2"/>
          <p:cNvSpPr txBox="1">
            <a:spLocks noChangeArrowheads="1"/>
          </p:cNvSpPr>
          <p:nvPr/>
        </p:nvSpPr>
        <p:spPr bwMode="auto">
          <a:xfrm>
            <a:off x="1848465" y="0"/>
            <a:ext cx="9792929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=&gt;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alter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 CONSTRAINT 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deptvalid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FOREIGN KEY(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deptno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) \</a:t>
            </a:r>
            <a:b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(cont.) =&gt;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department on delete set null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DB20000I The SQL command completed successfully.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=&gt;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* FROM employee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SSN LASTNAME FIRSTNAME SEX DEPTNO CITY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--- -------- --------- --- ------ ----------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245 Simpson  Homer     M   SG7     Montreal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222 Green    Rachel    F   SG7     Abu Dhabi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333 Bing     </a:t>
            </a:r>
            <a:r>
              <a:rPr lang="en-US" altLang="en-US" sz="1800" dirty="0" err="1">
                <a:latin typeface="Courier New" panose="02070309020205020404" pitchFamily="49" charset="0"/>
              </a:rPr>
              <a:t>Changler</a:t>
            </a:r>
            <a:r>
              <a:rPr lang="en-US" altLang="en-US" sz="1800" dirty="0">
                <a:latin typeface="Courier New" panose="02070309020205020404" pitchFamily="49" charset="0"/>
              </a:rPr>
              <a:t>  M   S8P     Montreal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111 Geller   Monica    F   G6H    Abu Dhabi </a:t>
            </a: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 record(s) selected.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=&gt;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* FROM department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"/>
              </a:rPr>
              <a:t/>
            </a:r>
            <a:br>
              <a:rPr lang="en-US" altLang="en-US" sz="1800" dirty="0">
                <a:latin typeface="Courier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DEPTNO DEPTNAME          LOCATION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------ ----------------- ----------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SG7    Safety Department Springy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S8P    Accounting        London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G6H    Personnel         London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K9J    InfoTech           Toronto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 record(s) selected.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9990E3D-0E50-4BC9-BED8-845190971FE9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FB7BDD9-DB62-4F7A-8605-B9339DE075C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2666999" y="1"/>
            <a:ext cx="8718755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=&gt;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 FROM department WHERE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deptno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= 'G6H'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DB20000I The SQL command completed successfully.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=&gt;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* FROM employee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SSN LASTNAME FIRSTNAME SEX DEPTNO CITY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--- -------- --------- --- ------ ----------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245 Simpson  Homer      M  SG7     Montreal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222 Green    Rachel     F  SG7     Abu Dhabi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333 Bing     </a:t>
            </a:r>
            <a:r>
              <a:rPr lang="en-US" altLang="en-US" sz="1800" dirty="0" err="1">
                <a:latin typeface="Courier New" panose="02070309020205020404" pitchFamily="49" charset="0"/>
              </a:rPr>
              <a:t>Changler</a:t>
            </a:r>
            <a:r>
              <a:rPr lang="en-US" altLang="en-US" sz="1800" dirty="0">
                <a:latin typeface="Courier New" panose="02070309020205020404" pitchFamily="49" charset="0"/>
              </a:rPr>
              <a:t>   M  S8P     Montreal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111 Geller   Monica     F  -       Abu Dhabi </a:t>
            </a: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 record(s) selected.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=&gt; 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firsname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deptname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FROM department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, employee \</a:t>
            </a:r>
            <a:b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db2 (cont.)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department.deptno</a:t>
            </a: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employee.deptno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LASTNAME FIRSTNAME  DEPTNAME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-------- ---------  -----------------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Simpson  Homer      Safety Department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Green    Rachel     Safety Department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Bing     </a:t>
            </a:r>
            <a:r>
              <a:rPr lang="en-US" altLang="en-US" sz="1800" dirty="0" err="1">
                <a:latin typeface="Courier New" panose="02070309020205020404" pitchFamily="49" charset="0"/>
              </a:rPr>
              <a:t>Changler</a:t>
            </a:r>
            <a:r>
              <a:rPr lang="en-US" altLang="en-US" sz="1800" dirty="0">
                <a:latin typeface="Courier New" panose="02070309020205020404" pitchFamily="49" charset="0"/>
              </a:rPr>
              <a:t>   Accounting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 record(s) selected.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23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11473" y="6384719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F4CD2DF-06A8-4BD4-9C24-60D3A372E38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420" y="0"/>
            <a:ext cx="73945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Views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6683" y="685800"/>
            <a:ext cx="9960077" cy="606404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vdeptemp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department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 WHERE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department.deptno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employee.deptno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0 rows affected (0.02 sec)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alt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vdeptemp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+-----------+----------+-------------------+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+-----------+----------+-------------------+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Rachel    | Green    | Safety Department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Homer     | Simpson  | Safety Department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Changler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| Bing     | Accounting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Ned       | Flanders | Personnel 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+-----------+----------+-------------------+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4 rows in set (0.01 sec)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TABLES;</a:t>
            </a:r>
            <a:endParaRPr lang="en-US" alt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TABLEs_in_mycompany</a:t>
            </a:r>
            <a:r>
              <a:rPr lang="en-US" alt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department  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employee    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project     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vdeptemp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workson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5 rows in set (0.00 sec)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80299" y="6294437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A39D093-2640-413B-A4B9-62EF3AC17C0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8129" y="0"/>
            <a:ext cx="762317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Step 6: Building Indices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6517" y="990600"/>
            <a:ext cx="10451690" cy="5486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Indices are used to find a row quickly, without an index MySQL starts at the first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row and just searches row by row.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 1000 rows, an index will make it 100 times faster!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Most MySQL indexes are stored in B+ trees. 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can choose between B+ tree index or Hash index in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Normally  you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 index at the time of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creation: In MySQL if you put </a:t>
            </a: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KEY(fieldname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you create a table,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automatically create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primary clustered index on that key. </a:t>
            </a:r>
          </a:p>
          <a:p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 index use this command: 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 TABLE </a:t>
            </a:r>
            <a:r>
              <a:rPr lang="en-US" alt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tablename</a:t>
            </a: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add index (</a:t>
            </a:r>
            <a:r>
              <a:rPr lang="en-US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columnname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show the indices on a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this command: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SHOW INDEX FROM </a:t>
            </a:r>
            <a:r>
              <a:rPr lang="en-US" alt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tablename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38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884" y="135524"/>
            <a:ext cx="749935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451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11474" y="6384719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11CC4A1-4933-4FB4-8A00-4A3409A83C6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2400" dirty="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297857" y="782431"/>
            <a:ext cx="13138355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COLUMNS IN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+-----------+-------------+------+-----+---------+-------+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Field     | Type        | Null | Key | Default | Extra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+-----------+-------------+------+-----+---------+-------+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SSN       | </a:t>
            </a:r>
            <a:r>
              <a:rPr lang="en-US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VARCHAR(9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 | NO   | PRI | NULL    |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VARCHAR(20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| YES  |     | NULL    |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VARCHAR(20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| YES  |     | NULL    |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sex       | </a:t>
            </a:r>
            <a:r>
              <a:rPr lang="en-US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CHAR(1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    | YES  |     | NULL    |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CHAR(3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    | YES  | MUL | NULL    |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city      | </a:t>
            </a:r>
            <a:r>
              <a:rPr lang="en-US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VARCHAR(20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| YES  |     | NULL    |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+-----------+-------------+------+-----+---------+-------+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 rows in set (0.00 sec)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INDEX FROM employee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+----------+------------+----------+--------------+-------------+-----------+-------------+----------+--------+------+------------+---------+---------------+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   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Non_unique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Seq_in_index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Collation | Cardinality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Sub_part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Packed | Null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Comment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Index_comment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+----------+------------+----------+--------------+-------------+-----------+-------------+----------+--------+------+------------+---------+---------------+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employee |          0 | PRIMARY  |            1 | SSN         | A         |           4 |     NULL | NULL   |      | BTREE      |         |        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employee |          1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1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A         |           4 |     NULL | NULL   | YES  | BTREE      |         |        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+----------+------------+----------+--------------+-------------+-----------+-------------+----------+--------+------+------------+---------+---------------+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 rows in set (0.00 sec)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INDEX(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0 rows affected (0.08 sec)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Records: 0  Duplicates: 0  Warnings: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INDEX FROM employee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+----------+------------+----------+--------------+-------------+-----------+-------------+----------+--------+------+------------+---------+---------------+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   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Non_unique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Seq_in_index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Collation | Cardinality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Sub_part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Packed | Null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Comment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Index_comment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+----------+------------+----------+--------------+-------------+-----------+-------------+----------+--------+------+------------+---------+---------------+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employee |          0 | PRIMARY  |            1 | SSN         | A         |           4 |     NULL | NULL   |      | BTREE      |         |        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employee |          1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1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A         |           4 |     NULL | NULL   | YES  | BTREE      |         |        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employee |          1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 1 | </a:t>
            </a:r>
            <a:r>
              <a:rPr lang="en-US" alt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| A         |           4 |     NULL | NULL   | YES  | BTREE      |         |               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+----------+------------+----------+--------------+-------------+-----------+-------------+----------+--------+------+------------+---------+---------------+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 rows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14639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C0B12A10-7A65-4FFE-B3FF-D0C9884C3932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74D82CA-C089-43EA-80A5-61B141AFD08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/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2514600" y="304800"/>
            <a:ext cx="73152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mycompany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mycompany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 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CHAR(3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VARCHAR(20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deptlocation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VARCHAR(20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VARCHAR(3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projectname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VARCHAR(20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projectloation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VARCHAR(20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CHAR(3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(SSN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VARCHAR(9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not null,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VARCHAR(20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VARCHAR(20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sex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CHAR(1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(3),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(SSN)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(SSN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VARCHAR(9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VARCHAR(3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hours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(SSN,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FOREIGN KEY(SSN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department(SSN),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FOREIGN KEY(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921E58C2-4AB5-4BEE-8E50-4CA1C04EA1C0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F6BC431-666F-4B3A-8BD4-A4BB92B26E9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80772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Step 2: Put some data into your </a:t>
            </a:r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0"/>
            <a:ext cx="5715000" cy="32385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838200"/>
            <a:ext cx="3848100" cy="211455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038601"/>
            <a:ext cx="10010775" cy="2695575"/>
          </a:xfrm>
          <a:prstGeom prst="rect">
            <a:avLst/>
          </a:prstGeom>
          <a:noFill/>
          <a:ln w="22225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0441B24-0228-42B4-BC39-FB8E10EAC6FD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B0D75C1-136B-468E-8C0C-1B67C367F74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1"/>
            <a:ext cx="56388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7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3D5B323-C73B-4F27-BFB4-C74ACE7E885A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90589DF-C6DF-4F2A-A3E1-240F08AC7BA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85801"/>
            <a:ext cx="5386388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7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F4F9458-4F25-41FA-9657-71FF4C798301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3F30A90-8BF3-4138-9EDC-57BF6911298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590800" y="457201"/>
            <a:ext cx="83820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mycompany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department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values("G8H","Personnel","London");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department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values("K9J","InfoTech","Toronto");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department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values("S8P","Accounting","London");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department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values("SG7","Safety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Department","Springy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values("111","Geller","Monica","F","G8H");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values("222","Green","Rachel","F","SG7");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values("245","Simpson","Homer","M","SG7");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values("333","Bing","Changler","M","S8P");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values("34","Flanders","Ned","M","G8H");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project VALUES ("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P1", "New Pay", "Toronto", "SG7");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project VALUES ("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P13", "Omega", "Toronto", "SG7");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project VALUES ("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P23", "Alpha", "Toronto", "SG7");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project VALUES ("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P33", "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GetThings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"Hong Kong", "G8H");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project VALUES ("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P35", "Pi", "Springy", "SG7");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project VALUES ("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P43", "Delta", "London", "S8P");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workson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VALUES ("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111","P35",10);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workson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VALUES ("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222","P13",25);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workson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VALUES ("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333","P35",34);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workson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VALUES ("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34","P13",23);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workson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VALUES ("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34","P35",20);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workson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VALUES ("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34","P43",41);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2514600" y="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hlinkClick r:id="rId2"/>
              </a:rPr>
              <a:t>http://www.csd.uwo.ca/~lreid/cs3319/sqlscripts/insertingexample.txt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8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3BEBCA2-95E9-460C-85B1-6247230FA50C}" type="datetime1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082ECE1-FCAA-454F-8CFE-F7B8EF9C6A6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76200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Step 3: Do Some </a:t>
            </a:r>
            <a:r>
              <a:rPr lang="en-US" dirty="0" smtClean="0"/>
              <a:t>Queries using SQL</a:t>
            </a:r>
            <a:endParaRPr lang="en-US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514601" y="1219200"/>
            <a:ext cx="73945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Projection: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2743200" y="2133600"/>
            <a:ext cx="701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latin typeface="Times New Roman" panose="02020603050405020304" pitchFamily="18" charset="0"/>
              </a:rPr>
              <a:t>SELECT attribute1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i="1" dirty="0" smtClean="0">
                <a:latin typeface="Times New Roman" panose="02020603050405020304" pitchFamily="18" charset="0"/>
              </a:rPr>
              <a:t>attribute2 FROM </a:t>
            </a:r>
            <a:r>
              <a:rPr lang="en-US" altLang="en-US" sz="2400" b="1" i="1" dirty="0" err="1" smtClean="0">
                <a:latin typeface="Times New Roman" panose="02020603050405020304" pitchFamily="18" charset="0"/>
              </a:rPr>
              <a:t>TABLEname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e.g.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SELECT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firstname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lastname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FROM employee</a:t>
            </a:r>
            <a:r>
              <a:rPr lang="en-US" altLang="en-US" sz="2400" dirty="0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819400" y="5760894"/>
            <a:ext cx="701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rows in set (0.00 sec)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63" y="3456132"/>
            <a:ext cx="321904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39228</TotalTime>
  <Words>3912</Words>
  <Application>Microsoft Office PowerPoint</Application>
  <PresentationFormat>Widescreen</PresentationFormat>
  <Paragraphs>709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Courier</vt:lpstr>
      <vt:lpstr>Courier New</vt:lpstr>
      <vt:lpstr>Gill Sans MT</vt:lpstr>
      <vt:lpstr>Times New Roman</vt:lpstr>
      <vt:lpstr>Trebuchet MS</vt:lpstr>
      <vt:lpstr>Tw Cen MT</vt:lpstr>
      <vt:lpstr>Wingdings</vt:lpstr>
      <vt:lpstr>Wingdings 2</vt:lpstr>
      <vt:lpstr>Circuit</vt:lpstr>
      <vt:lpstr>Week 5</vt:lpstr>
      <vt:lpstr>Student Objectives</vt:lpstr>
      <vt:lpstr>Example – Step 1 CREATE your Database and TABLEs </vt:lpstr>
      <vt:lpstr>PowerPoint Presentation</vt:lpstr>
      <vt:lpstr>Step 2: Put some data into your TABLEs</vt:lpstr>
      <vt:lpstr>PowerPoint Presentation</vt:lpstr>
      <vt:lpstr>PowerPoint Presentation</vt:lpstr>
      <vt:lpstr>PowerPoint Presentation</vt:lpstr>
      <vt:lpstr>Step 3: Do Some Queries using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Cartesian Product:</vt:lpstr>
      <vt:lpstr>PowerPoint Presentation</vt:lpstr>
      <vt:lpstr>PowerPoint Presentation</vt:lpstr>
      <vt:lpstr>PowerPoint Presentation</vt:lpstr>
      <vt:lpstr>PowerPoint Presentation</vt:lpstr>
      <vt:lpstr>Union:</vt:lpstr>
      <vt:lpstr>PowerPoint Presentation</vt:lpstr>
      <vt:lpstr>Intersection:</vt:lpstr>
      <vt:lpstr>Difference:</vt:lpstr>
      <vt:lpstr>Wildcards/Pattern Matching:</vt:lpstr>
      <vt:lpstr>Updating Records</vt:lpstr>
      <vt:lpstr>Deleting Records:</vt:lpstr>
      <vt:lpstr>Step 4: Adding, Fixing, Deleting TABLEs</vt:lpstr>
      <vt:lpstr>Step 5: Building Constraints – NOTE: Check constraints don’t work in MySQL</vt:lpstr>
      <vt:lpstr>PowerPoint Presentation</vt:lpstr>
      <vt:lpstr>PowerPoint Presentation</vt:lpstr>
      <vt:lpstr>PowerPoint Presentation</vt:lpstr>
      <vt:lpstr>Views</vt:lpstr>
      <vt:lpstr>Step 6: Building Indices</vt:lpstr>
      <vt:lpstr>Example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373</cp:revision>
  <dcterms:created xsi:type="dcterms:W3CDTF">2018-03-21T22:41:40Z</dcterms:created>
  <dcterms:modified xsi:type="dcterms:W3CDTF">2018-08-28T20:21:48Z</dcterms:modified>
</cp:coreProperties>
</file>