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67" r:id="rId2"/>
    <p:sldId id="265" r:id="rId3"/>
    <p:sldId id="268" r:id="rId4"/>
    <p:sldId id="269" r:id="rId5"/>
    <p:sldId id="270" r:id="rId6"/>
    <p:sldId id="271" r:id="rId7"/>
    <p:sldId id="27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515" autoAdjust="0"/>
  </p:normalViewPr>
  <p:slideViewPr>
    <p:cSldViewPr snapToGrid="0">
      <p:cViewPr varScale="1">
        <p:scale>
          <a:sx n="97" d="100"/>
          <a:sy n="97" d="100"/>
        </p:scale>
        <p:origin x="105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29209-E288-4410-B9B6-E4859F07059B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98F48-56E4-4100-8770-10DD5054B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51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33280" y="5883274"/>
            <a:ext cx="1314131" cy="365125"/>
          </a:xfrm>
        </p:spPr>
        <p:txBody>
          <a:bodyPr/>
          <a:lstStyle>
            <a:lvl1pPr>
              <a:defRPr sz="10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7921" y="5883274"/>
            <a:ext cx="1019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32518"/>
            <a:ext cx="9221067" cy="1655762"/>
          </a:xfrm>
        </p:spPr>
        <p:txBody>
          <a:bodyPr/>
          <a:lstStyle/>
          <a:p>
            <a:r>
              <a:rPr lang="en-US" dirty="0" smtClean="0"/>
              <a:t>SQL – INSERTING, UPDATING AND DELETING ROWS OF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0176" y="6480372"/>
            <a:ext cx="5124886" cy="365125"/>
          </a:xfrm>
        </p:spPr>
        <p:txBody>
          <a:bodyPr/>
          <a:lstStyle/>
          <a:p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97491" y="6377153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884362"/>
            <a:ext cx="10481628" cy="3592206"/>
          </a:xfrm>
        </p:spPr>
        <p:txBody>
          <a:bodyPr>
            <a:normAutofit/>
          </a:bodyPr>
          <a:lstStyle/>
          <a:p>
            <a:r>
              <a:rPr lang="en-US" dirty="0" smtClean="0"/>
              <a:t>Upon completion of this video, you should be able to:</a:t>
            </a:r>
          </a:p>
          <a:p>
            <a:pPr lvl="1"/>
            <a:r>
              <a:rPr lang="en-US" dirty="0" smtClean="0"/>
              <a:t>Insert rows of data into a table</a:t>
            </a:r>
          </a:p>
          <a:p>
            <a:pPr lvl="1"/>
            <a:r>
              <a:rPr lang="en-US" dirty="0" smtClean="0"/>
              <a:t>Update a row(s) of data in a table or some attributes within rows in a table</a:t>
            </a:r>
          </a:p>
          <a:p>
            <a:pPr lvl="1"/>
            <a:r>
              <a:rPr lang="en-US" dirty="0" smtClean="0"/>
              <a:t>Delete a row of data from a table</a:t>
            </a:r>
          </a:p>
          <a:p>
            <a:pPr lvl="1"/>
            <a:r>
              <a:rPr lang="en-US" dirty="0" smtClean="0"/>
              <a:t>Show the attribute names and types for an existing table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2916" y="6113087"/>
            <a:ext cx="6239309" cy="365125"/>
          </a:xfrm>
        </p:spPr>
        <p:txBody>
          <a:bodyPr/>
          <a:lstStyle/>
          <a:p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28362" y="6248400"/>
            <a:ext cx="1314131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5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C8778A68-EFDE-4B42-852F-B8DAE82AA6B5}" type="datetime1">
              <a:rPr lang="en-US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6B5460D3-3BC8-4DAA-8E9B-54FF1E53ADE8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3557" name="Rectangle 2"/>
          <p:cNvSpPr>
            <a:spLocks noChangeArrowheads="1"/>
          </p:cNvSpPr>
          <p:nvPr/>
        </p:nvSpPr>
        <p:spPr bwMode="auto">
          <a:xfrm>
            <a:off x="1141411" y="990600"/>
            <a:ext cx="1029350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562" tIns="46038" rIns="182562" bIns="46038"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INSERT INTO </a:t>
            </a:r>
            <a:r>
              <a:rPr lang="en-US" altLang="en-US" sz="2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TableName</a:t>
            </a:r>
            <a:r>
              <a:rPr lang="en-US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 (Attr1Name, Attr2Name, Attr3Name) VALUES (value1, value2, value3);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800" b="1" dirty="0" smtClean="0">
                <a:latin typeface="Times New Roman" panose="02020603050405020304" pitchFamily="18" charset="0"/>
              </a:rPr>
              <a:t/>
            </a:r>
            <a:br>
              <a:rPr lang="en-US" altLang="en-US" sz="2800" b="1" dirty="0" smtClean="0">
                <a:latin typeface="Times New Roman" panose="02020603050405020304" pitchFamily="18" charset="0"/>
              </a:rPr>
            </a:br>
            <a:r>
              <a:rPr lang="en-US" altLang="en-US" sz="2800" b="1" dirty="0" smtClean="0">
                <a:latin typeface="Times New Roman" panose="02020603050405020304" pitchFamily="18" charset="0"/>
              </a:rPr>
              <a:t>OR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endParaRPr lang="en-US" altLang="en-US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INSERT INTO </a:t>
            </a:r>
            <a:r>
              <a:rPr lang="en-US" altLang="en-US" sz="2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TableName</a:t>
            </a:r>
            <a:r>
              <a:rPr lang="en-US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 VALUES (value1, value2, value3);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NOTE: if you use this method you must put a value for EVERY field and in the correct order that the fields are in the table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endParaRPr lang="en-US" altLang="en-US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800" b="1" dirty="0">
                <a:latin typeface="Times New Roman" panose="02020603050405020304" pitchFamily="18" charset="0"/>
              </a:rPr>
              <a:t>Example: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800" b="1" i="1" dirty="0">
                <a:latin typeface="Times New Roman" panose="02020603050405020304" pitchFamily="18" charset="0"/>
              </a:rPr>
              <a:t> INSERT INTO owner (</a:t>
            </a:r>
            <a:r>
              <a:rPr lang="en-US" altLang="en-US" sz="2800" b="1" i="1" dirty="0" err="1">
                <a:latin typeface="Times New Roman" panose="02020603050405020304" pitchFamily="18" charset="0"/>
              </a:rPr>
              <a:t>firstname</a:t>
            </a:r>
            <a:r>
              <a:rPr lang="en-US" altLang="en-US" sz="2800" b="1" i="1" dirty="0">
                <a:latin typeface="Times New Roman" panose="02020603050405020304" pitchFamily="18" charset="0"/>
              </a:rPr>
              <a:t>, </a:t>
            </a:r>
            <a:r>
              <a:rPr lang="en-US" altLang="en-US" sz="2800" b="1" i="1" dirty="0" err="1">
                <a:latin typeface="Times New Roman" panose="02020603050405020304" pitchFamily="18" charset="0"/>
              </a:rPr>
              <a:t>lastname</a:t>
            </a:r>
            <a:r>
              <a:rPr lang="en-US" altLang="en-US" sz="2800" b="1" i="1" dirty="0">
                <a:latin typeface="Times New Roman" panose="02020603050405020304" pitchFamily="18" charset="0"/>
              </a:rPr>
              <a:t>, </a:t>
            </a:r>
            <a:r>
              <a:rPr lang="en-US" altLang="en-US" sz="2800" b="1" i="1" dirty="0" err="1">
                <a:latin typeface="Times New Roman" panose="02020603050405020304" pitchFamily="18" charset="0"/>
              </a:rPr>
              <a:t>ownerid</a:t>
            </a:r>
            <a:r>
              <a:rPr lang="en-US" altLang="en-US" sz="2800" b="1" i="1" dirty="0">
                <a:latin typeface="Times New Roman" panose="02020603050405020304" pitchFamily="18" charset="0"/>
              </a:rPr>
              <a:t>) VALUES ("Laura","Reid",1);</a:t>
            </a:r>
          </a:p>
        </p:txBody>
      </p:sp>
      <p:sp>
        <p:nvSpPr>
          <p:cNvPr id="23558" name="Text Box 3"/>
          <p:cNvSpPr txBox="1">
            <a:spLocks noChangeArrowheads="1"/>
          </p:cNvSpPr>
          <p:nvPr/>
        </p:nvSpPr>
        <p:spPr bwMode="auto">
          <a:xfrm>
            <a:off x="1141411" y="81782"/>
            <a:ext cx="64392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b="1" dirty="0" smtClean="0">
                <a:latin typeface="Times New Roman" panose="02020603050405020304" pitchFamily="18" charset="0"/>
              </a:rPr>
              <a:t>INSERTING </a:t>
            </a:r>
            <a:r>
              <a:rPr lang="en-US" altLang="en-US" b="1" dirty="0">
                <a:latin typeface="Times New Roman" panose="02020603050405020304" pitchFamily="18" charset="0"/>
              </a:rPr>
              <a:t>Data Into Tables:</a:t>
            </a:r>
          </a:p>
        </p:txBody>
      </p:sp>
    </p:spTree>
    <p:extLst>
      <p:ext uri="{BB962C8B-B14F-4D97-AF65-F5344CB8AC3E}">
        <p14:creationId xmlns:p14="http://schemas.microsoft.com/office/powerpoint/2010/main" val="88958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59D77989-C24E-4B73-9F47-FCA2FE193FC5}" type="datetime1">
              <a:rPr lang="en-US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2182EDD3-B6B5-4105-AE78-FD9E53205D2C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581" name="Rectangle 2"/>
          <p:cNvSpPr>
            <a:spLocks noChangeArrowheads="1"/>
          </p:cNvSpPr>
          <p:nvPr/>
        </p:nvSpPr>
        <p:spPr bwMode="auto">
          <a:xfrm>
            <a:off x="1260985" y="1720645"/>
            <a:ext cx="10822859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562" tIns="46038" rIns="182562" bIns="46038"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UPDATE </a:t>
            </a:r>
            <a:r>
              <a:rPr lang="en-US" altLang="en-US" sz="2800" b="1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TableName</a:t>
            </a:r>
            <a:r>
              <a:rPr lang="en-US" altLang="en-US" sz="28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 SET </a:t>
            </a:r>
            <a:r>
              <a:rPr lang="en-US" altLang="en-US" sz="2800" b="1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AttrName</a:t>
            </a:r>
            <a:r>
              <a:rPr lang="en-US" altLang="en-US" sz="28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 = 'Value' </a:t>
            </a:r>
            <a:r>
              <a:rPr lang="en-US" altLang="en-US" sz="28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WHERE Condition</a:t>
            </a:r>
            <a:r>
              <a:rPr lang="en-US" altLang="en-US" sz="28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endParaRPr lang="en-US" altLang="en-US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800" b="1" dirty="0">
                <a:latin typeface="Times New Roman" panose="02020603050405020304" pitchFamily="18" charset="0"/>
              </a:rPr>
              <a:t>Example: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800" b="1" i="1" dirty="0">
                <a:latin typeface="Times New Roman" panose="02020603050405020304" pitchFamily="18" charset="0"/>
              </a:rPr>
              <a:t> UPDATE owner SET  </a:t>
            </a:r>
            <a:r>
              <a:rPr lang="en-US" altLang="en-US" sz="2800" b="1" i="1" dirty="0" err="1">
                <a:latin typeface="Times New Roman" panose="02020603050405020304" pitchFamily="18" charset="0"/>
              </a:rPr>
              <a:t>firstname</a:t>
            </a:r>
            <a:r>
              <a:rPr lang="en-US" altLang="en-US" sz="2800" b="1" i="1" dirty="0">
                <a:latin typeface="Times New Roman" panose="02020603050405020304" pitchFamily="18" charset="0"/>
              </a:rPr>
              <a:t>=“Elaine” WHERE </a:t>
            </a:r>
            <a:r>
              <a:rPr lang="en-US" altLang="en-US" sz="2800" b="1" i="1" dirty="0" err="1">
                <a:latin typeface="Times New Roman" panose="02020603050405020304" pitchFamily="18" charset="0"/>
              </a:rPr>
              <a:t>firstname</a:t>
            </a:r>
            <a:r>
              <a:rPr lang="en-US" altLang="en-US" sz="2800" b="1" i="1" dirty="0">
                <a:latin typeface="Times New Roman" panose="02020603050405020304" pitchFamily="18" charset="0"/>
              </a:rPr>
              <a:t> =“Laura”;</a:t>
            </a:r>
          </a:p>
        </p:txBody>
      </p:sp>
      <p:sp>
        <p:nvSpPr>
          <p:cNvPr id="24582" name="Text Box 3"/>
          <p:cNvSpPr txBox="1">
            <a:spLocks noChangeArrowheads="1"/>
          </p:cNvSpPr>
          <p:nvPr/>
        </p:nvSpPr>
        <p:spPr bwMode="auto">
          <a:xfrm>
            <a:off x="1260985" y="227472"/>
            <a:ext cx="5943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b="1" dirty="0" smtClean="0">
                <a:latin typeface="Times New Roman" panose="02020603050405020304" pitchFamily="18" charset="0"/>
              </a:rPr>
              <a:t>UPDATING </a:t>
            </a:r>
            <a:r>
              <a:rPr lang="en-US" altLang="en-US" b="1" dirty="0">
                <a:latin typeface="Times New Roman" panose="02020603050405020304" pitchFamily="18" charset="0"/>
              </a:rPr>
              <a:t>Existing Data:</a:t>
            </a:r>
          </a:p>
        </p:txBody>
      </p:sp>
    </p:spTree>
    <p:extLst>
      <p:ext uri="{BB962C8B-B14F-4D97-AF65-F5344CB8AC3E}">
        <p14:creationId xmlns:p14="http://schemas.microsoft.com/office/powerpoint/2010/main" val="280217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81101" y="0"/>
            <a:ext cx="9905998" cy="108154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Examples using Quotes:</a:t>
            </a:r>
            <a:endParaRPr lang="en-US" dirty="0"/>
          </a:p>
        </p:txBody>
      </p:sp>
      <p:sp>
        <p:nvSpPr>
          <p:cNvPr id="25603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87F92F58-96D4-43C2-88D7-3A3F3D71204C}" type="datetime1">
              <a:rPr lang="en-US" smtClean="0"/>
              <a:pPr>
                <a:defRPr/>
              </a:pPr>
              <a:t>8/27/2018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CS3319</a:t>
            </a:r>
            <a:endParaRPr lang="en-US"/>
          </a:p>
        </p:txBody>
      </p:sp>
      <p:sp>
        <p:nvSpPr>
          <p:cNvPr id="2560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92667371-4894-4B80-B21D-862B492FA489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2400"/>
          </a:p>
        </p:txBody>
      </p:sp>
      <p:pic>
        <p:nvPicPr>
          <p:cNvPr id="256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600200"/>
            <a:ext cx="6172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588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3E5126BE-8EDE-4CF3-BE5E-46A6F9B5FD43}" type="datetime1">
              <a:rPr lang="en-US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C20763FB-E20F-4148-AB71-8FC94B23F04E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29" name="Rectangle 2"/>
          <p:cNvSpPr>
            <a:spLocks noChangeArrowheads="1"/>
          </p:cNvSpPr>
          <p:nvPr/>
        </p:nvSpPr>
        <p:spPr bwMode="auto">
          <a:xfrm>
            <a:off x="1533832" y="1752600"/>
            <a:ext cx="8905568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562" tIns="46038" rIns="182562" bIns="46038"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DELETE FROM </a:t>
            </a:r>
            <a:r>
              <a:rPr lang="en-US" altLang="en-US" sz="2800" b="1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TableName</a:t>
            </a:r>
            <a:r>
              <a:rPr lang="en-US" altLang="en-US" sz="28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 WHERE Condition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endParaRPr lang="en-US" altLang="en-US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800" b="1" dirty="0">
                <a:latin typeface="Times New Roman" panose="02020603050405020304" pitchFamily="18" charset="0"/>
              </a:rPr>
              <a:t>Example: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en-US" sz="2800" b="1" i="1" dirty="0">
                <a:latin typeface="Times New Roman" panose="02020603050405020304" pitchFamily="18" charset="0"/>
              </a:rPr>
              <a:t>DELETE FROM owner WHERE </a:t>
            </a:r>
            <a:r>
              <a:rPr lang="en-US" altLang="en-US" sz="2800" b="1" i="1" dirty="0" err="1">
                <a:latin typeface="Times New Roman" panose="02020603050405020304" pitchFamily="18" charset="0"/>
              </a:rPr>
              <a:t>lastname</a:t>
            </a:r>
            <a:r>
              <a:rPr lang="en-US" altLang="en-US" sz="2800" b="1" i="1" dirty="0">
                <a:latin typeface="Times New Roman" panose="02020603050405020304" pitchFamily="18" charset="0"/>
              </a:rPr>
              <a:t> =‘Reid‘;</a:t>
            </a:r>
          </a:p>
        </p:txBody>
      </p:sp>
      <p:sp>
        <p:nvSpPr>
          <p:cNvPr id="26630" name="Text Box 3"/>
          <p:cNvSpPr txBox="1">
            <a:spLocks noChangeArrowheads="1"/>
          </p:cNvSpPr>
          <p:nvPr/>
        </p:nvSpPr>
        <p:spPr bwMode="auto">
          <a:xfrm>
            <a:off x="1533832" y="113505"/>
            <a:ext cx="69120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b="1" dirty="0" smtClean="0">
                <a:latin typeface="Times New Roman" panose="02020603050405020304" pitchFamily="18" charset="0"/>
              </a:rPr>
              <a:t>DELETING </a:t>
            </a:r>
            <a:r>
              <a:rPr lang="en-US" altLang="en-US" b="1" dirty="0">
                <a:latin typeface="Times New Roman" panose="02020603050405020304" pitchFamily="18" charset="0"/>
              </a:rPr>
              <a:t>Tuples From Tables:</a:t>
            </a:r>
          </a:p>
        </p:txBody>
      </p:sp>
    </p:spTree>
    <p:extLst>
      <p:ext uri="{BB962C8B-B14F-4D97-AF65-F5344CB8AC3E}">
        <p14:creationId xmlns:p14="http://schemas.microsoft.com/office/powerpoint/2010/main" val="205868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3E5126BE-8EDE-4CF3-BE5E-46A6F9B5FD43}" type="datetime1">
              <a:rPr lang="en-US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9D7404A5-437B-408C-934E-20BC15D630E7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653" name="Rectangle 2"/>
          <p:cNvSpPr>
            <a:spLocks noChangeArrowheads="1"/>
          </p:cNvSpPr>
          <p:nvPr/>
        </p:nvSpPr>
        <p:spPr bwMode="auto">
          <a:xfrm>
            <a:off x="1600200" y="1968910"/>
            <a:ext cx="7772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562" tIns="46038" rIns="182562" bIns="46038"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SHOW DATABASES;</a:t>
            </a:r>
            <a:endParaRPr lang="en-US" altLang="en-US" sz="2000" dirty="0">
              <a:solidFill>
                <a:schemeClr val="tx2">
                  <a:lumMod val="40000"/>
                  <a:lumOff val="60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SHOW TABLES;</a:t>
            </a:r>
            <a:endParaRPr lang="en-US" altLang="en-US" sz="2000" dirty="0">
              <a:solidFill>
                <a:schemeClr val="tx2">
                  <a:lumMod val="40000"/>
                  <a:lumOff val="60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SHOW COLUMNS IN </a:t>
            </a:r>
            <a:r>
              <a:rPr lang="en-US" altLang="en-US" sz="20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tablename</a:t>
            </a:r>
            <a:r>
              <a:rPr lang="en-US" altLang="en-US" sz="2000" dirty="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endParaRPr lang="en-US" altLang="en-US" sz="2000" b="1" i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 b="1" i="1" dirty="0" smtClean="0">
                <a:latin typeface="Times New Roman" panose="02020603050405020304" pitchFamily="18" charset="0"/>
              </a:rPr>
              <a:t>e.g. SHOW COLUMNS IN employee;</a:t>
            </a:r>
            <a:endParaRPr lang="en-US" altLang="en-US" sz="2000" b="1" i="1" dirty="0">
              <a:latin typeface="Times New Roman" panose="02020603050405020304" pitchFamily="18" charset="0"/>
            </a:endParaRPr>
          </a:p>
        </p:txBody>
      </p:sp>
      <p:sp>
        <p:nvSpPr>
          <p:cNvPr id="27654" name="Text Box 3"/>
          <p:cNvSpPr txBox="1">
            <a:spLocks noChangeArrowheads="1"/>
          </p:cNvSpPr>
          <p:nvPr/>
        </p:nvSpPr>
        <p:spPr bwMode="auto">
          <a:xfrm>
            <a:off x="1600200" y="141287"/>
            <a:ext cx="80010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b="1" dirty="0">
                <a:latin typeface="Times New Roman" panose="02020603050405020304" pitchFamily="18" charset="0"/>
              </a:rPr>
              <a:t>Getting information back (if you can’t remember table names or column names)</a:t>
            </a:r>
          </a:p>
        </p:txBody>
      </p:sp>
      <p:pic>
        <p:nvPicPr>
          <p:cNvPr id="276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685" y="1219200"/>
            <a:ext cx="4525963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981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37620</TotalTime>
  <Words>196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Gill Sans MT</vt:lpstr>
      <vt:lpstr>Times New Roman</vt:lpstr>
      <vt:lpstr>Trebuchet MS</vt:lpstr>
      <vt:lpstr>Tw Cen MT</vt:lpstr>
      <vt:lpstr>Wingdings</vt:lpstr>
      <vt:lpstr>Circuit</vt:lpstr>
      <vt:lpstr>Week 5</vt:lpstr>
      <vt:lpstr>Student Objectives</vt:lpstr>
      <vt:lpstr>PowerPoint Presentation</vt:lpstr>
      <vt:lpstr>PowerPoint Presentation</vt:lpstr>
      <vt:lpstr>Examples using Quotes:</vt:lpstr>
      <vt:lpstr>PowerPoint Presentation</vt:lpstr>
      <vt:lpstr>PowerPoint Presentation</vt:lpstr>
    </vt:vector>
  </TitlesOfParts>
  <Company>UWO 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K. Reid</dc:creator>
  <cp:lastModifiedBy>Laura K. Reid</cp:lastModifiedBy>
  <cp:revision>368</cp:revision>
  <dcterms:created xsi:type="dcterms:W3CDTF">2018-03-21T22:41:40Z</dcterms:created>
  <dcterms:modified xsi:type="dcterms:W3CDTF">2018-08-27T17:01:23Z</dcterms:modified>
</cp:coreProperties>
</file>