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67" r:id="rId2"/>
    <p:sldId id="265" r:id="rId3"/>
    <p:sldId id="268" r:id="rId4"/>
    <p:sldId id="269" r:id="rId5"/>
    <p:sldId id="270" r:id="rId6"/>
    <p:sldId id="272" r:id="rId7"/>
    <p:sldId id="273" r:id="rId8"/>
    <p:sldId id="274" r:id="rId9"/>
    <p:sldId id="275" r:id="rId10"/>
    <p:sldId id="276" r:id="rId11"/>
    <p:sldId id="277" r:id="rId12"/>
    <p:sldId id="278" r:id="rId13"/>
    <p:sldId id="279" r:id="rId14"/>
    <p:sldId id="280"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515" autoAdjust="0"/>
  </p:normalViewPr>
  <p:slideViewPr>
    <p:cSldViewPr snapToGrid="0">
      <p:cViewPr varScale="1">
        <p:scale>
          <a:sx n="75" d="100"/>
          <a:sy n="75" d="100"/>
        </p:scale>
        <p:origin x="1014" y="72"/>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8/27/2018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5</a:t>
            </a:r>
            <a:endParaRPr lang="en-US" dirty="0"/>
          </a:p>
        </p:txBody>
      </p:sp>
      <p:sp>
        <p:nvSpPr>
          <p:cNvPr id="3" name="Subtitle 2"/>
          <p:cNvSpPr>
            <a:spLocks noGrp="1"/>
          </p:cNvSpPr>
          <p:nvPr>
            <p:ph type="subTitle" idx="1"/>
          </p:nvPr>
        </p:nvSpPr>
        <p:spPr>
          <a:xfrm>
            <a:off x="1876424" y="3632518"/>
            <a:ext cx="9221067" cy="1655762"/>
          </a:xfrm>
        </p:spPr>
        <p:txBody>
          <a:bodyPr/>
          <a:lstStyle/>
          <a:p>
            <a:r>
              <a:rPr lang="en-US" dirty="0" smtClean="0"/>
              <a:t>SQL – More join examples</a:t>
            </a:r>
            <a:endParaRPr lang="en-US" dirty="0"/>
          </a:p>
        </p:txBody>
      </p:sp>
      <p:sp>
        <p:nvSpPr>
          <p:cNvPr id="4" name="Footer Placeholder 3"/>
          <p:cNvSpPr>
            <a:spLocks noGrp="1"/>
          </p:cNvSpPr>
          <p:nvPr>
            <p:ph type="ftr" sz="quarter" idx="11"/>
          </p:nvPr>
        </p:nvSpPr>
        <p:spPr>
          <a:xfrm>
            <a:off x="100176" y="6480372"/>
            <a:ext cx="5124886" cy="365125"/>
          </a:xfrm>
        </p:spPr>
        <p:txBody>
          <a:bodyPr/>
          <a:lstStyle/>
          <a:p>
            <a:r>
              <a:rPr lang="en-US" dirty="0" smtClean="0"/>
              <a:t>CS3319</a:t>
            </a:r>
            <a:endParaRPr lang="en-US" dirty="0"/>
          </a:p>
        </p:txBody>
      </p:sp>
      <p:sp>
        <p:nvSpPr>
          <p:cNvPr id="6" name="Slide Number Placeholder 5"/>
          <p:cNvSpPr>
            <a:spLocks noGrp="1"/>
          </p:cNvSpPr>
          <p:nvPr>
            <p:ph type="sldNum" sz="quarter" idx="12"/>
          </p:nvPr>
        </p:nvSpPr>
        <p:spPr>
          <a:xfrm>
            <a:off x="11097491" y="6377153"/>
            <a:ext cx="771089" cy="365125"/>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fld id="{219ED4E3-D10A-4A62-A406-01AB74DC252F}" type="datetime1">
              <a:rPr lang="en-US"/>
              <a:pPr>
                <a:defRPr/>
              </a:pPr>
              <a:t>8/27/2018</a:t>
            </a:fld>
            <a:endParaRPr lang="en-US"/>
          </a:p>
        </p:txBody>
      </p:sp>
      <p:sp>
        <p:nvSpPr>
          <p:cNvPr id="4" name="Footer Placeholder 4"/>
          <p:cNvSpPr>
            <a:spLocks noGrp="1"/>
          </p:cNvSpPr>
          <p:nvPr>
            <p:ph type="ftr" sz="quarter" idx="11"/>
          </p:nvPr>
        </p:nvSpPr>
        <p:spPr/>
        <p:txBody>
          <a:bodyPr/>
          <a:lstStyle/>
          <a:p>
            <a:pPr>
              <a:defRPr/>
            </a:pPr>
            <a:r>
              <a:rPr lang="en-US"/>
              <a:t>CS319</a:t>
            </a:r>
          </a:p>
        </p:txBody>
      </p:sp>
      <p:sp>
        <p:nvSpPr>
          <p:cNvPr id="768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0A4E3ABF-8F4F-4A09-BEC8-698C6A96788E}" type="slidenum">
              <a:rPr lang="en-US" altLang="en-US" sz="2400">
                <a:latin typeface="Times New Roman" panose="02020603050405020304" pitchFamily="18" charset="0"/>
              </a:rPr>
              <a:pPr lvl="1">
                <a:spcBef>
                  <a:spcPct val="0"/>
                </a:spcBef>
                <a:buClrTx/>
                <a:buFontTx/>
                <a:buNone/>
              </a:pPr>
              <a:t>10</a:t>
            </a:fld>
            <a:endParaRPr lang="en-US" altLang="en-US" sz="2400">
              <a:latin typeface="Times New Roman" panose="02020603050405020304" pitchFamily="18" charset="0"/>
            </a:endParaRPr>
          </a:p>
        </p:txBody>
      </p:sp>
      <p:sp>
        <p:nvSpPr>
          <p:cNvPr id="76805" name="Rectangle 2"/>
          <p:cNvSpPr>
            <a:spLocks noGrp="1" noChangeArrowheads="1"/>
          </p:cNvSpPr>
          <p:nvPr>
            <p:ph type="body" idx="1"/>
          </p:nvPr>
        </p:nvSpPr>
        <p:spPr>
          <a:xfrm>
            <a:off x="1248697" y="444910"/>
            <a:ext cx="10097729" cy="2667000"/>
          </a:xfrm>
        </p:spPr>
        <p:txBody>
          <a:bodyPr>
            <a:normAutofit fontScale="92500" lnSpcReduction="10000"/>
          </a:bodyPr>
          <a:lstStyle/>
          <a:p>
            <a:r>
              <a:rPr lang="en-US" altLang="en-US" sz="2800" b="1" dirty="0">
                <a:cs typeface="Times New Roman" panose="02020603050405020304" pitchFamily="18" charset="0"/>
              </a:rPr>
              <a:t>Query: Find the last name of people who don't drive our cars:</a:t>
            </a:r>
          </a:p>
          <a:p>
            <a:pPr>
              <a:buFont typeface="Wingdings" panose="05000000000000000000" pitchFamily="2" charset="2"/>
              <a:buNone/>
            </a:pPr>
            <a:endParaRPr lang="en-US" altLang="en-US" sz="2800" b="1" dirty="0">
              <a:cs typeface="Times New Roman" panose="02020603050405020304" pitchFamily="18" charset="0"/>
            </a:endParaRPr>
          </a:p>
          <a:p>
            <a:pPr>
              <a:buFont typeface="Wingdings" panose="05000000000000000000" pitchFamily="2" charset="2"/>
              <a:buNone/>
            </a:pPr>
            <a:r>
              <a:rPr lang="en-US" altLang="en-US" sz="2800" i="1" dirty="0" smtClean="0">
                <a:cs typeface="Times New Roman" panose="02020603050405020304" pitchFamily="18" charset="0"/>
              </a:rPr>
              <a:t>SELECT </a:t>
            </a:r>
            <a:r>
              <a:rPr lang="en-US" altLang="en-US" sz="2800" i="1" dirty="0" err="1">
                <a:cs typeface="Times New Roman" panose="02020603050405020304" pitchFamily="18" charset="0"/>
              </a:rPr>
              <a:t>LastName</a:t>
            </a:r>
            <a:r>
              <a:rPr lang="en-US" altLang="en-US" sz="2800" i="1" dirty="0">
                <a:cs typeface="Times New Roman" panose="02020603050405020304" pitchFamily="18" charset="0"/>
              </a:rPr>
              <a:t> </a:t>
            </a:r>
            <a:r>
              <a:rPr lang="en-US" altLang="en-US" sz="2800" i="1" dirty="0" smtClean="0">
                <a:cs typeface="Times New Roman" panose="02020603050405020304" pitchFamily="18" charset="0"/>
              </a:rPr>
              <a:t>FROM </a:t>
            </a:r>
            <a:r>
              <a:rPr lang="en-US" altLang="en-US" sz="2800" i="1" dirty="0">
                <a:cs typeface="Times New Roman" panose="02020603050405020304" pitchFamily="18" charset="0"/>
              </a:rPr>
              <a:t>Driver </a:t>
            </a:r>
            <a:r>
              <a:rPr lang="en-US" altLang="en-US" sz="2800" i="1" dirty="0" smtClean="0">
                <a:cs typeface="Times New Roman" panose="02020603050405020304" pitchFamily="18" charset="0"/>
              </a:rPr>
              <a:t>WHERE </a:t>
            </a:r>
            <a:r>
              <a:rPr lang="en-US" altLang="en-US" sz="2800" i="1" dirty="0" err="1">
                <a:cs typeface="Times New Roman" panose="02020603050405020304" pitchFamily="18" charset="0"/>
              </a:rPr>
              <a:t>DriverLic</a:t>
            </a:r>
            <a:r>
              <a:rPr lang="en-US" altLang="en-US" sz="2800" i="1" dirty="0">
                <a:cs typeface="Times New Roman" panose="02020603050405020304" pitchFamily="18" charset="0"/>
              </a:rPr>
              <a:t> NOT IN </a:t>
            </a:r>
            <a:r>
              <a:rPr lang="en-US" altLang="en-US" sz="2800" i="1" dirty="0" smtClean="0">
                <a:cs typeface="Times New Roman" panose="02020603050405020304" pitchFamily="18" charset="0"/>
              </a:rPr>
              <a:t>(SELECT </a:t>
            </a:r>
            <a:r>
              <a:rPr lang="en-US" altLang="en-US" sz="2800" i="1" dirty="0" err="1">
                <a:cs typeface="Times New Roman" panose="02020603050405020304" pitchFamily="18" charset="0"/>
              </a:rPr>
              <a:t>DriverLic</a:t>
            </a:r>
            <a:r>
              <a:rPr lang="en-US" altLang="en-US" sz="2800" i="1" dirty="0">
                <a:cs typeface="Times New Roman" panose="02020603050405020304" pitchFamily="18" charset="0"/>
              </a:rPr>
              <a:t> </a:t>
            </a:r>
            <a:r>
              <a:rPr lang="en-US" altLang="en-US" sz="2800" i="1" dirty="0" smtClean="0">
                <a:cs typeface="Times New Roman" panose="02020603050405020304" pitchFamily="18" charset="0"/>
              </a:rPr>
              <a:t>FROM </a:t>
            </a:r>
            <a:r>
              <a:rPr lang="en-US" altLang="en-US" sz="2800" i="1" dirty="0">
                <a:cs typeface="Times New Roman" panose="02020603050405020304" pitchFamily="18" charset="0"/>
              </a:rPr>
              <a:t>Car)</a:t>
            </a:r>
          </a:p>
          <a:p>
            <a:pPr>
              <a:buFont typeface="Wingdings" panose="05000000000000000000" pitchFamily="2" charset="2"/>
              <a:buNone/>
            </a:pPr>
            <a:r>
              <a:rPr lang="en-US" altLang="en-US" sz="2800" b="1" dirty="0">
                <a:solidFill>
                  <a:schemeClr val="accent2">
                    <a:lumMod val="40000"/>
                    <a:lumOff val="60000"/>
                  </a:schemeClr>
                </a:solidFill>
              </a:rPr>
              <a:t>QUESTION: What table will result?</a:t>
            </a:r>
          </a:p>
        </p:txBody>
      </p:sp>
    </p:spTree>
    <p:extLst>
      <p:ext uri="{BB962C8B-B14F-4D97-AF65-F5344CB8AC3E}">
        <p14:creationId xmlns:p14="http://schemas.microsoft.com/office/powerpoint/2010/main" val="1135056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p:txBody>
          <a:bodyPr/>
          <a:lstStyle/>
          <a:p>
            <a:pPr>
              <a:defRPr/>
            </a:pPr>
            <a:fld id="{31D22539-9F45-48F8-9A35-54E23893F2F5}" type="datetime1">
              <a:rPr lang="en-US"/>
              <a:pPr>
                <a:defRPr/>
              </a:pPr>
              <a:t>8/27/2018</a:t>
            </a:fld>
            <a:endParaRPr lang="en-US"/>
          </a:p>
        </p:txBody>
      </p:sp>
      <p:sp>
        <p:nvSpPr>
          <p:cNvPr id="5" name="Footer Placeholder 4"/>
          <p:cNvSpPr>
            <a:spLocks noGrp="1"/>
          </p:cNvSpPr>
          <p:nvPr>
            <p:ph type="ftr" sz="quarter" idx="11"/>
          </p:nvPr>
        </p:nvSpPr>
        <p:spPr/>
        <p:txBody>
          <a:bodyPr/>
          <a:lstStyle/>
          <a:p>
            <a:pPr>
              <a:defRPr/>
            </a:pPr>
            <a:r>
              <a:rPr lang="en-US"/>
              <a:t>CS319</a:t>
            </a:r>
          </a:p>
        </p:txBody>
      </p:sp>
      <p:sp>
        <p:nvSpPr>
          <p:cNvPr id="778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F1A6EF46-FA67-49A6-B7BF-42ACC175520B}" type="slidenum">
              <a:rPr lang="en-US" altLang="en-US" sz="2400">
                <a:latin typeface="Times New Roman" panose="02020603050405020304" pitchFamily="18" charset="0"/>
              </a:rPr>
              <a:pPr lvl="1">
                <a:spcBef>
                  <a:spcPct val="0"/>
                </a:spcBef>
                <a:buClrTx/>
                <a:buFontTx/>
                <a:buNone/>
              </a:pPr>
              <a:t>11</a:t>
            </a:fld>
            <a:endParaRPr lang="en-US" altLang="en-US" sz="2400">
              <a:latin typeface="Times New Roman" panose="02020603050405020304" pitchFamily="18" charset="0"/>
            </a:endParaRPr>
          </a:p>
        </p:txBody>
      </p:sp>
      <p:sp>
        <p:nvSpPr>
          <p:cNvPr id="122882" name="Rectangle 2"/>
          <p:cNvSpPr>
            <a:spLocks noGrp="1" noChangeArrowheads="1"/>
          </p:cNvSpPr>
          <p:nvPr>
            <p:ph type="title"/>
          </p:nvPr>
        </p:nvSpPr>
        <p:spPr>
          <a:xfrm>
            <a:off x="1141411" y="146050"/>
            <a:ext cx="8763000" cy="1143000"/>
          </a:xfrm>
        </p:spPr>
        <p:txBody>
          <a:bodyPr/>
          <a:lstStyle/>
          <a:p>
            <a:pPr>
              <a:defRPr/>
            </a:pPr>
            <a:r>
              <a:rPr lang="en-US" dirty="0"/>
              <a:t>Group By &amp; Having SQL Queries</a:t>
            </a:r>
          </a:p>
        </p:txBody>
      </p:sp>
      <p:sp>
        <p:nvSpPr>
          <p:cNvPr id="77830" name="Rectangle 3"/>
          <p:cNvSpPr>
            <a:spLocks noGrp="1" noChangeArrowheads="1"/>
          </p:cNvSpPr>
          <p:nvPr>
            <p:ph type="body" idx="1"/>
          </p:nvPr>
        </p:nvSpPr>
        <p:spPr>
          <a:xfrm>
            <a:off x="1269231" y="1639887"/>
            <a:ext cx="9905999" cy="3541714"/>
          </a:xfrm>
        </p:spPr>
        <p:txBody>
          <a:bodyPr>
            <a:normAutofit fontScale="92500" lnSpcReduction="20000"/>
          </a:bodyPr>
          <a:lstStyle/>
          <a:p>
            <a:r>
              <a:rPr lang="en-US" altLang="en-US" sz="2800" dirty="0"/>
              <a:t>Group by creates groups (equivalence classes) of tuples with equal values on the grouped by attribute(s).</a:t>
            </a:r>
          </a:p>
          <a:p>
            <a:pPr>
              <a:buFont typeface="Wingdings" panose="05000000000000000000" pitchFamily="2" charset="2"/>
              <a:buNone/>
            </a:pPr>
            <a:endParaRPr lang="en-US" altLang="en-US" sz="2800" dirty="0"/>
          </a:p>
          <a:p>
            <a:r>
              <a:rPr lang="en-US" altLang="en-US" sz="2800" dirty="0"/>
              <a:t>Having applies a predicate to the </a:t>
            </a:r>
            <a:r>
              <a:rPr lang="en-US" altLang="en-US" sz="2800" b="1" dirty="0"/>
              <a:t>whole</a:t>
            </a:r>
            <a:r>
              <a:rPr lang="en-US" altLang="en-US" sz="2800" dirty="0"/>
              <a:t> group.</a:t>
            </a:r>
          </a:p>
          <a:p>
            <a:pPr>
              <a:buFont typeface="Wingdings" panose="05000000000000000000" pitchFamily="2" charset="2"/>
              <a:buNone/>
            </a:pPr>
            <a:endParaRPr lang="en-US" altLang="en-US" sz="2800" dirty="0"/>
          </a:p>
          <a:p>
            <a:r>
              <a:rPr lang="en-US" altLang="en-US" sz="2800" dirty="0"/>
              <a:t>Once you have created the groups, you can apply aggregate functions to them.  These are things like </a:t>
            </a:r>
            <a:r>
              <a:rPr lang="en-US" altLang="en-US" sz="2800" b="1" dirty="0"/>
              <a:t>Sum, </a:t>
            </a:r>
            <a:r>
              <a:rPr lang="en-US" altLang="en-US" sz="2800" b="1" dirty="0" err="1"/>
              <a:t>Avg</a:t>
            </a:r>
            <a:r>
              <a:rPr lang="en-US" altLang="en-US" sz="2800" b="1" dirty="0"/>
              <a:t>, Min, Max</a:t>
            </a:r>
            <a:r>
              <a:rPr lang="en-US" altLang="en-US" sz="2800" dirty="0"/>
              <a:t> and </a:t>
            </a:r>
            <a:r>
              <a:rPr lang="en-US" altLang="en-US" sz="2800" b="1" dirty="0"/>
              <a:t>Count.</a:t>
            </a:r>
          </a:p>
        </p:txBody>
      </p:sp>
    </p:spTree>
    <p:extLst>
      <p:ext uri="{BB962C8B-B14F-4D97-AF65-F5344CB8AC3E}">
        <p14:creationId xmlns:p14="http://schemas.microsoft.com/office/powerpoint/2010/main" val="1422522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Slide Number Placeholder 3"/>
          <p:cNvSpPr>
            <a:spLocks noGrp="1"/>
          </p:cNvSpPr>
          <p:nvPr>
            <p:ph type="sldNum" sz="quarter" idx="12"/>
          </p:nvPr>
        </p:nvSpPr>
        <p:spPr bwMode="auto">
          <a:xfrm>
            <a:off x="10912824" y="6338538"/>
            <a:ext cx="101949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FF12C32B-2731-4BBC-8609-BE1B15637AAD}" type="slidenum">
              <a:rPr lang="en-US" altLang="en-US" sz="2400">
                <a:latin typeface="Times New Roman" panose="02020603050405020304" pitchFamily="18" charset="0"/>
              </a:rPr>
              <a:pPr lvl="1">
                <a:spcBef>
                  <a:spcPct val="0"/>
                </a:spcBef>
                <a:buClrTx/>
                <a:buFontTx/>
                <a:buNone/>
              </a:pPr>
              <a:t>12</a:t>
            </a:fld>
            <a:endParaRPr lang="en-US" altLang="en-US" sz="2400" dirty="0">
              <a:latin typeface="Times New Roman" panose="02020603050405020304" pitchFamily="18" charset="0"/>
            </a:endParaRPr>
          </a:p>
        </p:txBody>
      </p:sp>
      <p:sp>
        <p:nvSpPr>
          <p:cNvPr id="78853" name="Text Box 2"/>
          <p:cNvSpPr txBox="1">
            <a:spLocks noChangeArrowheads="1"/>
          </p:cNvSpPr>
          <p:nvPr/>
        </p:nvSpPr>
        <p:spPr bwMode="auto">
          <a:xfrm>
            <a:off x="1115961" y="240891"/>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dirty="0">
                <a:latin typeface="Times New Roman" panose="02020603050405020304" pitchFamily="18" charset="0"/>
              </a:rPr>
              <a:t>Using the following table:</a:t>
            </a:r>
          </a:p>
        </p:txBody>
      </p:sp>
      <p:sp>
        <p:nvSpPr>
          <p:cNvPr id="78854" name="Text Box 3"/>
          <p:cNvSpPr txBox="1">
            <a:spLocks noChangeArrowheads="1"/>
          </p:cNvSpPr>
          <p:nvPr/>
        </p:nvSpPr>
        <p:spPr bwMode="auto">
          <a:xfrm>
            <a:off x="498987" y="1555367"/>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PET:</a:t>
            </a:r>
          </a:p>
        </p:txBody>
      </p:sp>
      <p:graphicFrame>
        <p:nvGraphicFramePr>
          <p:cNvPr id="123974" name="Group 70"/>
          <p:cNvGraphicFramePr>
            <a:graphicFrameLocks noGrp="1"/>
          </p:cNvGraphicFramePr>
          <p:nvPr>
            <p:extLst>
              <p:ext uri="{D42A27DB-BD31-4B8C-83A1-F6EECF244321}">
                <p14:modId xmlns:p14="http://schemas.microsoft.com/office/powerpoint/2010/main" val="3638244231"/>
              </p:ext>
            </p:extLst>
          </p:nvPr>
        </p:nvGraphicFramePr>
        <p:xfrm>
          <a:off x="575187" y="2012567"/>
          <a:ext cx="4267200" cy="3565908"/>
        </p:xfrm>
        <a:graphic>
          <a:graphicData uri="http://schemas.openxmlformats.org/drawingml/2006/table">
            <a:tbl>
              <a:tblPr/>
              <a:tblGrid>
                <a:gridCol w="1143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65694">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Times New Roman" pitchFamily="18" charset="0"/>
                        </a:rPr>
                        <a:t>Name</a:t>
                      </a:r>
                    </a:p>
                  </a:txBody>
                  <a:tcPr marT="45706" marB="457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Type</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Weight</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Category</a:t>
                      </a:r>
                    </a:p>
                  </a:txBody>
                  <a:tcPr marT="45706" marB="457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694">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Poodle</a:t>
                      </a:r>
                    </a:p>
                  </a:txBody>
                  <a:tcPr marT="45706" marB="457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Dog</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35</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DG</a:t>
                      </a:r>
                    </a:p>
                  </a:txBody>
                  <a:tcPr marT="45706" marB="457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694">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Calico</a:t>
                      </a:r>
                    </a:p>
                  </a:txBody>
                  <a:tcPr marT="45706" marB="457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Cat</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14</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CA</a:t>
                      </a:r>
                    </a:p>
                  </a:txBody>
                  <a:tcPr marT="45706" marB="457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694">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Siamese</a:t>
                      </a:r>
                    </a:p>
                  </a:txBody>
                  <a:tcPr marT="45706" marB="457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Cat</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13</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CA</a:t>
                      </a:r>
                    </a:p>
                  </a:txBody>
                  <a:tcPr marT="45706" marB="457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694">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Lab</a:t>
                      </a:r>
                    </a:p>
                  </a:txBody>
                  <a:tcPr marT="45706" marB="457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Dog</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50</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DG</a:t>
                      </a:r>
                    </a:p>
                  </a:txBody>
                  <a:tcPr marT="45706" marB="457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65694">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Budgie</a:t>
                      </a:r>
                    </a:p>
                  </a:txBody>
                  <a:tcPr marT="45706" marB="457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Bird</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BI</a:t>
                      </a:r>
                    </a:p>
                  </a:txBody>
                  <a:tcPr marT="45706" marB="457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5694">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Canary</a:t>
                      </a:r>
                    </a:p>
                  </a:txBody>
                  <a:tcPr marT="45706" marB="457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Bird</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BI</a:t>
                      </a:r>
                    </a:p>
                  </a:txBody>
                  <a:tcPr marT="45706" marB="457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639976">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German Shepard</a:t>
                      </a:r>
                    </a:p>
                  </a:txBody>
                  <a:tcPr marT="45706" marB="457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Dog</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65</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DG</a:t>
                      </a:r>
                    </a:p>
                  </a:txBody>
                  <a:tcPr marT="45706" marB="457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65694">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Boxer</a:t>
                      </a:r>
                    </a:p>
                  </a:txBody>
                  <a:tcPr marT="45706" marB="457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Dog</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34</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DG</a:t>
                      </a:r>
                    </a:p>
                  </a:txBody>
                  <a:tcPr marT="45706" marB="457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8907" name="Text Box 71"/>
          <p:cNvSpPr txBox="1">
            <a:spLocks noChangeArrowheads="1"/>
          </p:cNvSpPr>
          <p:nvPr/>
        </p:nvSpPr>
        <p:spPr bwMode="auto">
          <a:xfrm>
            <a:off x="4918587" y="911396"/>
            <a:ext cx="7352072" cy="533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solidFill>
                  <a:schemeClr val="accent2">
                    <a:lumMod val="20000"/>
                    <a:lumOff val="80000"/>
                  </a:schemeClr>
                </a:solidFill>
                <a:latin typeface="Times New Roman" panose="02020603050405020304" pitchFamily="18" charset="0"/>
              </a:rPr>
              <a:t>QUESTION: What would the following query return?</a:t>
            </a:r>
          </a:p>
          <a:p>
            <a:pPr eaLnBrk="1" hangingPunct="1">
              <a:spcBef>
                <a:spcPct val="50000"/>
              </a:spcBef>
              <a:buClrTx/>
              <a:buSzTx/>
              <a:buFontTx/>
              <a:buNone/>
            </a:pPr>
            <a:r>
              <a:rPr lang="en-US" altLang="en-US" sz="2400" b="1" i="1" dirty="0" smtClean="0">
                <a:solidFill>
                  <a:schemeClr val="accent2">
                    <a:lumMod val="20000"/>
                    <a:lumOff val="80000"/>
                  </a:schemeClr>
                </a:solidFill>
                <a:latin typeface="Times New Roman" panose="02020603050405020304" pitchFamily="18" charset="0"/>
              </a:rPr>
              <a:t>          SELECT </a:t>
            </a:r>
            <a:r>
              <a:rPr lang="en-US" altLang="en-US" sz="2400" b="1" i="1" dirty="0">
                <a:solidFill>
                  <a:schemeClr val="accent2">
                    <a:lumMod val="20000"/>
                    <a:lumOff val="80000"/>
                  </a:schemeClr>
                </a:solidFill>
                <a:latin typeface="Times New Roman" panose="02020603050405020304" pitchFamily="18" charset="0"/>
              </a:rPr>
              <a:t>Type, Weight </a:t>
            </a:r>
            <a:r>
              <a:rPr lang="en-US" altLang="en-US" sz="2400" b="1" i="1" dirty="0" smtClean="0">
                <a:solidFill>
                  <a:schemeClr val="accent2">
                    <a:lumMod val="20000"/>
                    <a:lumOff val="80000"/>
                  </a:schemeClr>
                </a:solidFill>
                <a:latin typeface="Times New Roman" panose="02020603050405020304" pitchFamily="18" charset="0"/>
              </a:rPr>
              <a:t>FROM pet</a:t>
            </a:r>
            <a:r>
              <a:rPr lang="en-US" altLang="en-US" sz="2400" b="1" i="1" dirty="0" smtClean="0">
                <a:solidFill>
                  <a:schemeClr val="accent2">
                    <a:lumMod val="40000"/>
                    <a:lumOff val="60000"/>
                  </a:schemeClr>
                </a:solidFill>
                <a:latin typeface="Times New Roman" panose="02020603050405020304" pitchFamily="18" charset="0"/>
              </a:rPr>
              <a:t/>
            </a:r>
            <a:br>
              <a:rPr lang="en-US" altLang="en-US" sz="2400" b="1" i="1" dirty="0" smtClean="0">
                <a:solidFill>
                  <a:schemeClr val="accent2">
                    <a:lumMod val="40000"/>
                    <a:lumOff val="60000"/>
                  </a:schemeClr>
                </a:solidFill>
                <a:latin typeface="Times New Roman" panose="02020603050405020304" pitchFamily="18" charset="0"/>
              </a:rPr>
            </a:br>
            <a:r>
              <a:rPr lang="en-US" altLang="en-US" sz="1400" b="1" i="1" dirty="0" err="1" smtClean="0">
                <a:solidFill>
                  <a:schemeClr val="accent2">
                    <a:lumMod val="20000"/>
                    <a:lumOff val="80000"/>
                  </a:schemeClr>
                </a:solidFill>
                <a:latin typeface="Courier New" panose="02070309020205020404" pitchFamily="49" charset="0"/>
                <a:cs typeface="Courier New" panose="02070309020205020404" pitchFamily="49" charset="0"/>
              </a:rPr>
              <a:t>mysql</a:t>
            </a: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&gt; </a:t>
            </a:r>
            <a:r>
              <a:rPr lang="en-US" altLang="en-US" sz="1400" b="1" i="1" dirty="0" smtClean="0">
                <a:solidFill>
                  <a:schemeClr val="accent2">
                    <a:lumMod val="20000"/>
                    <a:lumOff val="80000"/>
                  </a:schemeClr>
                </a:solidFill>
                <a:latin typeface="Courier New" panose="02070309020205020404" pitchFamily="49" charset="0"/>
                <a:cs typeface="Courier New" panose="02070309020205020404" pitchFamily="49" charset="0"/>
              </a:rPr>
              <a:t>SELECT </a:t>
            </a: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type, weight </a:t>
            </a:r>
            <a:r>
              <a:rPr lang="en-US" altLang="en-US" sz="1400" b="1" i="1" dirty="0" smtClean="0">
                <a:solidFill>
                  <a:schemeClr val="accent2">
                    <a:lumMod val="20000"/>
                    <a:lumOff val="80000"/>
                  </a:schemeClr>
                </a:solidFill>
                <a:latin typeface="Courier New" panose="02070309020205020404" pitchFamily="49" charset="0"/>
                <a:cs typeface="Courier New" panose="02070309020205020404" pitchFamily="49" charset="0"/>
              </a:rPr>
              <a:t>FROM pet</a:t>
            </a: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 type | weight |</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 Dog  |     35 |</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 Dog  |     65 |</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 Dog  |     34 |</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 Dog  |     50 |</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 Cat  |     14 |</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 Cat  |     13 |</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 Bird |      1 |</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 Bird |      2 |</a:t>
            </a:r>
          </a:p>
          <a:p>
            <a:pPr eaLnBrk="1" hangingPunct="1">
              <a:spcBef>
                <a:spcPct val="50000"/>
              </a:spcBef>
              <a:buClrTx/>
              <a:buSzTx/>
              <a:buFontTx/>
              <a:buNone/>
            </a:pPr>
            <a:r>
              <a:rPr lang="en-US" altLang="en-US" sz="1400" b="1" i="1" dirty="0">
                <a:solidFill>
                  <a:schemeClr val="accent2">
                    <a:lumMod val="20000"/>
                    <a:lumOff val="80000"/>
                  </a:schemeClr>
                </a:solidFill>
                <a:latin typeface="Courier New" panose="02070309020205020404" pitchFamily="49" charset="0"/>
                <a:cs typeface="Courier New" panose="02070309020205020404" pitchFamily="49" charset="0"/>
              </a:rPr>
              <a:t>+------+--------+</a:t>
            </a:r>
          </a:p>
          <a:p>
            <a:pPr eaLnBrk="1" hangingPunct="1">
              <a:spcBef>
                <a:spcPct val="50000"/>
              </a:spcBef>
              <a:buClrTx/>
              <a:buSzTx/>
              <a:buFontTx/>
              <a:buNone/>
            </a:pPr>
            <a:endParaRPr lang="en-US" altLang="en-US" sz="1000" b="1" i="1" dirty="0">
              <a:solidFill>
                <a:schemeClr val="accent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4628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4294967295"/>
          </p:nvPr>
        </p:nvSpPr>
        <p:spPr/>
        <p:txBody>
          <a:bodyPr/>
          <a:lstStyle/>
          <a:p>
            <a:pPr>
              <a:defRPr/>
            </a:pPr>
            <a:fld id="{13D2426F-7E53-45C5-94DF-0F6F8148DA54}" type="datetime1">
              <a:rPr lang="en-US"/>
              <a:pPr>
                <a:defRPr/>
              </a:pPr>
              <a:t>8/27/2018</a:t>
            </a:fld>
            <a:endParaRPr lang="en-US"/>
          </a:p>
        </p:txBody>
      </p:sp>
      <p:sp>
        <p:nvSpPr>
          <p:cNvPr id="5" name="Footer Placeholder 2"/>
          <p:cNvSpPr>
            <a:spLocks noGrp="1"/>
          </p:cNvSpPr>
          <p:nvPr>
            <p:ph type="ftr" sz="quarter" idx="11"/>
          </p:nvPr>
        </p:nvSpPr>
        <p:spPr/>
        <p:txBody>
          <a:bodyPr/>
          <a:lstStyle/>
          <a:p>
            <a:pPr>
              <a:defRPr/>
            </a:pPr>
            <a:r>
              <a:rPr lang="en-US"/>
              <a:t>CS319</a:t>
            </a:r>
          </a:p>
        </p:txBody>
      </p:sp>
      <p:sp>
        <p:nvSpPr>
          <p:cNvPr id="798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27E9BB55-3C87-4E9D-A48A-55EB07F51BAD}" type="slidenum">
              <a:rPr lang="en-US" altLang="en-US" sz="2400">
                <a:latin typeface="Times New Roman" panose="02020603050405020304" pitchFamily="18" charset="0"/>
              </a:rPr>
              <a:pPr lvl="1">
                <a:spcBef>
                  <a:spcPct val="0"/>
                </a:spcBef>
                <a:buClrTx/>
                <a:buFontTx/>
                <a:buNone/>
              </a:pPr>
              <a:t>13</a:t>
            </a:fld>
            <a:endParaRPr lang="en-US" altLang="en-US" sz="2400">
              <a:latin typeface="Times New Roman" panose="02020603050405020304" pitchFamily="18" charset="0"/>
            </a:endParaRPr>
          </a:p>
        </p:txBody>
      </p:sp>
      <p:sp>
        <p:nvSpPr>
          <p:cNvPr id="79877" name="Text Box 2"/>
          <p:cNvSpPr txBox="1">
            <a:spLocks noChangeArrowheads="1"/>
          </p:cNvSpPr>
          <p:nvPr/>
        </p:nvSpPr>
        <p:spPr bwMode="auto">
          <a:xfrm>
            <a:off x="2667000" y="228600"/>
            <a:ext cx="8001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solidFill>
                  <a:schemeClr val="accent2">
                    <a:lumMod val="20000"/>
                    <a:lumOff val="80000"/>
                  </a:schemeClr>
                </a:solidFill>
                <a:latin typeface="Times New Roman" panose="02020603050405020304" pitchFamily="18" charset="0"/>
              </a:rPr>
              <a:t>QUESTION: What do you think the following query will return?</a:t>
            </a:r>
          </a:p>
          <a:p>
            <a:pPr eaLnBrk="1" hangingPunct="1">
              <a:spcBef>
                <a:spcPct val="50000"/>
              </a:spcBef>
              <a:buClrTx/>
              <a:buSzTx/>
              <a:buFontTx/>
              <a:buNone/>
            </a:pPr>
            <a:r>
              <a:rPr lang="en-US" altLang="en-US" sz="2400" b="1" i="1" dirty="0" smtClean="0">
                <a:solidFill>
                  <a:schemeClr val="accent2">
                    <a:lumMod val="20000"/>
                    <a:lumOff val="80000"/>
                  </a:schemeClr>
                </a:solidFill>
                <a:latin typeface="Times New Roman" panose="02020603050405020304" pitchFamily="18" charset="0"/>
              </a:rPr>
              <a:t>SELECT </a:t>
            </a:r>
            <a:r>
              <a:rPr lang="en-US" altLang="en-US" sz="2400" b="1" i="1" dirty="0">
                <a:solidFill>
                  <a:schemeClr val="accent2">
                    <a:lumMod val="20000"/>
                    <a:lumOff val="80000"/>
                  </a:schemeClr>
                </a:solidFill>
                <a:latin typeface="Times New Roman" panose="02020603050405020304" pitchFamily="18" charset="0"/>
              </a:rPr>
              <a:t>Type </a:t>
            </a:r>
            <a:r>
              <a:rPr lang="en-US" altLang="en-US" sz="2400" b="1" i="1" dirty="0" smtClean="0">
                <a:solidFill>
                  <a:schemeClr val="accent2">
                    <a:lumMod val="20000"/>
                    <a:lumOff val="80000"/>
                  </a:schemeClr>
                </a:solidFill>
                <a:latin typeface="Times New Roman" panose="02020603050405020304" pitchFamily="18" charset="0"/>
              </a:rPr>
              <a:t>FROM pet GROUP BY type</a:t>
            </a:r>
            <a:endParaRPr lang="en-US" altLang="en-US" sz="2400" b="1" i="1" dirty="0">
              <a:solidFill>
                <a:schemeClr val="accent2">
                  <a:lumMod val="20000"/>
                  <a:lumOff val="80000"/>
                </a:schemeClr>
              </a:solidFill>
              <a:latin typeface="Times New Roman" panose="02020603050405020304" pitchFamily="18" charset="0"/>
            </a:endParaRPr>
          </a:p>
        </p:txBody>
      </p:sp>
      <p:sp>
        <p:nvSpPr>
          <p:cNvPr id="79878" name="Text Box 4"/>
          <p:cNvSpPr txBox="1">
            <a:spLocks noChangeArrowheads="1"/>
          </p:cNvSpPr>
          <p:nvPr/>
        </p:nvSpPr>
        <p:spPr bwMode="auto">
          <a:xfrm>
            <a:off x="2534265" y="3456038"/>
            <a:ext cx="1018867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solidFill>
                  <a:schemeClr val="accent2">
                    <a:lumMod val="20000"/>
                    <a:lumOff val="80000"/>
                  </a:schemeClr>
                </a:solidFill>
                <a:latin typeface="Times New Roman" panose="02020603050405020304" pitchFamily="18" charset="0"/>
              </a:rPr>
              <a:t>QUESTION: What about:</a:t>
            </a:r>
          </a:p>
          <a:p>
            <a:pPr eaLnBrk="1" hangingPunct="1">
              <a:spcBef>
                <a:spcPct val="50000"/>
              </a:spcBef>
              <a:buClrTx/>
              <a:buSzTx/>
              <a:buFontTx/>
              <a:buNone/>
            </a:pPr>
            <a:r>
              <a:rPr lang="en-US" altLang="en-US" sz="2400" b="1" i="1" dirty="0" smtClean="0">
                <a:solidFill>
                  <a:schemeClr val="accent2">
                    <a:lumMod val="20000"/>
                    <a:lumOff val="80000"/>
                  </a:schemeClr>
                </a:solidFill>
                <a:latin typeface="Times New Roman" panose="02020603050405020304" pitchFamily="18" charset="0"/>
              </a:rPr>
              <a:t>SELECT </a:t>
            </a:r>
            <a:r>
              <a:rPr lang="en-US" altLang="en-US" sz="2400" b="1" i="1" dirty="0">
                <a:solidFill>
                  <a:schemeClr val="accent2">
                    <a:lumMod val="20000"/>
                    <a:lumOff val="80000"/>
                  </a:schemeClr>
                </a:solidFill>
                <a:latin typeface="Times New Roman" panose="02020603050405020304" pitchFamily="18" charset="0"/>
              </a:rPr>
              <a:t>Type, </a:t>
            </a:r>
            <a:r>
              <a:rPr lang="en-US" altLang="en-US" sz="2400" b="1" i="1" dirty="0" smtClean="0">
                <a:solidFill>
                  <a:schemeClr val="accent2">
                    <a:lumMod val="20000"/>
                    <a:lumOff val="80000"/>
                  </a:schemeClr>
                </a:solidFill>
                <a:latin typeface="Times New Roman" panose="02020603050405020304" pitchFamily="18" charset="0"/>
              </a:rPr>
              <a:t>SUM(Weight</a:t>
            </a:r>
            <a:r>
              <a:rPr lang="en-US" altLang="en-US" sz="2400" b="1" i="1" dirty="0">
                <a:solidFill>
                  <a:schemeClr val="accent2">
                    <a:lumMod val="20000"/>
                    <a:lumOff val="80000"/>
                  </a:schemeClr>
                </a:solidFill>
                <a:latin typeface="Times New Roman" panose="02020603050405020304" pitchFamily="18" charset="0"/>
              </a:rPr>
              <a:t>) </a:t>
            </a:r>
            <a:r>
              <a:rPr lang="en-US" altLang="en-US" sz="2400" b="1" i="1" dirty="0" smtClean="0">
                <a:solidFill>
                  <a:schemeClr val="accent2">
                    <a:lumMod val="20000"/>
                    <a:lumOff val="80000"/>
                  </a:schemeClr>
                </a:solidFill>
                <a:latin typeface="Times New Roman" panose="02020603050405020304" pitchFamily="18" charset="0"/>
              </a:rPr>
              <a:t>FROM pet GROUP BY type</a:t>
            </a:r>
            <a:endParaRPr lang="en-US" altLang="en-US" sz="2400" b="1" i="1" dirty="0">
              <a:solidFill>
                <a:schemeClr val="accent2">
                  <a:lumMod val="20000"/>
                  <a:lumOff val="80000"/>
                </a:schemeClr>
              </a:solidFill>
              <a:latin typeface="Times New Roman" panose="02020603050405020304" pitchFamily="18" charset="0"/>
            </a:endParaRPr>
          </a:p>
        </p:txBody>
      </p:sp>
      <p:sp>
        <p:nvSpPr>
          <p:cNvPr id="7" name="Rectangle 6"/>
          <p:cNvSpPr>
            <a:spLocks noChangeArrowheads="1"/>
          </p:cNvSpPr>
          <p:nvPr/>
        </p:nvSpPr>
        <p:spPr bwMode="auto">
          <a:xfrm>
            <a:off x="2788921" y="1430469"/>
            <a:ext cx="7239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2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200" b="1" dirty="0" err="1">
                <a:latin typeface="Courier New" panose="02070309020205020404" pitchFamily="49" charset="0"/>
                <a:cs typeface="Courier New" panose="02070309020205020404" pitchFamily="49" charset="0"/>
              </a:rPr>
              <a:t>mysql</a:t>
            </a:r>
            <a:r>
              <a:rPr lang="en-US" altLang="en-US" sz="1200" b="1" dirty="0">
                <a:latin typeface="Courier New" panose="02070309020205020404" pitchFamily="49" charset="0"/>
                <a:cs typeface="Courier New" panose="02070309020205020404" pitchFamily="49" charset="0"/>
              </a:rPr>
              <a:t>&gt; </a:t>
            </a:r>
            <a:r>
              <a:rPr lang="en-US" altLang="en-US" sz="1200" b="1" dirty="0" smtClean="0">
                <a:latin typeface="Courier New" panose="02070309020205020404" pitchFamily="49" charset="0"/>
                <a:cs typeface="Courier New" panose="02070309020205020404" pitchFamily="49" charset="0"/>
              </a:rPr>
              <a:t>SELECT </a:t>
            </a:r>
            <a:r>
              <a:rPr lang="en-US" altLang="en-US" sz="1200" b="1" dirty="0">
                <a:latin typeface="Courier New" panose="02070309020205020404" pitchFamily="49" charset="0"/>
                <a:cs typeface="Courier New" panose="02070309020205020404" pitchFamily="49" charset="0"/>
              </a:rPr>
              <a:t>type </a:t>
            </a:r>
            <a:r>
              <a:rPr lang="en-US" altLang="en-US" sz="1200" b="1" dirty="0" smtClean="0">
                <a:latin typeface="Courier New" panose="02070309020205020404" pitchFamily="49" charset="0"/>
                <a:cs typeface="Courier New" panose="02070309020205020404" pitchFamily="49" charset="0"/>
              </a:rPr>
              <a:t>FROM pet GROUP BY </a:t>
            </a:r>
            <a:r>
              <a:rPr lang="en-US" altLang="en-US" sz="1200" b="1" dirty="0">
                <a:latin typeface="Courier New" panose="02070309020205020404" pitchFamily="49" charset="0"/>
                <a:cs typeface="Courier New" panose="02070309020205020404" pitchFamily="49" charset="0"/>
              </a:rPr>
              <a:t>type</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    -&gt; ;</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 type |</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 Bird |</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 Cat  |</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 Dog  |</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3 rows in set (0.00 sec)</a:t>
            </a:r>
          </a:p>
          <a:p>
            <a:pPr eaLnBrk="1" hangingPunct="1">
              <a:spcBef>
                <a:spcPct val="0"/>
              </a:spcBef>
              <a:buClrTx/>
              <a:buSzTx/>
              <a:buFontTx/>
              <a:buNone/>
            </a:pPr>
            <a:endParaRPr lang="en-US" altLang="en-US" sz="1200" dirty="0">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en-US" altLang="en-US" sz="1200" dirty="0">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en-US" altLang="en-US" sz="1200" dirty="0">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en-US" altLang="en-US" sz="1200" dirty="0">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en-US" altLang="en-US" sz="1200" dirty="0">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en-US" altLang="en-US" sz="1200"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200" b="1" dirty="0" err="1">
                <a:latin typeface="Courier New" panose="02070309020205020404" pitchFamily="49" charset="0"/>
                <a:cs typeface="Courier New" panose="02070309020205020404" pitchFamily="49" charset="0"/>
              </a:rPr>
              <a:t>mysql</a:t>
            </a:r>
            <a:r>
              <a:rPr lang="en-US" altLang="en-US" sz="1200" b="1" dirty="0">
                <a:latin typeface="Courier New" panose="02070309020205020404" pitchFamily="49" charset="0"/>
                <a:cs typeface="Courier New" panose="02070309020205020404" pitchFamily="49" charset="0"/>
              </a:rPr>
              <a:t>&gt; </a:t>
            </a:r>
            <a:r>
              <a:rPr lang="en-US" altLang="en-US" sz="1200" b="1" dirty="0" smtClean="0">
                <a:latin typeface="Courier New" panose="02070309020205020404" pitchFamily="49" charset="0"/>
                <a:cs typeface="Courier New" panose="02070309020205020404" pitchFamily="49" charset="0"/>
              </a:rPr>
              <a:t>SELECT </a:t>
            </a:r>
            <a:r>
              <a:rPr lang="en-US" altLang="en-US" sz="1200" b="1" dirty="0">
                <a:latin typeface="Courier New" panose="02070309020205020404" pitchFamily="49" charset="0"/>
                <a:cs typeface="Courier New" panose="02070309020205020404" pitchFamily="49" charset="0"/>
              </a:rPr>
              <a:t>type, </a:t>
            </a:r>
            <a:r>
              <a:rPr lang="en-US" altLang="en-US" sz="1200" b="1" dirty="0" smtClean="0">
                <a:latin typeface="Courier New" panose="02070309020205020404" pitchFamily="49" charset="0"/>
                <a:cs typeface="Courier New" panose="02070309020205020404" pitchFamily="49" charset="0"/>
              </a:rPr>
              <a:t>SUM(weight</a:t>
            </a:r>
            <a:r>
              <a:rPr lang="en-US" altLang="en-US" sz="1200" b="1" dirty="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FROM </a:t>
            </a:r>
            <a:r>
              <a:rPr lang="en-US" altLang="en-US" sz="1200" b="1" dirty="0">
                <a:latin typeface="Courier New" panose="02070309020205020404" pitchFamily="49" charset="0"/>
                <a:cs typeface="Courier New" panose="02070309020205020404" pitchFamily="49" charset="0"/>
              </a:rPr>
              <a:t>pet </a:t>
            </a:r>
            <a:r>
              <a:rPr lang="en-US" altLang="en-US" sz="1200" b="1" dirty="0" smtClean="0">
                <a:latin typeface="Courier New" panose="02070309020205020404" pitchFamily="49" charset="0"/>
                <a:cs typeface="Courier New" panose="02070309020205020404" pitchFamily="49" charset="0"/>
              </a:rPr>
              <a:t>GROUP BY </a:t>
            </a:r>
            <a:r>
              <a:rPr lang="en-US" altLang="en-US" sz="1200" b="1" dirty="0">
                <a:latin typeface="Courier New" panose="02070309020205020404" pitchFamily="49" charset="0"/>
                <a:cs typeface="Courier New" panose="02070309020205020404" pitchFamily="49" charset="0"/>
              </a:rPr>
              <a:t>type</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    -&gt; ;</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 type | sum(weight) |</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 Bird |           3 |</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 Cat  |          27 |</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 Dog  |         184 |</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200" b="1" dirty="0">
                <a:latin typeface="Courier New" panose="02070309020205020404" pitchFamily="49" charset="0"/>
                <a:cs typeface="Courier New" panose="02070309020205020404" pitchFamily="49" charset="0"/>
              </a:rPr>
              <a:t>3 rows in set (0.00 sec)</a:t>
            </a:r>
          </a:p>
          <a:p>
            <a:pPr eaLnBrk="1" hangingPunct="1">
              <a:spcBef>
                <a:spcPct val="0"/>
              </a:spcBef>
              <a:buClrTx/>
              <a:buSzTx/>
              <a:buFontTx/>
              <a:buNone/>
            </a:pP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3721042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fld id="{B16F84CB-0039-4F9F-87D0-A4DFE5B711D1}" type="datetime1">
              <a:rPr lang="en-US"/>
              <a:pPr>
                <a:defRPr/>
              </a:pPr>
              <a:t>8/27/2018</a:t>
            </a:fld>
            <a:endParaRPr lang="en-US"/>
          </a:p>
        </p:txBody>
      </p:sp>
      <p:sp>
        <p:nvSpPr>
          <p:cNvPr id="4" name="Footer Placeholder 4"/>
          <p:cNvSpPr>
            <a:spLocks noGrp="1"/>
          </p:cNvSpPr>
          <p:nvPr>
            <p:ph type="ftr" sz="quarter" idx="11"/>
          </p:nvPr>
        </p:nvSpPr>
        <p:spPr/>
        <p:txBody>
          <a:bodyPr/>
          <a:lstStyle/>
          <a:p>
            <a:pPr>
              <a:defRPr/>
            </a:pPr>
            <a:r>
              <a:rPr lang="en-US"/>
              <a:t>CS319</a:t>
            </a:r>
          </a:p>
        </p:txBody>
      </p:sp>
      <p:sp>
        <p:nvSpPr>
          <p:cNvPr id="809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2863BF5F-E121-4E6E-B580-B5F86F84CC3C}" type="slidenum">
              <a:rPr lang="en-US" altLang="en-US" sz="2400">
                <a:latin typeface="Times New Roman" panose="02020603050405020304" pitchFamily="18" charset="0"/>
              </a:rPr>
              <a:pPr lvl="1">
                <a:spcBef>
                  <a:spcPct val="0"/>
                </a:spcBef>
                <a:buClrTx/>
                <a:buFontTx/>
                <a:buNone/>
              </a:pPr>
              <a:t>14</a:t>
            </a:fld>
            <a:endParaRPr lang="en-US" altLang="en-US" sz="2400">
              <a:latin typeface="Times New Roman" panose="02020603050405020304" pitchFamily="18" charset="0"/>
            </a:endParaRPr>
          </a:p>
        </p:txBody>
      </p:sp>
      <p:sp>
        <p:nvSpPr>
          <p:cNvPr id="80901" name="Rectangle 3"/>
          <p:cNvSpPr>
            <a:spLocks noGrp="1" noChangeArrowheads="1"/>
          </p:cNvSpPr>
          <p:nvPr>
            <p:ph type="body" idx="1"/>
          </p:nvPr>
        </p:nvSpPr>
        <p:spPr>
          <a:xfrm>
            <a:off x="1141411" y="304800"/>
            <a:ext cx="10342666" cy="5867400"/>
          </a:xfrm>
        </p:spPr>
        <p:txBody>
          <a:bodyPr/>
          <a:lstStyle/>
          <a:p>
            <a:pPr>
              <a:buFont typeface="Wingdings" panose="05000000000000000000" pitchFamily="2" charset="2"/>
              <a:buNone/>
            </a:pPr>
            <a:r>
              <a:rPr lang="en-US" altLang="en-US" dirty="0" smtClean="0"/>
              <a:t>NOTE:</a:t>
            </a:r>
          </a:p>
          <a:p>
            <a:endParaRPr lang="en-US" altLang="en-US" b="1" dirty="0" smtClean="0">
              <a:solidFill>
                <a:srgbClr val="FFCC00"/>
              </a:solidFill>
            </a:endParaRPr>
          </a:p>
          <a:p>
            <a:r>
              <a:rPr lang="en-US" altLang="en-US" i="1" dirty="0" smtClean="0"/>
              <a:t>SELECT type, weight FROM pet GROUP BY type</a:t>
            </a:r>
            <a:r>
              <a:rPr lang="en-US" altLang="en-US" dirty="0" smtClean="0"/>
              <a:t> </a:t>
            </a:r>
            <a:r>
              <a:rPr lang="en-US" altLang="en-US" dirty="0" smtClean="0">
                <a:sym typeface="Wingdings" panose="05000000000000000000" pitchFamily="2" charset="2"/>
              </a:rPr>
              <a:t></a:t>
            </a:r>
            <a:r>
              <a:rPr lang="en-US" altLang="en-US" dirty="0" smtClean="0"/>
              <a:t> THIS WON’T DO WHAT YOU EXPECT!!</a:t>
            </a:r>
          </a:p>
          <a:p>
            <a:pPr>
              <a:buFont typeface="Wingdings" panose="05000000000000000000" pitchFamily="2" charset="2"/>
              <a:buNone/>
            </a:pPr>
            <a:endParaRPr lang="en-US" altLang="en-US" dirty="0" smtClean="0"/>
          </a:p>
          <a:p>
            <a:pPr>
              <a:buFont typeface="Wingdings" panose="05000000000000000000" pitchFamily="2" charset="2"/>
              <a:buNone/>
            </a:pPr>
            <a:endParaRPr lang="en-US" altLang="en-US" dirty="0" smtClean="0"/>
          </a:p>
          <a:p>
            <a:r>
              <a:rPr lang="en-US" altLang="en-US" i="1" dirty="0" smtClean="0"/>
              <a:t>SELECT type, weight FROM pet GROUP BY type, </a:t>
            </a:r>
            <a:r>
              <a:rPr lang="en-US" altLang="en-US" i="1" dirty="0"/>
              <a:t>w</a:t>
            </a:r>
            <a:r>
              <a:rPr lang="en-US" altLang="en-US" i="1" dirty="0" smtClean="0"/>
              <a:t>eight</a:t>
            </a:r>
            <a:r>
              <a:rPr lang="en-US" altLang="en-US" dirty="0" smtClean="0"/>
              <a:t> </a:t>
            </a:r>
            <a:r>
              <a:rPr lang="en-US" altLang="en-US" dirty="0" smtClean="0">
                <a:sym typeface="Wingdings" panose="05000000000000000000" pitchFamily="2" charset="2"/>
              </a:rPr>
              <a:t></a:t>
            </a:r>
            <a:r>
              <a:rPr lang="en-US" altLang="en-US" dirty="0" smtClean="0"/>
              <a:t> THIS IS OKAY</a:t>
            </a:r>
          </a:p>
          <a:p>
            <a:endParaRPr lang="en-US" altLang="en-US" dirty="0" smtClean="0"/>
          </a:p>
        </p:txBody>
      </p:sp>
    </p:spTree>
    <p:extLst>
      <p:ext uri="{BB962C8B-B14F-4D97-AF65-F5344CB8AC3E}">
        <p14:creationId xmlns:p14="http://schemas.microsoft.com/office/powerpoint/2010/main" val="3672024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e Placeholder 3"/>
          <p:cNvSpPr>
            <a:spLocks noGrp="1"/>
          </p:cNvSpPr>
          <p:nvPr>
            <p:ph type="dt" sz="quarter" idx="4294967295"/>
          </p:nvPr>
        </p:nvSpPr>
        <p:spPr/>
        <p:txBody>
          <a:bodyPr/>
          <a:lstStyle/>
          <a:p>
            <a:pPr>
              <a:defRPr/>
            </a:pPr>
            <a:fld id="{7D551493-E8CE-4CD7-A349-73652FA950CA}" type="datetime1">
              <a:rPr lang="en-US"/>
              <a:pPr>
                <a:defRPr/>
              </a:pPr>
              <a:t>8/27/2018</a:t>
            </a:fld>
            <a:endParaRPr lang="en-US"/>
          </a:p>
        </p:txBody>
      </p:sp>
      <p:sp>
        <p:nvSpPr>
          <p:cNvPr id="51" name="Footer Placeholder 4"/>
          <p:cNvSpPr>
            <a:spLocks noGrp="1"/>
          </p:cNvSpPr>
          <p:nvPr>
            <p:ph type="ftr" sz="quarter" idx="11"/>
          </p:nvPr>
        </p:nvSpPr>
        <p:spPr/>
        <p:txBody>
          <a:bodyPr/>
          <a:lstStyle/>
          <a:p>
            <a:pPr>
              <a:defRPr/>
            </a:pPr>
            <a:r>
              <a:rPr lang="en-US"/>
              <a:t>CS319</a:t>
            </a:r>
          </a:p>
        </p:txBody>
      </p:sp>
      <p:sp>
        <p:nvSpPr>
          <p:cNvPr id="819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543F937A-752D-4847-A495-9EEB4389C91D}" type="slidenum">
              <a:rPr lang="en-US" altLang="en-US" sz="2400">
                <a:latin typeface="Times New Roman" panose="02020603050405020304" pitchFamily="18" charset="0"/>
              </a:rPr>
              <a:pPr lvl="1">
                <a:spcBef>
                  <a:spcPct val="0"/>
                </a:spcBef>
                <a:buClrTx/>
                <a:buFontTx/>
                <a:buNone/>
              </a:pPr>
              <a:t>15</a:t>
            </a:fld>
            <a:endParaRPr lang="en-US" altLang="en-US" sz="2400">
              <a:latin typeface="Times New Roman" panose="02020603050405020304" pitchFamily="18" charset="0"/>
            </a:endParaRPr>
          </a:p>
        </p:txBody>
      </p:sp>
      <p:sp>
        <p:nvSpPr>
          <p:cNvPr id="81925" name="Rectangle 3"/>
          <p:cNvSpPr>
            <a:spLocks noGrp="1" noChangeArrowheads="1"/>
          </p:cNvSpPr>
          <p:nvPr>
            <p:ph type="body" idx="1"/>
          </p:nvPr>
        </p:nvSpPr>
        <p:spPr>
          <a:xfrm>
            <a:off x="1141411" y="381000"/>
            <a:ext cx="4802189" cy="1752600"/>
          </a:xfrm>
        </p:spPr>
        <p:txBody>
          <a:bodyPr>
            <a:normAutofit/>
          </a:bodyPr>
          <a:lstStyle/>
          <a:p>
            <a:pPr>
              <a:lnSpc>
                <a:spcPct val="80000"/>
              </a:lnSpc>
            </a:pPr>
            <a:r>
              <a:rPr lang="en-US" altLang="en-US" sz="2800" i="1" dirty="0" smtClean="0">
                <a:latin typeface="Arial" panose="020B0604020202020204" pitchFamily="34" charset="0"/>
                <a:cs typeface="Arial" panose="020B0604020202020204" pitchFamily="34" charset="0"/>
              </a:rPr>
              <a:t>SELECT type, name FROM pet GROUP BY type, name</a:t>
            </a:r>
            <a:br>
              <a:rPr lang="en-US" altLang="en-US" sz="2800" i="1" dirty="0" smtClean="0">
                <a:latin typeface="Arial" panose="020B0604020202020204" pitchFamily="34" charset="0"/>
                <a:cs typeface="Arial" panose="020B0604020202020204" pitchFamily="34" charset="0"/>
              </a:rPr>
            </a:br>
            <a:r>
              <a:rPr lang="en-US" altLang="en-US" sz="2800" dirty="0" smtClean="0">
                <a:latin typeface="Arial" panose="020B0604020202020204" pitchFamily="34" charset="0"/>
                <a:cs typeface="Arial" panose="020B0604020202020204" pitchFamily="34" charset="0"/>
              </a:rPr>
              <a:t>gives</a:t>
            </a:r>
            <a:r>
              <a:rPr lang="en-US" altLang="en-US" sz="2800" dirty="0">
                <a:latin typeface="Arial" panose="020B0604020202020204" pitchFamily="34" charset="0"/>
                <a:cs typeface="Arial" panose="020B0604020202020204" pitchFamily="34" charset="0"/>
              </a:rPr>
              <a:t>:</a:t>
            </a:r>
            <a:endParaRPr lang="en-US" altLang="en-US" sz="2800" i="1" dirty="0"/>
          </a:p>
        </p:txBody>
      </p:sp>
      <p:sp>
        <p:nvSpPr>
          <p:cNvPr id="81926" name="Rectangle 4"/>
          <p:cNvSpPr>
            <a:spLocks noChangeArrowheads="1"/>
          </p:cNvSpPr>
          <p:nvPr/>
        </p:nvSpPr>
        <p:spPr bwMode="auto">
          <a:xfrm>
            <a:off x="5943601" y="228600"/>
            <a:ext cx="5982928" cy="242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lnSpc>
                <a:spcPct val="90000"/>
              </a:lnSpc>
              <a:spcBef>
                <a:spcPct val="20000"/>
              </a:spcBef>
              <a:buClr>
                <a:schemeClr val="tx2"/>
              </a:buClr>
              <a:buSzPct val="75000"/>
              <a:buFont typeface="Wingdings" panose="05000000000000000000" pitchFamily="2" charset="2"/>
              <a:buChar char="l"/>
            </a:pPr>
            <a:r>
              <a:rPr lang="en-US" altLang="en-US" sz="2800" i="1" dirty="0" smtClean="0">
                <a:latin typeface="Arial" panose="020B0604020202020204" pitchFamily="34" charset="0"/>
                <a:cs typeface="Arial" panose="020B0604020202020204" pitchFamily="34" charset="0"/>
              </a:rPr>
              <a:t>SELECT type, COUNT(*) AS '</a:t>
            </a:r>
            <a:r>
              <a:rPr lang="en-US" altLang="en-US" sz="2800" i="1" dirty="0" err="1" smtClean="0">
                <a:latin typeface="Arial" panose="020B0604020202020204" pitchFamily="34" charset="0"/>
                <a:cs typeface="Arial" panose="020B0604020202020204" pitchFamily="34" charset="0"/>
              </a:rPr>
              <a:t>Num</a:t>
            </a:r>
            <a:r>
              <a:rPr lang="en-US" altLang="en-US" sz="2800" i="1" dirty="0" smtClean="0">
                <a:latin typeface="Arial" panose="020B0604020202020204" pitchFamily="34" charset="0"/>
                <a:cs typeface="Arial" panose="020B0604020202020204" pitchFamily="34" charset="0"/>
              </a:rPr>
              <a:t> </a:t>
            </a:r>
            <a:r>
              <a:rPr lang="en-US" altLang="en-US" sz="2800" i="1" dirty="0">
                <a:latin typeface="Arial" panose="020B0604020202020204" pitchFamily="34" charset="0"/>
                <a:cs typeface="Arial" panose="020B0604020202020204" pitchFamily="34" charset="0"/>
              </a:rPr>
              <a:t>Of Pets' </a:t>
            </a:r>
            <a:r>
              <a:rPr lang="en-US" altLang="en-US" sz="2800" i="1" dirty="0" smtClean="0">
                <a:latin typeface="Arial" panose="020B0604020202020204" pitchFamily="34" charset="0"/>
                <a:cs typeface="Arial" panose="020B0604020202020204" pitchFamily="34" charset="0"/>
              </a:rPr>
              <a:t>FROM pet GROUP BY type </a:t>
            </a:r>
            <a:r>
              <a:rPr lang="en-US" altLang="en-US" sz="2800" i="1" dirty="0">
                <a:latin typeface="Arial" panose="020B0604020202020204" pitchFamily="34" charset="0"/>
                <a:cs typeface="Arial" panose="020B0604020202020204" pitchFamily="34" charset="0"/>
              </a:rPr>
              <a:t>HAVING </a:t>
            </a:r>
            <a:r>
              <a:rPr lang="en-US" altLang="en-US" sz="2800" i="1" dirty="0" smtClean="0">
                <a:latin typeface="Arial" panose="020B0604020202020204" pitchFamily="34" charset="0"/>
                <a:cs typeface="Arial" panose="020B0604020202020204" pitchFamily="34" charset="0"/>
              </a:rPr>
              <a:t>SUM(weight</a:t>
            </a:r>
            <a:r>
              <a:rPr lang="en-US" altLang="en-US" sz="2800" i="1" dirty="0">
                <a:latin typeface="Arial" panose="020B0604020202020204" pitchFamily="34" charset="0"/>
                <a:cs typeface="Arial" panose="020B0604020202020204" pitchFamily="34" charset="0"/>
              </a:rPr>
              <a:t>) &lt; 40 </a:t>
            </a:r>
          </a:p>
          <a:p>
            <a:pPr eaLnBrk="1" hangingPunct="1">
              <a:lnSpc>
                <a:spcPct val="90000"/>
              </a:lnSpc>
              <a:spcBef>
                <a:spcPct val="20000"/>
              </a:spcBef>
              <a:buClr>
                <a:schemeClr val="tx2"/>
              </a:buClr>
              <a:buSzPct val="75000"/>
              <a:buFont typeface="Wingdings" panose="05000000000000000000" pitchFamily="2" charset="2"/>
              <a:buNone/>
            </a:pPr>
            <a:r>
              <a:rPr lang="en-US" altLang="en-US" sz="2800" dirty="0">
                <a:latin typeface="Arial" panose="020B0604020202020204" pitchFamily="34" charset="0"/>
                <a:cs typeface="Arial" panose="020B0604020202020204" pitchFamily="34" charset="0"/>
              </a:rPr>
              <a:t>   gives:</a:t>
            </a:r>
            <a:endParaRPr lang="en-US" altLang="en-US" sz="2800" i="1" dirty="0">
              <a:latin typeface="Times New Roman" panose="02020603050405020304" pitchFamily="18" charset="0"/>
            </a:endParaRPr>
          </a:p>
        </p:txBody>
      </p:sp>
      <p:graphicFrame>
        <p:nvGraphicFramePr>
          <p:cNvPr id="127144" name="Group 168"/>
          <p:cNvGraphicFramePr>
            <a:graphicFrameLocks noGrp="1"/>
          </p:cNvGraphicFramePr>
          <p:nvPr>
            <p:extLst>
              <p:ext uri="{D42A27DB-BD31-4B8C-83A1-F6EECF244321}">
                <p14:modId xmlns:p14="http://schemas.microsoft.com/office/powerpoint/2010/main" val="1592307348"/>
              </p:ext>
            </p:extLst>
          </p:nvPr>
        </p:nvGraphicFramePr>
        <p:xfrm>
          <a:off x="1324897" y="1707353"/>
          <a:ext cx="3581400" cy="3292479"/>
        </p:xfrm>
        <a:graphic>
          <a:graphicData uri="http://schemas.openxmlformats.org/drawingml/2006/table">
            <a:tbl>
              <a:tblPr/>
              <a:tblGrid>
                <a:gridCol w="1458913">
                  <a:extLst>
                    <a:ext uri="{9D8B030D-6E8A-4147-A177-3AD203B41FA5}">
                      <a16:colId xmlns:a16="http://schemas.microsoft.com/office/drawing/2014/main" val="20000"/>
                    </a:ext>
                  </a:extLst>
                </a:gridCol>
                <a:gridCol w="2122487">
                  <a:extLst>
                    <a:ext uri="{9D8B030D-6E8A-4147-A177-3AD203B41FA5}">
                      <a16:colId xmlns:a16="http://schemas.microsoft.com/office/drawing/2014/main" val="20001"/>
                    </a:ext>
                  </a:extLst>
                </a:gridCol>
              </a:tblGrid>
              <a:tr h="36583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Times New Roman" pitchFamily="18" charset="0"/>
                        </a:rPr>
                        <a:t>Type</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Name</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Dog</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Poodle</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Cat</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Calico</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Cat</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Siamese</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Dog</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Lab</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Bird</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Budgie</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Bird</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Canary</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Dog</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German Shepard</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Dog</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Boxer</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27141" name="Group 165"/>
          <p:cNvGraphicFramePr>
            <a:graphicFrameLocks noGrp="1"/>
          </p:cNvGraphicFramePr>
          <p:nvPr/>
        </p:nvGraphicFramePr>
        <p:xfrm>
          <a:off x="6934200" y="2971801"/>
          <a:ext cx="2362200" cy="1144589"/>
        </p:xfrm>
        <a:graphic>
          <a:graphicData uri="http://schemas.openxmlformats.org/drawingml/2006/table">
            <a:tbl>
              <a:tblPr/>
              <a:tblGrid>
                <a:gridCol w="838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6586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Times New Roman" pitchFamily="18" charset="0"/>
                        </a:rPr>
                        <a:t>Type</a:t>
                      </a:r>
                    </a:p>
                  </a:txBody>
                  <a:tcPr marT="45733" marB="457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Num of Pets</a:t>
                      </a:r>
                    </a:p>
                  </a:txBody>
                  <a:tcPr marT="45733" marB="457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86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Bird</a:t>
                      </a:r>
                    </a:p>
                  </a:txBody>
                  <a:tcPr marT="45733" marB="457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txBody>
                  <a:tcPr marT="45733" marB="457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28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Cat</a:t>
                      </a:r>
                    </a:p>
                  </a:txBody>
                  <a:tcPr marT="45733" marB="457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2</a:t>
                      </a:r>
                    </a:p>
                  </a:txBody>
                  <a:tcPr marT="45733" marB="457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498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randombar(horizontal)">
                                      <p:cBhvr>
                                        <p:cTn id="7" dur="500"/>
                                        <p:tgtEl>
                                          <p:spTgt spid="81926"/>
                                        </p:tgtEl>
                                      </p:cBhvr>
                                    </p:animEffect>
                                  </p:childTnLst>
                                </p:cTn>
                              </p:par>
                              <p:par>
                                <p:cTn id="8" presetID="14" presetClass="entr" presetSubtype="10" fill="hold" nodeType="withEffect">
                                  <p:stCondLst>
                                    <p:cond delay="0"/>
                                  </p:stCondLst>
                                  <p:childTnLst>
                                    <p:set>
                                      <p:cBhvr>
                                        <p:cTn id="9" dur="1" fill="hold">
                                          <p:stCondLst>
                                            <p:cond delay="0"/>
                                          </p:stCondLst>
                                        </p:cTn>
                                        <p:tgtEl>
                                          <p:spTgt spid="127141"/>
                                        </p:tgtEl>
                                        <p:attrNameLst>
                                          <p:attrName>style.visibility</p:attrName>
                                        </p:attrNameLst>
                                      </p:cBhvr>
                                      <p:to>
                                        <p:strVal val="visible"/>
                                      </p:to>
                                    </p:set>
                                    <p:animEffect transition="in" filter="randombar(horizontal)">
                                      <p:cBhvr>
                                        <p:cTn id="10" dur="500"/>
                                        <p:tgtEl>
                                          <p:spTgt spid="127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1" y="1884362"/>
            <a:ext cx="10481628" cy="3998912"/>
          </a:xfrm>
        </p:spPr>
        <p:txBody>
          <a:bodyPr>
            <a:normAutofit/>
          </a:bodyPr>
          <a:lstStyle/>
          <a:p>
            <a:r>
              <a:rPr lang="en-US" dirty="0" smtClean="0"/>
              <a:t>Upon completion of this video, you should be able to:</a:t>
            </a:r>
          </a:p>
          <a:p>
            <a:pPr lvl="1"/>
            <a:r>
              <a:rPr lang="en-US" dirty="0" smtClean="0"/>
              <a:t>Write queries that use aggregate functions such as SUM and MAX</a:t>
            </a:r>
          </a:p>
          <a:p>
            <a:pPr lvl="1"/>
            <a:r>
              <a:rPr lang="en-US" dirty="0" smtClean="0"/>
              <a:t>Write queries that use EXIST, IN and NOT IN</a:t>
            </a:r>
          </a:p>
          <a:p>
            <a:pPr lvl="1"/>
            <a:r>
              <a:rPr lang="en-US" dirty="0" smtClean="0"/>
              <a:t>Create queries that count groups of items</a:t>
            </a:r>
          </a:p>
          <a:p>
            <a:pPr lvl="1"/>
            <a:endParaRPr lang="en-US" dirty="0" smtClean="0"/>
          </a:p>
          <a:p>
            <a:pPr lvl="1"/>
            <a:endParaRPr lang="en-US" dirty="0" smtClean="0"/>
          </a:p>
        </p:txBody>
      </p:sp>
      <p:sp>
        <p:nvSpPr>
          <p:cNvPr id="6" name="Footer Placeholder 5"/>
          <p:cNvSpPr>
            <a:spLocks noGrp="1"/>
          </p:cNvSpPr>
          <p:nvPr>
            <p:ph type="ftr" sz="quarter" idx="11"/>
          </p:nvPr>
        </p:nvSpPr>
        <p:spPr>
          <a:xfrm>
            <a:off x="142916" y="6113087"/>
            <a:ext cx="6239309" cy="365125"/>
          </a:xfrm>
        </p:spPr>
        <p:txBody>
          <a:bodyPr/>
          <a:lstStyle/>
          <a:p>
            <a:r>
              <a:rPr lang="en-US" dirty="0" smtClean="0"/>
              <a:t>CS3319</a:t>
            </a:r>
            <a:endParaRPr lang="en-US" dirty="0"/>
          </a:p>
        </p:txBody>
      </p:sp>
      <p:sp>
        <p:nvSpPr>
          <p:cNvPr id="4" name="Slide Number Placeholder 3"/>
          <p:cNvSpPr>
            <a:spLocks noGrp="1"/>
          </p:cNvSpPr>
          <p:nvPr>
            <p:ph type="sldNum" sz="quarter" idx="12"/>
          </p:nvPr>
        </p:nvSpPr>
        <p:spPr>
          <a:xfrm>
            <a:off x="10728362" y="6248400"/>
            <a:ext cx="1314131" cy="365125"/>
          </a:xfrm>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p:txBody>
          <a:bodyPr/>
          <a:lstStyle/>
          <a:p>
            <a:pPr>
              <a:defRPr/>
            </a:pPr>
            <a:fld id="{EC6A8374-3C7E-4D17-9010-278611944D3C}" type="datetime1">
              <a:rPr lang="en-US"/>
              <a:pPr>
                <a:defRPr/>
              </a:pPr>
              <a:t>8/27/2018</a:t>
            </a:fld>
            <a:endParaRPr lang="en-US"/>
          </a:p>
        </p:txBody>
      </p:sp>
      <p:sp>
        <p:nvSpPr>
          <p:cNvPr id="5" name="Footer Placeholder 4"/>
          <p:cNvSpPr>
            <a:spLocks noGrp="1"/>
          </p:cNvSpPr>
          <p:nvPr>
            <p:ph type="ftr" sz="quarter" idx="11"/>
          </p:nvPr>
        </p:nvSpPr>
        <p:spPr/>
        <p:txBody>
          <a:bodyPr/>
          <a:lstStyle/>
          <a:p>
            <a:pPr>
              <a:defRPr/>
            </a:pPr>
            <a:r>
              <a:rPr lang="en-US"/>
              <a:t>CS319</a:t>
            </a:r>
          </a:p>
        </p:txBody>
      </p:sp>
      <p:sp>
        <p:nvSpPr>
          <p:cNvPr id="686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EF1B6B8D-B396-415F-B8AA-3B602A87659E}" type="slidenum">
              <a:rPr lang="en-US" altLang="en-US" sz="2400">
                <a:latin typeface="Times New Roman" panose="02020603050405020304" pitchFamily="18" charset="0"/>
              </a:rPr>
              <a:pPr lvl="1">
                <a:spcBef>
                  <a:spcPct val="0"/>
                </a:spcBef>
                <a:buClrTx/>
                <a:buFontTx/>
                <a:buNone/>
              </a:pPr>
              <a:t>3</a:t>
            </a:fld>
            <a:endParaRPr lang="en-US" altLang="en-US" sz="2400">
              <a:latin typeface="Times New Roman" panose="02020603050405020304" pitchFamily="18" charset="0"/>
            </a:endParaRPr>
          </a:p>
        </p:txBody>
      </p:sp>
      <p:sp>
        <p:nvSpPr>
          <p:cNvPr id="114690" name="Rectangle 2"/>
          <p:cNvSpPr>
            <a:spLocks noGrp="1" noChangeArrowheads="1"/>
          </p:cNvSpPr>
          <p:nvPr>
            <p:ph type="title"/>
          </p:nvPr>
        </p:nvSpPr>
        <p:spPr>
          <a:xfrm>
            <a:off x="1671484" y="-147484"/>
            <a:ext cx="8080375" cy="762000"/>
          </a:xfrm>
        </p:spPr>
        <p:txBody>
          <a:bodyPr/>
          <a:lstStyle/>
          <a:p>
            <a:pPr>
              <a:defRPr/>
            </a:pPr>
            <a:r>
              <a:rPr lang="en-US" dirty="0"/>
              <a:t>More on Nested SQL Queries</a:t>
            </a:r>
          </a:p>
        </p:txBody>
      </p:sp>
      <p:sp>
        <p:nvSpPr>
          <p:cNvPr id="68614" name="Rectangle 3"/>
          <p:cNvSpPr>
            <a:spLocks noGrp="1" noChangeArrowheads="1"/>
          </p:cNvSpPr>
          <p:nvPr>
            <p:ph type="body" idx="1"/>
          </p:nvPr>
        </p:nvSpPr>
        <p:spPr>
          <a:xfrm>
            <a:off x="1671484" y="685800"/>
            <a:ext cx="9301316" cy="5943600"/>
          </a:xfrm>
        </p:spPr>
        <p:txBody>
          <a:bodyPr/>
          <a:lstStyle/>
          <a:p>
            <a:pPr>
              <a:lnSpc>
                <a:spcPct val="80000"/>
              </a:lnSpc>
            </a:pPr>
            <a:r>
              <a:rPr lang="en-US" altLang="en-US" sz="2800" dirty="0"/>
              <a:t>The predicate part of the where clause can contain a nested SQL query, connected to the main query by things like =, &lt;&gt;, &gt;= and then the words SOME, ANY or ALL</a:t>
            </a:r>
          </a:p>
          <a:p>
            <a:pPr>
              <a:lnSpc>
                <a:spcPct val="80000"/>
              </a:lnSpc>
              <a:buFont typeface="Wingdings" panose="05000000000000000000" pitchFamily="2" charset="2"/>
              <a:buNone/>
            </a:pPr>
            <a:r>
              <a:rPr lang="en-US" altLang="en-US" sz="2800" b="1" dirty="0">
                <a:solidFill>
                  <a:schemeClr val="accent2">
                    <a:lumMod val="40000"/>
                    <a:lumOff val="60000"/>
                  </a:schemeClr>
                </a:solidFill>
              </a:rPr>
              <a:t>Query: Find the employee who makes the greatest salary.</a:t>
            </a:r>
          </a:p>
          <a:p>
            <a:pPr>
              <a:lnSpc>
                <a:spcPct val="80000"/>
              </a:lnSpc>
              <a:buFont typeface="Wingdings" panose="05000000000000000000" pitchFamily="2" charset="2"/>
              <a:buNone/>
            </a:pPr>
            <a:endParaRPr lang="en-US" altLang="en-US" sz="2800" dirty="0"/>
          </a:p>
          <a:p>
            <a:pPr>
              <a:lnSpc>
                <a:spcPct val="80000"/>
              </a:lnSpc>
              <a:buFont typeface="Wingdings" panose="05000000000000000000" pitchFamily="2" charset="2"/>
              <a:buNone/>
            </a:pPr>
            <a:r>
              <a:rPr lang="en-US" altLang="en-US" sz="2800" dirty="0"/>
              <a:t>Example:</a:t>
            </a:r>
          </a:p>
          <a:p>
            <a:pPr>
              <a:lnSpc>
                <a:spcPct val="80000"/>
              </a:lnSpc>
              <a:buFont typeface="Wingdings" panose="05000000000000000000" pitchFamily="2" charset="2"/>
              <a:buNone/>
            </a:pPr>
            <a:r>
              <a:rPr lang="en-US" altLang="en-US" sz="1800" b="1" dirty="0" err="1">
                <a:latin typeface="Courier New" panose="02070309020205020404" pitchFamily="49" charset="0"/>
                <a:cs typeface="Courier New" panose="02070309020205020404" pitchFamily="49" charset="0"/>
              </a:rPr>
              <a:t>mysql</a:t>
            </a:r>
            <a:r>
              <a:rPr lang="en-US" altLang="en-US" sz="1800" b="1" dirty="0">
                <a:latin typeface="Courier New" panose="02070309020205020404" pitchFamily="49" charset="0"/>
                <a:cs typeface="Courier New" panose="02070309020205020404" pitchFamily="49" charset="0"/>
              </a:rPr>
              <a:t>&gt; </a:t>
            </a:r>
            <a:r>
              <a:rPr lang="en-US" altLang="en-US" sz="1800" b="1" dirty="0" smtClean="0">
                <a:latin typeface="Courier New" panose="02070309020205020404" pitchFamily="49" charset="0"/>
                <a:cs typeface="Courier New" panose="02070309020205020404" pitchFamily="49" charset="0"/>
              </a:rPr>
              <a:t>SELECT </a:t>
            </a:r>
            <a:r>
              <a:rPr lang="en-US" altLang="en-US" sz="1800" b="1" dirty="0" err="1">
                <a:latin typeface="Courier New" panose="02070309020205020404" pitchFamily="49" charset="0"/>
                <a:cs typeface="Courier New" panose="02070309020205020404" pitchFamily="49" charset="0"/>
              </a:rPr>
              <a:t>name,salary</a:t>
            </a:r>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FROM </a:t>
            </a:r>
            <a:r>
              <a:rPr lang="en-US" altLang="en-US" sz="1800" b="1" dirty="0" err="1">
                <a:latin typeface="Courier New" panose="02070309020205020404" pitchFamily="49" charset="0"/>
                <a:cs typeface="Courier New" panose="02070309020205020404" pitchFamily="49" charset="0"/>
              </a:rPr>
              <a:t>emp</a:t>
            </a:r>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WHERE salary </a:t>
            </a:r>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(SELECT MAX(salary) FROM </a:t>
            </a:r>
            <a:r>
              <a:rPr lang="en-US" altLang="en-US" sz="1800" b="1" dirty="0" err="1">
                <a:latin typeface="Courier New" panose="02070309020205020404" pitchFamily="49" charset="0"/>
                <a:cs typeface="Courier New" panose="02070309020205020404" pitchFamily="49" charset="0"/>
              </a:rPr>
              <a:t>emp</a:t>
            </a:r>
            <a:r>
              <a:rPr lang="en-US" altLang="en-US" sz="1800" b="1" dirty="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 name        | salary |</a:t>
            </a:r>
          </a:p>
          <a:p>
            <a:pPr>
              <a:lnSpc>
                <a:spcPct val="80000"/>
              </a:lnSpc>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 Monty Burns | 100000 |</a:t>
            </a:r>
          </a:p>
          <a:p>
            <a:pPr>
              <a:lnSpc>
                <a:spcPct val="80000"/>
              </a:lnSpc>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en-US" sz="1600" dirty="0">
                <a:latin typeface="Courier New" panose="02070309020205020404" pitchFamily="49" charset="0"/>
                <a:cs typeface="Courier New" panose="02070309020205020404" pitchFamily="49" charset="0"/>
              </a:rPr>
              <a:t>1 row in set (0.00 sec)</a:t>
            </a:r>
          </a:p>
          <a:p>
            <a:pPr>
              <a:lnSpc>
                <a:spcPct val="80000"/>
              </a:lnSpc>
              <a:buFont typeface="Wingdings" panose="05000000000000000000" pitchFamily="2" charset="2"/>
              <a:buNone/>
            </a:pPr>
            <a:endParaRPr lang="en-US" altLang="en-US" sz="2800" dirty="0"/>
          </a:p>
        </p:txBody>
      </p:sp>
    </p:spTree>
    <p:extLst>
      <p:ext uri="{BB962C8B-B14F-4D97-AF65-F5344CB8AC3E}">
        <p14:creationId xmlns:p14="http://schemas.microsoft.com/office/powerpoint/2010/main" val="4107779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Slide Number Placeholder 5"/>
          <p:cNvSpPr>
            <a:spLocks noGrp="1"/>
          </p:cNvSpPr>
          <p:nvPr>
            <p:ph type="sldNum" sz="quarter" idx="12"/>
          </p:nvPr>
        </p:nvSpPr>
        <p:spPr bwMode="auto">
          <a:xfrm>
            <a:off x="11153007" y="6352506"/>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13530D02-8792-4D77-AD0C-2CF306023353}" type="slidenum">
              <a:rPr lang="en-US" altLang="en-US" sz="2400">
                <a:latin typeface="Times New Roman" panose="02020603050405020304" pitchFamily="18" charset="0"/>
              </a:rPr>
              <a:pPr lvl="1">
                <a:spcBef>
                  <a:spcPct val="0"/>
                </a:spcBef>
                <a:buClrTx/>
                <a:buFontTx/>
                <a:buNone/>
              </a:pPr>
              <a:t>4</a:t>
            </a:fld>
            <a:endParaRPr lang="en-US" altLang="en-US" sz="2400" dirty="0">
              <a:latin typeface="Times New Roman" panose="02020603050405020304" pitchFamily="18" charset="0"/>
            </a:endParaRPr>
          </a:p>
        </p:txBody>
      </p:sp>
      <p:sp>
        <p:nvSpPr>
          <p:cNvPr id="110594" name="Rectangle 2"/>
          <p:cNvSpPr>
            <a:spLocks noGrp="1" noChangeArrowheads="1"/>
          </p:cNvSpPr>
          <p:nvPr>
            <p:ph type="title"/>
          </p:nvPr>
        </p:nvSpPr>
        <p:spPr>
          <a:xfrm>
            <a:off x="2819401" y="0"/>
            <a:ext cx="6784975" cy="762000"/>
          </a:xfrm>
        </p:spPr>
        <p:txBody>
          <a:bodyPr/>
          <a:lstStyle/>
          <a:p>
            <a:pPr>
              <a:defRPr/>
            </a:pPr>
            <a:r>
              <a:rPr lang="en-US" dirty="0"/>
              <a:t>Different Types of Joins</a:t>
            </a:r>
          </a:p>
        </p:txBody>
      </p:sp>
      <p:sp>
        <p:nvSpPr>
          <p:cNvPr id="69638" name="Rectangle 3"/>
          <p:cNvSpPr>
            <a:spLocks noGrp="1" noChangeArrowheads="1"/>
          </p:cNvSpPr>
          <p:nvPr>
            <p:ph type="body" idx="1"/>
          </p:nvPr>
        </p:nvSpPr>
        <p:spPr>
          <a:xfrm>
            <a:off x="2514600" y="990600"/>
            <a:ext cx="7772400" cy="533400"/>
          </a:xfrm>
        </p:spPr>
        <p:txBody>
          <a:bodyPr/>
          <a:lstStyle/>
          <a:p>
            <a:r>
              <a:rPr lang="en-US" altLang="en-US" dirty="0" smtClean="0"/>
              <a:t>Consider the following tables:</a:t>
            </a:r>
          </a:p>
        </p:txBody>
      </p:sp>
      <p:graphicFrame>
        <p:nvGraphicFramePr>
          <p:cNvPr id="110682" name="Group 90"/>
          <p:cNvGraphicFramePr>
            <a:graphicFrameLocks noGrp="1"/>
          </p:cNvGraphicFramePr>
          <p:nvPr/>
        </p:nvGraphicFramePr>
        <p:xfrm>
          <a:off x="2819400" y="1981200"/>
          <a:ext cx="4724400" cy="1682752"/>
        </p:xfrm>
        <a:graphic>
          <a:graphicData uri="http://schemas.openxmlformats.org/drawingml/2006/table">
            <a:tbl>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4206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err="1" smtClean="0">
                          <a:ln>
                            <a:noFill/>
                          </a:ln>
                          <a:solidFill>
                            <a:schemeClr val="tx1"/>
                          </a:solidFill>
                          <a:effectLst/>
                          <a:latin typeface="Times New Roman" pitchFamily="18" charset="0"/>
                        </a:rPr>
                        <a:t>FirstName</a:t>
                      </a:r>
                      <a:endParaRPr kumimoji="0" lang="en-US" sz="2400" b="1" i="0" u="none" strike="noStrike" cap="none" normalizeH="0" baseline="0" dirty="0" smtClean="0">
                        <a:ln>
                          <a:noFill/>
                        </a:ln>
                        <a:solidFill>
                          <a:schemeClr val="tx1"/>
                        </a:solidFill>
                        <a:effectLst/>
                        <a:latin typeface="Times New Roman" pitchFamily="18" charset="0"/>
                      </a:endParaRPr>
                    </a:p>
                  </a:txBody>
                  <a:tcPr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LastName</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DriverLic</a:t>
                      </a:r>
                    </a:p>
                  </a:txBody>
                  <a:tcPr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206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Jane</a:t>
                      </a:r>
                    </a:p>
                  </a:txBody>
                  <a:tcPr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Banks</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W2</a:t>
                      </a:r>
                    </a:p>
                  </a:txBody>
                  <a:tcPr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206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Mary</a:t>
                      </a:r>
                    </a:p>
                  </a:txBody>
                  <a:tcPr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Poppins</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E3</a:t>
                      </a:r>
                    </a:p>
                  </a:txBody>
                  <a:tcPr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206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Hugh</a:t>
                      </a:r>
                    </a:p>
                  </a:txBody>
                  <a:tcPr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Grant</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R4</a:t>
                      </a:r>
                    </a:p>
                  </a:txBody>
                  <a:tcPr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0681" name="Group 89"/>
          <p:cNvGraphicFramePr>
            <a:graphicFrameLocks noGrp="1"/>
          </p:cNvGraphicFramePr>
          <p:nvPr>
            <p:extLst>
              <p:ext uri="{D42A27DB-BD31-4B8C-83A1-F6EECF244321}">
                <p14:modId xmlns:p14="http://schemas.microsoft.com/office/powerpoint/2010/main" val="2481318679"/>
              </p:ext>
            </p:extLst>
          </p:nvPr>
        </p:nvGraphicFramePr>
        <p:xfrm>
          <a:off x="2819400" y="4502152"/>
          <a:ext cx="5867400" cy="2103440"/>
        </p:xfrm>
        <a:graphic>
          <a:graphicData uri="http://schemas.openxmlformats.org/drawingml/2006/table">
            <a:tbl>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206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err="1" smtClean="0">
                          <a:ln>
                            <a:noFill/>
                          </a:ln>
                          <a:solidFill>
                            <a:schemeClr val="tx1"/>
                          </a:solidFill>
                          <a:effectLst/>
                          <a:latin typeface="Times New Roman" pitchFamily="18" charset="0"/>
                        </a:rPr>
                        <a:t>CarLic</a:t>
                      </a:r>
                      <a:endParaRPr kumimoji="0" lang="en-US" sz="2400" b="1" i="0" u="none" strike="noStrike" cap="none" normalizeH="0" baseline="0" dirty="0" smtClean="0">
                        <a:ln>
                          <a:noFill/>
                        </a:ln>
                        <a:solidFill>
                          <a:schemeClr val="tx1"/>
                        </a:solidFill>
                        <a:effectLst/>
                        <a:latin typeface="Times New Roman" pitchFamily="18" charset="0"/>
                      </a:endParaRPr>
                    </a:p>
                  </a:txBody>
                  <a:tcPr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Make</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Model</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DriverLic</a:t>
                      </a:r>
                    </a:p>
                  </a:txBody>
                  <a:tcPr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206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ABC 123</a:t>
                      </a:r>
                    </a:p>
                  </a:txBody>
                  <a:tcPr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Honda</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Civic</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E3</a:t>
                      </a:r>
                    </a:p>
                  </a:txBody>
                  <a:tcPr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206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CCD 345</a:t>
                      </a:r>
                    </a:p>
                  </a:txBody>
                  <a:tcPr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Honda</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Civic</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R3</a:t>
                      </a:r>
                    </a:p>
                  </a:txBody>
                  <a:tcPr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206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EER 232</a:t>
                      </a:r>
                    </a:p>
                  </a:txBody>
                  <a:tcPr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Toyota</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err="1" smtClean="0">
                          <a:ln>
                            <a:noFill/>
                          </a:ln>
                          <a:solidFill>
                            <a:schemeClr val="tx1"/>
                          </a:solidFill>
                          <a:effectLst/>
                          <a:latin typeface="Times New Roman" pitchFamily="18" charset="0"/>
                        </a:rPr>
                        <a:t>Tercel</a:t>
                      </a:r>
                      <a:endParaRPr kumimoji="0" lang="en-US" sz="2400" b="0" i="0" u="none" strike="noStrike" cap="none" normalizeH="0" baseline="0" dirty="0" smtClean="0">
                        <a:ln>
                          <a:noFill/>
                        </a:ln>
                        <a:solidFill>
                          <a:schemeClr val="tx1"/>
                        </a:solidFill>
                        <a:effectLst/>
                        <a:latin typeface="Times New Roman" pitchFamily="18" charset="0"/>
                      </a:endParaRP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E3</a:t>
                      </a:r>
                    </a:p>
                  </a:txBody>
                  <a:tcPr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206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DRS 345</a:t>
                      </a:r>
                    </a:p>
                  </a:txBody>
                  <a:tcPr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Oldsmobile</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LaSabre</a:t>
                      </a:r>
                    </a:p>
                  </a:txBody>
                  <a:tcPr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X3</a:t>
                      </a:r>
                    </a:p>
                  </a:txBody>
                  <a:tcPr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9693" name="Text Box 91"/>
          <p:cNvSpPr txBox="1">
            <a:spLocks noChangeArrowheads="1"/>
          </p:cNvSpPr>
          <p:nvPr/>
        </p:nvSpPr>
        <p:spPr bwMode="auto">
          <a:xfrm>
            <a:off x="2781300" y="4083052"/>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latin typeface="Times New Roman" panose="02020603050405020304" pitchFamily="18" charset="0"/>
              </a:rPr>
              <a:t>Car:</a:t>
            </a:r>
          </a:p>
        </p:txBody>
      </p:sp>
      <p:sp>
        <p:nvSpPr>
          <p:cNvPr id="69694" name="Text Box 92"/>
          <p:cNvSpPr txBox="1">
            <a:spLocks noChangeArrowheads="1"/>
          </p:cNvSpPr>
          <p:nvPr/>
        </p:nvSpPr>
        <p:spPr bwMode="auto">
          <a:xfrm>
            <a:off x="2667000" y="15621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latin typeface="Times New Roman" panose="02020603050405020304" pitchFamily="18" charset="0"/>
              </a:rPr>
              <a:t>Driver:</a:t>
            </a:r>
          </a:p>
        </p:txBody>
      </p:sp>
    </p:spTree>
    <p:extLst>
      <p:ext uri="{BB962C8B-B14F-4D97-AF65-F5344CB8AC3E}">
        <p14:creationId xmlns:p14="http://schemas.microsoft.com/office/powerpoint/2010/main" val="487291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fld id="{0FD9A74C-BCA9-4A54-B719-1EDF8B17ED6A}" type="datetime1">
              <a:rPr lang="en-US"/>
              <a:pPr>
                <a:defRPr/>
              </a:pPr>
              <a:t>8/27/2018</a:t>
            </a:fld>
            <a:endParaRPr lang="en-US"/>
          </a:p>
        </p:txBody>
      </p:sp>
      <p:sp>
        <p:nvSpPr>
          <p:cNvPr id="4" name="Footer Placeholder 4"/>
          <p:cNvSpPr>
            <a:spLocks noGrp="1"/>
          </p:cNvSpPr>
          <p:nvPr>
            <p:ph type="ftr" sz="quarter" idx="11"/>
          </p:nvPr>
        </p:nvSpPr>
        <p:spPr/>
        <p:txBody>
          <a:bodyPr/>
          <a:lstStyle/>
          <a:p>
            <a:pPr>
              <a:defRPr/>
            </a:pPr>
            <a:r>
              <a:rPr lang="en-US"/>
              <a:t>CS319</a:t>
            </a:r>
          </a:p>
        </p:txBody>
      </p:sp>
      <p:sp>
        <p:nvSpPr>
          <p:cNvPr id="706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9277219A-D4BD-4A68-8D8D-2D5389B5727C}" type="slidenum">
              <a:rPr lang="en-US" altLang="en-US" sz="2400">
                <a:latin typeface="Times New Roman" panose="02020603050405020304" pitchFamily="18" charset="0"/>
              </a:rPr>
              <a:pPr lvl="1">
                <a:spcBef>
                  <a:spcPct val="0"/>
                </a:spcBef>
                <a:buClrTx/>
                <a:buFontTx/>
                <a:buNone/>
              </a:pPr>
              <a:t>5</a:t>
            </a:fld>
            <a:endParaRPr lang="en-US" altLang="en-US" sz="2400">
              <a:latin typeface="Times New Roman" panose="02020603050405020304" pitchFamily="18" charset="0"/>
            </a:endParaRPr>
          </a:p>
        </p:txBody>
      </p:sp>
      <p:sp>
        <p:nvSpPr>
          <p:cNvPr id="70661" name="Rectangle 2"/>
          <p:cNvSpPr>
            <a:spLocks noGrp="1" noChangeArrowheads="1"/>
          </p:cNvSpPr>
          <p:nvPr>
            <p:ph type="body" idx="1"/>
          </p:nvPr>
        </p:nvSpPr>
        <p:spPr>
          <a:xfrm>
            <a:off x="1235500" y="401052"/>
            <a:ext cx="9920749" cy="2819400"/>
          </a:xfrm>
        </p:spPr>
        <p:txBody>
          <a:bodyPr>
            <a:normAutofit/>
          </a:bodyPr>
          <a:lstStyle/>
          <a:p>
            <a:pPr>
              <a:lnSpc>
                <a:spcPct val="80000"/>
              </a:lnSpc>
            </a:pPr>
            <a:r>
              <a:rPr lang="en-US" altLang="en-US" sz="2800" dirty="0"/>
              <a:t>Query: Find the last name of the people who drive our cars and the model name of the cars they drive:</a:t>
            </a:r>
          </a:p>
          <a:p>
            <a:pPr>
              <a:lnSpc>
                <a:spcPct val="80000"/>
              </a:lnSpc>
              <a:buFont typeface="Wingdings" panose="05000000000000000000" pitchFamily="2" charset="2"/>
              <a:buNone/>
            </a:pPr>
            <a:endParaRPr lang="en-US" altLang="en-US" sz="2800" dirty="0"/>
          </a:p>
          <a:p>
            <a:pPr>
              <a:lnSpc>
                <a:spcPct val="80000"/>
              </a:lnSpc>
              <a:buFont typeface="Wingdings" panose="05000000000000000000" pitchFamily="2" charset="2"/>
              <a:buNone/>
            </a:pPr>
            <a:r>
              <a:rPr lang="en-US" altLang="en-US" sz="2800" i="1" dirty="0" smtClean="0">
                <a:solidFill>
                  <a:schemeClr val="accent2">
                    <a:lumMod val="40000"/>
                    <a:lumOff val="60000"/>
                  </a:schemeClr>
                </a:solidFill>
              </a:rPr>
              <a:t>SELECT </a:t>
            </a:r>
            <a:r>
              <a:rPr lang="en-US" altLang="en-US" sz="2800" i="1" dirty="0" err="1">
                <a:solidFill>
                  <a:schemeClr val="accent2">
                    <a:lumMod val="40000"/>
                    <a:lumOff val="60000"/>
                  </a:schemeClr>
                </a:solidFill>
              </a:rPr>
              <a:t>LastName</a:t>
            </a:r>
            <a:r>
              <a:rPr lang="en-US" altLang="en-US" sz="2800" i="1" dirty="0">
                <a:solidFill>
                  <a:schemeClr val="accent2">
                    <a:lumMod val="40000"/>
                    <a:lumOff val="60000"/>
                  </a:schemeClr>
                </a:solidFill>
              </a:rPr>
              <a:t>, Model </a:t>
            </a:r>
            <a:r>
              <a:rPr lang="en-US" altLang="en-US" sz="2800" i="1" dirty="0" smtClean="0">
                <a:solidFill>
                  <a:schemeClr val="accent2">
                    <a:lumMod val="40000"/>
                    <a:lumOff val="60000"/>
                  </a:schemeClr>
                </a:solidFill>
              </a:rPr>
              <a:t>FROM</a:t>
            </a:r>
            <a:r>
              <a:rPr lang="en-US" altLang="en-US" sz="2800" i="1" dirty="0" smtClean="0">
                <a:solidFill>
                  <a:schemeClr val="accent2">
                    <a:lumMod val="40000"/>
                    <a:lumOff val="60000"/>
                  </a:schemeClr>
                </a:solidFill>
              </a:rPr>
              <a:t> </a:t>
            </a:r>
            <a:r>
              <a:rPr lang="en-US" altLang="en-US" sz="2800" i="1" dirty="0">
                <a:solidFill>
                  <a:schemeClr val="accent2">
                    <a:lumMod val="40000"/>
                    <a:lumOff val="60000"/>
                  </a:schemeClr>
                </a:solidFill>
              </a:rPr>
              <a:t>Driver D </a:t>
            </a:r>
            <a:r>
              <a:rPr lang="en-US" altLang="en-US" sz="2800" i="1" dirty="0" smtClean="0">
                <a:solidFill>
                  <a:schemeClr val="accent2">
                    <a:lumMod val="40000"/>
                    <a:lumOff val="60000"/>
                  </a:schemeClr>
                </a:solidFill>
              </a:rPr>
              <a:t>INNER JOIN Car AS </a:t>
            </a:r>
            <a:r>
              <a:rPr lang="en-US" altLang="en-US" sz="2800" i="1" dirty="0">
                <a:solidFill>
                  <a:schemeClr val="accent2">
                    <a:lumMod val="40000"/>
                    <a:lumOff val="60000"/>
                  </a:schemeClr>
                </a:solidFill>
              </a:rPr>
              <a:t>C </a:t>
            </a:r>
            <a:r>
              <a:rPr lang="en-US" altLang="en-US" sz="2800" i="1" dirty="0" smtClean="0">
                <a:solidFill>
                  <a:schemeClr val="accent2">
                    <a:lumMod val="40000"/>
                    <a:lumOff val="60000"/>
                  </a:schemeClr>
                </a:solidFill>
              </a:rPr>
              <a:t>ON </a:t>
            </a:r>
            <a:r>
              <a:rPr lang="en-US" altLang="en-US" sz="2800" i="1" dirty="0" err="1">
                <a:solidFill>
                  <a:schemeClr val="accent2">
                    <a:lumMod val="40000"/>
                    <a:lumOff val="60000"/>
                  </a:schemeClr>
                </a:solidFill>
              </a:rPr>
              <a:t>C.DriverLic</a:t>
            </a:r>
            <a:r>
              <a:rPr lang="en-US" altLang="en-US" sz="2800" i="1" dirty="0">
                <a:solidFill>
                  <a:schemeClr val="accent2">
                    <a:lumMod val="40000"/>
                    <a:lumOff val="60000"/>
                  </a:schemeClr>
                </a:solidFill>
              </a:rPr>
              <a:t> = </a:t>
            </a:r>
            <a:r>
              <a:rPr lang="en-US" altLang="en-US" sz="2800" i="1" dirty="0" err="1">
                <a:solidFill>
                  <a:schemeClr val="accent2">
                    <a:lumMod val="40000"/>
                    <a:lumOff val="60000"/>
                  </a:schemeClr>
                </a:solidFill>
              </a:rPr>
              <a:t>D.DriverLic</a:t>
            </a:r>
            <a:r>
              <a:rPr lang="en-US" altLang="en-US" sz="2800" i="1" dirty="0">
                <a:solidFill>
                  <a:schemeClr val="accent2">
                    <a:lumMod val="40000"/>
                    <a:lumOff val="60000"/>
                  </a:schemeClr>
                </a:solidFill>
              </a:rPr>
              <a:t>;</a:t>
            </a:r>
          </a:p>
          <a:p>
            <a:pPr>
              <a:lnSpc>
                <a:spcPct val="80000"/>
              </a:lnSpc>
              <a:buFont typeface="Wingdings" panose="05000000000000000000" pitchFamily="2" charset="2"/>
              <a:buNone/>
            </a:pPr>
            <a:r>
              <a:rPr lang="en-US" altLang="en-US" sz="2800" b="1" dirty="0">
                <a:solidFill>
                  <a:schemeClr val="accent2">
                    <a:lumMod val="40000"/>
                    <a:lumOff val="60000"/>
                  </a:schemeClr>
                </a:solidFill>
              </a:rPr>
              <a:t>QUESTION: What table will result?</a:t>
            </a:r>
          </a:p>
        </p:txBody>
      </p:sp>
    </p:spTree>
    <p:extLst>
      <p:ext uri="{BB962C8B-B14F-4D97-AF65-F5344CB8AC3E}">
        <p14:creationId xmlns:p14="http://schemas.microsoft.com/office/powerpoint/2010/main" val="1909107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fld id="{D60C5183-F67C-4475-B189-F0DE9C137AAA}" type="datetime1">
              <a:rPr lang="en-US"/>
              <a:pPr>
                <a:defRPr/>
              </a:pPr>
              <a:t>8/27/2018</a:t>
            </a:fld>
            <a:endParaRPr lang="en-US"/>
          </a:p>
        </p:txBody>
      </p:sp>
      <p:sp>
        <p:nvSpPr>
          <p:cNvPr id="4" name="Footer Placeholder 4"/>
          <p:cNvSpPr>
            <a:spLocks noGrp="1"/>
          </p:cNvSpPr>
          <p:nvPr>
            <p:ph type="ftr" sz="quarter" idx="11"/>
          </p:nvPr>
        </p:nvSpPr>
        <p:spPr/>
        <p:txBody>
          <a:bodyPr/>
          <a:lstStyle/>
          <a:p>
            <a:pPr>
              <a:defRPr/>
            </a:pPr>
            <a:r>
              <a:rPr lang="en-US"/>
              <a:t>CS319</a:t>
            </a:r>
          </a:p>
        </p:txBody>
      </p:sp>
      <p:sp>
        <p:nvSpPr>
          <p:cNvPr id="727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5BC88A1C-2182-469C-9EAF-7D0352D04FE5}" type="slidenum">
              <a:rPr lang="en-US" altLang="en-US" sz="2400">
                <a:latin typeface="Times New Roman" panose="02020603050405020304" pitchFamily="18" charset="0"/>
              </a:rPr>
              <a:pPr lvl="1">
                <a:spcBef>
                  <a:spcPct val="0"/>
                </a:spcBef>
                <a:buClrTx/>
                <a:buFontTx/>
                <a:buNone/>
              </a:pPr>
              <a:t>6</a:t>
            </a:fld>
            <a:endParaRPr lang="en-US" altLang="en-US" sz="2400">
              <a:latin typeface="Times New Roman" panose="02020603050405020304" pitchFamily="18" charset="0"/>
            </a:endParaRPr>
          </a:p>
        </p:txBody>
      </p:sp>
      <p:sp>
        <p:nvSpPr>
          <p:cNvPr id="72709" name="Rectangle 3"/>
          <p:cNvSpPr>
            <a:spLocks noGrp="1" noChangeArrowheads="1"/>
          </p:cNvSpPr>
          <p:nvPr>
            <p:ph type="body" idx="1"/>
          </p:nvPr>
        </p:nvSpPr>
        <p:spPr>
          <a:xfrm>
            <a:off x="974558" y="324852"/>
            <a:ext cx="10672011" cy="4800600"/>
          </a:xfrm>
        </p:spPr>
        <p:txBody>
          <a:bodyPr>
            <a:normAutofit/>
          </a:bodyPr>
          <a:lstStyle/>
          <a:p>
            <a:pPr>
              <a:lnSpc>
                <a:spcPct val="80000"/>
              </a:lnSpc>
            </a:pPr>
            <a:r>
              <a:rPr lang="en-US" altLang="en-US" sz="2800" dirty="0"/>
              <a:t>Also have the IN which connects the outer query with the inner one.  Note that the thing before IN must have the same “shape” as the tuples that result from the nested query.</a:t>
            </a:r>
          </a:p>
          <a:p>
            <a:pPr>
              <a:lnSpc>
                <a:spcPct val="80000"/>
              </a:lnSpc>
            </a:pPr>
            <a:r>
              <a:rPr lang="en-US" altLang="en-US" sz="2800" dirty="0"/>
              <a:t>Note that IN, =ANY and =SOME all produce the same answer.</a:t>
            </a:r>
          </a:p>
          <a:p>
            <a:pPr>
              <a:lnSpc>
                <a:spcPct val="80000"/>
              </a:lnSpc>
              <a:buFont typeface="Wingdings" panose="05000000000000000000" pitchFamily="2" charset="2"/>
              <a:buNone/>
            </a:pPr>
            <a:endParaRPr lang="en-US" altLang="en-US" sz="2800" dirty="0"/>
          </a:p>
          <a:p>
            <a:pPr>
              <a:lnSpc>
                <a:spcPct val="80000"/>
              </a:lnSpc>
              <a:buFont typeface="Wingdings" panose="05000000000000000000" pitchFamily="2" charset="2"/>
              <a:buNone/>
            </a:pPr>
            <a:r>
              <a:rPr lang="en-US" altLang="en-US" sz="2800" b="1" dirty="0"/>
              <a:t>Query: Find the last name of the people who drive one of our cars:</a:t>
            </a:r>
          </a:p>
          <a:p>
            <a:pPr>
              <a:lnSpc>
                <a:spcPct val="80000"/>
              </a:lnSpc>
              <a:buFont typeface="Wingdings" panose="05000000000000000000" pitchFamily="2" charset="2"/>
              <a:buNone/>
            </a:pPr>
            <a:r>
              <a:rPr lang="en-US" altLang="en-US" sz="2800" i="1" dirty="0" smtClean="0"/>
              <a:t>SELECT </a:t>
            </a:r>
            <a:r>
              <a:rPr lang="en-US" altLang="en-US" sz="2800" i="1" dirty="0" err="1"/>
              <a:t>LastName</a:t>
            </a:r>
            <a:r>
              <a:rPr lang="en-US" altLang="en-US" sz="2800" i="1" dirty="0"/>
              <a:t> </a:t>
            </a:r>
            <a:r>
              <a:rPr lang="en-US" altLang="en-US" sz="2800" i="1" dirty="0" smtClean="0"/>
              <a:t>FROM </a:t>
            </a:r>
            <a:r>
              <a:rPr lang="en-US" altLang="en-US" sz="2800" i="1" dirty="0"/>
              <a:t>Driver </a:t>
            </a:r>
            <a:r>
              <a:rPr lang="en-US" altLang="en-US" sz="2800" i="1" dirty="0" smtClean="0"/>
              <a:t>WHERE </a:t>
            </a:r>
            <a:r>
              <a:rPr lang="en-US" altLang="en-US" sz="2800" i="1" dirty="0" err="1"/>
              <a:t>DriverLic</a:t>
            </a:r>
            <a:r>
              <a:rPr lang="en-US" altLang="en-US" sz="2800" i="1" dirty="0"/>
              <a:t> </a:t>
            </a:r>
            <a:r>
              <a:rPr lang="en-US" altLang="en-US" sz="2800" i="1" dirty="0" smtClean="0"/>
              <a:t>IN (SELECT </a:t>
            </a:r>
            <a:r>
              <a:rPr lang="en-US" altLang="en-US" sz="2800" i="1" dirty="0" err="1"/>
              <a:t>DriverLic</a:t>
            </a:r>
            <a:r>
              <a:rPr lang="en-US" altLang="en-US" sz="2800" i="1" dirty="0"/>
              <a:t> </a:t>
            </a:r>
            <a:r>
              <a:rPr lang="en-US" altLang="en-US" sz="2800" i="1" dirty="0" smtClean="0"/>
              <a:t>FROM </a:t>
            </a:r>
            <a:r>
              <a:rPr lang="en-US" altLang="en-US" sz="2800" i="1" dirty="0"/>
              <a:t>Car)</a:t>
            </a:r>
          </a:p>
          <a:p>
            <a:pPr>
              <a:lnSpc>
                <a:spcPct val="80000"/>
              </a:lnSpc>
              <a:buFont typeface="Wingdings" panose="05000000000000000000" pitchFamily="2" charset="2"/>
              <a:buNone/>
            </a:pPr>
            <a:r>
              <a:rPr lang="en-US" altLang="en-US" sz="2800" b="1" dirty="0">
                <a:solidFill>
                  <a:schemeClr val="accent2">
                    <a:lumMod val="40000"/>
                    <a:lumOff val="60000"/>
                  </a:schemeClr>
                </a:solidFill>
              </a:rPr>
              <a:t>QUESTION: What table will result?</a:t>
            </a:r>
          </a:p>
        </p:txBody>
      </p:sp>
    </p:spTree>
    <p:extLst>
      <p:ext uri="{BB962C8B-B14F-4D97-AF65-F5344CB8AC3E}">
        <p14:creationId xmlns:p14="http://schemas.microsoft.com/office/powerpoint/2010/main" val="4115425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CS319</a:t>
            </a:r>
          </a:p>
        </p:txBody>
      </p:sp>
      <p:sp>
        <p:nvSpPr>
          <p:cNvPr id="737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D24F77F7-5F99-403B-B793-66D13E5296BA}" type="slidenum">
              <a:rPr lang="en-US" altLang="en-US" sz="2400">
                <a:latin typeface="Times New Roman" panose="02020603050405020304" pitchFamily="18" charset="0"/>
              </a:rPr>
              <a:pPr lvl="1">
                <a:spcBef>
                  <a:spcPct val="0"/>
                </a:spcBef>
                <a:buClrTx/>
                <a:buFontTx/>
                <a:buNone/>
              </a:pPr>
              <a:t>7</a:t>
            </a:fld>
            <a:endParaRPr lang="en-US" altLang="en-US" sz="2400">
              <a:latin typeface="Times New Roman" panose="02020603050405020304" pitchFamily="18" charset="0"/>
            </a:endParaRPr>
          </a:p>
        </p:txBody>
      </p:sp>
      <p:sp>
        <p:nvSpPr>
          <p:cNvPr id="73733" name="Rectangle 4"/>
          <p:cNvSpPr>
            <a:spLocks noChangeArrowheads="1"/>
          </p:cNvSpPr>
          <p:nvPr/>
        </p:nvSpPr>
        <p:spPr bwMode="auto">
          <a:xfrm>
            <a:off x="1141411" y="380612"/>
            <a:ext cx="10574334"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lnSpc>
                <a:spcPct val="90000"/>
              </a:lnSpc>
              <a:spcBef>
                <a:spcPct val="20000"/>
              </a:spcBef>
              <a:buClr>
                <a:schemeClr val="tx2"/>
              </a:buClr>
              <a:buSzPct val="75000"/>
              <a:buFont typeface="Wingdings" panose="05000000000000000000" pitchFamily="2" charset="2"/>
              <a:buChar char="l"/>
            </a:pPr>
            <a:r>
              <a:rPr lang="en-US" altLang="en-US" sz="2800" b="1" dirty="0">
                <a:latin typeface="+mn-lt"/>
                <a:cs typeface="Times New Roman" panose="02020603050405020304" pitchFamily="18" charset="0"/>
              </a:rPr>
              <a:t>Query: Find Employees who work in London-located departments:</a:t>
            </a:r>
          </a:p>
          <a:p>
            <a:pPr eaLnBrk="1" hangingPunct="1">
              <a:lnSpc>
                <a:spcPct val="90000"/>
              </a:lnSpc>
              <a:spcBef>
                <a:spcPct val="20000"/>
              </a:spcBef>
              <a:buClr>
                <a:schemeClr val="tx2"/>
              </a:buClr>
              <a:buSzPct val="75000"/>
              <a:buFont typeface="Wingdings" panose="05000000000000000000" pitchFamily="2" charset="2"/>
              <a:buNone/>
            </a:pPr>
            <a:r>
              <a:rPr lang="en-US" altLang="en-US" sz="2800" i="1" dirty="0" smtClean="0">
                <a:latin typeface="+mn-lt"/>
                <a:cs typeface="Times New Roman" panose="02020603050405020304" pitchFamily="18" charset="0"/>
              </a:rPr>
              <a:t>SELECT </a:t>
            </a:r>
            <a:r>
              <a:rPr lang="en-US" altLang="en-US" sz="2800" i="1" dirty="0">
                <a:latin typeface="+mn-lt"/>
                <a:cs typeface="Times New Roman" panose="02020603050405020304" pitchFamily="18" charset="0"/>
              </a:rPr>
              <a:t>* </a:t>
            </a:r>
            <a:r>
              <a:rPr lang="en-US" altLang="en-US" sz="2800" i="1" dirty="0" smtClean="0">
                <a:latin typeface="+mn-lt"/>
                <a:cs typeface="Times New Roman" panose="02020603050405020304" pitchFamily="18" charset="0"/>
              </a:rPr>
              <a:t>FROM </a:t>
            </a:r>
            <a:r>
              <a:rPr lang="en-US" altLang="en-US" sz="2800" i="1" dirty="0">
                <a:latin typeface="+mn-lt"/>
                <a:cs typeface="Times New Roman" panose="02020603050405020304" pitchFamily="18" charset="0"/>
              </a:rPr>
              <a:t>Employee </a:t>
            </a:r>
            <a:r>
              <a:rPr lang="en-US" altLang="en-US" sz="2800" i="1" dirty="0" smtClean="0">
                <a:latin typeface="+mn-lt"/>
                <a:cs typeface="Times New Roman" panose="02020603050405020304" pitchFamily="18" charset="0"/>
              </a:rPr>
              <a:t>WHERE </a:t>
            </a:r>
            <a:r>
              <a:rPr lang="en-US" altLang="en-US" sz="2800" i="1" dirty="0" err="1">
                <a:latin typeface="+mn-lt"/>
                <a:cs typeface="Times New Roman" panose="02020603050405020304" pitchFamily="18" charset="0"/>
              </a:rPr>
              <a:t>DeptNo</a:t>
            </a:r>
            <a:r>
              <a:rPr lang="en-US" altLang="en-US" sz="2800" i="1" dirty="0">
                <a:latin typeface="+mn-lt"/>
                <a:cs typeface="Times New Roman" panose="02020603050405020304" pitchFamily="18" charset="0"/>
              </a:rPr>
              <a:t> </a:t>
            </a:r>
            <a:r>
              <a:rPr lang="en-US" altLang="en-US" sz="2800" i="1" dirty="0" smtClean="0">
                <a:latin typeface="+mn-lt"/>
                <a:cs typeface="Times New Roman" panose="02020603050405020304" pitchFamily="18" charset="0"/>
              </a:rPr>
              <a:t>IN (SELECT </a:t>
            </a:r>
            <a:r>
              <a:rPr lang="en-US" altLang="en-US" sz="2800" i="1" dirty="0" err="1">
                <a:latin typeface="+mn-lt"/>
                <a:cs typeface="Times New Roman" panose="02020603050405020304" pitchFamily="18" charset="0"/>
              </a:rPr>
              <a:t>DeptNo</a:t>
            </a:r>
            <a:r>
              <a:rPr lang="en-US" altLang="en-US" sz="2800" i="1" dirty="0">
                <a:latin typeface="+mn-lt"/>
                <a:cs typeface="Times New Roman" panose="02020603050405020304" pitchFamily="18" charset="0"/>
              </a:rPr>
              <a:t> </a:t>
            </a:r>
            <a:r>
              <a:rPr lang="en-US" altLang="en-US" sz="2800" i="1" dirty="0" smtClean="0">
                <a:latin typeface="+mn-lt"/>
                <a:cs typeface="Times New Roman" panose="02020603050405020304" pitchFamily="18" charset="0"/>
              </a:rPr>
              <a:t>FROM </a:t>
            </a:r>
            <a:r>
              <a:rPr lang="en-US" altLang="en-US" sz="2800" i="1" dirty="0">
                <a:latin typeface="+mn-lt"/>
                <a:cs typeface="Times New Roman" panose="02020603050405020304" pitchFamily="18" charset="0"/>
              </a:rPr>
              <a:t>Department </a:t>
            </a:r>
            <a:r>
              <a:rPr lang="en-US" altLang="en-US" sz="2800" i="1" dirty="0" smtClean="0">
                <a:latin typeface="+mn-lt"/>
                <a:cs typeface="Times New Roman" panose="02020603050405020304" pitchFamily="18" charset="0"/>
              </a:rPr>
              <a:t>WHERE </a:t>
            </a:r>
            <a:r>
              <a:rPr lang="en-US" altLang="en-US" sz="2800" i="1" dirty="0" err="1" smtClean="0">
                <a:latin typeface="+mn-lt"/>
                <a:cs typeface="Times New Roman" panose="02020603050405020304" pitchFamily="18" charset="0"/>
              </a:rPr>
              <a:t>deptlocation</a:t>
            </a:r>
            <a:r>
              <a:rPr lang="en-US" altLang="en-US" sz="2800" i="1" dirty="0" smtClean="0">
                <a:latin typeface="+mn-lt"/>
                <a:cs typeface="Times New Roman" panose="02020603050405020304" pitchFamily="18" charset="0"/>
              </a:rPr>
              <a:t> </a:t>
            </a:r>
            <a:r>
              <a:rPr lang="en-US" altLang="en-US" sz="2800" i="1" dirty="0">
                <a:latin typeface="+mn-lt"/>
                <a:cs typeface="Times New Roman" panose="02020603050405020304" pitchFamily="18" charset="0"/>
              </a:rPr>
              <a:t>= ‘London’)</a:t>
            </a:r>
          </a:p>
        </p:txBody>
      </p:sp>
      <p:sp>
        <p:nvSpPr>
          <p:cNvPr id="73734" name="Rectangle 5"/>
          <p:cNvSpPr>
            <a:spLocks noGrp="1" noChangeArrowheads="1"/>
          </p:cNvSpPr>
          <p:nvPr>
            <p:ph type="body" idx="1"/>
          </p:nvPr>
        </p:nvSpPr>
        <p:spPr>
          <a:xfrm>
            <a:off x="1360992" y="2686665"/>
            <a:ext cx="10405891" cy="2971800"/>
          </a:xfrm>
          <a:noFill/>
        </p:spPr>
        <p:txBody>
          <a:bodyPr/>
          <a:lstStyle/>
          <a:p>
            <a:r>
              <a:rPr lang="en-US" altLang="en-US" sz="2800" b="1" dirty="0">
                <a:cs typeface="Times New Roman" panose="02020603050405020304" pitchFamily="18" charset="0"/>
              </a:rPr>
              <a:t>Query: Find the last name of people who </a:t>
            </a:r>
            <a:r>
              <a:rPr lang="en-US" altLang="en-US" sz="2800" b="1" dirty="0" smtClean="0">
                <a:cs typeface="Times New Roman" panose="02020603050405020304" pitchFamily="18" charset="0"/>
              </a:rPr>
              <a:t>don't </a:t>
            </a:r>
            <a:r>
              <a:rPr lang="en-US" altLang="en-US" sz="2800" b="1" dirty="0">
                <a:cs typeface="Times New Roman" panose="02020603050405020304" pitchFamily="18" charset="0"/>
              </a:rPr>
              <a:t>drive our cars:</a:t>
            </a:r>
          </a:p>
          <a:p>
            <a:pPr>
              <a:buFont typeface="Wingdings" panose="05000000000000000000" pitchFamily="2" charset="2"/>
              <a:buNone/>
            </a:pPr>
            <a:r>
              <a:rPr lang="en-US" altLang="en-US" sz="2800" i="1" dirty="0" smtClean="0">
                <a:cs typeface="Times New Roman" panose="02020603050405020304" pitchFamily="18" charset="0"/>
              </a:rPr>
              <a:t>SELECT </a:t>
            </a:r>
            <a:r>
              <a:rPr lang="en-US" altLang="en-US" sz="2800" i="1" dirty="0" err="1">
                <a:cs typeface="Times New Roman" panose="02020603050405020304" pitchFamily="18" charset="0"/>
              </a:rPr>
              <a:t>LastName</a:t>
            </a:r>
            <a:r>
              <a:rPr lang="en-US" altLang="en-US" sz="2800" i="1" dirty="0">
                <a:cs typeface="Times New Roman" panose="02020603050405020304" pitchFamily="18" charset="0"/>
              </a:rPr>
              <a:t> </a:t>
            </a:r>
            <a:r>
              <a:rPr lang="en-US" altLang="en-US" sz="2800" i="1" dirty="0" smtClean="0">
                <a:cs typeface="Times New Roman" panose="02020603050405020304" pitchFamily="18" charset="0"/>
              </a:rPr>
              <a:t>FROM </a:t>
            </a:r>
            <a:r>
              <a:rPr lang="en-US" altLang="en-US" sz="2800" i="1" dirty="0">
                <a:cs typeface="Times New Roman" panose="02020603050405020304" pitchFamily="18" charset="0"/>
              </a:rPr>
              <a:t>Driver </a:t>
            </a:r>
            <a:r>
              <a:rPr lang="en-US" altLang="en-US" sz="2800" i="1" dirty="0" smtClean="0">
                <a:cs typeface="Times New Roman" panose="02020603050405020304" pitchFamily="18" charset="0"/>
              </a:rPr>
              <a:t>WHERE </a:t>
            </a:r>
            <a:r>
              <a:rPr lang="en-US" altLang="en-US" sz="2800" i="1" dirty="0" err="1">
                <a:cs typeface="Times New Roman" panose="02020603050405020304" pitchFamily="18" charset="0"/>
              </a:rPr>
              <a:t>DriverLic</a:t>
            </a:r>
            <a:r>
              <a:rPr lang="en-US" altLang="en-US" sz="2800" i="1" dirty="0">
                <a:cs typeface="Times New Roman" panose="02020603050405020304" pitchFamily="18" charset="0"/>
              </a:rPr>
              <a:t> NOT IN </a:t>
            </a:r>
            <a:r>
              <a:rPr lang="en-US" altLang="en-US" sz="2800" i="1" dirty="0" smtClean="0">
                <a:cs typeface="Times New Roman" panose="02020603050405020304" pitchFamily="18" charset="0"/>
              </a:rPr>
              <a:t>(SELECT </a:t>
            </a:r>
            <a:r>
              <a:rPr lang="en-US" altLang="en-US" sz="2800" i="1" dirty="0" err="1">
                <a:cs typeface="Times New Roman" panose="02020603050405020304" pitchFamily="18" charset="0"/>
              </a:rPr>
              <a:t>DriverLic</a:t>
            </a:r>
            <a:r>
              <a:rPr lang="en-US" altLang="en-US" sz="2800" i="1" dirty="0">
                <a:cs typeface="Times New Roman" panose="02020603050405020304" pitchFamily="18" charset="0"/>
              </a:rPr>
              <a:t> </a:t>
            </a:r>
            <a:r>
              <a:rPr lang="en-US" altLang="en-US" sz="2800" i="1" dirty="0" smtClean="0">
                <a:cs typeface="Times New Roman" panose="02020603050405020304" pitchFamily="18" charset="0"/>
              </a:rPr>
              <a:t>FROM </a:t>
            </a:r>
            <a:r>
              <a:rPr lang="en-US" altLang="en-US" sz="2800" i="1" dirty="0">
                <a:cs typeface="Times New Roman" panose="02020603050405020304" pitchFamily="18" charset="0"/>
              </a:rPr>
              <a:t>Car)</a:t>
            </a:r>
          </a:p>
          <a:p>
            <a:pPr>
              <a:buFont typeface="Wingdings" panose="05000000000000000000" pitchFamily="2" charset="2"/>
              <a:buNone/>
            </a:pPr>
            <a:r>
              <a:rPr lang="en-US" altLang="en-US" sz="2800" b="1" dirty="0">
                <a:solidFill>
                  <a:schemeClr val="accent2">
                    <a:lumMod val="40000"/>
                    <a:lumOff val="60000"/>
                  </a:schemeClr>
                </a:solidFill>
              </a:rPr>
              <a:t>QUESTION: What table will result?</a:t>
            </a:r>
          </a:p>
        </p:txBody>
      </p:sp>
    </p:spTree>
    <p:extLst>
      <p:ext uri="{BB962C8B-B14F-4D97-AF65-F5344CB8AC3E}">
        <p14:creationId xmlns:p14="http://schemas.microsoft.com/office/powerpoint/2010/main" val="3803256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quarter" idx="4294967295"/>
          </p:nvPr>
        </p:nvSpPr>
        <p:spPr/>
        <p:txBody>
          <a:bodyPr/>
          <a:lstStyle/>
          <a:p>
            <a:pPr>
              <a:defRPr/>
            </a:pPr>
            <a:fld id="{AC7562FF-DDB3-4BCC-B5AE-C93A33737B97}" type="datetime1">
              <a:rPr lang="en-US"/>
              <a:pPr>
                <a:defRPr/>
              </a:pPr>
              <a:t>8/27/2018</a:t>
            </a:fld>
            <a:endParaRPr lang="en-US"/>
          </a:p>
        </p:txBody>
      </p:sp>
      <p:sp>
        <p:nvSpPr>
          <p:cNvPr id="4" name="Footer Placeholder 2"/>
          <p:cNvSpPr>
            <a:spLocks noGrp="1"/>
          </p:cNvSpPr>
          <p:nvPr>
            <p:ph type="ftr" sz="quarter" idx="11"/>
          </p:nvPr>
        </p:nvSpPr>
        <p:spPr/>
        <p:txBody>
          <a:bodyPr/>
          <a:lstStyle/>
          <a:p>
            <a:pPr>
              <a:defRPr/>
            </a:pPr>
            <a:r>
              <a:rPr lang="en-US"/>
              <a:t>CS319</a:t>
            </a:r>
          </a:p>
        </p:txBody>
      </p:sp>
      <p:sp>
        <p:nvSpPr>
          <p:cNvPr id="747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050B84E-AED8-4421-8255-3DAE5DBFDA89}" type="slidenum">
              <a:rPr lang="en-US" altLang="en-US" sz="2400">
                <a:latin typeface="Times New Roman" panose="02020603050405020304" pitchFamily="18" charset="0"/>
              </a:rPr>
              <a:pPr lvl="1">
                <a:spcBef>
                  <a:spcPct val="0"/>
                </a:spcBef>
                <a:buClrTx/>
                <a:buFontTx/>
                <a:buNone/>
              </a:pPr>
              <a:t>8</a:t>
            </a:fld>
            <a:endParaRPr lang="en-US" altLang="en-US" sz="2400">
              <a:latin typeface="Times New Roman" panose="02020603050405020304" pitchFamily="18" charset="0"/>
            </a:endParaRPr>
          </a:p>
        </p:txBody>
      </p:sp>
      <p:sp>
        <p:nvSpPr>
          <p:cNvPr id="74757" name="Text Box 2"/>
          <p:cNvSpPr txBox="1">
            <a:spLocks noChangeArrowheads="1"/>
          </p:cNvSpPr>
          <p:nvPr/>
        </p:nvSpPr>
        <p:spPr bwMode="auto">
          <a:xfrm>
            <a:off x="2667000" y="381000"/>
            <a:ext cx="8001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b="1" dirty="0">
                <a:solidFill>
                  <a:schemeClr val="accent2">
                    <a:lumMod val="40000"/>
                    <a:lumOff val="60000"/>
                  </a:schemeClr>
                </a:solidFill>
                <a:latin typeface="Times New Roman" panose="02020603050405020304" pitchFamily="18" charset="0"/>
              </a:rPr>
              <a:t>QUESTION: Write the query to find the model names of cars that aren't driven by our drivers:</a:t>
            </a:r>
          </a:p>
        </p:txBody>
      </p:sp>
    </p:spTree>
    <p:extLst>
      <p:ext uri="{BB962C8B-B14F-4D97-AF65-F5344CB8AC3E}">
        <p14:creationId xmlns:p14="http://schemas.microsoft.com/office/powerpoint/2010/main" val="580826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p:txBody>
          <a:bodyPr/>
          <a:lstStyle/>
          <a:p>
            <a:pPr>
              <a:defRPr/>
            </a:pPr>
            <a:fld id="{4C2001A4-82DB-4AB2-BC73-F8A3D7508B33}" type="datetime1">
              <a:rPr lang="en-US"/>
              <a:pPr>
                <a:defRPr/>
              </a:pPr>
              <a:t>8/27/2018</a:t>
            </a:fld>
            <a:endParaRPr lang="en-US"/>
          </a:p>
        </p:txBody>
      </p:sp>
      <p:sp>
        <p:nvSpPr>
          <p:cNvPr id="5" name="Footer Placeholder 4"/>
          <p:cNvSpPr>
            <a:spLocks noGrp="1"/>
          </p:cNvSpPr>
          <p:nvPr>
            <p:ph type="ftr" sz="quarter" idx="11"/>
          </p:nvPr>
        </p:nvSpPr>
        <p:spPr/>
        <p:txBody>
          <a:bodyPr/>
          <a:lstStyle/>
          <a:p>
            <a:pPr>
              <a:defRPr/>
            </a:pPr>
            <a:r>
              <a:rPr lang="en-US"/>
              <a:t>CS319</a:t>
            </a:r>
          </a:p>
        </p:txBody>
      </p:sp>
      <p:sp>
        <p:nvSpPr>
          <p:cNvPr id="757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CCF06D36-0A47-4596-8D33-1A5B47F289BE}" type="slidenum">
              <a:rPr lang="en-US" altLang="en-US" sz="2400">
                <a:latin typeface="Times New Roman" panose="02020603050405020304" pitchFamily="18" charset="0"/>
              </a:rPr>
              <a:pPr lvl="1">
                <a:spcBef>
                  <a:spcPct val="0"/>
                </a:spcBef>
                <a:buClrTx/>
                <a:buFontTx/>
                <a:buNone/>
              </a:pPr>
              <a:t>9</a:t>
            </a:fld>
            <a:endParaRPr lang="en-US" altLang="en-US" sz="2400">
              <a:latin typeface="Times New Roman" panose="02020603050405020304" pitchFamily="18" charset="0"/>
            </a:endParaRPr>
          </a:p>
        </p:txBody>
      </p:sp>
      <p:sp>
        <p:nvSpPr>
          <p:cNvPr id="75781" name="Rectangle 2"/>
          <p:cNvSpPr>
            <a:spLocks noGrp="1" noChangeArrowheads="1"/>
          </p:cNvSpPr>
          <p:nvPr>
            <p:ph type="body" idx="1"/>
          </p:nvPr>
        </p:nvSpPr>
        <p:spPr>
          <a:xfrm>
            <a:off x="1818968" y="0"/>
            <a:ext cx="9322274" cy="6324600"/>
          </a:xfrm>
        </p:spPr>
        <p:txBody>
          <a:bodyPr/>
          <a:lstStyle/>
          <a:p>
            <a:r>
              <a:rPr lang="en-US" altLang="en-US" b="1" dirty="0" smtClean="0">
                <a:cs typeface="Times New Roman" panose="02020603050405020304" pitchFamily="18" charset="0"/>
              </a:rPr>
              <a:t>EXISTS:</a:t>
            </a:r>
            <a:r>
              <a:rPr lang="en-US" altLang="en-US" dirty="0" smtClean="0">
                <a:cs typeface="Times New Roman" panose="02020603050405020304" pitchFamily="18" charset="0"/>
              </a:rPr>
              <a:t>  </a:t>
            </a:r>
            <a:r>
              <a:rPr lang="en-US" altLang="en-US" dirty="0" smtClean="0">
                <a:cs typeface="Times New Roman" panose="02020603050405020304" pitchFamily="18" charset="0"/>
              </a:rPr>
              <a:t>Exists returns true if the result of the query after it is not empty.  Here’s an example using EXISTS, a correlated sub query which also uses a tuple variable defined in the outer query.</a:t>
            </a:r>
          </a:p>
        </p:txBody>
      </p:sp>
      <p:sp>
        <p:nvSpPr>
          <p:cNvPr id="75782" name="Rectangle 3"/>
          <p:cNvSpPr>
            <a:spLocks noChangeArrowheads="1"/>
          </p:cNvSpPr>
          <p:nvPr/>
        </p:nvSpPr>
        <p:spPr bwMode="auto">
          <a:xfrm>
            <a:off x="1907458" y="2743200"/>
            <a:ext cx="897685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lnSpc>
                <a:spcPct val="80000"/>
              </a:lnSpc>
              <a:spcBef>
                <a:spcPct val="50000"/>
              </a:spcBef>
              <a:buClr>
                <a:schemeClr val="tx2"/>
              </a:buClr>
              <a:buSzPct val="75000"/>
              <a:buFont typeface="Wingdings" panose="05000000000000000000" pitchFamily="2" charset="2"/>
              <a:buNone/>
            </a:pPr>
            <a:r>
              <a:rPr lang="en-US" altLang="en-US" sz="2800" b="1" dirty="0">
                <a:latin typeface="Times New Roman" panose="02020603050405020304" pitchFamily="18" charset="0"/>
                <a:cs typeface="Times New Roman" panose="02020603050405020304" pitchFamily="18" charset="0"/>
              </a:rPr>
              <a:t>Query: </a:t>
            </a:r>
            <a:r>
              <a:rPr lang="en-US" altLang="en-US" sz="2800" b="1" dirty="0" smtClean="0">
                <a:latin typeface="Times New Roman" panose="02020603050405020304" pitchFamily="18" charset="0"/>
                <a:cs typeface="Times New Roman" panose="02020603050405020304" pitchFamily="18" charset="0"/>
              </a:rPr>
              <a:t>Find </a:t>
            </a:r>
            <a:r>
              <a:rPr lang="en-US" altLang="en-US" sz="2800" b="1" dirty="0">
                <a:latin typeface="Times New Roman" panose="02020603050405020304" pitchFamily="18" charset="0"/>
                <a:cs typeface="Times New Roman" panose="02020603050405020304" pitchFamily="18" charset="0"/>
              </a:rPr>
              <a:t>all departments which have projects in a city that is not </a:t>
            </a:r>
            <a:r>
              <a:rPr lang="en-US" altLang="en-US" sz="2800" b="1" dirty="0" smtClean="0">
                <a:latin typeface="Times New Roman" panose="02020603050405020304" pitchFamily="18" charset="0"/>
                <a:cs typeface="Times New Roman" panose="02020603050405020304" pitchFamily="18" charset="0"/>
              </a:rPr>
              <a:t>the same </a:t>
            </a:r>
            <a:r>
              <a:rPr lang="en-US" altLang="en-US" sz="2800" b="1" dirty="0">
                <a:latin typeface="Times New Roman" panose="02020603050405020304" pitchFamily="18" charset="0"/>
                <a:cs typeface="Times New Roman" panose="02020603050405020304" pitchFamily="18" charset="0"/>
              </a:rPr>
              <a:t>location of the department.</a:t>
            </a:r>
            <a:endParaRPr lang="en-US" altLang="en-US" sz="2800" dirty="0">
              <a:latin typeface="Times New Roman" panose="02020603050405020304" pitchFamily="18" charset="0"/>
              <a:cs typeface="Times New Roman" panose="02020603050405020304" pitchFamily="18" charset="0"/>
            </a:endParaRPr>
          </a:p>
          <a:p>
            <a:pPr eaLnBrk="1" hangingPunct="1">
              <a:lnSpc>
                <a:spcPct val="80000"/>
              </a:lnSpc>
              <a:spcBef>
                <a:spcPct val="50000"/>
              </a:spcBef>
              <a:buClr>
                <a:schemeClr val="tx2"/>
              </a:buClr>
              <a:buSzPct val="75000"/>
              <a:buFont typeface="Wingdings" panose="05000000000000000000" pitchFamily="2" charset="2"/>
              <a:buNone/>
            </a:pPr>
            <a:r>
              <a:rPr lang="en-US" altLang="en-US" sz="2800" b="1" i="1" dirty="0" smtClean="0">
                <a:solidFill>
                  <a:schemeClr val="tx2">
                    <a:lumMod val="60000"/>
                    <a:lumOff val="40000"/>
                  </a:schemeClr>
                </a:solidFill>
                <a:latin typeface="Times New Roman" panose="02020603050405020304" pitchFamily="18" charset="0"/>
                <a:cs typeface="Times New Roman" panose="02020603050405020304" pitchFamily="18" charset="0"/>
              </a:rPr>
              <a:t>SELECT </a:t>
            </a:r>
            <a:r>
              <a:rPr lang="en-US" altLang="en-US" sz="2800" b="1" i="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altLang="en-US" sz="2800" b="1" i="1" dirty="0" smtClean="0">
                <a:solidFill>
                  <a:schemeClr val="tx2">
                    <a:lumMod val="60000"/>
                    <a:lumOff val="40000"/>
                  </a:schemeClr>
                </a:solidFill>
                <a:latin typeface="Times New Roman" panose="02020603050405020304" pitchFamily="18" charset="0"/>
                <a:cs typeface="Times New Roman" panose="02020603050405020304" pitchFamily="18" charset="0"/>
              </a:rPr>
              <a:t>FROM </a:t>
            </a:r>
            <a:r>
              <a:rPr lang="en-US" altLang="en-US" sz="2800" b="1" i="1" dirty="0">
                <a:solidFill>
                  <a:schemeClr val="tx2">
                    <a:lumMod val="60000"/>
                    <a:lumOff val="40000"/>
                  </a:schemeClr>
                </a:solidFill>
                <a:latin typeface="Times New Roman" panose="02020603050405020304" pitchFamily="18" charset="0"/>
                <a:cs typeface="Times New Roman" panose="02020603050405020304" pitchFamily="18" charset="0"/>
              </a:rPr>
              <a:t>Department </a:t>
            </a:r>
            <a:r>
              <a:rPr lang="en-US" altLang="en-US" sz="2800" b="1" i="1" dirty="0" smtClean="0">
                <a:solidFill>
                  <a:schemeClr val="tx2">
                    <a:lumMod val="60000"/>
                    <a:lumOff val="40000"/>
                  </a:schemeClr>
                </a:solidFill>
                <a:latin typeface="Times New Roman" panose="02020603050405020304" pitchFamily="18" charset="0"/>
                <a:cs typeface="Times New Roman" panose="02020603050405020304" pitchFamily="18" charset="0"/>
              </a:rPr>
              <a:t>AS </a:t>
            </a:r>
            <a:r>
              <a:rPr lang="en-US" altLang="en-US" sz="2800" b="1" i="1" dirty="0">
                <a:solidFill>
                  <a:schemeClr val="tx2">
                    <a:lumMod val="60000"/>
                    <a:lumOff val="40000"/>
                  </a:schemeClr>
                </a:solidFill>
                <a:latin typeface="Times New Roman" panose="02020603050405020304" pitchFamily="18" charset="0"/>
                <a:cs typeface="Times New Roman" panose="02020603050405020304" pitchFamily="18" charset="0"/>
              </a:rPr>
              <a:t>d </a:t>
            </a:r>
            <a:r>
              <a:rPr lang="en-US" altLang="en-US" sz="2800" b="1" i="1" dirty="0" smtClean="0">
                <a:solidFill>
                  <a:schemeClr val="tx2">
                    <a:lumMod val="60000"/>
                    <a:lumOff val="40000"/>
                  </a:schemeClr>
                </a:solidFill>
                <a:latin typeface="Times New Roman" panose="02020603050405020304" pitchFamily="18" charset="0"/>
                <a:cs typeface="Times New Roman" panose="02020603050405020304" pitchFamily="18" charset="0"/>
              </a:rPr>
              <a:t>WHERE EXISTS (SELECT </a:t>
            </a:r>
            <a:r>
              <a:rPr lang="en-US" altLang="en-US" sz="2800" b="1" i="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altLang="en-US" sz="2800" b="1" i="1" dirty="0" smtClean="0">
                <a:solidFill>
                  <a:schemeClr val="tx2">
                    <a:lumMod val="60000"/>
                    <a:lumOff val="40000"/>
                  </a:schemeClr>
                </a:solidFill>
                <a:latin typeface="Times New Roman" panose="02020603050405020304" pitchFamily="18" charset="0"/>
                <a:cs typeface="Times New Roman" panose="02020603050405020304" pitchFamily="18" charset="0"/>
              </a:rPr>
              <a:t>FROM </a:t>
            </a:r>
            <a:r>
              <a:rPr lang="en-US" altLang="en-US" sz="2800" b="1" i="1" dirty="0">
                <a:solidFill>
                  <a:schemeClr val="tx2">
                    <a:lumMod val="60000"/>
                    <a:lumOff val="40000"/>
                  </a:schemeClr>
                </a:solidFill>
                <a:latin typeface="Times New Roman" panose="02020603050405020304" pitchFamily="18" charset="0"/>
                <a:cs typeface="Times New Roman" panose="02020603050405020304" pitchFamily="18" charset="0"/>
              </a:rPr>
              <a:t>Project </a:t>
            </a:r>
            <a:r>
              <a:rPr lang="en-US" altLang="en-US" sz="2800" b="1" i="1" dirty="0" smtClean="0">
                <a:solidFill>
                  <a:schemeClr val="tx2">
                    <a:lumMod val="60000"/>
                    <a:lumOff val="40000"/>
                  </a:schemeClr>
                </a:solidFill>
                <a:latin typeface="Times New Roman" panose="02020603050405020304" pitchFamily="18" charset="0"/>
                <a:cs typeface="Times New Roman" panose="02020603050405020304" pitchFamily="18" charset="0"/>
              </a:rPr>
              <a:t>WHERE </a:t>
            </a:r>
            <a:r>
              <a:rPr lang="en-US" altLang="en-US" sz="2800" b="1" i="1" dirty="0" err="1">
                <a:solidFill>
                  <a:schemeClr val="tx2">
                    <a:lumMod val="60000"/>
                    <a:lumOff val="40000"/>
                  </a:schemeClr>
                </a:solidFill>
                <a:latin typeface="Times New Roman" panose="02020603050405020304" pitchFamily="18" charset="0"/>
                <a:cs typeface="Times New Roman" panose="02020603050405020304" pitchFamily="18" charset="0"/>
              </a:rPr>
              <a:t>d.location</a:t>
            </a:r>
            <a:r>
              <a:rPr lang="en-US" altLang="en-US" sz="2800" b="1" i="1" dirty="0">
                <a:solidFill>
                  <a:schemeClr val="tx2">
                    <a:lumMod val="60000"/>
                    <a:lumOff val="40000"/>
                  </a:schemeClr>
                </a:solidFill>
                <a:latin typeface="Times New Roman" panose="02020603050405020304" pitchFamily="18" charset="0"/>
                <a:cs typeface="Times New Roman" panose="02020603050405020304" pitchFamily="18" charset="0"/>
              </a:rPr>
              <a:t> &lt;&gt; </a:t>
            </a:r>
            <a:r>
              <a:rPr lang="en-US" altLang="en-US" sz="2800" b="1" i="1" dirty="0" err="1">
                <a:solidFill>
                  <a:schemeClr val="tx2">
                    <a:lumMod val="60000"/>
                    <a:lumOff val="40000"/>
                  </a:schemeClr>
                </a:solidFill>
                <a:latin typeface="Times New Roman" panose="02020603050405020304" pitchFamily="18" charset="0"/>
                <a:cs typeface="Times New Roman" panose="02020603050405020304" pitchFamily="18" charset="0"/>
              </a:rPr>
              <a:t>projectlocation</a:t>
            </a:r>
            <a:r>
              <a:rPr lang="en-US" altLang="en-US" sz="2800" b="1" i="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altLang="en-US" sz="2800" b="1" i="1" dirty="0" smtClean="0">
                <a:solidFill>
                  <a:schemeClr val="tx2">
                    <a:lumMod val="60000"/>
                    <a:lumOff val="40000"/>
                  </a:schemeClr>
                </a:solidFill>
                <a:latin typeface="Times New Roman" panose="02020603050405020304" pitchFamily="18" charset="0"/>
                <a:cs typeface="Times New Roman" panose="02020603050405020304" pitchFamily="18" charset="0"/>
              </a:rPr>
              <a:t>AND </a:t>
            </a:r>
            <a:r>
              <a:rPr lang="en-US" altLang="en-US" sz="2800" b="1" i="1" dirty="0" err="1">
                <a:solidFill>
                  <a:schemeClr val="tx2">
                    <a:lumMod val="60000"/>
                    <a:lumOff val="40000"/>
                  </a:schemeClr>
                </a:solidFill>
                <a:latin typeface="Times New Roman" panose="02020603050405020304" pitchFamily="18" charset="0"/>
                <a:cs typeface="Times New Roman" panose="02020603050405020304" pitchFamily="18" charset="0"/>
              </a:rPr>
              <a:t>d.deptno</a:t>
            </a:r>
            <a:r>
              <a:rPr lang="en-US" altLang="en-US" sz="2800" b="1" i="1" dirty="0">
                <a:solidFill>
                  <a:schemeClr val="tx2">
                    <a:lumMod val="60000"/>
                    <a:lumOff val="40000"/>
                  </a:schemeClr>
                </a:solidFill>
                <a:latin typeface="Times New Roman" panose="02020603050405020304" pitchFamily="18" charset="0"/>
                <a:cs typeface="Times New Roman" panose="02020603050405020304" pitchFamily="18" charset="0"/>
              </a:rPr>
              <a:t> = </a:t>
            </a:r>
            <a:r>
              <a:rPr lang="en-US" altLang="en-US" sz="2800" b="1" i="1" dirty="0" err="1">
                <a:solidFill>
                  <a:schemeClr val="tx2">
                    <a:lumMod val="60000"/>
                    <a:lumOff val="40000"/>
                  </a:schemeClr>
                </a:solidFill>
                <a:latin typeface="Times New Roman" panose="02020603050405020304" pitchFamily="18" charset="0"/>
                <a:cs typeface="Times New Roman" panose="02020603050405020304" pitchFamily="18" charset="0"/>
              </a:rPr>
              <a:t>Project.deptno</a:t>
            </a:r>
            <a:r>
              <a:rPr lang="en-US" altLang="en-US" sz="2800" b="1" i="1" dirty="0">
                <a:solidFill>
                  <a:schemeClr val="tx2">
                    <a:lumMod val="60000"/>
                    <a:lumOff val="40000"/>
                  </a:schemeClr>
                </a:solidFill>
                <a:latin typeface="Times New Roman" panose="02020603050405020304" pitchFamily="18" charset="0"/>
                <a:cs typeface="Times New Roman" panose="02020603050405020304" pitchFamily="18" charset="0"/>
              </a:rPr>
              <a:t>)</a:t>
            </a:r>
            <a:endParaRPr lang="en-US" altLang="en-US" sz="2800" b="1" dirty="0">
              <a:solidFill>
                <a:schemeClr val="tx2">
                  <a:lumMod val="60000"/>
                  <a:lumOff val="40000"/>
                </a:schemeClr>
              </a:solidFill>
              <a:latin typeface="Times New Roman" panose="02020603050405020304" pitchFamily="18" charset="0"/>
            </a:endParaRPr>
          </a:p>
        </p:txBody>
      </p:sp>
    </p:spTree>
    <p:extLst>
      <p:ext uri="{BB962C8B-B14F-4D97-AF65-F5344CB8AC3E}">
        <p14:creationId xmlns:p14="http://schemas.microsoft.com/office/powerpoint/2010/main" val="14822020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40483</TotalTime>
  <Words>894</Words>
  <Application>Microsoft Office PowerPoint</Application>
  <PresentationFormat>Widescreen</PresentationFormat>
  <Paragraphs>238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Times New Roman</vt:lpstr>
      <vt:lpstr>Trebuchet MS</vt:lpstr>
      <vt:lpstr>Tw Cen MT</vt:lpstr>
      <vt:lpstr>Wingdings</vt:lpstr>
      <vt:lpstr>Circuit</vt:lpstr>
      <vt:lpstr>Week 5</vt:lpstr>
      <vt:lpstr>Student Objectives</vt:lpstr>
      <vt:lpstr>More on Nested SQL Queries</vt:lpstr>
      <vt:lpstr>Different Types of Joins</vt:lpstr>
      <vt:lpstr>PowerPoint Presentation</vt:lpstr>
      <vt:lpstr>PowerPoint Presentation</vt:lpstr>
      <vt:lpstr>PowerPoint Presentation</vt:lpstr>
      <vt:lpstr>PowerPoint Presentation</vt:lpstr>
      <vt:lpstr>PowerPoint Presentation</vt:lpstr>
      <vt:lpstr>PowerPoint Presentation</vt:lpstr>
      <vt:lpstr>Group By &amp; Having SQL Queries</vt:lpstr>
      <vt:lpstr>PowerPoint Presentation</vt:lpstr>
      <vt:lpstr>PowerPoint Presentation</vt:lpstr>
      <vt:lpstr>PowerPoint Presentation</vt:lpstr>
      <vt:lpstr>PowerPoint Presentation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375</cp:revision>
  <dcterms:created xsi:type="dcterms:W3CDTF">2018-03-21T22:41:40Z</dcterms:created>
  <dcterms:modified xsi:type="dcterms:W3CDTF">2018-08-29T17:32:23Z</dcterms:modified>
</cp:coreProperties>
</file>