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67" r:id="rId2"/>
    <p:sldId id="265" r:id="rId3"/>
    <p:sldId id="270" r:id="rId4"/>
    <p:sldId id="271" r:id="rId5"/>
    <p:sldId id="268" r:id="rId6"/>
    <p:sldId id="26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515" autoAdjust="0"/>
  </p:normalViewPr>
  <p:slideViewPr>
    <p:cSldViewPr snapToGrid="0">
      <p:cViewPr varScale="1">
        <p:scale>
          <a:sx n="97" d="100"/>
          <a:sy n="97" d="100"/>
        </p:scale>
        <p:origin x="105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2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529209-E288-4410-B9B6-E4859F07059B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098F48-56E4-4100-8770-10DD5054B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51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733280" y="5883274"/>
            <a:ext cx="1314131" cy="365125"/>
          </a:xfrm>
        </p:spPr>
        <p:txBody>
          <a:bodyPr/>
          <a:lstStyle>
            <a:lvl1pPr>
              <a:defRPr sz="10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27921" y="5883274"/>
            <a:ext cx="10194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32518"/>
            <a:ext cx="9221067" cy="1655762"/>
          </a:xfrm>
        </p:spPr>
        <p:txBody>
          <a:bodyPr/>
          <a:lstStyle/>
          <a:p>
            <a:r>
              <a:rPr lang="en-US" dirty="0" smtClean="0"/>
              <a:t>SQL – Doing SELECTs and Views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0176" y="6480372"/>
            <a:ext cx="5124886" cy="365125"/>
          </a:xfrm>
        </p:spPr>
        <p:txBody>
          <a:bodyPr/>
          <a:lstStyle/>
          <a:p>
            <a:r>
              <a:rPr lang="en-US" dirty="0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97491" y="6377153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55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1" y="1884362"/>
            <a:ext cx="10481628" cy="3998912"/>
          </a:xfrm>
        </p:spPr>
        <p:txBody>
          <a:bodyPr>
            <a:normAutofit/>
          </a:bodyPr>
          <a:lstStyle/>
          <a:p>
            <a:r>
              <a:rPr lang="en-US" dirty="0" smtClean="0"/>
              <a:t>Upon completion of this video, you should be able to:</a:t>
            </a:r>
          </a:p>
          <a:p>
            <a:pPr lvl="1"/>
            <a:r>
              <a:rPr lang="en-US" dirty="0" smtClean="0"/>
              <a:t>View attributes and rows from one table</a:t>
            </a:r>
          </a:p>
          <a:p>
            <a:pPr lvl="1"/>
            <a:r>
              <a:rPr lang="en-US" dirty="0" smtClean="0"/>
              <a:t>Join tables together and view their data</a:t>
            </a:r>
          </a:p>
          <a:p>
            <a:pPr lvl="1"/>
            <a:r>
              <a:rPr lang="en-US" dirty="0" smtClean="0"/>
              <a:t>Create a view</a:t>
            </a:r>
          </a:p>
          <a:p>
            <a:pPr lvl="1"/>
            <a:r>
              <a:rPr lang="en-US" dirty="0" smtClean="0"/>
              <a:t>Create an alias for a table or an attribute</a:t>
            </a:r>
          </a:p>
          <a:p>
            <a:pPr lvl="1"/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2916" y="6113087"/>
            <a:ext cx="6239309" cy="365125"/>
          </a:xfrm>
        </p:spPr>
        <p:txBody>
          <a:bodyPr/>
          <a:lstStyle/>
          <a:p>
            <a:r>
              <a:rPr lang="en-US" dirty="0" smtClean="0"/>
              <a:t>CS3319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728362" y="6248400"/>
            <a:ext cx="1314131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53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8ED364EF-1E0E-4296-B25D-DDED79B20FBF}" type="datetime1">
              <a:rPr lang="en-US"/>
              <a:pPr>
                <a:defRPr/>
              </a:pPr>
              <a:t>8/27/2018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CS319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D3DFC997-0C9C-4050-9F91-E16D7966773E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677" name="Rectangle 2"/>
          <p:cNvSpPr>
            <a:spLocks noChangeArrowheads="1"/>
          </p:cNvSpPr>
          <p:nvPr/>
        </p:nvSpPr>
        <p:spPr bwMode="auto">
          <a:xfrm>
            <a:off x="1042219" y="1447800"/>
            <a:ext cx="1057951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562" tIns="46038" rIns="182562" bIns="46038"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8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SELECT </a:t>
            </a:r>
            <a:r>
              <a:rPr lang="en-US" altLang="en-US" sz="2800" b="1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AttrName</a:t>
            </a:r>
            <a:r>
              <a:rPr lang="en-US" altLang="en-US" sz="28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[, </a:t>
            </a:r>
            <a:r>
              <a:rPr lang="en-US" altLang="en-US" sz="2800" b="1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AttrName</a:t>
            </a:r>
            <a:r>
              <a:rPr lang="en-US" altLang="en-US" sz="28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] FROM </a:t>
            </a:r>
            <a:r>
              <a:rPr lang="en-US" altLang="en-US" sz="2800" b="1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TableName</a:t>
            </a:r>
            <a:r>
              <a:rPr lang="en-US" altLang="en-US" sz="28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[,</a:t>
            </a:r>
            <a:r>
              <a:rPr lang="en-US" altLang="en-US" sz="2800" b="1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TableName</a:t>
            </a:r>
            <a:r>
              <a:rPr lang="en-US" altLang="en-US" sz="28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] WHERE Condition;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endParaRPr lang="en-US" altLang="en-US" sz="2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800" b="1" dirty="0">
                <a:latin typeface="Times New Roman" panose="02020603050405020304" pitchFamily="18" charset="0"/>
              </a:rPr>
              <a:t>Example: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8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i="1" dirty="0">
                <a:latin typeface="Times New Roman" panose="02020603050405020304" pitchFamily="18" charset="0"/>
              </a:rPr>
              <a:t>SELECT name FROM  pet   WHERE species =“Dog”;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800" b="1" dirty="0">
                <a:latin typeface="Times New Roman" panose="02020603050405020304" pitchFamily="18" charset="0"/>
              </a:rPr>
              <a:t>or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800" b="1" i="1" dirty="0">
                <a:latin typeface="Times New Roman" panose="02020603050405020304" pitchFamily="18" charset="0"/>
              </a:rPr>
              <a:t>SELECT * FROM pet, owner WHERE </a:t>
            </a:r>
            <a:r>
              <a:rPr lang="en-US" altLang="en-US" sz="2800" b="1" i="1" dirty="0" err="1">
                <a:latin typeface="Times New Roman" panose="02020603050405020304" pitchFamily="18" charset="0"/>
              </a:rPr>
              <a:t>pet.ownerid</a:t>
            </a:r>
            <a:r>
              <a:rPr lang="en-US" altLang="en-US" sz="2800" b="1" i="1" dirty="0">
                <a:latin typeface="Times New Roman" panose="02020603050405020304" pitchFamily="18" charset="0"/>
              </a:rPr>
              <a:t>=</a:t>
            </a:r>
            <a:r>
              <a:rPr lang="en-US" altLang="en-US" sz="2800" b="1" i="1" dirty="0" err="1">
                <a:latin typeface="Times New Roman" panose="02020603050405020304" pitchFamily="18" charset="0"/>
              </a:rPr>
              <a:t>owner.ownerid</a:t>
            </a:r>
            <a:r>
              <a:rPr lang="en-US" altLang="en-US" sz="2800" b="1" i="1" dirty="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800" b="1" i="1" dirty="0">
                <a:latin typeface="Times New Roman" panose="02020603050405020304" pitchFamily="18" charset="0"/>
              </a:rPr>
              <a:t>(this is a join)</a:t>
            </a:r>
          </a:p>
        </p:txBody>
      </p:sp>
      <p:sp>
        <p:nvSpPr>
          <p:cNvPr id="28678" name="Text Box 3"/>
          <p:cNvSpPr txBox="1">
            <a:spLocks noChangeArrowheads="1"/>
          </p:cNvSpPr>
          <p:nvPr/>
        </p:nvSpPr>
        <p:spPr bwMode="auto">
          <a:xfrm>
            <a:off x="1141411" y="277761"/>
            <a:ext cx="5943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b="1" dirty="0">
                <a:latin typeface="Times New Roman" panose="02020603050405020304" pitchFamily="18" charset="0"/>
              </a:rPr>
              <a:t>Basic Queries:</a:t>
            </a:r>
          </a:p>
        </p:txBody>
      </p:sp>
    </p:spTree>
    <p:extLst>
      <p:ext uri="{BB962C8B-B14F-4D97-AF65-F5344CB8AC3E}">
        <p14:creationId xmlns:p14="http://schemas.microsoft.com/office/powerpoint/2010/main" val="251706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07347" y="6492875"/>
            <a:ext cx="6239309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CS3319</a:t>
            </a:r>
            <a:endParaRPr lang="en-US" dirty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10814502" y="6310312"/>
            <a:ext cx="101949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5AE10D0F-B1E3-43AF-B6B2-40E7D348B6A1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9701" name="Rectangle 2"/>
          <p:cNvSpPr>
            <a:spLocks noChangeArrowheads="1"/>
          </p:cNvSpPr>
          <p:nvPr/>
        </p:nvSpPr>
        <p:spPr bwMode="auto">
          <a:xfrm>
            <a:off x="1774723" y="963497"/>
            <a:ext cx="8893277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562" tIns="46038" rIns="182562" bIns="46038"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8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CREATE VIEW </a:t>
            </a:r>
            <a:r>
              <a:rPr lang="en-US" altLang="en-US" sz="2800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ViewName</a:t>
            </a:r>
            <a:r>
              <a:rPr lang="en-US" altLang="en-US" sz="28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 AS SELECT </a:t>
            </a:r>
            <a:r>
              <a:rPr lang="en-US" altLang="en-US" sz="2800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AttrName</a:t>
            </a:r>
            <a:r>
              <a:rPr lang="en-US" altLang="en-US" sz="28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[, </a:t>
            </a:r>
            <a:r>
              <a:rPr lang="en-US" altLang="en-US" sz="2800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AttrName</a:t>
            </a:r>
            <a:r>
              <a:rPr lang="en-US" altLang="en-US" sz="28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] FROM </a:t>
            </a:r>
            <a:r>
              <a:rPr lang="en-US" altLang="en-US" sz="2800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TableName</a:t>
            </a:r>
            <a:r>
              <a:rPr lang="en-US" altLang="en-US" sz="28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[,</a:t>
            </a:r>
            <a:r>
              <a:rPr lang="en-US" altLang="en-US" sz="2800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TableName</a:t>
            </a:r>
            <a:r>
              <a:rPr lang="en-US" altLang="en-US" sz="28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] WHERE Condition;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endParaRPr lang="en-US" altLang="en-US" sz="2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800" b="1" dirty="0">
                <a:latin typeface="Times New Roman" panose="02020603050405020304" pitchFamily="18" charset="0"/>
              </a:rPr>
              <a:t>Example: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8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i="1" dirty="0" smtClean="0">
                <a:latin typeface="Times New Roman" panose="02020603050405020304" pitchFamily="18" charset="0"/>
              </a:rPr>
              <a:t>CREATE VIEW </a:t>
            </a:r>
            <a:r>
              <a:rPr lang="en-US" altLang="en-US" sz="2800" b="1" i="1" dirty="0" err="1">
                <a:latin typeface="Times New Roman" panose="02020603050405020304" pitchFamily="18" charset="0"/>
              </a:rPr>
              <a:t>ownersandpets</a:t>
            </a:r>
            <a:r>
              <a:rPr lang="en-US" altLang="en-US" sz="2800" b="1" i="1" dirty="0">
                <a:latin typeface="Times New Roman" panose="02020603050405020304" pitchFamily="18" charset="0"/>
              </a:rPr>
              <a:t> </a:t>
            </a:r>
            <a:r>
              <a:rPr lang="en-US" altLang="en-US" sz="2800" b="1" i="1" dirty="0" smtClean="0">
                <a:latin typeface="Times New Roman" panose="02020603050405020304" pitchFamily="18" charset="0"/>
              </a:rPr>
              <a:t>AS SELECT</a:t>
            </a:r>
            <a:r>
              <a:rPr lang="en-US" altLang="en-US" sz="2800" b="1" i="1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2800" b="1" i="1" dirty="0" err="1">
                <a:latin typeface="Times New Roman" panose="02020603050405020304" pitchFamily="18" charset="0"/>
              </a:rPr>
              <a:t>firstname</a:t>
            </a:r>
            <a:r>
              <a:rPr lang="en-US" altLang="en-US" sz="2800" b="1" i="1" dirty="0">
                <a:latin typeface="Times New Roman" panose="02020603050405020304" pitchFamily="18" charset="0"/>
              </a:rPr>
              <a:t>, </a:t>
            </a:r>
            <a:r>
              <a:rPr lang="en-US" altLang="en-US" sz="2800" b="1" i="1" dirty="0" err="1">
                <a:latin typeface="Times New Roman" panose="02020603050405020304" pitchFamily="18" charset="0"/>
              </a:rPr>
              <a:t>lastname</a:t>
            </a:r>
            <a:r>
              <a:rPr lang="en-US" altLang="en-US" sz="2800" b="1" i="1" dirty="0">
                <a:latin typeface="Times New Roman" panose="02020603050405020304" pitchFamily="18" charset="0"/>
              </a:rPr>
              <a:t>, name </a:t>
            </a:r>
            <a:r>
              <a:rPr lang="en-US" altLang="en-US" sz="2800" b="1" i="1" dirty="0" smtClean="0">
                <a:latin typeface="Times New Roman" panose="02020603050405020304" pitchFamily="18" charset="0"/>
              </a:rPr>
              <a:t>FROM </a:t>
            </a:r>
            <a:r>
              <a:rPr lang="en-US" altLang="en-US" sz="2800" b="1" i="1" dirty="0">
                <a:latin typeface="Times New Roman" panose="02020603050405020304" pitchFamily="18" charset="0"/>
              </a:rPr>
              <a:t>pet, owner </a:t>
            </a:r>
            <a:r>
              <a:rPr lang="en-US" altLang="en-US" sz="2800" b="1" i="1" dirty="0" smtClean="0">
                <a:latin typeface="Times New Roman" panose="02020603050405020304" pitchFamily="18" charset="0"/>
              </a:rPr>
              <a:t>WHERE </a:t>
            </a:r>
            <a:r>
              <a:rPr lang="en-US" altLang="en-US" sz="2800" b="1" i="1" dirty="0" err="1" smtClean="0">
                <a:latin typeface="Times New Roman" panose="02020603050405020304" pitchFamily="18" charset="0"/>
              </a:rPr>
              <a:t>owner.ownerid</a:t>
            </a:r>
            <a:r>
              <a:rPr lang="en-US" altLang="en-US" sz="2800" b="1" i="1" dirty="0" smtClean="0">
                <a:latin typeface="Times New Roman" panose="02020603050405020304" pitchFamily="18" charset="0"/>
              </a:rPr>
              <a:t>=</a:t>
            </a:r>
            <a:r>
              <a:rPr lang="en-US" altLang="en-US" sz="2800" b="1" i="1" dirty="0" err="1" smtClean="0">
                <a:latin typeface="Times New Roman" panose="02020603050405020304" pitchFamily="18" charset="0"/>
              </a:rPr>
              <a:t>pet.ownerid</a:t>
            </a:r>
            <a:r>
              <a:rPr lang="en-US" altLang="en-US" sz="2800" b="1" i="1" dirty="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800" b="1" i="1" dirty="0" smtClean="0">
                <a:latin typeface="Times New Roman" panose="02020603050405020304" pitchFamily="18" charset="0"/>
              </a:rPr>
              <a:t>SELECT </a:t>
            </a:r>
            <a:r>
              <a:rPr lang="en-US" altLang="en-US" sz="2800" b="1" i="1" dirty="0">
                <a:latin typeface="Times New Roman" panose="02020603050405020304" pitchFamily="18" charset="0"/>
              </a:rPr>
              <a:t>* </a:t>
            </a:r>
            <a:r>
              <a:rPr lang="en-US" altLang="en-US" sz="2800" b="1" i="1" dirty="0" smtClean="0">
                <a:latin typeface="Times New Roman" panose="02020603050405020304" pitchFamily="18" charset="0"/>
              </a:rPr>
              <a:t>FROM </a:t>
            </a:r>
            <a:r>
              <a:rPr lang="en-US" altLang="en-US" sz="2800" b="1" i="1" dirty="0" err="1">
                <a:latin typeface="Times New Roman" panose="02020603050405020304" pitchFamily="18" charset="0"/>
              </a:rPr>
              <a:t>ownersandpets</a:t>
            </a:r>
            <a:r>
              <a:rPr lang="en-US" altLang="en-US" sz="2800" b="1" i="1" dirty="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endParaRPr lang="en-US" altLang="en-US" sz="2800" b="1" i="1" dirty="0">
              <a:latin typeface="Times New Roman" panose="02020603050405020304" pitchFamily="18" charset="0"/>
            </a:endParaRPr>
          </a:p>
        </p:txBody>
      </p:sp>
      <p:sp>
        <p:nvSpPr>
          <p:cNvPr id="29702" name="Text Box 3"/>
          <p:cNvSpPr txBox="1">
            <a:spLocks noChangeArrowheads="1"/>
          </p:cNvSpPr>
          <p:nvPr/>
        </p:nvSpPr>
        <p:spPr bwMode="auto">
          <a:xfrm>
            <a:off x="1774723" y="102080"/>
            <a:ext cx="5943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b="1" dirty="0">
                <a:latin typeface="Times New Roman" panose="02020603050405020304" pitchFamily="18" charset="0"/>
              </a:rPr>
              <a:t>Creating Views:</a:t>
            </a:r>
          </a:p>
        </p:txBody>
      </p:sp>
      <p:sp>
        <p:nvSpPr>
          <p:cNvPr id="29703" name="Text Box 4"/>
          <p:cNvSpPr txBox="1">
            <a:spLocks noChangeArrowheads="1"/>
          </p:cNvSpPr>
          <p:nvPr/>
        </p:nvSpPr>
        <p:spPr bwMode="auto">
          <a:xfrm>
            <a:off x="1774722" y="4633835"/>
            <a:ext cx="903977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QUESTION: What is a view and why do we need views?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74722" y="5224800"/>
            <a:ext cx="83033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A searchable object that doesn’t STORE data like a table but allows you to query it like a table, a virtual table (retrieves data from the real tables that are being combined together)</a:t>
            </a:r>
            <a:endParaRPr lang="en-US" sz="24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804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8017" y="6430962"/>
            <a:ext cx="6239309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CS3319</a:t>
            </a:r>
            <a:endParaRPr lang="en-US" dirty="0"/>
          </a:p>
        </p:txBody>
      </p:sp>
      <p:sp>
        <p:nvSpPr>
          <p:cNvPr id="6656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0785331" y="6248400"/>
            <a:ext cx="1314131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67080901-C80F-4FBB-A659-34F40DAC632F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2155" y="990599"/>
            <a:ext cx="9415255" cy="551835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Used for long tables or to change column names within the same table.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For example, consider this table: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3100" dirty="0" smtClean="0"/>
              <a:t>CREATE TABLE </a:t>
            </a:r>
            <a:r>
              <a:rPr lang="en-US" altLang="en-US" sz="3100" dirty="0" err="1" smtClean="0"/>
              <a:t>emp</a:t>
            </a:r>
            <a:r>
              <a:rPr lang="en-US" altLang="en-US" sz="3100" dirty="0" smtClean="0"/>
              <a:t> </a:t>
            </a:r>
            <a:r>
              <a:rPr lang="en-US" altLang="en-US" sz="3100" dirty="0"/>
              <a:t>(</a:t>
            </a:r>
            <a:r>
              <a:rPr lang="en-US" altLang="en-US" sz="3100" dirty="0" err="1"/>
              <a:t>ssn</a:t>
            </a:r>
            <a:r>
              <a:rPr lang="en-US" altLang="en-US" sz="3100" dirty="0"/>
              <a:t> </a:t>
            </a:r>
            <a:r>
              <a:rPr lang="en-US" altLang="en-US" sz="3100" dirty="0" smtClean="0"/>
              <a:t>CHAR(3</a:t>
            </a:r>
            <a:r>
              <a:rPr lang="en-US" altLang="en-US" sz="3100" dirty="0"/>
              <a:t>), name </a:t>
            </a:r>
            <a:r>
              <a:rPr lang="en-US" altLang="en-US" sz="3100" dirty="0" smtClean="0"/>
              <a:t>VARCHAR(20</a:t>
            </a:r>
            <a:r>
              <a:rPr lang="en-US" altLang="en-US" sz="3100" dirty="0"/>
              <a:t>), salary </a:t>
            </a:r>
            <a:r>
              <a:rPr lang="en-US" altLang="en-US" sz="3100" dirty="0" smtClean="0"/>
              <a:t>INT</a:t>
            </a:r>
            <a:r>
              <a:rPr lang="en-US" altLang="en-US" sz="3100" dirty="0" smtClean="0"/>
              <a:t>, </a:t>
            </a:r>
            <a:r>
              <a:rPr lang="en-US" altLang="en-US" sz="3100" dirty="0" err="1"/>
              <a:t>supervisorssn</a:t>
            </a:r>
            <a:r>
              <a:rPr lang="en-US" altLang="en-US" sz="3100" dirty="0"/>
              <a:t> </a:t>
            </a:r>
            <a:r>
              <a:rPr lang="en-US" altLang="en-US" sz="3100" dirty="0" smtClean="0"/>
              <a:t>CHAR</a:t>
            </a:r>
            <a:r>
              <a:rPr lang="en-US" altLang="en-US" sz="3100" dirty="0" smtClean="0"/>
              <a:t>(3), PRIMARY KEY(</a:t>
            </a:r>
            <a:r>
              <a:rPr lang="en-US" altLang="en-US" sz="3100" dirty="0" err="1" smtClean="0"/>
              <a:t>ssn</a:t>
            </a:r>
            <a:r>
              <a:rPr lang="en-US" altLang="en-US" sz="3100" dirty="0"/>
              <a:t>), </a:t>
            </a:r>
            <a:r>
              <a:rPr lang="en-US" altLang="en-US" sz="3100" dirty="0" smtClean="0"/>
              <a:t>FOREIGN KEY(</a:t>
            </a:r>
            <a:r>
              <a:rPr lang="en-US" altLang="en-US" sz="3100" dirty="0" err="1" smtClean="0"/>
              <a:t>supervisorssn</a:t>
            </a:r>
            <a:r>
              <a:rPr lang="en-US" altLang="en-US" sz="3100" dirty="0"/>
              <a:t>) </a:t>
            </a:r>
            <a:r>
              <a:rPr lang="en-US" altLang="en-US" sz="3100" dirty="0" smtClean="0"/>
              <a:t>REFERENCES </a:t>
            </a:r>
            <a:r>
              <a:rPr lang="en-US" altLang="en-US" sz="3100" dirty="0" err="1"/>
              <a:t>emp</a:t>
            </a:r>
            <a:r>
              <a:rPr lang="en-US" altLang="en-US" sz="3100" dirty="0"/>
              <a:t>(</a:t>
            </a:r>
            <a:r>
              <a:rPr lang="en-US" altLang="en-US" sz="3100" dirty="0" err="1"/>
              <a:t>ssn</a:t>
            </a:r>
            <a:r>
              <a:rPr lang="en-US" altLang="en-US" sz="3100" dirty="0"/>
              <a:t>));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alt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alt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alt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en-US" alt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+-----+-----------------+--------+---------------+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alt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ssn</a:t>
            </a:r>
            <a:r>
              <a:rPr lang="en-US" alt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| name            | salary | </a:t>
            </a:r>
            <a:r>
              <a:rPr lang="en-US" alt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supervisorssn</a:t>
            </a:r>
            <a:r>
              <a:rPr lang="en-US" alt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+-----+-----------------+--------+---------------+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| 333 | Homer Simpson   |  40000 | 666           |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| 444 | Monty Burns     | 100000 | NULL          |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| 555 | Carl Friend     |  50000 | 666           |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| 666 | </a:t>
            </a:r>
            <a:r>
              <a:rPr lang="en-US" alt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Waylan</a:t>
            </a:r>
            <a:r>
              <a:rPr lang="en-US" alt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Smithers |  45000 | 444           |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| 777 | Lisa Simpson    |  20000 | 666           |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+-----+-----------------+--------+---------------+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5 rows in set (0.00 sec)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NOW do this query in </a:t>
            </a:r>
            <a:r>
              <a:rPr lang="en-US" altLang="en-US" sz="2800" dirty="0" err="1"/>
              <a:t>sql</a:t>
            </a:r>
            <a:r>
              <a:rPr lang="en-US" altLang="en-US" sz="2800" dirty="0"/>
              <a:t>: </a:t>
            </a:r>
            <a:r>
              <a:rPr lang="en-US" altLang="en-US" sz="2800" i="1" dirty="0" smtClean="0"/>
              <a:t>Find </a:t>
            </a:r>
            <a:r>
              <a:rPr lang="en-US" altLang="en-US" sz="2800" i="1" dirty="0"/>
              <a:t>all employee bosses and their workers.</a:t>
            </a:r>
          </a:p>
        </p:txBody>
      </p:sp>
      <p:sp>
        <p:nvSpPr>
          <p:cNvPr id="108549" name="Rectangle 5"/>
          <p:cNvSpPr>
            <a:spLocks noChangeArrowheads="1"/>
          </p:cNvSpPr>
          <p:nvPr/>
        </p:nvSpPr>
        <p:spPr bwMode="auto">
          <a:xfrm>
            <a:off x="1632155" y="0"/>
            <a:ext cx="71659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1" hangingPunct="1">
              <a:defRPr/>
            </a:pPr>
            <a:r>
              <a:rPr lang="en-US" sz="4400" dirty="0" err="1">
                <a:latin typeface="Arial" pitchFamily="34" charset="0"/>
              </a:rPr>
              <a:t>Tuple</a:t>
            </a:r>
            <a:r>
              <a:rPr lang="en-US" sz="4400" dirty="0">
                <a:latin typeface="Arial" pitchFamily="34" charset="0"/>
              </a:rPr>
              <a:t> Variables and Aliases</a:t>
            </a:r>
          </a:p>
        </p:txBody>
      </p:sp>
    </p:spTree>
    <p:extLst>
      <p:ext uri="{BB962C8B-B14F-4D97-AF65-F5344CB8AC3E}">
        <p14:creationId xmlns:p14="http://schemas.microsoft.com/office/powerpoint/2010/main" val="69316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74E7A6E0-CEA6-462D-9252-6838D56792C6}" type="datetime1">
              <a:rPr lang="en-US" smtClean="0"/>
              <a:pPr>
                <a:defRPr/>
              </a:pPr>
              <a:t>8/27/2018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CS3319</a:t>
            </a:r>
            <a:endParaRPr lang="en-US"/>
          </a:p>
        </p:txBody>
      </p:sp>
      <p:sp>
        <p:nvSpPr>
          <p:cNvPr id="6758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CBA99182-56D2-4086-AD0C-8891F1D469AC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2400"/>
          </a:p>
        </p:txBody>
      </p:sp>
      <p:sp>
        <p:nvSpPr>
          <p:cNvPr id="67589" name="Rectangle 6"/>
          <p:cNvSpPr>
            <a:spLocks noChangeArrowheads="1"/>
          </p:cNvSpPr>
          <p:nvPr/>
        </p:nvSpPr>
        <p:spPr bwMode="auto">
          <a:xfrm>
            <a:off x="2590800" y="609600"/>
            <a:ext cx="829351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+-----+-----------------+--------+---------------+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ssn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| name            | salary |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supervisorssn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+-----+-----------------+--------+---------------+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 333 | Homer Simpson   |  40000 | 666           |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 444 | Monty Burns     | 100000 | NULL          |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 555 | Carl Friend     |  50000 | 666           |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 666 |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Waylan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Smithers |  45000 | 444           |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 777 | Lisa Simpson    |  20000 | 666           |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+-----+-----------------+--------+---------------+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 rows in set (0.00 sec)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e.name 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"Supervisor Name", e2.name 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"Employee Name" 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e,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e2 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e.ssn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=e2.supervisorssn;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+-----------------+-----------------+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 Supervisor Name | Employee Name   |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+-----------------+-----------------+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Waylan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Smithers | Homer Simpson   |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Waylan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Smithers | Carl Friend     |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 Monty Burns     |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Waylan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Smithers |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Waylan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Smithers | Lisa Simpson    |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+-----------------+-----------------+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 rows in set (0.00 sec)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10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39019</TotalTime>
  <Words>489</Words>
  <Application>Microsoft Office PowerPoint</Application>
  <PresentationFormat>Widescreen</PresentationFormat>
  <Paragraphs>78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Courier New</vt:lpstr>
      <vt:lpstr>Gill Sans MT</vt:lpstr>
      <vt:lpstr>Times New Roman</vt:lpstr>
      <vt:lpstr>Trebuchet MS</vt:lpstr>
      <vt:lpstr>Tw Cen MT</vt:lpstr>
      <vt:lpstr>Wingdings</vt:lpstr>
      <vt:lpstr>Circuit</vt:lpstr>
      <vt:lpstr>Week 5</vt:lpstr>
      <vt:lpstr>Student Objectives</vt:lpstr>
      <vt:lpstr>PowerPoint Presentation</vt:lpstr>
      <vt:lpstr>PowerPoint Presentation</vt:lpstr>
      <vt:lpstr>PowerPoint Presentation</vt:lpstr>
      <vt:lpstr>PowerPoint Presentation</vt:lpstr>
    </vt:vector>
  </TitlesOfParts>
  <Company>UWO CSD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K. Reid</dc:creator>
  <cp:lastModifiedBy>Laura K. Reid</cp:lastModifiedBy>
  <cp:revision>368</cp:revision>
  <dcterms:created xsi:type="dcterms:W3CDTF">2018-03-21T22:41:40Z</dcterms:created>
  <dcterms:modified xsi:type="dcterms:W3CDTF">2018-08-28T16:49:03Z</dcterms:modified>
</cp:coreProperties>
</file>