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7" r:id="rId2"/>
    <p:sldId id="265" r:id="rId3"/>
    <p:sldId id="448" r:id="rId4"/>
    <p:sldId id="459" r:id="rId5"/>
    <p:sldId id="458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29DCE5-C0F9-4768-99B0-284D5A560C49}" type="slidenum">
              <a:rPr lang="en-US" altLang="en-US" sz="1300" smtClean="0"/>
              <a:pPr/>
              <a:t>13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26919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Introduction to EER Diagrams – Enhanced Entity-Relationship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80A14A84-B2CA-4277-9099-312D5FFA6B5E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839201" y="6381750"/>
            <a:ext cx="1679575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E91CA9D-227E-4FB4-91AD-5031DE0C82D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53" name="Text Box 34"/>
          <p:cNvSpPr txBox="1">
            <a:spLocks noChangeArrowheads="1"/>
          </p:cNvSpPr>
          <p:nvPr/>
        </p:nvSpPr>
        <p:spPr bwMode="auto">
          <a:xfrm>
            <a:off x="7772400" y="4979989"/>
            <a:ext cx="16764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Student</a:t>
            </a:r>
          </a:p>
        </p:txBody>
      </p:sp>
      <p:sp>
        <p:nvSpPr>
          <p:cNvPr id="27654" name="Text Box 35"/>
          <p:cNvSpPr txBox="1">
            <a:spLocks noChangeArrowheads="1"/>
          </p:cNvSpPr>
          <p:nvPr/>
        </p:nvSpPr>
        <p:spPr bwMode="auto">
          <a:xfrm>
            <a:off x="5410200" y="5056189"/>
            <a:ext cx="16764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Alumnus</a:t>
            </a:r>
          </a:p>
        </p:txBody>
      </p:sp>
      <p:sp>
        <p:nvSpPr>
          <p:cNvPr id="27655" name="Text Box 36"/>
          <p:cNvSpPr txBox="1">
            <a:spLocks noChangeArrowheads="1"/>
          </p:cNvSpPr>
          <p:nvPr/>
        </p:nvSpPr>
        <p:spPr bwMode="auto">
          <a:xfrm>
            <a:off x="3200400" y="4979989"/>
            <a:ext cx="16764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Employee</a:t>
            </a:r>
          </a:p>
        </p:txBody>
      </p:sp>
      <p:cxnSp>
        <p:nvCxnSpPr>
          <p:cNvPr id="27656" name="AutoShape 37"/>
          <p:cNvCxnSpPr>
            <a:cxnSpLocks noChangeShapeType="1"/>
            <a:stCxn id="27660" idx="1"/>
            <a:endCxn id="27655" idx="0"/>
          </p:cNvCxnSpPr>
          <p:nvPr/>
        </p:nvCxnSpPr>
        <p:spPr bwMode="auto">
          <a:xfrm flipH="1">
            <a:off x="4038600" y="3379788"/>
            <a:ext cx="2362200" cy="160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38"/>
          <p:cNvCxnSpPr>
            <a:cxnSpLocks noChangeShapeType="1"/>
            <a:stCxn id="27660" idx="2"/>
            <a:endCxn id="27654" idx="0"/>
          </p:cNvCxnSpPr>
          <p:nvPr/>
        </p:nvCxnSpPr>
        <p:spPr bwMode="auto">
          <a:xfrm flipH="1">
            <a:off x="6248400" y="3608388"/>
            <a:ext cx="457200" cy="1447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39"/>
          <p:cNvCxnSpPr>
            <a:cxnSpLocks noChangeShapeType="1"/>
            <a:stCxn id="27660" idx="3"/>
            <a:endCxn id="27653" idx="0"/>
          </p:cNvCxnSpPr>
          <p:nvPr/>
        </p:nvCxnSpPr>
        <p:spPr bwMode="auto">
          <a:xfrm>
            <a:off x="7010400" y="3379788"/>
            <a:ext cx="1600200" cy="160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9" name="Oval 42"/>
          <p:cNvSpPr>
            <a:spLocks noChangeArrowheads="1"/>
          </p:cNvSpPr>
          <p:nvPr/>
        </p:nvSpPr>
        <p:spPr bwMode="auto">
          <a:xfrm>
            <a:off x="6429376" y="3124200"/>
            <a:ext cx="581025" cy="463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60" name="Text Box 43"/>
          <p:cNvSpPr txBox="1">
            <a:spLocks noChangeArrowheads="1"/>
          </p:cNvSpPr>
          <p:nvPr/>
        </p:nvSpPr>
        <p:spPr bwMode="auto">
          <a:xfrm>
            <a:off x="6400800" y="315118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</a:t>
            </a:r>
          </a:p>
        </p:txBody>
      </p:sp>
      <p:cxnSp>
        <p:nvCxnSpPr>
          <p:cNvPr id="27661" name="AutoShape 44"/>
          <p:cNvCxnSpPr>
            <a:cxnSpLocks noChangeShapeType="1"/>
            <a:stCxn id="27662" idx="2"/>
            <a:endCxn id="27659" idx="0"/>
          </p:cNvCxnSpPr>
          <p:nvPr/>
        </p:nvCxnSpPr>
        <p:spPr bwMode="auto">
          <a:xfrm>
            <a:off x="6705600" y="2633663"/>
            <a:ext cx="14288" cy="47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2" name="Text Box 46"/>
          <p:cNvSpPr txBox="1">
            <a:spLocks noChangeArrowheads="1"/>
          </p:cNvSpPr>
          <p:nvPr/>
        </p:nvSpPr>
        <p:spPr bwMode="auto">
          <a:xfrm>
            <a:off x="5867400" y="2133601"/>
            <a:ext cx="16764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27663" name="Text Box 66"/>
          <p:cNvSpPr txBox="1">
            <a:spLocks noChangeArrowheads="1"/>
          </p:cNvSpPr>
          <p:nvPr/>
        </p:nvSpPr>
        <p:spPr bwMode="auto">
          <a:xfrm>
            <a:off x="1361440" y="152401"/>
            <a:ext cx="90017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Sometimes the instances of the subclasses overlap – indicated with an o in the circle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Example:</a:t>
            </a:r>
          </a:p>
        </p:txBody>
      </p:sp>
      <p:sp>
        <p:nvSpPr>
          <p:cNvPr id="27664" name="Arc 70"/>
          <p:cNvSpPr>
            <a:spLocks/>
          </p:cNvSpPr>
          <p:nvPr/>
        </p:nvSpPr>
        <p:spPr bwMode="auto">
          <a:xfrm rot="518467">
            <a:off x="6324601" y="4141788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Arc 71"/>
          <p:cNvSpPr>
            <a:spLocks/>
          </p:cNvSpPr>
          <p:nvPr/>
        </p:nvSpPr>
        <p:spPr bwMode="auto">
          <a:xfrm rot="3702686">
            <a:off x="5491163" y="3832226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Arc 72"/>
          <p:cNvSpPr>
            <a:spLocks/>
          </p:cNvSpPr>
          <p:nvPr/>
        </p:nvSpPr>
        <p:spPr bwMode="auto">
          <a:xfrm rot="19151180">
            <a:off x="7467601" y="3989388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68320" y="894080"/>
            <a:ext cx="3180080" cy="2485708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4C7E4CE-764F-447A-8096-30FD6205B552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4271206-7EC2-41D6-A901-CB69FE33E37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8677" name="Group 61"/>
          <p:cNvGrpSpPr>
            <a:grpSpLocks/>
          </p:cNvGrpSpPr>
          <p:nvPr/>
        </p:nvGrpSpPr>
        <p:grpSpPr bwMode="auto">
          <a:xfrm>
            <a:off x="6629400" y="3733801"/>
            <a:ext cx="3124200" cy="1784877"/>
            <a:chOff x="3264" y="2321"/>
            <a:chExt cx="2256" cy="1533"/>
          </a:xfrm>
        </p:grpSpPr>
        <p:sp>
          <p:nvSpPr>
            <p:cNvPr id="28727" name="Text Box 3"/>
            <p:cNvSpPr txBox="1">
              <a:spLocks noChangeArrowheads="1"/>
            </p:cNvSpPr>
            <p:nvPr/>
          </p:nvSpPr>
          <p:spPr bwMode="auto">
            <a:xfrm>
              <a:off x="3936" y="3457"/>
              <a:ext cx="1056" cy="3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Engineer</a:t>
              </a:r>
            </a:p>
          </p:txBody>
        </p:sp>
        <p:grpSp>
          <p:nvGrpSpPr>
            <p:cNvPr id="28728" name="Group 12"/>
            <p:cNvGrpSpPr>
              <a:grpSpLocks/>
            </p:cNvGrpSpPr>
            <p:nvPr/>
          </p:nvGrpSpPr>
          <p:grpSpPr bwMode="auto">
            <a:xfrm>
              <a:off x="4512" y="2784"/>
              <a:ext cx="1008" cy="489"/>
              <a:chOff x="1488" y="816"/>
              <a:chExt cx="1008" cy="489"/>
            </a:xfrm>
          </p:grpSpPr>
          <p:sp>
            <p:nvSpPr>
              <p:cNvPr id="28731" name="Oval 13"/>
              <p:cNvSpPr>
                <a:spLocks noChangeArrowheads="1"/>
              </p:cNvSpPr>
              <p:nvPr/>
            </p:nvSpPr>
            <p:spPr bwMode="auto">
              <a:xfrm>
                <a:off x="1536" y="816"/>
                <a:ext cx="960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2" name="Text Box 14"/>
              <p:cNvSpPr txBox="1">
                <a:spLocks noChangeArrowheads="1"/>
              </p:cNvSpPr>
              <p:nvPr/>
            </p:nvSpPr>
            <p:spPr bwMode="auto">
              <a:xfrm>
                <a:off x="1488" y="912"/>
                <a:ext cx="1008" cy="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EngType</a:t>
                </a:r>
              </a:p>
            </p:txBody>
          </p:sp>
        </p:grpSp>
        <p:cxnSp>
          <p:nvCxnSpPr>
            <p:cNvPr id="28729" name="AutoShape 17"/>
            <p:cNvCxnSpPr>
              <a:cxnSpLocks noChangeShapeType="1"/>
              <a:stCxn id="28731" idx="4"/>
              <a:endCxn id="28727" idx="0"/>
            </p:cNvCxnSpPr>
            <p:nvPr/>
          </p:nvCxnSpPr>
          <p:spPr bwMode="auto">
            <a:xfrm flipH="1">
              <a:off x="4464" y="3225"/>
              <a:ext cx="576" cy="2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0" name="AutoShape 20"/>
            <p:cNvCxnSpPr>
              <a:cxnSpLocks noChangeShapeType="1"/>
              <a:stCxn id="28726" idx="3"/>
              <a:endCxn id="28727" idx="0"/>
            </p:cNvCxnSpPr>
            <p:nvPr/>
          </p:nvCxnSpPr>
          <p:spPr bwMode="auto">
            <a:xfrm>
              <a:off x="3264" y="2321"/>
              <a:ext cx="1200" cy="112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78" name="Group 21"/>
          <p:cNvGrpSpPr>
            <a:grpSpLocks/>
          </p:cNvGrpSpPr>
          <p:nvPr/>
        </p:nvGrpSpPr>
        <p:grpSpPr bwMode="auto">
          <a:xfrm>
            <a:off x="2667000" y="1066800"/>
            <a:ext cx="6934200" cy="2846388"/>
            <a:chOff x="720" y="672"/>
            <a:chExt cx="4368" cy="1793"/>
          </a:xfrm>
        </p:grpSpPr>
        <p:grpSp>
          <p:nvGrpSpPr>
            <p:cNvPr id="28705" name="Group 22"/>
            <p:cNvGrpSpPr>
              <a:grpSpLocks/>
            </p:cNvGrpSpPr>
            <p:nvPr/>
          </p:nvGrpSpPr>
          <p:grpSpPr bwMode="auto">
            <a:xfrm>
              <a:off x="2880" y="2112"/>
              <a:ext cx="384" cy="353"/>
              <a:chOff x="1488" y="816"/>
              <a:chExt cx="1008" cy="523"/>
            </a:xfrm>
          </p:grpSpPr>
          <p:sp>
            <p:nvSpPr>
              <p:cNvPr id="28725" name="Oval 23"/>
              <p:cNvSpPr>
                <a:spLocks noChangeArrowheads="1"/>
              </p:cNvSpPr>
              <p:nvPr/>
            </p:nvSpPr>
            <p:spPr bwMode="auto">
              <a:xfrm>
                <a:off x="1536" y="816"/>
                <a:ext cx="960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26" name="Text Box 24"/>
              <p:cNvSpPr txBox="1">
                <a:spLocks noChangeArrowheads="1"/>
              </p:cNvSpPr>
              <p:nvPr/>
            </p:nvSpPr>
            <p:spPr bwMode="auto">
              <a:xfrm>
                <a:off x="1488" y="912"/>
                <a:ext cx="1008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d</a:t>
                </a:r>
              </a:p>
            </p:txBody>
          </p:sp>
        </p:grpSp>
        <p:cxnSp>
          <p:nvCxnSpPr>
            <p:cNvPr id="28706" name="AutoShape 25"/>
            <p:cNvCxnSpPr>
              <a:cxnSpLocks noChangeShapeType="1"/>
              <a:stCxn id="28708" idx="2"/>
              <a:endCxn id="28725" idx="0"/>
            </p:cNvCxnSpPr>
            <p:nvPr/>
          </p:nvCxnSpPr>
          <p:spPr bwMode="auto">
            <a:xfrm>
              <a:off x="3072" y="1803"/>
              <a:ext cx="9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707" name="Group 26"/>
            <p:cNvGrpSpPr>
              <a:grpSpLocks/>
            </p:cNvGrpSpPr>
            <p:nvPr/>
          </p:nvGrpSpPr>
          <p:grpSpPr bwMode="auto">
            <a:xfrm>
              <a:off x="720" y="672"/>
              <a:ext cx="4368" cy="1107"/>
              <a:chOff x="720" y="672"/>
              <a:chExt cx="4368" cy="1107"/>
            </a:xfrm>
          </p:grpSpPr>
          <p:sp>
            <p:nvSpPr>
              <p:cNvPr id="28708" name="Text Box 27"/>
              <p:cNvSpPr txBox="1">
                <a:spLocks noChangeArrowheads="1"/>
              </p:cNvSpPr>
              <p:nvPr/>
            </p:nvSpPr>
            <p:spPr bwMode="auto">
              <a:xfrm>
                <a:off x="2544" y="1488"/>
                <a:ext cx="1056" cy="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Employee</a:t>
                </a:r>
              </a:p>
            </p:txBody>
          </p:sp>
          <p:grpSp>
            <p:nvGrpSpPr>
              <p:cNvPr id="28709" name="Group 28"/>
              <p:cNvGrpSpPr>
                <a:grpSpLocks/>
              </p:cNvGrpSpPr>
              <p:nvPr/>
            </p:nvGrpSpPr>
            <p:grpSpPr bwMode="auto">
              <a:xfrm>
                <a:off x="720" y="1152"/>
                <a:ext cx="1008" cy="432"/>
                <a:chOff x="1488" y="816"/>
                <a:chExt cx="1008" cy="432"/>
              </a:xfrm>
            </p:grpSpPr>
            <p:sp>
              <p:nvSpPr>
                <p:cNvPr id="28723" name="Oval 29"/>
                <p:cNvSpPr>
                  <a:spLocks noChangeArrowheads="1"/>
                </p:cNvSpPr>
                <p:nvPr/>
              </p:nvSpPr>
              <p:spPr bwMode="auto">
                <a:xfrm>
                  <a:off x="1536" y="816"/>
                  <a:ext cx="960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2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88" y="912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Name</a:t>
                  </a:r>
                </a:p>
              </p:txBody>
            </p:sp>
          </p:grpSp>
          <p:grpSp>
            <p:nvGrpSpPr>
              <p:cNvPr id="28710" name="Group 31"/>
              <p:cNvGrpSpPr>
                <a:grpSpLocks/>
              </p:cNvGrpSpPr>
              <p:nvPr/>
            </p:nvGrpSpPr>
            <p:grpSpPr bwMode="auto">
              <a:xfrm>
                <a:off x="1728" y="720"/>
                <a:ext cx="1008" cy="432"/>
                <a:chOff x="1488" y="816"/>
                <a:chExt cx="1008" cy="432"/>
              </a:xfrm>
            </p:grpSpPr>
            <p:sp>
              <p:nvSpPr>
                <p:cNvPr id="28721" name="Oval 32"/>
                <p:cNvSpPr>
                  <a:spLocks noChangeArrowheads="1"/>
                </p:cNvSpPr>
                <p:nvPr/>
              </p:nvSpPr>
              <p:spPr bwMode="auto">
                <a:xfrm>
                  <a:off x="1536" y="816"/>
                  <a:ext cx="960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2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88" y="912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SSN</a:t>
                  </a:r>
                </a:p>
              </p:txBody>
            </p:sp>
          </p:grpSp>
          <p:grpSp>
            <p:nvGrpSpPr>
              <p:cNvPr id="28711" name="Group 34"/>
              <p:cNvGrpSpPr>
                <a:grpSpLocks/>
              </p:cNvGrpSpPr>
              <p:nvPr/>
            </p:nvGrpSpPr>
            <p:grpSpPr bwMode="auto">
              <a:xfrm>
                <a:off x="2976" y="672"/>
                <a:ext cx="1008" cy="432"/>
                <a:chOff x="1488" y="816"/>
                <a:chExt cx="1008" cy="432"/>
              </a:xfrm>
            </p:grpSpPr>
            <p:sp>
              <p:nvSpPr>
                <p:cNvPr id="28719" name="Oval 35"/>
                <p:cNvSpPr>
                  <a:spLocks noChangeArrowheads="1"/>
                </p:cNvSpPr>
                <p:nvPr/>
              </p:nvSpPr>
              <p:spPr bwMode="auto">
                <a:xfrm>
                  <a:off x="1536" y="816"/>
                  <a:ext cx="960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2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488" y="912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BDate</a:t>
                  </a:r>
                </a:p>
              </p:txBody>
            </p:sp>
          </p:grpSp>
          <p:grpSp>
            <p:nvGrpSpPr>
              <p:cNvPr id="28712" name="Group 37"/>
              <p:cNvGrpSpPr>
                <a:grpSpLocks/>
              </p:cNvGrpSpPr>
              <p:nvPr/>
            </p:nvGrpSpPr>
            <p:grpSpPr bwMode="auto">
              <a:xfrm>
                <a:off x="4080" y="1104"/>
                <a:ext cx="1008" cy="432"/>
                <a:chOff x="1488" y="816"/>
                <a:chExt cx="1008" cy="432"/>
              </a:xfrm>
            </p:grpSpPr>
            <p:sp>
              <p:nvSpPr>
                <p:cNvPr id="28717" name="Oval 38"/>
                <p:cNvSpPr>
                  <a:spLocks noChangeArrowheads="1"/>
                </p:cNvSpPr>
                <p:nvPr/>
              </p:nvSpPr>
              <p:spPr bwMode="auto">
                <a:xfrm>
                  <a:off x="1536" y="816"/>
                  <a:ext cx="960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488" y="912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Address</a:t>
                  </a:r>
                </a:p>
              </p:txBody>
            </p:sp>
          </p:grpSp>
          <p:cxnSp>
            <p:nvCxnSpPr>
              <p:cNvPr id="28713" name="AutoShape 40"/>
              <p:cNvCxnSpPr>
                <a:cxnSpLocks noChangeShapeType="1"/>
                <a:stCxn id="28724" idx="3"/>
                <a:endCxn id="28708" idx="1"/>
              </p:cNvCxnSpPr>
              <p:nvPr/>
            </p:nvCxnSpPr>
            <p:spPr bwMode="auto">
              <a:xfrm>
                <a:off x="1728" y="1392"/>
                <a:ext cx="807" cy="24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14" name="AutoShape 41"/>
              <p:cNvCxnSpPr>
                <a:cxnSpLocks noChangeShapeType="1"/>
                <a:stCxn id="28722" idx="2"/>
                <a:endCxn id="28708" idx="0"/>
              </p:cNvCxnSpPr>
              <p:nvPr/>
            </p:nvCxnSpPr>
            <p:spPr bwMode="auto">
              <a:xfrm>
                <a:off x="2232" y="1104"/>
                <a:ext cx="840" cy="3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15" name="AutoShape 42"/>
              <p:cNvCxnSpPr>
                <a:cxnSpLocks noChangeShapeType="1"/>
                <a:stCxn id="28720" idx="2"/>
                <a:endCxn id="28708" idx="0"/>
              </p:cNvCxnSpPr>
              <p:nvPr/>
            </p:nvCxnSpPr>
            <p:spPr bwMode="auto">
              <a:xfrm flipH="1">
                <a:off x="3072" y="1056"/>
                <a:ext cx="408" cy="4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16" name="AutoShape 43"/>
              <p:cNvCxnSpPr>
                <a:cxnSpLocks noChangeShapeType="1"/>
                <a:stCxn id="28718" idx="1"/>
                <a:endCxn id="28708" idx="3"/>
              </p:cNvCxnSpPr>
              <p:nvPr/>
            </p:nvCxnSpPr>
            <p:spPr bwMode="auto">
              <a:xfrm flipH="1">
                <a:off x="3609" y="1344"/>
                <a:ext cx="471" cy="2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2563813" y="5319714"/>
            <a:ext cx="1554162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Secretary</a:t>
            </a:r>
          </a:p>
        </p:txBody>
      </p:sp>
      <p:grpSp>
        <p:nvGrpSpPr>
          <p:cNvPr id="28680" name="Group 6"/>
          <p:cNvGrpSpPr>
            <a:grpSpLocks/>
          </p:cNvGrpSpPr>
          <p:nvPr/>
        </p:nvGrpSpPr>
        <p:grpSpPr bwMode="auto">
          <a:xfrm>
            <a:off x="2362200" y="4343401"/>
            <a:ext cx="1836738" cy="582613"/>
            <a:chOff x="1488" y="816"/>
            <a:chExt cx="1008" cy="448"/>
          </a:xfrm>
        </p:grpSpPr>
        <p:sp>
          <p:nvSpPr>
            <p:cNvPr id="28703" name="Oval 7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04" name="Text Box 8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TypingSpeed</a:t>
              </a:r>
            </a:p>
          </p:txBody>
        </p:sp>
      </p:grpSp>
      <p:cxnSp>
        <p:nvCxnSpPr>
          <p:cNvPr id="28681" name="AutoShape 16"/>
          <p:cNvCxnSpPr>
            <a:cxnSpLocks noChangeShapeType="1"/>
            <a:stCxn id="28703" idx="4"/>
            <a:endCxn id="28679" idx="0"/>
          </p:cNvCxnSpPr>
          <p:nvPr/>
        </p:nvCxnSpPr>
        <p:spPr bwMode="auto">
          <a:xfrm>
            <a:off x="3324226" y="4905375"/>
            <a:ext cx="17463" cy="414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AutoShape 18"/>
          <p:cNvCxnSpPr>
            <a:cxnSpLocks noChangeShapeType="1"/>
            <a:stCxn id="28726" idx="1"/>
            <a:endCxn id="28679" idx="0"/>
          </p:cNvCxnSpPr>
          <p:nvPr/>
        </p:nvCxnSpPr>
        <p:spPr bwMode="auto">
          <a:xfrm flipH="1">
            <a:off x="3341688" y="3684589"/>
            <a:ext cx="2754312" cy="1620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3" name="Text Box 48"/>
          <p:cNvSpPr txBox="1">
            <a:spLocks noChangeArrowheads="1"/>
          </p:cNvSpPr>
          <p:nvPr/>
        </p:nvSpPr>
        <p:spPr bwMode="auto">
          <a:xfrm>
            <a:off x="1716088" y="89816"/>
            <a:ext cx="899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Can use a </a:t>
            </a:r>
            <a:r>
              <a:rPr lang="en-US" altLang="en-US" sz="24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category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to indicate which subclass an instance belongs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to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684" name="Text Box 49"/>
          <p:cNvSpPr txBox="1">
            <a:spLocks noChangeArrowheads="1"/>
          </p:cNvSpPr>
          <p:nvPr/>
        </p:nvSpPr>
        <p:spPr bwMode="auto">
          <a:xfrm>
            <a:off x="2514600" y="8382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Example:</a:t>
            </a:r>
          </a:p>
        </p:txBody>
      </p:sp>
      <p:sp>
        <p:nvSpPr>
          <p:cNvPr id="28685" name="Text Box 50"/>
          <p:cNvSpPr txBox="1">
            <a:spLocks noChangeArrowheads="1"/>
          </p:cNvSpPr>
          <p:nvPr/>
        </p:nvSpPr>
        <p:spPr bwMode="auto">
          <a:xfrm>
            <a:off x="3810000" y="3733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“secretary”</a:t>
            </a:r>
          </a:p>
        </p:txBody>
      </p:sp>
      <p:cxnSp>
        <p:nvCxnSpPr>
          <p:cNvPr id="28686" name="AutoShape 15"/>
          <p:cNvCxnSpPr>
            <a:cxnSpLocks noChangeShapeType="1"/>
            <a:stCxn id="28701" idx="4"/>
            <a:endCxn id="28687" idx="0"/>
          </p:cNvCxnSpPr>
          <p:nvPr/>
        </p:nvCxnSpPr>
        <p:spPr bwMode="auto">
          <a:xfrm>
            <a:off x="5257800" y="5092701"/>
            <a:ext cx="609600" cy="3524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 Box 4"/>
          <p:cNvSpPr txBox="1">
            <a:spLocks noChangeArrowheads="1"/>
          </p:cNvSpPr>
          <p:nvPr/>
        </p:nvSpPr>
        <p:spPr bwMode="auto">
          <a:xfrm>
            <a:off x="5029200" y="5459414"/>
            <a:ext cx="16764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Technician</a:t>
            </a:r>
          </a:p>
        </p:txBody>
      </p:sp>
      <p:grpSp>
        <p:nvGrpSpPr>
          <p:cNvPr id="28688" name="Group 9"/>
          <p:cNvGrpSpPr>
            <a:grpSpLocks/>
          </p:cNvGrpSpPr>
          <p:nvPr/>
        </p:nvGrpSpPr>
        <p:grpSpPr bwMode="auto">
          <a:xfrm>
            <a:off x="4419600" y="4392613"/>
            <a:ext cx="1600200" cy="685800"/>
            <a:chOff x="1488" y="816"/>
            <a:chExt cx="1008" cy="432"/>
          </a:xfrm>
        </p:grpSpPr>
        <p:sp>
          <p:nvSpPr>
            <p:cNvPr id="28701" name="Oval 10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02" name="Text Box 11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Tgrade</a:t>
              </a:r>
            </a:p>
          </p:txBody>
        </p:sp>
      </p:grpSp>
      <p:cxnSp>
        <p:nvCxnSpPr>
          <p:cNvPr id="28689" name="AutoShape 19"/>
          <p:cNvCxnSpPr>
            <a:cxnSpLocks noChangeShapeType="1"/>
            <a:stCxn id="28726" idx="2"/>
            <a:endCxn id="28687" idx="0"/>
          </p:cNvCxnSpPr>
          <p:nvPr/>
        </p:nvCxnSpPr>
        <p:spPr bwMode="auto">
          <a:xfrm flipH="1">
            <a:off x="5867400" y="3913189"/>
            <a:ext cx="533400" cy="1531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0" name="Text Box 51"/>
          <p:cNvSpPr txBox="1">
            <a:spLocks noChangeArrowheads="1"/>
          </p:cNvSpPr>
          <p:nvPr/>
        </p:nvSpPr>
        <p:spPr bwMode="auto">
          <a:xfrm>
            <a:off x="5867400" y="492601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“technician”</a:t>
            </a:r>
          </a:p>
        </p:txBody>
      </p:sp>
      <p:sp>
        <p:nvSpPr>
          <p:cNvPr id="28691" name="Text Box 52"/>
          <p:cNvSpPr txBox="1">
            <a:spLocks noChangeArrowheads="1"/>
          </p:cNvSpPr>
          <p:nvPr/>
        </p:nvSpPr>
        <p:spPr bwMode="auto">
          <a:xfrm>
            <a:off x="7391400" y="3962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“engineer”</a:t>
            </a:r>
          </a:p>
        </p:txBody>
      </p:sp>
      <p:sp>
        <p:nvSpPr>
          <p:cNvPr id="28692" name="Text Box 53"/>
          <p:cNvSpPr txBox="1">
            <a:spLocks noChangeArrowheads="1"/>
          </p:cNvSpPr>
          <p:nvPr/>
        </p:nvSpPr>
        <p:spPr bwMode="auto">
          <a:xfrm>
            <a:off x="6477000" y="2895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JobType</a:t>
            </a:r>
          </a:p>
        </p:txBody>
      </p:sp>
      <p:grpSp>
        <p:nvGrpSpPr>
          <p:cNvPr id="28693" name="Group 54"/>
          <p:cNvGrpSpPr>
            <a:grpSpLocks/>
          </p:cNvGrpSpPr>
          <p:nvPr/>
        </p:nvGrpSpPr>
        <p:grpSpPr bwMode="auto">
          <a:xfrm>
            <a:off x="8610600" y="2667000"/>
            <a:ext cx="1600200" cy="685800"/>
            <a:chOff x="1488" y="816"/>
            <a:chExt cx="1008" cy="432"/>
          </a:xfrm>
        </p:grpSpPr>
        <p:sp>
          <p:nvSpPr>
            <p:cNvPr id="28699" name="Oval 55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00" name="Text Box 56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hlink"/>
                  </a:solidFill>
                  <a:latin typeface="Times New Roman" panose="02020603050405020304" pitchFamily="18" charset="0"/>
                </a:rPr>
                <a:t>JobType</a:t>
              </a:r>
            </a:p>
          </p:txBody>
        </p:sp>
      </p:grpSp>
      <p:cxnSp>
        <p:nvCxnSpPr>
          <p:cNvPr id="28694" name="AutoShape 57"/>
          <p:cNvCxnSpPr>
            <a:cxnSpLocks noChangeShapeType="1"/>
            <a:stCxn id="28708" idx="3"/>
            <a:endCxn id="28699" idx="1"/>
          </p:cNvCxnSpPr>
          <p:nvPr/>
        </p:nvCxnSpPr>
        <p:spPr bwMode="auto">
          <a:xfrm>
            <a:off x="7253288" y="2605089"/>
            <a:ext cx="1657350" cy="147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Text Box 62"/>
          <p:cNvSpPr txBox="1">
            <a:spLocks noChangeArrowheads="1"/>
          </p:cNvSpPr>
          <p:nvPr/>
        </p:nvSpPr>
        <p:spPr bwMode="auto">
          <a:xfrm>
            <a:off x="2743200" y="5943600"/>
            <a:ext cx="731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In this case, a trigger could insert a new employee into the appropriate subclass based on the value of JobType.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8696" name="Arc 63"/>
          <p:cNvSpPr>
            <a:spLocks/>
          </p:cNvSpPr>
          <p:nvPr/>
        </p:nvSpPr>
        <p:spPr bwMode="auto">
          <a:xfrm rot="2629774">
            <a:off x="5410201" y="3810000"/>
            <a:ext cx="384175" cy="230188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Arc 64"/>
          <p:cNvSpPr>
            <a:spLocks/>
          </p:cNvSpPr>
          <p:nvPr/>
        </p:nvSpPr>
        <p:spPr bwMode="auto">
          <a:xfrm rot="518467">
            <a:off x="6019801" y="4343400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Arc 65"/>
          <p:cNvSpPr>
            <a:spLocks/>
          </p:cNvSpPr>
          <p:nvPr/>
        </p:nvSpPr>
        <p:spPr bwMode="auto">
          <a:xfrm rot="19471135">
            <a:off x="7010401" y="4038600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277360" y="450685"/>
            <a:ext cx="2642552" cy="2515341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603592" y="481466"/>
            <a:ext cx="4511834" cy="2212152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40948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5745" y="-36514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29699" name="Content Placeholder 6"/>
          <p:cNvSpPr>
            <a:spLocks noGrp="1"/>
          </p:cNvSpPr>
          <p:nvPr>
            <p:ph idx="1"/>
          </p:nvPr>
        </p:nvSpPr>
        <p:spPr>
          <a:xfrm>
            <a:off x="1525745" y="921383"/>
            <a:ext cx="9711215" cy="4961891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Help to make the conceptual model more accurate (but can cause clutter)</a:t>
            </a:r>
          </a:p>
          <a:p>
            <a:r>
              <a:rPr lang="en-US" altLang="en-US" sz="2800" dirty="0" smtClean="0"/>
              <a:t>If subclass has few attributes and no relationships, might want to merge into superclass (specific attributes would be null for entities not a member of the subclass)</a:t>
            </a:r>
          </a:p>
          <a:p>
            <a:r>
              <a:rPr lang="en-US" altLang="en-US" sz="2800" dirty="0" smtClean="0"/>
              <a:t>The default for disjoint/overlapping and total/partial is </a:t>
            </a:r>
            <a:r>
              <a:rPr lang="en-US" altLang="en-US" sz="2800" b="1" i="1" dirty="0" smtClean="0"/>
              <a:t>overlapped/partial</a:t>
            </a:r>
            <a:r>
              <a:rPr lang="en-US" altLang="en-US" sz="2800" dirty="0" smtClean="0"/>
              <a:t> (only put disjoint and/or total if it makes sense)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58D5B32-6480-4904-B634-012A2E2B70A3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CS319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33F98B4-73B2-4655-8FF4-1C97F5F0DEB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725" y="-310747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362200" y="294956"/>
            <a:ext cx="8412480" cy="1676400"/>
          </a:xfrm>
        </p:spPr>
        <p:txBody>
          <a:bodyPr/>
          <a:lstStyle/>
          <a:p>
            <a:r>
              <a:rPr lang="en-US" altLang="en-US" dirty="0" smtClean="0"/>
              <a:t>Consider the following entity sets and attributes. Place a checkmark </a:t>
            </a:r>
            <a:r>
              <a:rPr lang="en-US" alt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r>
              <a:rPr lang="en-US" altLang="en-US" dirty="0" smtClean="0"/>
              <a:t>in ONE column in each row to indicate the relationship.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5D32ECB4-9742-402D-9B49-7A1FFCB2401A}" type="datetime1">
              <a:rPr lang="en-US" smtClean="0"/>
              <a:pPr>
                <a:defRPr/>
              </a:pPr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BB02F98-A4D0-423E-BD3E-763F7A90186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24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42560"/>
              </p:ext>
            </p:extLst>
          </p:nvPr>
        </p:nvGraphicFramePr>
        <p:xfrm>
          <a:off x="2514600" y="1618454"/>
          <a:ext cx="7467600" cy="356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4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Entity</a:t>
                      </a:r>
                      <a:r>
                        <a:rPr lang="en-US" sz="1800" baseline="0" dirty="0" smtClean="0"/>
                        <a:t> Set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Has a relationship</a:t>
                      </a:r>
                      <a:r>
                        <a:rPr lang="en-US" sz="1100" baseline="0" dirty="0" smtClean="0"/>
                        <a:t> with</a:t>
                      </a:r>
                      <a:endParaRPr lang="en-US" sz="11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Has</a:t>
                      </a:r>
                      <a:r>
                        <a:rPr lang="en-US" sz="1100" baseline="0" dirty="0" smtClean="0"/>
                        <a:t> an attribute that is</a:t>
                      </a:r>
                      <a:endParaRPr lang="en-US" sz="11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Is a specialization of</a:t>
                      </a:r>
                      <a:endParaRPr lang="en-US" sz="11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Is a generalization of</a:t>
                      </a:r>
                      <a:endParaRPr lang="en-US" sz="11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Entity Set or Attribute</a:t>
                      </a:r>
                      <a:endParaRPr lang="en-US" sz="12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Mother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Person</a:t>
                      </a:r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Daughter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Mother</a:t>
                      </a:r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Person</a:t>
                      </a:r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StudentNumber</a:t>
                      </a:r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School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Animal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Horse</a:t>
                      </a:r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Horse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</a:t>
                      </a:r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Furniture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Chair</a:t>
                      </a:r>
                      <a:endParaRPr lang="en-US" sz="1800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799" name="TextBox 7"/>
          <p:cNvSpPr txBox="1">
            <a:spLocks noChangeArrowheads="1"/>
          </p:cNvSpPr>
          <p:nvPr/>
        </p:nvSpPr>
        <p:spPr bwMode="auto">
          <a:xfrm>
            <a:off x="2362200" y="5300265"/>
            <a:ext cx="548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Hint: use the “IS A” Rule to help decide!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4100" y="1988781"/>
            <a:ext cx="65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860800" y="2399447"/>
            <a:ext cx="65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34100" y="2770257"/>
            <a:ext cx="65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2680" y="3141413"/>
            <a:ext cx="65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59200" y="3492144"/>
            <a:ext cx="65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7172960" y="3928665"/>
            <a:ext cx="65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5049520" y="4238436"/>
            <a:ext cx="65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7190740" y="4592379"/>
            <a:ext cx="65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03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Determine when an entity type could be further categorized as a set of subclasses and what their superclass would look like </a:t>
            </a:r>
            <a:r>
              <a:rPr lang="en-US" dirty="0"/>
              <a:t>and represent this in an EER diagram</a:t>
            </a:r>
            <a:endParaRPr lang="en-US" dirty="0" smtClean="0"/>
          </a:p>
          <a:p>
            <a:pPr lvl="1"/>
            <a:r>
              <a:rPr lang="en-US" dirty="0" smtClean="0"/>
              <a:t>Determine when several entity types could be grouped together and generalized to form a superclass and represent this in an EER diagram</a:t>
            </a:r>
          </a:p>
          <a:p>
            <a:pPr lvl="1"/>
            <a:r>
              <a:rPr lang="en-US" dirty="0" smtClean="0"/>
              <a:t>Determine if the subclasses overlap or </a:t>
            </a:r>
            <a:r>
              <a:rPr lang="en-US" dirty="0"/>
              <a:t>are disjoint and </a:t>
            </a:r>
            <a:r>
              <a:rPr lang="en-US" dirty="0" smtClean="0"/>
              <a:t>represent </a:t>
            </a:r>
            <a:r>
              <a:rPr lang="en-US" dirty="0"/>
              <a:t>this in an EER </a:t>
            </a:r>
            <a:r>
              <a:rPr lang="en-US" dirty="0" smtClean="0"/>
              <a:t>diagram</a:t>
            </a:r>
          </a:p>
          <a:p>
            <a:pPr lvl="1"/>
            <a:r>
              <a:rPr lang="en-US" dirty="0" smtClean="0"/>
              <a:t>Determine if the instances of superclass must have partial or total participation with the subclasses </a:t>
            </a:r>
            <a:r>
              <a:rPr lang="en-US" dirty="0"/>
              <a:t>and represent this in an </a:t>
            </a:r>
            <a:r>
              <a:rPr lang="en-US"/>
              <a:t>EER </a:t>
            </a:r>
            <a:r>
              <a:rPr lang="en-US" smtClean="0"/>
              <a:t>diagram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9A5EEDF2-7CB6-4839-9D68-0360345D46CD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0EB53D3-3C27-40F2-9668-D0996224900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1411" y="152400"/>
            <a:ext cx="6556375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Entities as Objects 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72589" y="1143000"/>
            <a:ext cx="10474036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If we think of entities as objects, then the entity type is an object class</a:t>
            </a:r>
            <a:r>
              <a:rPr lang="en-US" altLang="en-US" sz="28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err="1" smtClean="0"/>
              <a:t>Eg</a:t>
            </a:r>
            <a:r>
              <a:rPr lang="en-US" altLang="en-US" sz="2400" dirty="0" smtClean="0"/>
              <a:t>. Entity STUDENT in an ER Diagram could also be the </a:t>
            </a:r>
            <a:r>
              <a:rPr lang="en-US" altLang="en-US" sz="2400" i="1" dirty="0" smtClean="0"/>
              <a:t>class</a:t>
            </a:r>
            <a:r>
              <a:rPr lang="en-US" altLang="en-US" sz="2400" dirty="0" smtClean="0"/>
              <a:t> STUDENT in Java.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Then we can introduce </a:t>
            </a:r>
            <a:r>
              <a:rPr lang="en-US" altLang="en-US" sz="2800" b="1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subclasses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(subtypes) to </a:t>
            </a:r>
            <a:r>
              <a:rPr lang="en-US" altLang="en-US" sz="2800" dirty="0"/>
              <a:t>enhance our data modeling.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Just as with OO programming, </a:t>
            </a:r>
            <a:r>
              <a:rPr lang="en-US" altLang="en-US" sz="2800" b="1" dirty="0"/>
              <a:t>subclasses</a:t>
            </a:r>
            <a:r>
              <a:rPr lang="en-US" altLang="en-US" sz="2800" dirty="0"/>
              <a:t> </a:t>
            </a:r>
            <a:r>
              <a:rPr lang="en-US" altLang="en-US" sz="2800" b="1" dirty="0"/>
              <a:t>inherit </a:t>
            </a:r>
            <a:r>
              <a:rPr lang="en-US" altLang="en-US" sz="2800" dirty="0"/>
              <a:t>properties from their </a:t>
            </a:r>
            <a:r>
              <a:rPr lang="en-US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superclass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In the database case, they inherit all the </a:t>
            </a:r>
            <a:r>
              <a:rPr lang="en-US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altLang="en-US" sz="2800" b="1" dirty="0">
                <a:solidFill>
                  <a:srgbClr val="FFFF66"/>
                </a:solidFill>
              </a:rPr>
              <a:t> </a:t>
            </a:r>
            <a:r>
              <a:rPr lang="en-US" altLang="en-US" sz="2800" dirty="0"/>
              <a:t>and</a:t>
            </a:r>
            <a:r>
              <a:rPr lang="en-US" altLang="en-US" sz="2800" dirty="0">
                <a:solidFill>
                  <a:srgbClr val="FFFF66"/>
                </a:solidFill>
              </a:rPr>
              <a:t> </a:t>
            </a:r>
            <a:r>
              <a:rPr lang="en-US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relationships</a:t>
            </a:r>
            <a:r>
              <a:rPr lang="en-US" altLang="en-US" sz="2800" b="1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NOTE: an entity cannot exist in the database by JUST being a member of the subclass, it must also be a member of the superclass.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The </a:t>
            </a:r>
            <a:r>
              <a:rPr lang="en-US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Enhanced</a:t>
            </a:r>
            <a:r>
              <a:rPr lang="en-US" altLang="en-US" sz="2800" dirty="0"/>
              <a:t> in Enhanced ER Diagrams (EER Diagrams) means we have ER diagrams with inheritance.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605229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33" y="0"/>
            <a:ext cx="9905998" cy="1478570"/>
          </a:xfrm>
        </p:spPr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478570"/>
            <a:ext cx="9905999" cy="38201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of finding a set of subclass (subtypes) of an entity.</a:t>
            </a:r>
          </a:p>
          <a:p>
            <a:r>
              <a:rPr lang="en-US" dirty="0" smtClean="0"/>
              <a:t>Each subclass will have some distinguishing characteristics of the superclass</a:t>
            </a:r>
          </a:p>
          <a:p>
            <a:r>
              <a:rPr lang="en-US" dirty="0" smtClean="0"/>
              <a:t>Example:  laptop and desktop are subclasses of computer</a:t>
            </a:r>
          </a:p>
          <a:p>
            <a:r>
              <a:rPr lang="en-US" dirty="0" smtClean="0"/>
              <a:t>Remember the 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ISA</a:t>
            </a:r>
            <a:r>
              <a:rPr lang="en-US" dirty="0" smtClean="0"/>
              <a:t> rule </a:t>
            </a:r>
            <a:r>
              <a:rPr lang="en-US" dirty="0" smtClean="0">
                <a:sym typeface="Wingdings" panose="05000000000000000000" pitchFamily="2" charset="2"/>
              </a:rPr>
              <a:t>  Only use this if you can say the subclass IS A superclass.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Example: 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Laptop IS A </a:t>
            </a:r>
            <a:r>
              <a:rPr lang="en-US" dirty="0" smtClean="0">
                <a:sym typeface="Wingdings" panose="05000000000000000000" pitchFamily="2" charset="2"/>
              </a:rPr>
              <a:t>Computer – YES </a:t>
            </a:r>
            <a:r>
              <a:rPr lang="en-US" dirty="0" smtClean="0">
                <a:sym typeface="Wingdings" panose="05000000000000000000" pitchFamily="2" charset="2"/>
              </a:rPr>
              <a:t>(so laptop can be a subclass of Computer)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Country </a:t>
            </a:r>
            <a:r>
              <a:rPr lang="en-US" dirty="0" smtClean="0">
                <a:sym typeface="Wingdings" panose="05000000000000000000" pitchFamily="2" charset="2"/>
              </a:rPr>
              <a:t>IS A </a:t>
            </a:r>
            <a:r>
              <a:rPr lang="en-US" dirty="0" smtClean="0">
                <a:sym typeface="Wingdings" panose="05000000000000000000" pitchFamily="2" charset="2"/>
              </a:rPr>
              <a:t>Continent – NO </a:t>
            </a:r>
            <a:r>
              <a:rPr lang="en-US" dirty="0" smtClean="0">
                <a:sym typeface="Wingdings" panose="05000000000000000000" pitchFamily="2" charset="2"/>
              </a:rPr>
              <a:t>(so </a:t>
            </a:r>
            <a:r>
              <a:rPr lang="en-US" dirty="0" smtClean="0">
                <a:sym typeface="Wingdings" panose="05000000000000000000" pitchFamily="2" charset="2"/>
              </a:rPr>
              <a:t>Country should NOT be a subclass of Continent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5C7DF1B0-4604-42F7-831F-B61E21B1B58A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661" y="6339637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680931" y="6247533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E788C28-E088-4EF6-9DEB-C45CBECB1D2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203960" y="38868"/>
            <a:ext cx="6553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Example:</a:t>
            </a:r>
          </a:p>
        </p:txBody>
      </p:sp>
      <p:sp>
        <p:nvSpPr>
          <p:cNvPr id="21510" name="Text Box 20"/>
          <p:cNvSpPr txBox="1">
            <a:spLocks noChangeArrowheads="1"/>
          </p:cNvSpPr>
          <p:nvPr/>
        </p:nvSpPr>
        <p:spPr bwMode="auto">
          <a:xfrm>
            <a:off x="6156960" y="5077577"/>
            <a:ext cx="16764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Engineer</a:t>
            </a:r>
          </a:p>
        </p:txBody>
      </p:sp>
      <p:sp>
        <p:nvSpPr>
          <p:cNvPr id="21511" name="Text Box 21"/>
          <p:cNvSpPr txBox="1">
            <a:spLocks noChangeArrowheads="1"/>
          </p:cNvSpPr>
          <p:nvPr/>
        </p:nvSpPr>
        <p:spPr bwMode="auto">
          <a:xfrm>
            <a:off x="3413760" y="5153777"/>
            <a:ext cx="16764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Technician</a:t>
            </a:r>
          </a:p>
        </p:txBody>
      </p:sp>
      <p:sp>
        <p:nvSpPr>
          <p:cNvPr id="21512" name="Text Box 22"/>
          <p:cNvSpPr txBox="1">
            <a:spLocks noChangeArrowheads="1"/>
          </p:cNvSpPr>
          <p:nvPr/>
        </p:nvSpPr>
        <p:spPr bwMode="auto">
          <a:xfrm>
            <a:off x="670560" y="5306177"/>
            <a:ext cx="16764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Secretary</a:t>
            </a:r>
          </a:p>
        </p:txBody>
      </p:sp>
      <p:grpSp>
        <p:nvGrpSpPr>
          <p:cNvPr id="21513" name="Group 23"/>
          <p:cNvGrpSpPr>
            <a:grpSpLocks/>
          </p:cNvGrpSpPr>
          <p:nvPr/>
        </p:nvGrpSpPr>
        <p:grpSpPr bwMode="auto">
          <a:xfrm>
            <a:off x="518160" y="4086976"/>
            <a:ext cx="1981200" cy="685800"/>
            <a:chOff x="1488" y="816"/>
            <a:chExt cx="1008" cy="432"/>
          </a:xfrm>
        </p:grpSpPr>
        <p:sp>
          <p:nvSpPr>
            <p:cNvPr id="21552" name="Oval 24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53" name="Text Box 25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TypingSpeed</a:t>
              </a:r>
            </a:p>
          </p:txBody>
        </p:sp>
      </p:grpSp>
      <p:grpSp>
        <p:nvGrpSpPr>
          <p:cNvPr id="21514" name="Group 26"/>
          <p:cNvGrpSpPr>
            <a:grpSpLocks/>
          </p:cNvGrpSpPr>
          <p:nvPr/>
        </p:nvGrpSpPr>
        <p:grpSpPr bwMode="auto">
          <a:xfrm>
            <a:off x="2880360" y="4086976"/>
            <a:ext cx="1600200" cy="685800"/>
            <a:chOff x="1488" y="816"/>
            <a:chExt cx="1008" cy="432"/>
          </a:xfrm>
        </p:grpSpPr>
        <p:sp>
          <p:nvSpPr>
            <p:cNvPr id="21550" name="Oval 27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51" name="Text Box 28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Tgrade</a:t>
              </a:r>
            </a:p>
          </p:txBody>
        </p:sp>
      </p:grpSp>
      <p:grpSp>
        <p:nvGrpSpPr>
          <p:cNvPr id="21515" name="Group 29"/>
          <p:cNvGrpSpPr>
            <a:grpSpLocks/>
          </p:cNvGrpSpPr>
          <p:nvPr/>
        </p:nvGrpSpPr>
        <p:grpSpPr bwMode="auto">
          <a:xfrm>
            <a:off x="7071360" y="4010776"/>
            <a:ext cx="1600200" cy="685800"/>
            <a:chOff x="1488" y="816"/>
            <a:chExt cx="1008" cy="432"/>
          </a:xfrm>
        </p:grpSpPr>
        <p:sp>
          <p:nvSpPr>
            <p:cNvPr id="21548" name="Oval 30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549" name="Text Box 31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EngType</a:t>
              </a:r>
            </a:p>
          </p:txBody>
        </p:sp>
      </p:grpSp>
      <p:cxnSp>
        <p:nvCxnSpPr>
          <p:cNvPr id="21516" name="AutoShape 35"/>
          <p:cNvCxnSpPr>
            <a:cxnSpLocks noChangeShapeType="1"/>
            <a:stCxn id="21550" idx="4"/>
            <a:endCxn id="21511" idx="0"/>
          </p:cNvCxnSpPr>
          <p:nvPr/>
        </p:nvCxnSpPr>
        <p:spPr bwMode="auto">
          <a:xfrm>
            <a:off x="3718560" y="4772776"/>
            <a:ext cx="533400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6"/>
          <p:cNvCxnSpPr>
            <a:cxnSpLocks noChangeShapeType="1"/>
            <a:stCxn id="21552" idx="4"/>
            <a:endCxn id="21512" idx="0"/>
          </p:cNvCxnSpPr>
          <p:nvPr/>
        </p:nvCxnSpPr>
        <p:spPr bwMode="auto">
          <a:xfrm flipH="1">
            <a:off x="1508761" y="4772776"/>
            <a:ext cx="47625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37"/>
          <p:cNvCxnSpPr>
            <a:cxnSpLocks noChangeShapeType="1"/>
            <a:stCxn id="21548" idx="4"/>
            <a:endCxn id="21510" idx="0"/>
          </p:cNvCxnSpPr>
          <p:nvPr/>
        </p:nvCxnSpPr>
        <p:spPr bwMode="auto">
          <a:xfrm flipH="1">
            <a:off x="6995160" y="4710865"/>
            <a:ext cx="914400" cy="3524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38"/>
          <p:cNvCxnSpPr>
            <a:cxnSpLocks noChangeShapeType="1"/>
            <a:stCxn id="21547" idx="1"/>
            <a:endCxn id="21512" idx="0"/>
          </p:cNvCxnSpPr>
          <p:nvPr/>
        </p:nvCxnSpPr>
        <p:spPr bwMode="auto">
          <a:xfrm flipH="1">
            <a:off x="1508760" y="3172576"/>
            <a:ext cx="2971800" cy="2133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39"/>
          <p:cNvCxnSpPr>
            <a:cxnSpLocks noChangeShapeType="1"/>
            <a:stCxn id="21547" idx="2"/>
            <a:endCxn id="21511" idx="0"/>
          </p:cNvCxnSpPr>
          <p:nvPr/>
        </p:nvCxnSpPr>
        <p:spPr bwMode="auto">
          <a:xfrm flipH="1">
            <a:off x="4251960" y="3401176"/>
            <a:ext cx="533400" cy="1752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40"/>
          <p:cNvCxnSpPr>
            <a:cxnSpLocks noChangeShapeType="1"/>
            <a:stCxn id="21547" idx="3"/>
            <a:endCxn id="21510" idx="0"/>
          </p:cNvCxnSpPr>
          <p:nvPr/>
        </p:nvCxnSpPr>
        <p:spPr bwMode="auto">
          <a:xfrm>
            <a:off x="5090160" y="3172576"/>
            <a:ext cx="1905000" cy="190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22" name="Group 50"/>
          <p:cNvGrpSpPr>
            <a:grpSpLocks/>
          </p:cNvGrpSpPr>
          <p:nvPr/>
        </p:nvGrpSpPr>
        <p:grpSpPr bwMode="auto">
          <a:xfrm>
            <a:off x="1051560" y="657977"/>
            <a:ext cx="6934200" cy="2746375"/>
            <a:chOff x="720" y="672"/>
            <a:chExt cx="4368" cy="1730"/>
          </a:xfrm>
        </p:grpSpPr>
        <p:grpSp>
          <p:nvGrpSpPr>
            <p:cNvPr id="21526" name="Group 32"/>
            <p:cNvGrpSpPr>
              <a:grpSpLocks/>
            </p:cNvGrpSpPr>
            <p:nvPr/>
          </p:nvGrpSpPr>
          <p:grpSpPr bwMode="auto">
            <a:xfrm>
              <a:off x="2880" y="2111"/>
              <a:ext cx="384" cy="291"/>
              <a:chOff x="1488" y="816"/>
              <a:chExt cx="1008" cy="432"/>
            </a:xfrm>
          </p:grpSpPr>
          <p:sp>
            <p:nvSpPr>
              <p:cNvPr id="21546" name="Oval 33"/>
              <p:cNvSpPr>
                <a:spLocks noChangeArrowheads="1"/>
              </p:cNvSpPr>
              <p:nvPr/>
            </p:nvSpPr>
            <p:spPr bwMode="auto">
              <a:xfrm>
                <a:off x="1536" y="816"/>
                <a:ext cx="960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7" name="Text Box 34"/>
              <p:cNvSpPr txBox="1">
                <a:spLocks noChangeArrowheads="1"/>
              </p:cNvSpPr>
              <p:nvPr/>
            </p:nvSpPr>
            <p:spPr bwMode="auto">
              <a:xfrm>
                <a:off x="1488" y="817"/>
                <a:ext cx="1008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d</a:t>
                </a:r>
              </a:p>
            </p:txBody>
          </p:sp>
        </p:grpSp>
        <p:cxnSp>
          <p:nvCxnSpPr>
            <p:cNvPr id="21527" name="AutoShape 41"/>
            <p:cNvCxnSpPr>
              <a:cxnSpLocks noChangeShapeType="1"/>
              <a:stCxn id="21529" idx="2"/>
              <a:endCxn id="21546" idx="0"/>
            </p:cNvCxnSpPr>
            <p:nvPr/>
          </p:nvCxnSpPr>
          <p:spPr bwMode="auto">
            <a:xfrm>
              <a:off x="3072" y="1803"/>
              <a:ext cx="9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528" name="Group 49"/>
            <p:cNvGrpSpPr>
              <a:grpSpLocks/>
            </p:cNvGrpSpPr>
            <p:nvPr/>
          </p:nvGrpSpPr>
          <p:grpSpPr bwMode="auto">
            <a:xfrm>
              <a:off x="720" y="672"/>
              <a:ext cx="4368" cy="1107"/>
              <a:chOff x="720" y="672"/>
              <a:chExt cx="4368" cy="1107"/>
            </a:xfrm>
          </p:grpSpPr>
          <p:sp>
            <p:nvSpPr>
              <p:cNvPr id="21529" name="Text Box 7"/>
              <p:cNvSpPr txBox="1">
                <a:spLocks noChangeArrowheads="1"/>
              </p:cNvSpPr>
              <p:nvPr/>
            </p:nvSpPr>
            <p:spPr bwMode="auto">
              <a:xfrm>
                <a:off x="2544" y="1488"/>
                <a:ext cx="1056" cy="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Employee</a:t>
                </a:r>
              </a:p>
            </p:txBody>
          </p:sp>
          <p:grpSp>
            <p:nvGrpSpPr>
              <p:cNvPr id="21530" name="Group 10"/>
              <p:cNvGrpSpPr>
                <a:grpSpLocks/>
              </p:cNvGrpSpPr>
              <p:nvPr/>
            </p:nvGrpSpPr>
            <p:grpSpPr bwMode="auto">
              <a:xfrm>
                <a:off x="720" y="1152"/>
                <a:ext cx="1008" cy="432"/>
                <a:chOff x="1488" y="816"/>
                <a:chExt cx="1008" cy="432"/>
              </a:xfrm>
            </p:grpSpPr>
            <p:sp>
              <p:nvSpPr>
                <p:cNvPr id="21544" name="Oval 8"/>
                <p:cNvSpPr>
                  <a:spLocks noChangeArrowheads="1"/>
                </p:cNvSpPr>
                <p:nvPr/>
              </p:nvSpPr>
              <p:spPr bwMode="auto">
                <a:xfrm>
                  <a:off x="1536" y="816"/>
                  <a:ext cx="960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4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88" y="912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Name</a:t>
                  </a:r>
                </a:p>
              </p:txBody>
            </p:sp>
          </p:grpSp>
          <p:grpSp>
            <p:nvGrpSpPr>
              <p:cNvPr id="21531" name="Group 11"/>
              <p:cNvGrpSpPr>
                <a:grpSpLocks/>
              </p:cNvGrpSpPr>
              <p:nvPr/>
            </p:nvGrpSpPr>
            <p:grpSpPr bwMode="auto">
              <a:xfrm>
                <a:off x="1728" y="720"/>
                <a:ext cx="1008" cy="432"/>
                <a:chOff x="1488" y="816"/>
                <a:chExt cx="1008" cy="432"/>
              </a:xfrm>
            </p:grpSpPr>
            <p:sp>
              <p:nvSpPr>
                <p:cNvPr id="21542" name="Oval 12"/>
                <p:cNvSpPr>
                  <a:spLocks noChangeArrowheads="1"/>
                </p:cNvSpPr>
                <p:nvPr/>
              </p:nvSpPr>
              <p:spPr bwMode="auto">
                <a:xfrm>
                  <a:off x="1536" y="816"/>
                  <a:ext cx="960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4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88" y="912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SSN</a:t>
                  </a:r>
                </a:p>
              </p:txBody>
            </p:sp>
          </p:grpSp>
          <p:grpSp>
            <p:nvGrpSpPr>
              <p:cNvPr id="21532" name="Group 14"/>
              <p:cNvGrpSpPr>
                <a:grpSpLocks/>
              </p:cNvGrpSpPr>
              <p:nvPr/>
            </p:nvGrpSpPr>
            <p:grpSpPr bwMode="auto">
              <a:xfrm>
                <a:off x="2976" y="672"/>
                <a:ext cx="1008" cy="432"/>
                <a:chOff x="1488" y="816"/>
                <a:chExt cx="1008" cy="432"/>
              </a:xfrm>
            </p:grpSpPr>
            <p:sp>
              <p:nvSpPr>
                <p:cNvPr id="21540" name="Oval 15"/>
                <p:cNvSpPr>
                  <a:spLocks noChangeArrowheads="1"/>
                </p:cNvSpPr>
                <p:nvPr/>
              </p:nvSpPr>
              <p:spPr bwMode="auto">
                <a:xfrm>
                  <a:off x="1536" y="816"/>
                  <a:ext cx="960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4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88" y="912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BDate</a:t>
                  </a:r>
                </a:p>
              </p:txBody>
            </p:sp>
          </p:grpSp>
          <p:grpSp>
            <p:nvGrpSpPr>
              <p:cNvPr id="21533" name="Group 17"/>
              <p:cNvGrpSpPr>
                <a:grpSpLocks/>
              </p:cNvGrpSpPr>
              <p:nvPr/>
            </p:nvGrpSpPr>
            <p:grpSpPr bwMode="auto">
              <a:xfrm>
                <a:off x="4080" y="1104"/>
                <a:ext cx="1008" cy="432"/>
                <a:chOff x="1488" y="816"/>
                <a:chExt cx="1008" cy="432"/>
              </a:xfrm>
            </p:grpSpPr>
            <p:sp>
              <p:nvSpPr>
                <p:cNvPr id="21538" name="Oval 18"/>
                <p:cNvSpPr>
                  <a:spLocks noChangeArrowheads="1"/>
                </p:cNvSpPr>
                <p:nvPr/>
              </p:nvSpPr>
              <p:spPr bwMode="auto">
                <a:xfrm>
                  <a:off x="1536" y="816"/>
                  <a:ext cx="960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3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488" y="912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Address</a:t>
                  </a:r>
                </a:p>
              </p:txBody>
            </p:sp>
          </p:grpSp>
          <p:cxnSp>
            <p:nvCxnSpPr>
              <p:cNvPr id="21534" name="AutoShape 42"/>
              <p:cNvCxnSpPr>
                <a:cxnSpLocks noChangeShapeType="1"/>
                <a:stCxn id="21545" idx="3"/>
                <a:endCxn id="21529" idx="1"/>
              </p:cNvCxnSpPr>
              <p:nvPr/>
            </p:nvCxnSpPr>
            <p:spPr bwMode="auto">
              <a:xfrm>
                <a:off x="1728" y="1392"/>
                <a:ext cx="807" cy="24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5" name="AutoShape 43"/>
              <p:cNvCxnSpPr>
                <a:cxnSpLocks noChangeShapeType="1"/>
                <a:stCxn id="21543" idx="2"/>
                <a:endCxn id="21529" idx="0"/>
              </p:cNvCxnSpPr>
              <p:nvPr/>
            </p:nvCxnSpPr>
            <p:spPr bwMode="auto">
              <a:xfrm>
                <a:off x="2232" y="1104"/>
                <a:ext cx="840" cy="3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6" name="AutoShape 44"/>
              <p:cNvCxnSpPr>
                <a:cxnSpLocks noChangeShapeType="1"/>
                <a:stCxn id="21541" idx="2"/>
                <a:endCxn id="21529" idx="0"/>
              </p:cNvCxnSpPr>
              <p:nvPr/>
            </p:nvCxnSpPr>
            <p:spPr bwMode="auto">
              <a:xfrm flipH="1">
                <a:off x="3072" y="1056"/>
                <a:ext cx="408" cy="4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7" name="AutoShape 45"/>
              <p:cNvCxnSpPr>
                <a:cxnSpLocks noChangeShapeType="1"/>
                <a:stCxn id="21539" idx="1"/>
                <a:endCxn id="21529" idx="3"/>
              </p:cNvCxnSpPr>
              <p:nvPr/>
            </p:nvCxnSpPr>
            <p:spPr bwMode="auto">
              <a:xfrm flipH="1">
                <a:off x="3609" y="1344"/>
                <a:ext cx="471" cy="2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1523" name="Arc 47"/>
          <p:cNvSpPr>
            <a:spLocks/>
          </p:cNvSpPr>
          <p:nvPr/>
        </p:nvSpPr>
        <p:spPr bwMode="auto">
          <a:xfrm rot="518467">
            <a:off x="4404361" y="3934576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Arc 51"/>
          <p:cNvSpPr>
            <a:spLocks/>
          </p:cNvSpPr>
          <p:nvPr/>
        </p:nvSpPr>
        <p:spPr bwMode="auto">
          <a:xfrm rot="19616310">
            <a:off x="5547361" y="3782176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Arc 52"/>
          <p:cNvSpPr>
            <a:spLocks/>
          </p:cNvSpPr>
          <p:nvPr/>
        </p:nvSpPr>
        <p:spPr bwMode="auto">
          <a:xfrm rot="2843040">
            <a:off x="3642361" y="3553577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4"/>
          <p:cNvSpPr txBox="1">
            <a:spLocks noChangeArrowheads="1"/>
          </p:cNvSpPr>
          <p:nvPr/>
        </p:nvSpPr>
        <p:spPr>
          <a:xfrm>
            <a:off x="7938135" y="846285"/>
            <a:ext cx="4269019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dirty="0" smtClean="0"/>
              <a:t>The  </a:t>
            </a:r>
            <a:r>
              <a:rPr lang="en-US" altLang="en-US" b="1" dirty="0" smtClean="0">
                <a:latin typeface="Arial" panose="020B0604020202020204" pitchFamily="34" charset="0"/>
              </a:rPr>
              <a:t>U</a:t>
            </a:r>
            <a:r>
              <a:rPr lang="en-US" altLang="en-US" dirty="0" smtClean="0"/>
              <a:t> on the line from Secretary to the d node indicates that the set of all instances of Secretary is a </a:t>
            </a:r>
            <a:r>
              <a:rPr lang="en-US" alt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subset</a:t>
            </a:r>
            <a:r>
              <a:rPr lang="en-US" altLang="en-US" dirty="0" smtClean="0"/>
              <a:t> of the set of instances of Employee.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The </a:t>
            </a:r>
            <a:r>
              <a:rPr lang="en-US" altLang="en-US" b="1" i="1" dirty="0" smtClean="0">
                <a:latin typeface="Arial" panose="020B0604020202020204" pitchFamily="34" charset="0"/>
              </a:rPr>
              <a:t>d</a:t>
            </a:r>
            <a:r>
              <a:rPr lang="en-US" altLang="en-US" dirty="0" smtClean="0"/>
              <a:t> in the node indicates that these three subsets (Secretary, Technician and Engineer) are </a:t>
            </a:r>
            <a:r>
              <a:rPr lang="en-US" alt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disjoint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118611" y="2331201"/>
            <a:ext cx="3867149" cy="1343026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1547" idx="3"/>
          </p:cNvCxnSpPr>
          <p:nvPr/>
        </p:nvCxnSpPr>
        <p:spPr>
          <a:xfrm flipH="1" flipV="1">
            <a:off x="5090160" y="3172302"/>
            <a:ext cx="2847976" cy="272061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77316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19F67DC2-5FE7-460B-A317-C44881273858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45" y="6461760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77869" y="6492875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520D527-EDDB-4BAA-A1BB-4BFDCCB9F04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02080" y="754380"/>
            <a:ext cx="2743200" cy="53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Employee</a:t>
            </a:r>
          </a:p>
        </p:txBody>
      </p:sp>
      <p:sp>
        <p:nvSpPr>
          <p:cNvPr id="23558" name="Rectangle 12"/>
          <p:cNvSpPr>
            <a:spLocks noChangeArrowheads="1"/>
          </p:cNvSpPr>
          <p:nvPr/>
        </p:nvSpPr>
        <p:spPr bwMode="auto">
          <a:xfrm>
            <a:off x="2667000" y="0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Example</a:t>
            </a:r>
          </a:p>
        </p:txBody>
      </p:sp>
      <p:sp>
        <p:nvSpPr>
          <p:cNvPr id="23559" name="Rectangle 13"/>
          <p:cNvSpPr>
            <a:spLocks noChangeArrowheads="1"/>
          </p:cNvSpPr>
          <p:nvPr/>
        </p:nvSpPr>
        <p:spPr bwMode="auto">
          <a:xfrm>
            <a:off x="5516880" y="-20656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Secretary</a:t>
            </a:r>
          </a:p>
        </p:txBody>
      </p:sp>
      <p:sp>
        <p:nvSpPr>
          <p:cNvPr id="23560" name="Rectangle 14"/>
          <p:cNvSpPr>
            <a:spLocks noChangeArrowheads="1"/>
          </p:cNvSpPr>
          <p:nvPr/>
        </p:nvSpPr>
        <p:spPr bwMode="auto">
          <a:xfrm>
            <a:off x="5288280" y="1821180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Technician</a:t>
            </a:r>
          </a:p>
        </p:txBody>
      </p:sp>
      <p:sp>
        <p:nvSpPr>
          <p:cNvPr id="23561" name="Rectangle 15"/>
          <p:cNvSpPr>
            <a:spLocks noChangeArrowheads="1"/>
          </p:cNvSpPr>
          <p:nvPr/>
        </p:nvSpPr>
        <p:spPr bwMode="auto">
          <a:xfrm>
            <a:off x="5669280" y="3345180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Engineer</a:t>
            </a:r>
          </a:p>
        </p:txBody>
      </p:sp>
      <p:sp>
        <p:nvSpPr>
          <p:cNvPr id="23562" name="Rectangle 16"/>
          <p:cNvSpPr>
            <a:spLocks noChangeArrowheads="1"/>
          </p:cNvSpPr>
          <p:nvPr/>
        </p:nvSpPr>
        <p:spPr bwMode="auto">
          <a:xfrm>
            <a:off x="7040880" y="335280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This shows a few instances and we can see </a:t>
            </a:r>
            <a:r>
              <a:rPr lang="en-US" altLang="en-US" sz="2800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partial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participation in the inheritance, i.e. only some employees belong to one of the subclasses (e.g. e5 doesn’t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).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Indicate partial with a single line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3563" name="Oval 17"/>
          <p:cNvSpPr>
            <a:spLocks noChangeArrowheads="1"/>
          </p:cNvSpPr>
          <p:nvPr/>
        </p:nvSpPr>
        <p:spPr bwMode="auto">
          <a:xfrm>
            <a:off x="1859280" y="1287780"/>
            <a:ext cx="1600200" cy="396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64" name="Text Box 18"/>
          <p:cNvSpPr txBox="1">
            <a:spLocks noChangeArrowheads="1"/>
          </p:cNvSpPr>
          <p:nvPr/>
        </p:nvSpPr>
        <p:spPr bwMode="auto">
          <a:xfrm>
            <a:off x="2392680" y="1287780"/>
            <a:ext cx="762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e4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e6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3565" name="Text Box 20"/>
          <p:cNvSpPr txBox="1">
            <a:spLocks noChangeArrowheads="1"/>
          </p:cNvSpPr>
          <p:nvPr/>
        </p:nvSpPr>
        <p:spPr bwMode="auto">
          <a:xfrm>
            <a:off x="6126480" y="525781"/>
            <a:ext cx="76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e3</a:t>
            </a:r>
          </a:p>
        </p:txBody>
      </p:sp>
      <p:sp>
        <p:nvSpPr>
          <p:cNvPr id="23566" name="Text Box 21"/>
          <p:cNvSpPr txBox="1">
            <a:spLocks noChangeArrowheads="1"/>
          </p:cNvSpPr>
          <p:nvPr/>
        </p:nvSpPr>
        <p:spPr bwMode="auto">
          <a:xfrm>
            <a:off x="6126480" y="235458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e4</a:t>
            </a:r>
          </a:p>
        </p:txBody>
      </p:sp>
      <p:sp>
        <p:nvSpPr>
          <p:cNvPr id="23567" name="Text Box 22"/>
          <p:cNvSpPr txBox="1">
            <a:spLocks noChangeArrowheads="1"/>
          </p:cNvSpPr>
          <p:nvPr/>
        </p:nvSpPr>
        <p:spPr bwMode="auto">
          <a:xfrm>
            <a:off x="6355080" y="3954781"/>
            <a:ext cx="76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e6</a:t>
            </a:r>
          </a:p>
        </p:txBody>
      </p:sp>
      <p:sp>
        <p:nvSpPr>
          <p:cNvPr id="23568" name="Oval 23"/>
          <p:cNvSpPr>
            <a:spLocks noChangeArrowheads="1"/>
          </p:cNvSpPr>
          <p:nvPr/>
        </p:nvSpPr>
        <p:spPr bwMode="auto">
          <a:xfrm>
            <a:off x="5974080" y="373380"/>
            <a:ext cx="762000" cy="1371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69" name="Oval 24"/>
          <p:cNvSpPr>
            <a:spLocks noChangeArrowheads="1"/>
          </p:cNvSpPr>
          <p:nvPr/>
        </p:nvSpPr>
        <p:spPr bwMode="auto">
          <a:xfrm>
            <a:off x="6050280" y="2278380"/>
            <a:ext cx="6096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70" name="Oval 25"/>
          <p:cNvSpPr>
            <a:spLocks noChangeArrowheads="1"/>
          </p:cNvSpPr>
          <p:nvPr/>
        </p:nvSpPr>
        <p:spPr bwMode="auto">
          <a:xfrm>
            <a:off x="6202680" y="3802380"/>
            <a:ext cx="914400" cy="1295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71" name="Line 26"/>
          <p:cNvSpPr>
            <a:spLocks noChangeShapeType="1"/>
          </p:cNvSpPr>
          <p:nvPr/>
        </p:nvSpPr>
        <p:spPr bwMode="auto">
          <a:xfrm flipV="1">
            <a:off x="2773680" y="830580"/>
            <a:ext cx="3352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Line 28"/>
          <p:cNvSpPr>
            <a:spLocks noChangeShapeType="1"/>
          </p:cNvSpPr>
          <p:nvPr/>
        </p:nvSpPr>
        <p:spPr bwMode="auto">
          <a:xfrm flipV="1">
            <a:off x="2849880" y="1287780"/>
            <a:ext cx="33528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Line 29"/>
          <p:cNvSpPr>
            <a:spLocks noChangeShapeType="1"/>
          </p:cNvSpPr>
          <p:nvPr/>
        </p:nvSpPr>
        <p:spPr bwMode="auto">
          <a:xfrm>
            <a:off x="2849880" y="2049780"/>
            <a:ext cx="350520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30"/>
          <p:cNvSpPr>
            <a:spLocks noChangeShapeType="1"/>
          </p:cNvSpPr>
          <p:nvPr/>
        </p:nvSpPr>
        <p:spPr bwMode="auto">
          <a:xfrm flipV="1">
            <a:off x="2849880" y="2659380"/>
            <a:ext cx="3200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31"/>
          <p:cNvSpPr>
            <a:spLocks noChangeShapeType="1"/>
          </p:cNvSpPr>
          <p:nvPr/>
        </p:nvSpPr>
        <p:spPr bwMode="auto">
          <a:xfrm>
            <a:off x="2849880" y="4335780"/>
            <a:ext cx="3505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64080" y="3421380"/>
            <a:ext cx="1066800" cy="609600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40" y="3192780"/>
            <a:ext cx="4506352" cy="278413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9707881" y="2997200"/>
            <a:ext cx="1295399" cy="133858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1983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003F526-CA5E-442E-A979-F939371F2FC9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5985" y="6372148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CS319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0982961" y="6493829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27F6B69-27CE-4B8F-B18B-F32969301A7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7863840" y="1883730"/>
            <a:ext cx="419989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dirty="0">
                <a:latin typeface="Times New Roman" panose="02020603050405020304" pitchFamily="18" charset="0"/>
              </a:rPr>
              <a:t>If all Employees must belong to a subclass, then it is called </a:t>
            </a:r>
            <a:r>
              <a:rPr lang="en-US" altLang="en-US" sz="2800" b="1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total</a:t>
            </a:r>
            <a:r>
              <a:rPr lang="en-US" altLang="en-US" sz="2800" dirty="0">
                <a:latin typeface="Times New Roman" panose="02020603050405020304" pitchFamily="18" charset="0"/>
              </a:rPr>
              <a:t>, and is indicated by a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double line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5425440" y="4917441"/>
            <a:ext cx="23622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</a:rPr>
              <a:t>HourlyEmployee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624840" y="5146041"/>
            <a:ext cx="25908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SalariedEmployee</a:t>
            </a:r>
          </a:p>
        </p:txBody>
      </p:sp>
      <p:grpSp>
        <p:nvGrpSpPr>
          <p:cNvPr id="24584" name="Group 5"/>
          <p:cNvGrpSpPr>
            <a:grpSpLocks/>
          </p:cNvGrpSpPr>
          <p:nvPr/>
        </p:nvGrpSpPr>
        <p:grpSpPr bwMode="auto">
          <a:xfrm>
            <a:off x="243840" y="3926840"/>
            <a:ext cx="1981200" cy="685800"/>
            <a:chOff x="1488" y="816"/>
            <a:chExt cx="1008" cy="432"/>
          </a:xfrm>
        </p:grpSpPr>
        <p:sp>
          <p:nvSpPr>
            <p:cNvPr id="24618" name="Oval 6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19" name="Text Box 7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Salary</a:t>
              </a:r>
            </a:p>
          </p:txBody>
        </p:sp>
      </p:grpSp>
      <p:grpSp>
        <p:nvGrpSpPr>
          <p:cNvPr id="24585" name="Group 8"/>
          <p:cNvGrpSpPr>
            <a:grpSpLocks/>
          </p:cNvGrpSpPr>
          <p:nvPr/>
        </p:nvGrpSpPr>
        <p:grpSpPr bwMode="auto">
          <a:xfrm>
            <a:off x="7025640" y="3850640"/>
            <a:ext cx="1600200" cy="685800"/>
            <a:chOff x="1488" y="816"/>
            <a:chExt cx="1008" cy="432"/>
          </a:xfrm>
        </p:grpSpPr>
        <p:sp>
          <p:nvSpPr>
            <p:cNvPr id="24616" name="Oval 9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17" name="Text Box 10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PayScale</a:t>
              </a:r>
            </a:p>
          </p:txBody>
        </p:sp>
      </p:grpSp>
      <p:cxnSp>
        <p:nvCxnSpPr>
          <p:cNvPr id="24586" name="AutoShape 11"/>
          <p:cNvCxnSpPr>
            <a:cxnSpLocks noChangeShapeType="1"/>
            <a:stCxn id="24618" idx="4"/>
            <a:endCxn id="24583" idx="0"/>
          </p:cNvCxnSpPr>
          <p:nvPr/>
        </p:nvCxnSpPr>
        <p:spPr bwMode="auto">
          <a:xfrm>
            <a:off x="1282066" y="4626929"/>
            <a:ext cx="63817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2"/>
          <p:cNvCxnSpPr>
            <a:cxnSpLocks noChangeShapeType="1"/>
            <a:stCxn id="24616" idx="4"/>
            <a:endCxn id="24582" idx="0"/>
          </p:cNvCxnSpPr>
          <p:nvPr/>
        </p:nvCxnSpPr>
        <p:spPr bwMode="auto">
          <a:xfrm flipH="1">
            <a:off x="6606540" y="4550729"/>
            <a:ext cx="1257300" cy="3524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3"/>
          <p:cNvCxnSpPr>
            <a:cxnSpLocks noChangeShapeType="1"/>
            <a:stCxn id="24615" idx="1"/>
            <a:endCxn id="24583" idx="0"/>
          </p:cNvCxnSpPr>
          <p:nvPr/>
        </p:nvCxnSpPr>
        <p:spPr bwMode="auto">
          <a:xfrm flipH="1">
            <a:off x="1920240" y="3012440"/>
            <a:ext cx="2514600" cy="2133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4"/>
          <p:cNvCxnSpPr>
            <a:cxnSpLocks noChangeShapeType="1"/>
            <a:stCxn id="24615" idx="3"/>
            <a:endCxn id="24582" idx="0"/>
          </p:cNvCxnSpPr>
          <p:nvPr/>
        </p:nvCxnSpPr>
        <p:spPr bwMode="auto">
          <a:xfrm>
            <a:off x="5044440" y="3012440"/>
            <a:ext cx="1562100" cy="1905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0" name="Group 15"/>
          <p:cNvGrpSpPr>
            <a:grpSpLocks/>
          </p:cNvGrpSpPr>
          <p:nvPr/>
        </p:nvGrpSpPr>
        <p:grpSpPr bwMode="auto">
          <a:xfrm>
            <a:off x="1005840" y="497841"/>
            <a:ext cx="6934200" cy="2746375"/>
            <a:chOff x="720" y="672"/>
            <a:chExt cx="4368" cy="1730"/>
          </a:xfrm>
        </p:grpSpPr>
        <p:grpSp>
          <p:nvGrpSpPr>
            <p:cNvPr id="24594" name="Group 16"/>
            <p:cNvGrpSpPr>
              <a:grpSpLocks/>
            </p:cNvGrpSpPr>
            <p:nvPr/>
          </p:nvGrpSpPr>
          <p:grpSpPr bwMode="auto">
            <a:xfrm>
              <a:off x="2880" y="2111"/>
              <a:ext cx="384" cy="291"/>
              <a:chOff x="1488" y="816"/>
              <a:chExt cx="1008" cy="432"/>
            </a:xfrm>
          </p:grpSpPr>
          <p:sp>
            <p:nvSpPr>
              <p:cNvPr id="24614" name="Oval 17"/>
              <p:cNvSpPr>
                <a:spLocks noChangeArrowheads="1"/>
              </p:cNvSpPr>
              <p:nvPr/>
            </p:nvSpPr>
            <p:spPr bwMode="auto">
              <a:xfrm>
                <a:off x="1536" y="816"/>
                <a:ext cx="960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5" name="Text Box 18"/>
              <p:cNvSpPr txBox="1">
                <a:spLocks noChangeArrowheads="1"/>
              </p:cNvSpPr>
              <p:nvPr/>
            </p:nvSpPr>
            <p:spPr bwMode="auto">
              <a:xfrm>
                <a:off x="1488" y="816"/>
                <a:ext cx="1008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d</a:t>
                </a:r>
              </a:p>
            </p:txBody>
          </p:sp>
        </p:grpSp>
        <p:cxnSp>
          <p:nvCxnSpPr>
            <p:cNvPr id="24595" name="AutoShape 19"/>
            <p:cNvCxnSpPr>
              <a:cxnSpLocks noChangeShapeType="1"/>
              <a:stCxn id="24597" idx="2"/>
              <a:endCxn id="24614" idx="0"/>
            </p:cNvCxnSpPr>
            <p:nvPr/>
          </p:nvCxnSpPr>
          <p:spPr bwMode="auto">
            <a:xfrm>
              <a:off x="3072" y="1803"/>
              <a:ext cx="9" cy="3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596" name="Group 20"/>
            <p:cNvGrpSpPr>
              <a:grpSpLocks/>
            </p:cNvGrpSpPr>
            <p:nvPr/>
          </p:nvGrpSpPr>
          <p:grpSpPr bwMode="auto">
            <a:xfrm>
              <a:off x="720" y="672"/>
              <a:ext cx="4368" cy="1107"/>
              <a:chOff x="720" y="672"/>
              <a:chExt cx="4368" cy="1107"/>
            </a:xfrm>
          </p:grpSpPr>
          <p:sp>
            <p:nvSpPr>
              <p:cNvPr id="24597" name="Text Box 21"/>
              <p:cNvSpPr txBox="1">
                <a:spLocks noChangeArrowheads="1"/>
              </p:cNvSpPr>
              <p:nvPr/>
            </p:nvSpPr>
            <p:spPr bwMode="auto">
              <a:xfrm>
                <a:off x="2544" y="1488"/>
                <a:ext cx="1056" cy="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Employee</a:t>
                </a:r>
              </a:p>
            </p:txBody>
          </p:sp>
          <p:grpSp>
            <p:nvGrpSpPr>
              <p:cNvPr id="24598" name="Group 22"/>
              <p:cNvGrpSpPr>
                <a:grpSpLocks/>
              </p:cNvGrpSpPr>
              <p:nvPr/>
            </p:nvGrpSpPr>
            <p:grpSpPr bwMode="auto">
              <a:xfrm>
                <a:off x="720" y="1152"/>
                <a:ext cx="1008" cy="432"/>
                <a:chOff x="1488" y="816"/>
                <a:chExt cx="1008" cy="432"/>
              </a:xfrm>
            </p:grpSpPr>
            <p:sp>
              <p:nvSpPr>
                <p:cNvPr id="24612" name="Oval 23"/>
                <p:cNvSpPr>
                  <a:spLocks noChangeArrowheads="1"/>
                </p:cNvSpPr>
                <p:nvPr/>
              </p:nvSpPr>
              <p:spPr bwMode="auto">
                <a:xfrm>
                  <a:off x="1536" y="816"/>
                  <a:ext cx="960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1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88" y="912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Name</a:t>
                  </a:r>
                </a:p>
              </p:txBody>
            </p:sp>
          </p:grpSp>
          <p:grpSp>
            <p:nvGrpSpPr>
              <p:cNvPr id="24599" name="Group 25"/>
              <p:cNvGrpSpPr>
                <a:grpSpLocks/>
              </p:cNvGrpSpPr>
              <p:nvPr/>
            </p:nvGrpSpPr>
            <p:grpSpPr bwMode="auto">
              <a:xfrm>
                <a:off x="1728" y="720"/>
                <a:ext cx="1008" cy="432"/>
                <a:chOff x="1488" y="816"/>
                <a:chExt cx="1008" cy="432"/>
              </a:xfrm>
            </p:grpSpPr>
            <p:sp>
              <p:nvSpPr>
                <p:cNvPr id="24610" name="Oval 26"/>
                <p:cNvSpPr>
                  <a:spLocks noChangeArrowheads="1"/>
                </p:cNvSpPr>
                <p:nvPr/>
              </p:nvSpPr>
              <p:spPr bwMode="auto">
                <a:xfrm>
                  <a:off x="1536" y="816"/>
                  <a:ext cx="960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488" y="912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SSN</a:t>
                  </a:r>
                </a:p>
              </p:txBody>
            </p:sp>
          </p:grpSp>
          <p:grpSp>
            <p:nvGrpSpPr>
              <p:cNvPr id="24600" name="Group 28"/>
              <p:cNvGrpSpPr>
                <a:grpSpLocks/>
              </p:cNvGrpSpPr>
              <p:nvPr/>
            </p:nvGrpSpPr>
            <p:grpSpPr bwMode="auto">
              <a:xfrm>
                <a:off x="2976" y="672"/>
                <a:ext cx="1008" cy="432"/>
                <a:chOff x="1488" y="816"/>
                <a:chExt cx="1008" cy="432"/>
              </a:xfrm>
            </p:grpSpPr>
            <p:sp>
              <p:nvSpPr>
                <p:cNvPr id="24608" name="Oval 29"/>
                <p:cNvSpPr>
                  <a:spLocks noChangeArrowheads="1"/>
                </p:cNvSpPr>
                <p:nvPr/>
              </p:nvSpPr>
              <p:spPr bwMode="auto">
                <a:xfrm>
                  <a:off x="1536" y="816"/>
                  <a:ext cx="960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488" y="912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BDate</a:t>
                  </a:r>
                </a:p>
              </p:txBody>
            </p:sp>
          </p:grpSp>
          <p:grpSp>
            <p:nvGrpSpPr>
              <p:cNvPr id="24601" name="Group 31"/>
              <p:cNvGrpSpPr>
                <a:grpSpLocks/>
              </p:cNvGrpSpPr>
              <p:nvPr/>
            </p:nvGrpSpPr>
            <p:grpSpPr bwMode="auto">
              <a:xfrm>
                <a:off x="4080" y="1104"/>
                <a:ext cx="1008" cy="432"/>
                <a:chOff x="1488" y="816"/>
                <a:chExt cx="1008" cy="432"/>
              </a:xfrm>
            </p:grpSpPr>
            <p:sp>
              <p:nvSpPr>
                <p:cNvPr id="24606" name="Oval 32"/>
                <p:cNvSpPr>
                  <a:spLocks noChangeArrowheads="1"/>
                </p:cNvSpPr>
                <p:nvPr/>
              </p:nvSpPr>
              <p:spPr bwMode="auto">
                <a:xfrm>
                  <a:off x="1536" y="816"/>
                  <a:ext cx="960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88" y="912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Address</a:t>
                  </a:r>
                </a:p>
              </p:txBody>
            </p:sp>
          </p:grpSp>
          <p:cxnSp>
            <p:nvCxnSpPr>
              <p:cNvPr id="24602" name="AutoShape 34"/>
              <p:cNvCxnSpPr>
                <a:cxnSpLocks noChangeShapeType="1"/>
                <a:stCxn id="24613" idx="3"/>
                <a:endCxn id="24597" idx="1"/>
              </p:cNvCxnSpPr>
              <p:nvPr/>
            </p:nvCxnSpPr>
            <p:spPr bwMode="auto">
              <a:xfrm>
                <a:off x="1728" y="1392"/>
                <a:ext cx="807" cy="24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3" name="AutoShape 35"/>
              <p:cNvCxnSpPr>
                <a:cxnSpLocks noChangeShapeType="1"/>
                <a:stCxn id="24611" idx="2"/>
                <a:endCxn id="24597" idx="0"/>
              </p:cNvCxnSpPr>
              <p:nvPr/>
            </p:nvCxnSpPr>
            <p:spPr bwMode="auto">
              <a:xfrm>
                <a:off x="2232" y="1104"/>
                <a:ext cx="840" cy="3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4" name="AutoShape 36"/>
              <p:cNvCxnSpPr>
                <a:cxnSpLocks noChangeShapeType="1"/>
                <a:stCxn id="24609" idx="2"/>
                <a:endCxn id="24597" idx="0"/>
              </p:cNvCxnSpPr>
              <p:nvPr/>
            </p:nvCxnSpPr>
            <p:spPr bwMode="auto">
              <a:xfrm flipH="1">
                <a:off x="3072" y="1056"/>
                <a:ext cx="408" cy="4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5" name="AutoShape 37"/>
              <p:cNvCxnSpPr>
                <a:cxnSpLocks noChangeShapeType="1"/>
                <a:stCxn id="24607" idx="1"/>
                <a:endCxn id="24597" idx="3"/>
              </p:cNvCxnSpPr>
              <p:nvPr/>
            </p:nvCxnSpPr>
            <p:spPr bwMode="auto">
              <a:xfrm flipH="1">
                <a:off x="3609" y="1344"/>
                <a:ext cx="471" cy="2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91" name="Line 40"/>
          <p:cNvSpPr>
            <a:spLocks noChangeShapeType="1"/>
          </p:cNvSpPr>
          <p:nvPr/>
        </p:nvSpPr>
        <p:spPr bwMode="auto">
          <a:xfrm>
            <a:off x="4815840" y="225044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Arc 41"/>
          <p:cNvSpPr>
            <a:spLocks/>
          </p:cNvSpPr>
          <p:nvPr/>
        </p:nvSpPr>
        <p:spPr bwMode="auto">
          <a:xfrm rot="19336606">
            <a:off x="5577841" y="3850640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Arc 42"/>
          <p:cNvSpPr>
            <a:spLocks/>
          </p:cNvSpPr>
          <p:nvPr/>
        </p:nvSpPr>
        <p:spPr bwMode="auto">
          <a:xfrm rot="3236147">
            <a:off x="3601403" y="3541078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907280" y="2331201"/>
            <a:ext cx="3078481" cy="259599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3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1" y="-378338"/>
            <a:ext cx="9905998" cy="1478570"/>
          </a:xfrm>
        </p:spPr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46980" y="649287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1172510" y="6492875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FF89AC2-F785-4B22-ABD2-449F0F77FEA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8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8801100" y="6551592"/>
            <a:ext cx="2743200" cy="365125"/>
          </a:xfrm>
        </p:spPr>
        <p:txBody>
          <a:bodyPr/>
          <a:lstStyle/>
          <a:p>
            <a:pPr>
              <a:defRPr/>
            </a:pPr>
            <a:fld id="{710888D6-A518-4200-BC8C-6A877F41DC64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6591300" y="4655334"/>
            <a:ext cx="16764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Car</a:t>
            </a:r>
          </a:p>
        </p:txBody>
      </p:sp>
      <p:grpSp>
        <p:nvGrpSpPr>
          <p:cNvPr id="25606" name="Group 10"/>
          <p:cNvGrpSpPr>
            <a:grpSpLocks/>
          </p:cNvGrpSpPr>
          <p:nvPr/>
        </p:nvGrpSpPr>
        <p:grpSpPr bwMode="auto">
          <a:xfrm>
            <a:off x="5219700" y="3283733"/>
            <a:ext cx="2362200" cy="685800"/>
            <a:chOff x="1488" y="816"/>
            <a:chExt cx="1008" cy="432"/>
          </a:xfrm>
        </p:grpSpPr>
        <p:sp>
          <p:nvSpPr>
            <p:cNvPr id="25639" name="Oval 11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40" name="Text Box 12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NoOfPassengers</a:t>
              </a:r>
            </a:p>
          </p:txBody>
        </p:sp>
      </p:grpSp>
      <p:grpSp>
        <p:nvGrpSpPr>
          <p:cNvPr id="25607" name="Group 13"/>
          <p:cNvGrpSpPr>
            <a:grpSpLocks/>
          </p:cNvGrpSpPr>
          <p:nvPr/>
        </p:nvGrpSpPr>
        <p:grpSpPr bwMode="auto">
          <a:xfrm>
            <a:off x="7353300" y="2597933"/>
            <a:ext cx="1600200" cy="685800"/>
            <a:chOff x="1488" y="816"/>
            <a:chExt cx="1008" cy="432"/>
          </a:xfrm>
        </p:grpSpPr>
        <p:sp>
          <p:nvSpPr>
            <p:cNvPr id="25637" name="Oval 14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38" name="Text Box 15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u="sng" dirty="0" err="1">
                  <a:latin typeface="Times New Roman" panose="02020603050405020304" pitchFamily="18" charset="0"/>
                </a:rPr>
                <a:t>VehicleID</a:t>
              </a:r>
              <a:endParaRPr lang="en-US" altLang="en-US" sz="2400" u="sng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608" name="Group 16"/>
          <p:cNvGrpSpPr>
            <a:grpSpLocks/>
          </p:cNvGrpSpPr>
          <p:nvPr/>
        </p:nvGrpSpPr>
        <p:grpSpPr bwMode="auto">
          <a:xfrm>
            <a:off x="8343900" y="3436133"/>
            <a:ext cx="1600200" cy="685800"/>
            <a:chOff x="1488" y="816"/>
            <a:chExt cx="1008" cy="432"/>
          </a:xfrm>
        </p:grpSpPr>
        <p:sp>
          <p:nvSpPr>
            <p:cNvPr id="25635" name="Oval 17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36" name="Text Box 18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Price</a:t>
              </a:r>
            </a:p>
          </p:txBody>
        </p:sp>
      </p:grpSp>
      <p:grpSp>
        <p:nvGrpSpPr>
          <p:cNvPr id="25609" name="Group 19"/>
          <p:cNvGrpSpPr>
            <a:grpSpLocks/>
          </p:cNvGrpSpPr>
          <p:nvPr/>
        </p:nvGrpSpPr>
        <p:grpSpPr bwMode="auto">
          <a:xfrm>
            <a:off x="7581900" y="5569733"/>
            <a:ext cx="2590800" cy="685800"/>
            <a:chOff x="1488" y="816"/>
            <a:chExt cx="1008" cy="432"/>
          </a:xfrm>
        </p:grpSpPr>
        <p:sp>
          <p:nvSpPr>
            <p:cNvPr id="25633" name="Oval 20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34" name="Text Box 21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u="sng" dirty="0" err="1">
                  <a:latin typeface="Times New Roman" panose="02020603050405020304" pitchFamily="18" charset="0"/>
                </a:rPr>
                <a:t>LicensePlateNo</a:t>
              </a:r>
              <a:endParaRPr lang="en-US" altLang="en-US" sz="2400" u="sng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5610" name="AutoShape 22"/>
          <p:cNvCxnSpPr>
            <a:cxnSpLocks noChangeShapeType="1"/>
            <a:stCxn id="25639" idx="4"/>
            <a:endCxn id="25605" idx="0"/>
          </p:cNvCxnSpPr>
          <p:nvPr/>
        </p:nvCxnSpPr>
        <p:spPr bwMode="auto">
          <a:xfrm>
            <a:off x="6457950" y="3983822"/>
            <a:ext cx="971550" cy="657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AutoShape 23"/>
          <p:cNvCxnSpPr>
            <a:cxnSpLocks noChangeShapeType="1"/>
            <a:stCxn id="25637" idx="4"/>
            <a:endCxn id="25605" idx="0"/>
          </p:cNvCxnSpPr>
          <p:nvPr/>
        </p:nvCxnSpPr>
        <p:spPr bwMode="auto">
          <a:xfrm flipH="1">
            <a:off x="7429500" y="3298022"/>
            <a:ext cx="762000" cy="1343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24"/>
          <p:cNvCxnSpPr>
            <a:cxnSpLocks noChangeShapeType="1"/>
            <a:stCxn id="25635" idx="4"/>
            <a:endCxn id="25605" idx="3"/>
          </p:cNvCxnSpPr>
          <p:nvPr/>
        </p:nvCxnSpPr>
        <p:spPr bwMode="auto">
          <a:xfrm flipH="1">
            <a:off x="8281988" y="4136221"/>
            <a:ext cx="900112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25"/>
          <p:cNvCxnSpPr>
            <a:cxnSpLocks noChangeShapeType="1"/>
            <a:stCxn id="25633" idx="0"/>
            <a:endCxn id="25605" idx="3"/>
          </p:cNvCxnSpPr>
          <p:nvPr/>
        </p:nvCxnSpPr>
        <p:spPr bwMode="auto">
          <a:xfrm flipH="1" flipV="1">
            <a:off x="8281989" y="4898222"/>
            <a:ext cx="657225" cy="657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Text Box 27"/>
          <p:cNvSpPr txBox="1">
            <a:spLocks noChangeArrowheads="1"/>
          </p:cNvSpPr>
          <p:nvPr/>
        </p:nvSpPr>
        <p:spPr bwMode="auto">
          <a:xfrm>
            <a:off x="3771900" y="4960134"/>
            <a:ext cx="16764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Truck</a:t>
            </a:r>
          </a:p>
        </p:txBody>
      </p:sp>
      <p:grpSp>
        <p:nvGrpSpPr>
          <p:cNvPr id="25615" name="Group 28"/>
          <p:cNvGrpSpPr>
            <a:grpSpLocks/>
          </p:cNvGrpSpPr>
          <p:nvPr/>
        </p:nvGrpSpPr>
        <p:grpSpPr bwMode="auto">
          <a:xfrm>
            <a:off x="1714500" y="5569733"/>
            <a:ext cx="1600200" cy="685800"/>
            <a:chOff x="1488" y="816"/>
            <a:chExt cx="1008" cy="432"/>
          </a:xfrm>
        </p:grpSpPr>
        <p:sp>
          <p:nvSpPr>
            <p:cNvPr id="25631" name="Oval 29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32" name="Text Box 30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NoOfAxels</a:t>
              </a:r>
            </a:p>
          </p:txBody>
        </p:sp>
      </p:grpSp>
      <p:grpSp>
        <p:nvGrpSpPr>
          <p:cNvPr id="25616" name="Group 31"/>
          <p:cNvGrpSpPr>
            <a:grpSpLocks/>
          </p:cNvGrpSpPr>
          <p:nvPr/>
        </p:nvGrpSpPr>
        <p:grpSpPr bwMode="auto">
          <a:xfrm>
            <a:off x="1790700" y="4198133"/>
            <a:ext cx="1600200" cy="685800"/>
            <a:chOff x="1488" y="816"/>
            <a:chExt cx="1008" cy="432"/>
          </a:xfrm>
        </p:grpSpPr>
        <p:sp>
          <p:nvSpPr>
            <p:cNvPr id="25629" name="Oval 32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30" name="Text Box 33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u="sng" dirty="0" err="1">
                  <a:latin typeface="Times New Roman" panose="02020603050405020304" pitchFamily="18" charset="0"/>
                </a:rPr>
                <a:t>VehicleID</a:t>
              </a:r>
              <a:endParaRPr lang="en-US" altLang="en-US" sz="2400" u="sng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617" name="Group 34"/>
          <p:cNvGrpSpPr>
            <a:grpSpLocks/>
          </p:cNvGrpSpPr>
          <p:nvPr/>
        </p:nvGrpSpPr>
        <p:grpSpPr bwMode="auto">
          <a:xfrm>
            <a:off x="3390900" y="3817133"/>
            <a:ext cx="1600200" cy="685800"/>
            <a:chOff x="1488" y="816"/>
            <a:chExt cx="1008" cy="432"/>
          </a:xfrm>
        </p:grpSpPr>
        <p:sp>
          <p:nvSpPr>
            <p:cNvPr id="25627" name="Oval 35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28" name="Text Box 36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Price</a:t>
              </a:r>
            </a:p>
          </p:txBody>
        </p:sp>
      </p:grpSp>
      <p:grpSp>
        <p:nvGrpSpPr>
          <p:cNvPr id="25618" name="Group 37"/>
          <p:cNvGrpSpPr>
            <a:grpSpLocks/>
          </p:cNvGrpSpPr>
          <p:nvPr/>
        </p:nvGrpSpPr>
        <p:grpSpPr bwMode="auto">
          <a:xfrm>
            <a:off x="4457700" y="5722133"/>
            <a:ext cx="2362200" cy="609600"/>
            <a:chOff x="1488" y="816"/>
            <a:chExt cx="1008" cy="432"/>
          </a:xfrm>
        </p:grpSpPr>
        <p:sp>
          <p:nvSpPr>
            <p:cNvPr id="25625" name="Oval 38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26" name="Text Box 39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u="sng" dirty="0" err="1">
                  <a:latin typeface="Times New Roman" panose="02020603050405020304" pitchFamily="18" charset="0"/>
                </a:rPr>
                <a:t>LicensePlateNo</a:t>
              </a:r>
              <a:endParaRPr lang="en-US" altLang="en-US" sz="2400" u="sng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5619" name="AutoShape 40"/>
          <p:cNvCxnSpPr>
            <a:cxnSpLocks noChangeShapeType="1"/>
            <a:stCxn id="25632" idx="3"/>
            <a:endCxn id="25614" idx="1"/>
          </p:cNvCxnSpPr>
          <p:nvPr/>
        </p:nvCxnSpPr>
        <p:spPr bwMode="auto">
          <a:xfrm flipV="1">
            <a:off x="3314701" y="5203021"/>
            <a:ext cx="442913" cy="7477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41"/>
          <p:cNvCxnSpPr>
            <a:cxnSpLocks noChangeShapeType="1"/>
            <a:stCxn id="25630" idx="2"/>
            <a:endCxn id="25614" idx="1"/>
          </p:cNvCxnSpPr>
          <p:nvPr/>
        </p:nvCxnSpPr>
        <p:spPr bwMode="auto">
          <a:xfrm>
            <a:off x="2590801" y="4807733"/>
            <a:ext cx="1166813" cy="395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42"/>
          <p:cNvCxnSpPr>
            <a:cxnSpLocks noChangeShapeType="1"/>
            <a:stCxn id="25627" idx="4"/>
          </p:cNvCxnSpPr>
          <p:nvPr/>
        </p:nvCxnSpPr>
        <p:spPr bwMode="auto">
          <a:xfrm>
            <a:off x="4229100" y="4517222"/>
            <a:ext cx="457200" cy="642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43"/>
          <p:cNvCxnSpPr>
            <a:cxnSpLocks noChangeShapeType="1"/>
            <a:stCxn id="25625" idx="1"/>
            <a:endCxn id="25614" idx="2"/>
          </p:cNvCxnSpPr>
          <p:nvPr/>
        </p:nvCxnSpPr>
        <p:spPr bwMode="auto">
          <a:xfrm flipH="1" flipV="1">
            <a:off x="4610101" y="5460196"/>
            <a:ext cx="288925" cy="336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4" name="Rectangle 45"/>
          <p:cNvSpPr>
            <a:spLocks noChangeArrowheads="1"/>
          </p:cNvSpPr>
          <p:nvPr/>
        </p:nvSpPr>
        <p:spPr bwMode="auto">
          <a:xfrm>
            <a:off x="1254759" y="563562"/>
            <a:ext cx="9225281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dirty="0">
                <a:latin typeface="Times New Roman" panose="02020603050405020304" pitchFamily="18" charset="0"/>
              </a:rPr>
              <a:t>The opposite of Specialization is </a:t>
            </a:r>
            <a:r>
              <a:rPr lang="en-US" altLang="en-US" b="1" i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Generalization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dirty="0" smtClean="0">
                <a:latin typeface="Times New Roman" panose="02020603050405020304" pitchFamily="18" charset="0"/>
              </a:rPr>
              <a:t>Identify common features and generalized them into a single superclass.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Example: Suppose you are modeling vehicles:</a:t>
            </a:r>
          </a:p>
        </p:txBody>
      </p:sp>
    </p:spTree>
    <p:extLst>
      <p:ext uri="{BB962C8B-B14F-4D97-AF65-F5344CB8AC3E}">
        <p14:creationId xmlns:p14="http://schemas.microsoft.com/office/powerpoint/2010/main" val="6050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20CC227-F14C-48DB-86CE-5994F25B3803}" type="datetime1">
              <a:rPr lang="en-US"/>
              <a:pPr>
                <a:defRPr/>
              </a:pPr>
              <a:t>8/1/2018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0797D9F-C83A-4799-9386-5BDFE5AF413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2268" y="220663"/>
            <a:ext cx="8239760" cy="99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you realize that it makes sense to have a superclass containing the common attributes:</a:t>
            </a:r>
            <a:endParaRPr lang="en-US" altLang="en-US" sz="2800" dirty="0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5562600" y="2895601"/>
            <a:ext cx="16764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Vehicle</a:t>
            </a:r>
          </a:p>
        </p:txBody>
      </p:sp>
      <p:grpSp>
        <p:nvGrpSpPr>
          <p:cNvPr id="26631" name="Group 5"/>
          <p:cNvGrpSpPr>
            <a:grpSpLocks/>
          </p:cNvGrpSpPr>
          <p:nvPr/>
        </p:nvGrpSpPr>
        <p:grpSpPr bwMode="auto">
          <a:xfrm>
            <a:off x="2514600" y="4495800"/>
            <a:ext cx="2362200" cy="685800"/>
            <a:chOff x="1488" y="816"/>
            <a:chExt cx="1008" cy="432"/>
          </a:xfrm>
        </p:grpSpPr>
        <p:sp>
          <p:nvSpPr>
            <p:cNvPr id="26659" name="Oval 6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60" name="Text Box 7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NoOfPassengers</a:t>
              </a:r>
            </a:p>
          </p:txBody>
        </p:sp>
      </p:grp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4267200" y="1676400"/>
            <a:ext cx="1600200" cy="685800"/>
            <a:chOff x="1488" y="816"/>
            <a:chExt cx="1008" cy="432"/>
          </a:xfrm>
        </p:grpSpPr>
        <p:sp>
          <p:nvSpPr>
            <p:cNvPr id="26657" name="Oval 9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58" name="Text Box 10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u="sng" dirty="0" err="1">
                  <a:latin typeface="Times New Roman" panose="02020603050405020304" pitchFamily="18" charset="0"/>
                </a:rPr>
                <a:t>VehicleID</a:t>
              </a:r>
              <a:endParaRPr lang="en-US" altLang="en-US" sz="2400" u="sng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633" name="Group 11"/>
          <p:cNvGrpSpPr>
            <a:grpSpLocks/>
          </p:cNvGrpSpPr>
          <p:nvPr/>
        </p:nvGrpSpPr>
        <p:grpSpPr bwMode="auto">
          <a:xfrm>
            <a:off x="6172200" y="1447800"/>
            <a:ext cx="1600200" cy="685800"/>
            <a:chOff x="1488" y="816"/>
            <a:chExt cx="1008" cy="432"/>
          </a:xfrm>
        </p:grpSpPr>
        <p:sp>
          <p:nvSpPr>
            <p:cNvPr id="26655" name="Oval 12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56" name="Text Box 13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Price</a:t>
              </a:r>
            </a:p>
          </p:txBody>
        </p:sp>
      </p:grpSp>
      <p:grpSp>
        <p:nvGrpSpPr>
          <p:cNvPr id="26634" name="Group 14"/>
          <p:cNvGrpSpPr>
            <a:grpSpLocks/>
          </p:cNvGrpSpPr>
          <p:nvPr/>
        </p:nvGrpSpPr>
        <p:grpSpPr bwMode="auto">
          <a:xfrm>
            <a:off x="8077200" y="1752600"/>
            <a:ext cx="2590800" cy="685800"/>
            <a:chOff x="1488" y="816"/>
            <a:chExt cx="1008" cy="432"/>
          </a:xfrm>
        </p:grpSpPr>
        <p:sp>
          <p:nvSpPr>
            <p:cNvPr id="26653" name="Oval 15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54" name="Text Box 16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u="sng" dirty="0" err="1">
                  <a:latin typeface="Times New Roman" panose="02020603050405020304" pitchFamily="18" charset="0"/>
                </a:rPr>
                <a:t>LicensePlateNo</a:t>
              </a:r>
              <a:endParaRPr lang="en-US" altLang="en-US" sz="2400" u="sng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6635" name="AutoShape 17"/>
          <p:cNvCxnSpPr>
            <a:cxnSpLocks noChangeShapeType="1"/>
            <a:stCxn id="26660" idx="3"/>
            <a:endCxn id="26639" idx="0"/>
          </p:cNvCxnSpPr>
          <p:nvPr/>
        </p:nvCxnSpPr>
        <p:spPr bwMode="auto">
          <a:xfrm>
            <a:off x="4876800" y="4876801"/>
            <a:ext cx="228600" cy="6715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8"/>
          <p:cNvCxnSpPr>
            <a:cxnSpLocks noChangeShapeType="1"/>
            <a:stCxn id="26657" idx="4"/>
            <a:endCxn id="26630" idx="0"/>
          </p:cNvCxnSpPr>
          <p:nvPr/>
        </p:nvCxnSpPr>
        <p:spPr bwMode="auto">
          <a:xfrm>
            <a:off x="5105400" y="2362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9"/>
          <p:cNvCxnSpPr>
            <a:cxnSpLocks noChangeShapeType="1"/>
            <a:stCxn id="26655" idx="4"/>
            <a:endCxn id="26630" idx="0"/>
          </p:cNvCxnSpPr>
          <p:nvPr/>
        </p:nvCxnSpPr>
        <p:spPr bwMode="auto">
          <a:xfrm flipH="1">
            <a:off x="6400800" y="2133600"/>
            <a:ext cx="6096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20"/>
          <p:cNvCxnSpPr>
            <a:cxnSpLocks noChangeShapeType="1"/>
            <a:stCxn id="26653" idx="2"/>
            <a:endCxn id="26630" idx="0"/>
          </p:cNvCxnSpPr>
          <p:nvPr/>
        </p:nvCxnSpPr>
        <p:spPr bwMode="auto">
          <a:xfrm flipH="1">
            <a:off x="6400801" y="2095500"/>
            <a:ext cx="1800225" cy="800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9" name="Text Box 21"/>
          <p:cNvSpPr txBox="1">
            <a:spLocks noChangeArrowheads="1"/>
          </p:cNvSpPr>
          <p:nvPr/>
        </p:nvSpPr>
        <p:spPr bwMode="auto">
          <a:xfrm>
            <a:off x="4267200" y="5562601"/>
            <a:ext cx="16764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Car</a:t>
            </a:r>
          </a:p>
        </p:txBody>
      </p:sp>
      <p:grpSp>
        <p:nvGrpSpPr>
          <p:cNvPr id="26640" name="Group 22"/>
          <p:cNvGrpSpPr>
            <a:grpSpLocks/>
          </p:cNvGrpSpPr>
          <p:nvPr/>
        </p:nvGrpSpPr>
        <p:grpSpPr bwMode="auto">
          <a:xfrm>
            <a:off x="9144000" y="4114800"/>
            <a:ext cx="1752600" cy="685800"/>
            <a:chOff x="1488" y="816"/>
            <a:chExt cx="1008" cy="432"/>
          </a:xfrm>
        </p:grpSpPr>
        <p:sp>
          <p:nvSpPr>
            <p:cNvPr id="26651" name="Oval 23"/>
            <p:cNvSpPr>
              <a:spLocks noChangeArrowheads="1"/>
            </p:cNvSpPr>
            <p:nvPr/>
          </p:nvSpPr>
          <p:spPr bwMode="auto">
            <a:xfrm>
              <a:off x="1536" y="816"/>
              <a:ext cx="960" cy="4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52" name="Text Box 24"/>
            <p:cNvSpPr txBox="1">
              <a:spLocks noChangeArrowheads="1"/>
            </p:cNvSpPr>
            <p:nvPr/>
          </p:nvSpPr>
          <p:spPr bwMode="auto">
            <a:xfrm>
              <a:off x="1488" y="91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NoOfAxels</a:t>
              </a:r>
            </a:p>
          </p:txBody>
        </p:sp>
      </p:grpSp>
      <p:cxnSp>
        <p:nvCxnSpPr>
          <p:cNvPr id="26641" name="AutoShape 25"/>
          <p:cNvCxnSpPr>
            <a:cxnSpLocks noChangeShapeType="1"/>
            <a:stCxn id="26651" idx="3"/>
            <a:endCxn id="26642" idx="0"/>
          </p:cNvCxnSpPr>
          <p:nvPr/>
        </p:nvCxnSpPr>
        <p:spPr bwMode="auto">
          <a:xfrm flipH="1">
            <a:off x="8610601" y="4714875"/>
            <a:ext cx="862013" cy="3762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2" name="Text Box 26"/>
          <p:cNvSpPr txBox="1">
            <a:spLocks noChangeArrowheads="1"/>
          </p:cNvSpPr>
          <p:nvPr/>
        </p:nvSpPr>
        <p:spPr bwMode="auto">
          <a:xfrm>
            <a:off x="7772400" y="5105401"/>
            <a:ext cx="1676400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Truck</a:t>
            </a:r>
          </a:p>
        </p:txBody>
      </p:sp>
      <p:cxnSp>
        <p:nvCxnSpPr>
          <p:cNvPr id="26643" name="AutoShape 27"/>
          <p:cNvCxnSpPr>
            <a:cxnSpLocks noChangeShapeType="1"/>
            <a:stCxn id="26646" idx="2"/>
            <a:endCxn id="26639" idx="0"/>
          </p:cNvCxnSpPr>
          <p:nvPr/>
        </p:nvCxnSpPr>
        <p:spPr bwMode="auto">
          <a:xfrm flipH="1">
            <a:off x="5105400" y="4495801"/>
            <a:ext cx="1524000" cy="10525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AutoShape 28"/>
          <p:cNvCxnSpPr>
            <a:cxnSpLocks noChangeShapeType="1"/>
            <a:stCxn id="26646" idx="2"/>
            <a:endCxn id="26642" idx="0"/>
          </p:cNvCxnSpPr>
          <p:nvPr/>
        </p:nvCxnSpPr>
        <p:spPr bwMode="auto">
          <a:xfrm>
            <a:off x="6629400" y="4495801"/>
            <a:ext cx="1981200" cy="5953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5" name="Oval 31"/>
          <p:cNvSpPr>
            <a:spLocks noChangeArrowheads="1"/>
          </p:cNvSpPr>
          <p:nvPr/>
        </p:nvSpPr>
        <p:spPr bwMode="auto">
          <a:xfrm>
            <a:off x="6400800" y="4114800"/>
            <a:ext cx="4572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46" name="Text Box 32"/>
          <p:cNvSpPr txBox="1">
            <a:spLocks noChangeArrowheads="1"/>
          </p:cNvSpPr>
          <p:nvPr/>
        </p:nvSpPr>
        <p:spPr bwMode="auto">
          <a:xfrm>
            <a:off x="6400800" y="4038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6647" name="Line 34"/>
          <p:cNvSpPr>
            <a:spLocks noChangeShapeType="1"/>
          </p:cNvSpPr>
          <p:nvPr/>
        </p:nvSpPr>
        <p:spPr bwMode="auto">
          <a:xfrm flipH="1" flipV="1">
            <a:off x="6324600" y="33528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Arc 35"/>
          <p:cNvSpPr>
            <a:spLocks/>
          </p:cNvSpPr>
          <p:nvPr/>
        </p:nvSpPr>
        <p:spPr bwMode="auto">
          <a:xfrm rot="2615770">
            <a:off x="5791201" y="4800600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Arc 36"/>
          <p:cNvSpPr>
            <a:spLocks/>
          </p:cNvSpPr>
          <p:nvPr/>
        </p:nvSpPr>
        <p:spPr bwMode="auto">
          <a:xfrm rot="17517186">
            <a:off x="7167563" y="4567238"/>
            <a:ext cx="384175" cy="241300"/>
          </a:xfrm>
          <a:custGeom>
            <a:avLst/>
            <a:gdLst>
              <a:gd name="T0" fmla="*/ 2147483646 w 43100"/>
              <a:gd name="T1" fmla="*/ 2147483646 h 21600"/>
              <a:gd name="T2" fmla="*/ 0 w 43100"/>
              <a:gd name="T3" fmla="*/ 2147483646 h 21600"/>
              <a:gd name="T4" fmla="*/ 2147483646 w 43100"/>
              <a:gd name="T5" fmla="*/ 0 h 21600"/>
              <a:gd name="T6" fmla="*/ 0 60000 65536"/>
              <a:gd name="T7" fmla="*/ 0 60000 65536"/>
              <a:gd name="T8" fmla="*/ 0 60000 65536"/>
              <a:gd name="T9" fmla="*/ 0 w 43100"/>
              <a:gd name="T10" fmla="*/ 0 h 21600"/>
              <a:gd name="T11" fmla="*/ 43100 w 431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00" h="21600" fill="none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</a:path>
              <a:path w="43100" h="21600" stroke="0" extrusionOk="0">
                <a:moveTo>
                  <a:pt x="43100" y="1564"/>
                </a:moveTo>
                <a:cubicBezTo>
                  <a:pt x="42280" y="12856"/>
                  <a:pt x="32879" y="21599"/>
                  <a:pt x="21557" y="21600"/>
                </a:cubicBezTo>
                <a:cubicBezTo>
                  <a:pt x="10159" y="21600"/>
                  <a:pt x="722" y="12743"/>
                  <a:pt x="0" y="1368"/>
                </a:cubicBezTo>
                <a:lnTo>
                  <a:pt x="21557" y="0"/>
                </a:lnTo>
                <a:lnTo>
                  <a:pt x="43100" y="156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Line 37"/>
          <p:cNvSpPr>
            <a:spLocks noChangeShapeType="1"/>
          </p:cNvSpPr>
          <p:nvPr/>
        </p:nvSpPr>
        <p:spPr bwMode="auto">
          <a:xfrm>
            <a:off x="6400800" y="33528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29779</TotalTime>
  <Words>798</Words>
  <Application>Microsoft Office PowerPoint</Application>
  <PresentationFormat>Widescreen</PresentationFormat>
  <Paragraphs>194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Gill Sans MT</vt:lpstr>
      <vt:lpstr>Segoe UI Symbol</vt:lpstr>
      <vt:lpstr>Times New Roman</vt:lpstr>
      <vt:lpstr>Trebuchet MS</vt:lpstr>
      <vt:lpstr>Tw Cen MT</vt:lpstr>
      <vt:lpstr>Wingdings</vt:lpstr>
      <vt:lpstr>Circuit</vt:lpstr>
      <vt:lpstr>Week 6</vt:lpstr>
      <vt:lpstr>Student Objectives</vt:lpstr>
      <vt:lpstr>Entities as Objects </vt:lpstr>
      <vt:lpstr>Specialization</vt:lpstr>
      <vt:lpstr>Example:</vt:lpstr>
      <vt:lpstr>PowerPoint Presentation</vt:lpstr>
      <vt:lpstr>PowerPoint Presentation</vt:lpstr>
      <vt:lpstr>Generalization</vt:lpstr>
      <vt:lpstr>PowerPoint Presentation</vt:lpstr>
      <vt:lpstr>PowerPoint Presentation</vt:lpstr>
      <vt:lpstr>PowerPoint Presentation</vt:lpstr>
      <vt:lpstr>Notes</vt:lpstr>
      <vt:lpstr>Question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275</cp:revision>
  <dcterms:created xsi:type="dcterms:W3CDTF">2018-03-21T22:41:40Z</dcterms:created>
  <dcterms:modified xsi:type="dcterms:W3CDTF">2018-08-07T16:16:40Z</dcterms:modified>
</cp:coreProperties>
</file>