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67" r:id="rId2"/>
    <p:sldId id="265" r:id="rId3"/>
    <p:sldId id="461" r:id="rId4"/>
    <p:sldId id="462" r:id="rId5"/>
    <p:sldId id="464" r:id="rId6"/>
    <p:sldId id="466" r:id="rId7"/>
    <p:sldId id="468" r:id="rId8"/>
    <p:sldId id="470" r:id="rId9"/>
    <p:sldId id="471" r:id="rId10"/>
    <p:sldId id="4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9221067" cy="1655762"/>
          </a:xfrm>
        </p:spPr>
        <p:txBody>
          <a:bodyPr/>
          <a:lstStyle/>
          <a:p>
            <a:r>
              <a:rPr lang="en-US" dirty="0" smtClean="0"/>
              <a:t>EER Diagrams – Mapping the EER diagram to relational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F2C04A1-0776-44A5-88BE-7B1F334A10E2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283C2F5C-2F03-42A5-B1E0-E0E307022918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1" y="304800"/>
            <a:ext cx="7775575" cy="533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smtClean="0">
                <a:cs typeface="Arial" panose="020B0604020202020204" pitchFamily="34" charset="0"/>
              </a:rPr>
              <a:t>Map your EER diagram to relational table(s):</a:t>
            </a:r>
            <a:r>
              <a:rPr lang="en-US" altLang="en-US" b="1" dirty="0" smtClean="0"/>
              <a:t> </a:t>
            </a:r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604520" y="2509836"/>
            <a:ext cx="34419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 err="1">
                <a:latin typeface="Times New Roman" panose="02020603050405020304" pitchFamily="18" charset="0"/>
              </a:rPr>
              <a:t>BusinessBuilding</a:t>
            </a:r>
            <a:endParaRPr lang="en-US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626742" y="3877836"/>
            <a:ext cx="33906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 err="1">
                <a:latin typeface="Times New Roman" panose="02020603050405020304" pitchFamily="18" charset="0"/>
              </a:rPr>
              <a:t>PrivateResidence</a:t>
            </a:r>
            <a:endParaRPr lang="en-US" altLang="en-US" sz="3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42915"/>
              </p:ext>
            </p:extLst>
          </p:nvPr>
        </p:nvGraphicFramePr>
        <p:xfrm>
          <a:off x="735012" y="4414520"/>
          <a:ext cx="10312399" cy="50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5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8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r>
                        <a:rPr lang="en-US" sz="2400" u="sng" dirty="0" err="1" smtClean="0"/>
                        <a:t>BuildingCode</a:t>
                      </a:r>
                      <a:endParaRPr lang="en-US" sz="2400" u="sng" dirty="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OwnerName</a:t>
                      </a:r>
                      <a:endParaRPr lang="en-US" sz="2400" dirty="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Address</a:t>
                      </a:r>
                      <a:endParaRPr lang="en-US" sz="2400" dirty="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NumOfBedrooms</a:t>
                      </a:r>
                      <a:endParaRPr lang="en-US" sz="2400" dirty="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NumOfBathrooms</a:t>
                      </a:r>
                      <a:endParaRPr lang="en-US" sz="2400" dirty="0"/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369441"/>
              </p:ext>
            </p:extLst>
          </p:nvPr>
        </p:nvGraphicFramePr>
        <p:xfrm>
          <a:off x="741680" y="3048002"/>
          <a:ext cx="11003279" cy="456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4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62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 err="1" smtClean="0"/>
                        <a:t>BuildingCode</a:t>
                      </a:r>
                      <a:endParaRPr lang="en-US" sz="2400" u="sng" dirty="0"/>
                    </a:p>
                  </a:txBody>
                  <a:tcPr marT="45502" marB="4550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OwnerName</a:t>
                      </a:r>
                      <a:endParaRPr lang="en-US" sz="2400" u="sng" dirty="0"/>
                    </a:p>
                  </a:txBody>
                  <a:tcPr marT="45502" marB="4550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Address</a:t>
                      </a:r>
                      <a:endParaRPr lang="en-US" sz="2400" u="sng" dirty="0"/>
                    </a:p>
                  </a:txBody>
                  <a:tcPr marT="45502" marB="4550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 marT="45502" marB="4550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NumOfParkingSpots</a:t>
                      </a:r>
                      <a:endParaRPr lang="en-US" sz="2400" dirty="0"/>
                    </a:p>
                  </a:txBody>
                  <a:tcPr marT="45502" marB="4550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NumOfExits</a:t>
                      </a:r>
                      <a:endParaRPr lang="en-US" sz="2400" dirty="0"/>
                    </a:p>
                  </a:txBody>
                  <a:tcPr marT="45502" marB="455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3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998912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Given an EER diagram, convert it to relational tables using one of the four rules.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A9A392EE-CADC-40ED-948D-6A7271336542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EFE4BCC-17B7-4770-94AA-8FD1E76DB89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1" y="258763"/>
            <a:ext cx="80010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Mapping EER Diagrams to Relations: 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2640" y="1524000"/>
            <a:ext cx="971296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In Lecture 2, we introduced 7 </a:t>
            </a:r>
            <a:r>
              <a:rPr lang="en-US" altLang="en-US" dirty="0" smtClean="0"/>
              <a:t>steps to convert an ER diagram to a relational database, now </a:t>
            </a:r>
            <a:r>
              <a:rPr lang="en-US" altLang="en-US" dirty="0" smtClean="0"/>
              <a:t>we add Step 8: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Step 8</a:t>
            </a:r>
            <a:r>
              <a:rPr lang="en-US" altLang="en-US" b="1" dirty="0" smtClean="0">
                <a:solidFill>
                  <a:schemeClr val="accent1"/>
                </a:solidFill>
              </a:rPr>
              <a:t>:  </a:t>
            </a:r>
            <a:r>
              <a:rPr lang="en-US" altLang="en-US" dirty="0" smtClean="0"/>
              <a:t>Convert each specialization with m subclasses {S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S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… S</a:t>
            </a:r>
            <a:r>
              <a:rPr lang="en-US" altLang="en-US" baseline="-25000" dirty="0" smtClean="0"/>
              <a:t>m</a:t>
            </a:r>
            <a:r>
              <a:rPr lang="en-US" altLang="en-US" dirty="0" smtClean="0"/>
              <a:t>} and (generalized) superclass C, where the attributes of C are {k,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… ,a</a:t>
            </a:r>
            <a:r>
              <a:rPr lang="en-US" altLang="en-US" baseline="-25000" dirty="0" smtClean="0"/>
              <a:t>n</a:t>
            </a:r>
            <a:r>
              <a:rPr lang="en-US" altLang="en-US" dirty="0" smtClean="0"/>
              <a:t>} and k is the (primary) key,  into relations schemes using one of the four following options:</a:t>
            </a:r>
          </a:p>
        </p:txBody>
      </p:sp>
    </p:spTree>
    <p:extLst>
      <p:ext uri="{BB962C8B-B14F-4D97-AF65-F5344CB8AC3E}">
        <p14:creationId xmlns:p14="http://schemas.microsoft.com/office/powerpoint/2010/main" val="1056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DFEC93CC-067E-48EF-AA04-350CCE1C0C1E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102614" y="6397360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654ADF36-9248-46ED-8272-4B449F3F3E17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239" y="97525"/>
            <a:ext cx="10855440" cy="5715000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Option 8A Multiple relations – superclass and subclasses:</a:t>
            </a:r>
            <a:r>
              <a:rPr lang="en-US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en-US" dirty="0" smtClean="0"/>
              <a:t>Create a relation L for C (superclass)  with attributes = {k,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… ,a</a:t>
            </a:r>
            <a:r>
              <a:rPr lang="en-US" altLang="en-US" baseline="-25000" dirty="0" smtClean="0"/>
              <a:t>n</a:t>
            </a:r>
            <a:r>
              <a:rPr lang="en-US" altLang="en-US" dirty="0" smtClean="0"/>
              <a:t>} and primary key = k.  Create a relation L</a:t>
            </a:r>
            <a:r>
              <a:rPr lang="en-US" altLang="en-US" baseline="-25000" dirty="0" smtClean="0"/>
              <a:t>i </a:t>
            </a:r>
            <a:r>
              <a:rPr lang="en-US" altLang="en-US" dirty="0" smtClean="0"/>
              <a:t>for each subclass S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, 1 &lt;=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&lt;=  m, with the attributes of L</a:t>
            </a:r>
            <a:r>
              <a:rPr lang="en-US" altLang="en-US" baseline="-25000" dirty="0" smtClean="0"/>
              <a:t>i </a:t>
            </a:r>
            <a:r>
              <a:rPr lang="en-US" altLang="en-US" dirty="0" smtClean="0"/>
              <a:t>= {k} </a:t>
            </a:r>
            <a:r>
              <a:rPr lang="en-US" altLang="en-US" dirty="0" smtClean="0">
                <a:latin typeface="Arial" panose="020B0604020202020204" pitchFamily="34" charset="0"/>
              </a:rPr>
              <a:t>U</a:t>
            </a:r>
            <a:r>
              <a:rPr lang="en-US" altLang="en-US" dirty="0" smtClean="0"/>
              <a:t> {attributes of S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}, and primary key of L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= k.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4225"/>
            <a:ext cx="5522442" cy="3411901"/>
          </a:xfrm>
          <a:prstGeom prst="rect">
            <a:avLst/>
          </a:prstGeom>
        </p:spPr>
      </p:pic>
      <p:cxnSp>
        <p:nvCxnSpPr>
          <p:cNvPr id="6" name="Straight Connector 5"/>
          <p:cNvCxnSpPr>
            <a:endCxn id="8" idx="2"/>
          </p:cNvCxnSpPr>
          <p:nvPr/>
        </p:nvCxnSpPr>
        <p:spPr>
          <a:xfrm>
            <a:off x="3171946" y="4317268"/>
            <a:ext cx="913869" cy="22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085815" y="4302810"/>
            <a:ext cx="1436627" cy="487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JobType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787640" y="3641431"/>
            <a:ext cx="671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800914"/>
              </p:ext>
            </p:extLst>
          </p:nvPr>
        </p:nvGraphicFramePr>
        <p:xfrm>
          <a:off x="5811250" y="2615271"/>
          <a:ext cx="59484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8">
                  <a:extLst>
                    <a:ext uri="{9D8B030D-6E8A-4147-A177-3AD203B41FA5}">
                      <a16:colId xmlns:a16="http://schemas.microsoft.com/office/drawing/2014/main" val="3991393151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764164854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4006763958"/>
                    </a:ext>
                  </a:extLst>
                </a:gridCol>
                <a:gridCol w="1390696">
                  <a:extLst>
                    <a:ext uri="{9D8B030D-6E8A-4147-A177-3AD203B41FA5}">
                      <a16:colId xmlns:a16="http://schemas.microsoft.com/office/drawing/2014/main" val="3251170259"/>
                    </a:ext>
                  </a:extLst>
                </a:gridCol>
                <a:gridCol w="1189686">
                  <a:extLst>
                    <a:ext uri="{9D8B030D-6E8A-4147-A177-3AD203B41FA5}">
                      <a16:colId xmlns:a16="http://schemas.microsoft.com/office/drawing/2014/main" val="3107290712"/>
                    </a:ext>
                  </a:extLst>
                </a:gridCol>
              </a:tblGrid>
              <a:tr h="297413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JobType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161180"/>
                  </a:ext>
                </a:extLst>
              </a:tr>
              <a:tr h="297413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Homer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2/2/1970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03577"/>
                  </a:ext>
                </a:extLst>
              </a:tr>
              <a:tr h="297413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Lisa 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1/1/90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423207"/>
                  </a:ext>
                </a:extLst>
              </a:tr>
              <a:tr h="297413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 Lee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4/4/91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05619"/>
                  </a:ext>
                </a:extLst>
              </a:tr>
              <a:tr h="297413"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Laura Cook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2/19/64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86083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34800" y="2341582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</a:t>
            </a:r>
            <a:endParaRPr lang="en-US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678705"/>
              </p:ext>
            </p:extLst>
          </p:nvPr>
        </p:nvGraphicFramePr>
        <p:xfrm>
          <a:off x="6182554" y="4630763"/>
          <a:ext cx="24737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046">
                  <a:extLst>
                    <a:ext uri="{9D8B030D-6E8A-4147-A177-3AD203B41FA5}">
                      <a16:colId xmlns:a16="http://schemas.microsoft.com/office/drawing/2014/main" val="3091992102"/>
                    </a:ext>
                  </a:extLst>
                </a:gridCol>
                <a:gridCol w="1696720">
                  <a:extLst>
                    <a:ext uri="{9D8B030D-6E8A-4147-A177-3AD203B41FA5}">
                      <a16:colId xmlns:a16="http://schemas.microsoft.com/office/drawing/2014/main" val="2593119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TypingSpeed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02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96738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144228" y="4338001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Secretary</a:t>
            </a:r>
            <a:endParaRPr lang="en-US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038079"/>
              </p:ext>
            </p:extLst>
          </p:nvPr>
        </p:nvGraphicFramePr>
        <p:xfrm>
          <a:off x="8939467" y="4641558"/>
          <a:ext cx="24737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046">
                  <a:extLst>
                    <a:ext uri="{9D8B030D-6E8A-4147-A177-3AD203B41FA5}">
                      <a16:colId xmlns:a16="http://schemas.microsoft.com/office/drawing/2014/main" val="3091992102"/>
                    </a:ext>
                  </a:extLst>
                </a:gridCol>
                <a:gridCol w="1696720">
                  <a:extLst>
                    <a:ext uri="{9D8B030D-6E8A-4147-A177-3AD203B41FA5}">
                      <a16:colId xmlns:a16="http://schemas.microsoft.com/office/drawing/2014/main" val="2593119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Tgrade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02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Tgrade7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967389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901141" y="4348796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Technician</a:t>
            </a:r>
            <a:endParaRPr lang="en-US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48409"/>
              </p:ext>
            </p:extLst>
          </p:nvPr>
        </p:nvGraphicFramePr>
        <p:xfrm>
          <a:off x="6679599" y="5665205"/>
          <a:ext cx="247376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046">
                  <a:extLst>
                    <a:ext uri="{9D8B030D-6E8A-4147-A177-3AD203B41FA5}">
                      <a16:colId xmlns:a16="http://schemas.microsoft.com/office/drawing/2014/main" val="3091992102"/>
                    </a:ext>
                  </a:extLst>
                </a:gridCol>
                <a:gridCol w="1696720">
                  <a:extLst>
                    <a:ext uri="{9D8B030D-6E8A-4147-A177-3AD203B41FA5}">
                      <a16:colId xmlns:a16="http://schemas.microsoft.com/office/drawing/2014/main" val="2593119169"/>
                    </a:ext>
                  </a:extLst>
                </a:gridCol>
              </a:tblGrid>
              <a:tr h="298901">
                <a:tc>
                  <a:txBody>
                    <a:bodyPr/>
                    <a:lstStyle/>
                    <a:p>
                      <a:r>
                        <a:rPr lang="en-US" dirty="0" smtClean="0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EngType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027959"/>
                  </a:ext>
                </a:extLst>
              </a:tr>
              <a:tr h="298901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Civil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967389"/>
                  </a:ext>
                </a:extLst>
              </a:tr>
              <a:tr h="298901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Chemical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602597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641273" y="5372443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Engineer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336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DFEC93CC-067E-48EF-AA04-350CCE1C0C1E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13829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098053" y="6492875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5B0A72E7-A894-4B16-ABFE-6D64B2F96963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9330" y="0"/>
            <a:ext cx="11009950" cy="2459548"/>
          </a:xfrm>
        </p:spPr>
        <p:txBody>
          <a:bodyPr>
            <a:normAutofit/>
          </a:bodyPr>
          <a:lstStyle/>
          <a:p>
            <a:r>
              <a:rPr lang="en-US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Option </a:t>
            </a:r>
            <a:r>
              <a:rPr lang="en-US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8B Multiple relations – subclass relations only:</a:t>
            </a:r>
            <a:r>
              <a:rPr lang="en-US" alt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en-US" sz="2000" dirty="0" smtClean="0"/>
              <a:t>Create a relation L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for each subclass S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, 1 &lt;=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 &lt;=  m, with the attributes {attributes of S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} </a:t>
            </a:r>
            <a:r>
              <a:rPr lang="en-US" altLang="en-US" sz="2000" dirty="0" smtClean="0">
                <a:latin typeface="Arial" panose="020B0604020202020204" pitchFamily="34" charset="0"/>
              </a:rPr>
              <a:t>U</a:t>
            </a:r>
            <a:r>
              <a:rPr lang="en-US" altLang="en-US" sz="2000" dirty="0" smtClean="0"/>
              <a:t> {k, 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… ,a</a:t>
            </a:r>
            <a:r>
              <a:rPr lang="en-US" altLang="en-US" sz="2000" baseline="-25000" dirty="0" smtClean="0"/>
              <a:t>n</a:t>
            </a:r>
            <a:r>
              <a:rPr lang="en-US" altLang="en-US" sz="2000" dirty="0" smtClean="0"/>
              <a:t>}  and primary key for each  L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= k. (i.e. do not have a relations for </a:t>
            </a:r>
            <a:r>
              <a:rPr lang="en-US" altLang="en-US" sz="2000" dirty="0" smtClean="0"/>
              <a:t>C (superclass) ).</a:t>
            </a:r>
          </a:p>
          <a:p>
            <a:r>
              <a:rPr lang="en-US" altLang="en-US" sz="2000" dirty="0" smtClean="0"/>
              <a:t>Only works for when the specialization is TOTAL</a:t>
            </a:r>
          </a:p>
          <a:p>
            <a:r>
              <a:rPr lang="en-US" altLang="en-US" sz="2000" dirty="0" smtClean="0"/>
              <a:t>Recommended only for disjoint, with overlapping the same entity may be duplicated</a:t>
            </a:r>
            <a:r>
              <a:rPr lang="en-US" altLang="en-US" sz="2000" dirty="0" smtClean="0">
                <a:sym typeface="Wingdings" panose="05000000000000000000" pitchFamily="2" charset="2"/>
              </a:rPr>
              <a:t> </a:t>
            </a:r>
            <a:r>
              <a:rPr lang="en-US" altLang="en-US" sz="2000" dirty="0" smtClean="0"/>
              <a:t>REDUNDANCY!</a:t>
            </a:r>
            <a:endParaRPr lang="en-US" alt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09" y="2611120"/>
            <a:ext cx="5361032" cy="29210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61802"/>
              </p:ext>
            </p:extLst>
          </p:nvPr>
        </p:nvGraphicFramePr>
        <p:xfrm>
          <a:off x="5811250" y="2615271"/>
          <a:ext cx="50091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387">
                  <a:extLst>
                    <a:ext uri="{9D8B030D-6E8A-4147-A177-3AD203B41FA5}">
                      <a16:colId xmlns:a16="http://schemas.microsoft.com/office/drawing/2014/main" val="3991393151"/>
                    </a:ext>
                  </a:extLst>
                </a:gridCol>
                <a:gridCol w="1411690">
                  <a:extLst>
                    <a:ext uri="{9D8B030D-6E8A-4147-A177-3AD203B41FA5}">
                      <a16:colId xmlns:a16="http://schemas.microsoft.com/office/drawing/2014/main" val="764164854"/>
                    </a:ext>
                  </a:extLst>
                </a:gridCol>
                <a:gridCol w="1080157">
                  <a:extLst>
                    <a:ext uri="{9D8B030D-6E8A-4147-A177-3AD203B41FA5}">
                      <a16:colId xmlns:a16="http://schemas.microsoft.com/office/drawing/2014/main" val="4006763958"/>
                    </a:ext>
                  </a:extLst>
                </a:gridCol>
                <a:gridCol w="1329916">
                  <a:extLst>
                    <a:ext uri="{9D8B030D-6E8A-4147-A177-3AD203B41FA5}">
                      <a16:colId xmlns:a16="http://schemas.microsoft.com/office/drawing/2014/main" val="3251170259"/>
                    </a:ext>
                  </a:extLst>
                </a:gridCol>
              </a:tblGrid>
              <a:tr h="297413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VehicalID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LicPlateNo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NumOfPass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161180"/>
                  </a:ext>
                </a:extLst>
              </a:tr>
              <a:tr h="297413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BKJH</a:t>
                      </a:r>
                      <a:r>
                        <a:rPr lang="en-US" baseline="0" dirty="0" smtClean="0"/>
                        <a:t> 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03577"/>
                  </a:ext>
                </a:extLst>
              </a:tr>
              <a:tr h="297413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AJH</a:t>
                      </a:r>
                      <a:r>
                        <a:rPr lang="en-US" baseline="0" dirty="0" smtClean="0"/>
                        <a:t> 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423207"/>
                  </a:ext>
                </a:extLst>
              </a:tr>
              <a:tr h="297413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BWLK 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15,999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86083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34800" y="2341582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Car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99592"/>
              </p:ext>
            </p:extLst>
          </p:nvPr>
        </p:nvGraphicFramePr>
        <p:xfrm>
          <a:off x="5887700" y="4361813"/>
          <a:ext cx="50091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387">
                  <a:extLst>
                    <a:ext uri="{9D8B030D-6E8A-4147-A177-3AD203B41FA5}">
                      <a16:colId xmlns:a16="http://schemas.microsoft.com/office/drawing/2014/main" val="3991393151"/>
                    </a:ext>
                  </a:extLst>
                </a:gridCol>
                <a:gridCol w="1411690">
                  <a:extLst>
                    <a:ext uri="{9D8B030D-6E8A-4147-A177-3AD203B41FA5}">
                      <a16:colId xmlns:a16="http://schemas.microsoft.com/office/drawing/2014/main" val="764164854"/>
                    </a:ext>
                  </a:extLst>
                </a:gridCol>
                <a:gridCol w="1080157">
                  <a:extLst>
                    <a:ext uri="{9D8B030D-6E8A-4147-A177-3AD203B41FA5}">
                      <a16:colId xmlns:a16="http://schemas.microsoft.com/office/drawing/2014/main" val="4006763958"/>
                    </a:ext>
                  </a:extLst>
                </a:gridCol>
                <a:gridCol w="1329916">
                  <a:extLst>
                    <a:ext uri="{9D8B030D-6E8A-4147-A177-3AD203B41FA5}">
                      <a16:colId xmlns:a16="http://schemas.microsoft.com/office/drawing/2014/main" val="3251170259"/>
                    </a:ext>
                  </a:extLst>
                </a:gridCol>
              </a:tblGrid>
              <a:tr h="297413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VehicalID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LicPlateNo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NumOfAxel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161180"/>
                  </a:ext>
                </a:extLst>
              </a:tr>
              <a:tr h="297413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BKKK</a:t>
                      </a:r>
                      <a:r>
                        <a:rPr lang="en-US" baseline="0" dirty="0" smtClean="0"/>
                        <a:t> 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64,900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03577"/>
                  </a:ext>
                </a:extLst>
              </a:tr>
              <a:tr h="297413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r>
                        <a:rPr lang="en-US" baseline="0" dirty="0" smtClean="0"/>
                        <a:t> 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4232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11250" y="4088124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Truck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849719"/>
              </p:ext>
            </p:extLst>
          </p:nvPr>
        </p:nvGraphicFramePr>
        <p:xfrm>
          <a:off x="1548610" y="5683567"/>
          <a:ext cx="50091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387">
                  <a:extLst>
                    <a:ext uri="{9D8B030D-6E8A-4147-A177-3AD203B41FA5}">
                      <a16:colId xmlns:a16="http://schemas.microsoft.com/office/drawing/2014/main" val="3991393151"/>
                    </a:ext>
                  </a:extLst>
                </a:gridCol>
                <a:gridCol w="1411690">
                  <a:extLst>
                    <a:ext uri="{9D8B030D-6E8A-4147-A177-3AD203B41FA5}">
                      <a16:colId xmlns:a16="http://schemas.microsoft.com/office/drawing/2014/main" val="764164854"/>
                    </a:ext>
                  </a:extLst>
                </a:gridCol>
                <a:gridCol w="1080157">
                  <a:extLst>
                    <a:ext uri="{9D8B030D-6E8A-4147-A177-3AD203B41FA5}">
                      <a16:colId xmlns:a16="http://schemas.microsoft.com/office/drawing/2014/main" val="4006763958"/>
                    </a:ext>
                  </a:extLst>
                </a:gridCol>
                <a:gridCol w="1329916">
                  <a:extLst>
                    <a:ext uri="{9D8B030D-6E8A-4147-A177-3AD203B41FA5}">
                      <a16:colId xmlns:a16="http://schemas.microsoft.com/office/drawing/2014/main" val="3251170259"/>
                    </a:ext>
                  </a:extLst>
                </a:gridCol>
              </a:tblGrid>
              <a:tr h="297413">
                <a:tc>
                  <a:txBody>
                    <a:bodyPr/>
                    <a:lstStyle/>
                    <a:p>
                      <a:r>
                        <a:rPr lang="en-US" u="none" dirty="0" err="1" smtClean="0"/>
                        <a:t>FirstName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161180"/>
                  </a:ext>
                </a:extLst>
              </a:tr>
              <a:tr h="297413">
                <a:tc>
                  <a:txBody>
                    <a:bodyPr/>
                    <a:lstStyle/>
                    <a:p>
                      <a:r>
                        <a:rPr lang="en-US" dirty="0" smtClean="0"/>
                        <a:t>Laura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03577"/>
                  </a:ext>
                </a:extLst>
              </a:tr>
              <a:tr h="297413">
                <a:tc>
                  <a:txBody>
                    <a:bodyPr/>
                    <a:lstStyle/>
                    <a:p>
                      <a:r>
                        <a:rPr lang="en-US" dirty="0" smtClean="0"/>
                        <a:t>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4232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68134" y="5421392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49086"/>
              </p:ext>
            </p:extLst>
          </p:nvPr>
        </p:nvGraphicFramePr>
        <p:xfrm>
          <a:off x="6721806" y="5670484"/>
          <a:ext cx="50091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387">
                  <a:extLst>
                    <a:ext uri="{9D8B030D-6E8A-4147-A177-3AD203B41FA5}">
                      <a16:colId xmlns:a16="http://schemas.microsoft.com/office/drawing/2014/main" val="3991393151"/>
                    </a:ext>
                  </a:extLst>
                </a:gridCol>
                <a:gridCol w="1411690">
                  <a:extLst>
                    <a:ext uri="{9D8B030D-6E8A-4147-A177-3AD203B41FA5}">
                      <a16:colId xmlns:a16="http://schemas.microsoft.com/office/drawing/2014/main" val="764164854"/>
                    </a:ext>
                  </a:extLst>
                </a:gridCol>
                <a:gridCol w="1080157">
                  <a:extLst>
                    <a:ext uri="{9D8B030D-6E8A-4147-A177-3AD203B41FA5}">
                      <a16:colId xmlns:a16="http://schemas.microsoft.com/office/drawing/2014/main" val="4006763958"/>
                    </a:ext>
                  </a:extLst>
                </a:gridCol>
                <a:gridCol w="1329916">
                  <a:extLst>
                    <a:ext uri="{9D8B030D-6E8A-4147-A177-3AD203B41FA5}">
                      <a16:colId xmlns:a16="http://schemas.microsoft.com/office/drawing/2014/main" val="3251170259"/>
                    </a:ext>
                  </a:extLst>
                </a:gridCol>
              </a:tblGrid>
              <a:tr h="297413">
                <a:tc>
                  <a:txBody>
                    <a:bodyPr/>
                    <a:lstStyle/>
                    <a:p>
                      <a:r>
                        <a:rPr lang="en-US" u="none" dirty="0" err="1" smtClean="0"/>
                        <a:t>FirstName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161180"/>
                  </a:ext>
                </a:extLst>
              </a:tr>
              <a:tr h="297413">
                <a:tc>
                  <a:txBody>
                    <a:bodyPr/>
                    <a:lstStyle/>
                    <a:p>
                      <a:r>
                        <a:rPr lang="en-US" dirty="0" smtClean="0"/>
                        <a:t>Laura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0357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41330" y="5408309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Alumni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63" y="-103965"/>
            <a:ext cx="10496474" cy="5629758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721806" y="1087120"/>
            <a:ext cx="0" cy="772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37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25CB2B8F-1559-43FC-9F8C-E405614B57E7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75635B8D-D841-460F-9FDC-1B38C33FEF62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792481" y="11019"/>
            <a:ext cx="10911839" cy="18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Option 8C Single relation with one type attribute:</a:t>
            </a: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Create a single relation L with attributes {k, a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, … ,a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} </a:t>
            </a:r>
            <a:r>
              <a:rPr lang="en-US" altLang="en-US" sz="2400" dirty="0">
                <a:latin typeface="Arial" panose="020B0604020202020204" pitchFamily="34" charset="0"/>
              </a:rPr>
              <a:t>U</a:t>
            </a:r>
            <a:r>
              <a:rPr lang="en-US" altLang="en-US" sz="2400" dirty="0">
                <a:latin typeface="Times New Roman" panose="02020603050405020304" pitchFamily="18" charset="0"/>
              </a:rPr>
              <a:t> {attributes of S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}</a:t>
            </a:r>
            <a:r>
              <a:rPr lang="en-US" altLang="en-US" sz="2400" dirty="0">
                <a:latin typeface="Arial" panose="020B0604020202020204" pitchFamily="34" charset="0"/>
              </a:rPr>
              <a:t> U</a:t>
            </a:r>
            <a:r>
              <a:rPr lang="en-US" altLang="en-US" sz="2400" dirty="0">
                <a:latin typeface="Times New Roman" panose="02020603050405020304" pitchFamily="18" charset="0"/>
              </a:rPr>
              <a:t> … </a:t>
            </a:r>
            <a:r>
              <a:rPr lang="en-US" altLang="en-US" sz="2400" dirty="0">
                <a:latin typeface="Arial" panose="020B0604020202020204" pitchFamily="34" charset="0"/>
              </a:rPr>
              <a:t>U</a:t>
            </a:r>
            <a:r>
              <a:rPr lang="en-US" altLang="en-US" sz="2400" dirty="0">
                <a:latin typeface="Times New Roman" panose="02020603050405020304" pitchFamily="18" charset="0"/>
              </a:rPr>
              <a:t> {attributes of S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</a:rPr>
              <a:t>} and primary key = k.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This option is for </a:t>
            </a:r>
            <a:r>
              <a:rPr lang="en-US" altLang="en-US" sz="2400" i="1" dirty="0">
                <a:latin typeface="Times New Roman" panose="02020603050405020304" pitchFamily="18" charset="0"/>
              </a:rPr>
              <a:t>disjoint</a:t>
            </a:r>
            <a:r>
              <a:rPr lang="en-US" altLang="en-US" sz="2400" dirty="0">
                <a:latin typeface="Times New Roman" panose="02020603050405020304" pitchFamily="18" charset="0"/>
              </a:rPr>
              <a:t> subclasses, with a discriminating attribute or category, and has the potential for generating a large number of null values.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66437"/>
              </p:ext>
            </p:extLst>
          </p:nvPr>
        </p:nvGraphicFramePr>
        <p:xfrm>
          <a:off x="980690" y="4681954"/>
          <a:ext cx="107236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0">
                  <a:extLst>
                    <a:ext uri="{9D8B030D-6E8A-4147-A177-3AD203B41FA5}">
                      <a16:colId xmlns:a16="http://schemas.microsoft.com/office/drawing/2014/main" val="399139315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764164854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40067639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51170259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3107290712"/>
                    </a:ext>
                  </a:extLst>
                </a:gridCol>
                <a:gridCol w="1677732">
                  <a:extLst>
                    <a:ext uri="{9D8B030D-6E8A-4147-A177-3AD203B41FA5}">
                      <a16:colId xmlns:a16="http://schemas.microsoft.com/office/drawing/2014/main" val="3633721751"/>
                    </a:ext>
                  </a:extLst>
                </a:gridCol>
                <a:gridCol w="1340454">
                  <a:extLst>
                    <a:ext uri="{9D8B030D-6E8A-4147-A177-3AD203B41FA5}">
                      <a16:colId xmlns:a16="http://schemas.microsoft.com/office/drawing/2014/main" val="2431361439"/>
                    </a:ext>
                  </a:extLst>
                </a:gridCol>
                <a:gridCol w="1340454">
                  <a:extLst>
                    <a:ext uri="{9D8B030D-6E8A-4147-A177-3AD203B41FA5}">
                      <a16:colId xmlns:a16="http://schemas.microsoft.com/office/drawing/2014/main" val="771103906"/>
                    </a:ext>
                  </a:extLst>
                </a:gridCol>
              </a:tblGrid>
              <a:tr h="297413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JobType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TypingSpeed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EngType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161180"/>
                  </a:ext>
                </a:extLst>
              </a:tr>
              <a:tr h="297413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Homer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2/2/1970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Tgrade7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03577"/>
                  </a:ext>
                </a:extLst>
              </a:tr>
              <a:tr h="297413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Lisa 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1/1/90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Civil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423207"/>
                  </a:ext>
                </a:extLst>
              </a:tr>
              <a:tr h="297413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 Lee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4/4/91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Chemical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05619"/>
                  </a:ext>
                </a:extLst>
              </a:tr>
              <a:tr h="297413"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Laura Cook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2/19/64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86083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8930" y="4393902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690" y="1729660"/>
            <a:ext cx="4741230" cy="29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7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25CB2B8F-1559-43FC-9F8C-E405614B57E7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6691" y="6492875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0932161" y="6523356"/>
            <a:ext cx="1019490" cy="2641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8A527AD-4858-4959-916C-9AF15961852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9941" name="Rectangle 2"/>
          <p:cNvSpPr>
            <a:spLocks noChangeArrowheads="1"/>
          </p:cNvSpPr>
          <p:nvPr/>
        </p:nvSpPr>
        <p:spPr bwMode="auto">
          <a:xfrm>
            <a:off x="1066800" y="152401"/>
            <a:ext cx="11125200" cy="18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Option 8D Single relation with multiple type attributes:</a:t>
            </a: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Create a single relation L with attributes {k, a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, … ,a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} </a:t>
            </a:r>
            <a:r>
              <a:rPr lang="en-US" altLang="en-US" sz="2400" dirty="0">
                <a:latin typeface="Arial" panose="020B0604020202020204" pitchFamily="34" charset="0"/>
              </a:rPr>
              <a:t>U</a:t>
            </a:r>
            <a:r>
              <a:rPr lang="en-US" altLang="en-US" sz="2400" dirty="0">
                <a:latin typeface="Times New Roman" panose="02020603050405020304" pitchFamily="18" charset="0"/>
              </a:rPr>
              <a:t> {attributes of S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} </a:t>
            </a:r>
            <a:r>
              <a:rPr lang="en-US" altLang="en-US" sz="2400" dirty="0">
                <a:latin typeface="Arial" panose="020B0604020202020204" pitchFamily="34" charset="0"/>
              </a:rPr>
              <a:t>U</a:t>
            </a:r>
            <a:r>
              <a:rPr lang="en-US" altLang="en-US" sz="2400" dirty="0">
                <a:latin typeface="Times New Roman" panose="02020603050405020304" pitchFamily="18" charset="0"/>
              </a:rPr>
              <a:t> … </a:t>
            </a:r>
            <a:r>
              <a:rPr lang="en-US" altLang="en-US" sz="2400" dirty="0">
                <a:latin typeface="Arial" panose="020B0604020202020204" pitchFamily="34" charset="0"/>
              </a:rPr>
              <a:t>U</a:t>
            </a:r>
            <a:r>
              <a:rPr lang="en-US" altLang="en-US" sz="2400" dirty="0">
                <a:latin typeface="Times New Roman" panose="02020603050405020304" pitchFamily="18" charset="0"/>
              </a:rPr>
              <a:t> {attributes of S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</a:rPr>
              <a:t>} </a:t>
            </a:r>
            <a:r>
              <a:rPr lang="en-US" altLang="en-US" sz="2400" dirty="0">
                <a:latin typeface="Arial" panose="020B0604020202020204" pitchFamily="34" charset="0"/>
              </a:rPr>
              <a:t>U</a:t>
            </a:r>
            <a:r>
              <a:rPr lang="en-US" altLang="en-US" sz="2400" dirty="0">
                <a:latin typeface="Times New Roman" panose="02020603050405020304" pitchFamily="18" charset="0"/>
              </a:rPr>
              <a:t> {t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, t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, …, t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</a:rPr>
              <a:t>} with primary key k.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This option is for </a:t>
            </a:r>
            <a:r>
              <a:rPr lang="en-US" altLang="en-US" sz="2400" i="1" dirty="0">
                <a:latin typeface="Times New Roman" panose="02020603050405020304" pitchFamily="18" charset="0"/>
              </a:rPr>
              <a:t>overlapping </a:t>
            </a:r>
            <a:r>
              <a:rPr lang="en-US" altLang="en-US" sz="2400" dirty="0">
                <a:latin typeface="Times New Roman" panose="02020603050405020304" pitchFamily="18" charset="0"/>
              </a:rPr>
              <a:t>subclasses, and each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</a:t>
            </a:r>
            <a:r>
              <a:rPr lang="en-US" altLang="en-US" sz="24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, 1 &lt;= </a:t>
            </a:r>
            <a:r>
              <a:rPr lang="en-US" altLang="en-US" sz="2400" dirty="0" err="1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 &lt;=  m, is a Boolean attribute indication whether this tuple belongs to subclass S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37" y="2163802"/>
            <a:ext cx="6615523" cy="245069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60793"/>
              </p:ext>
            </p:extLst>
          </p:nvPr>
        </p:nvGraphicFramePr>
        <p:xfrm>
          <a:off x="802639" y="4938076"/>
          <a:ext cx="108000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058">
                  <a:extLst>
                    <a:ext uri="{9D8B030D-6E8A-4147-A177-3AD203B41FA5}">
                      <a16:colId xmlns:a16="http://schemas.microsoft.com/office/drawing/2014/main" val="3333162948"/>
                    </a:ext>
                  </a:extLst>
                </a:gridCol>
                <a:gridCol w="1051463">
                  <a:extLst>
                    <a:ext uri="{9D8B030D-6E8A-4147-A177-3AD203B41FA5}">
                      <a16:colId xmlns:a16="http://schemas.microsoft.com/office/drawing/2014/main" val="3543107573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2859462845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959920489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198807103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693507955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3806839576"/>
                    </a:ext>
                  </a:extLst>
                </a:gridCol>
                <a:gridCol w="1868310">
                  <a:extLst>
                    <a:ext uri="{9D8B030D-6E8A-4147-A177-3AD203B41FA5}">
                      <a16:colId xmlns:a16="http://schemas.microsoft.com/office/drawing/2014/main" val="4231904016"/>
                    </a:ext>
                  </a:extLst>
                </a:gridCol>
                <a:gridCol w="1200009">
                  <a:extLst>
                    <a:ext uri="{9D8B030D-6E8A-4147-A177-3AD203B41FA5}">
                      <a16:colId xmlns:a16="http://schemas.microsoft.com/office/drawing/2014/main" val="236909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PartNo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DrawingNo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BatchNo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ManufDate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Supplier_Name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47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2/2/2018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6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1/1/2018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r>
                        <a:rPr lang="en-US" baseline="0" dirty="0" smtClean="0"/>
                        <a:t> 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7521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6690" y="4641716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222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1A687248-3CAC-43B2-991A-6D2322C964FD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3237FF97-AC97-409E-B0EC-26F6D3D499B7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86840" y="289560"/>
            <a:ext cx="7162800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Another Example: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0480" y="990600"/>
            <a:ext cx="9215120" cy="5486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City Hall is trying to classify it's buildings for taxing purposes.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Every building has an address and a unique building code and the owners name.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 building must be either a private residence or business, but it cannot be both.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For a private residences, city hall wants to also keep track of the number of bedrooms and number of bathrooms.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For a business, they want to keep track of the number of exits, size of the property, and the number of parking spots.</a:t>
            </a:r>
          </a:p>
        </p:txBody>
      </p:sp>
    </p:spTree>
    <p:extLst>
      <p:ext uri="{BB962C8B-B14F-4D97-AF65-F5344CB8AC3E}">
        <p14:creationId xmlns:p14="http://schemas.microsoft.com/office/powerpoint/2010/main" val="15530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46AA85A7-D7FB-43DB-8573-9CA2D5491EA3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A4363FCB-CE3C-4458-ACF8-8250FD6095A7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5041" y="215371"/>
            <a:ext cx="7086600" cy="6096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b="1" dirty="0"/>
              <a:t>QUESTION: Draw an EER diagram to reflect this example:</a:t>
            </a:r>
            <a:endParaRPr lang="en-US" altLang="en-US" sz="2800" dirty="0"/>
          </a:p>
        </p:txBody>
      </p:sp>
      <p:sp>
        <p:nvSpPr>
          <p:cNvPr id="43014" name="Text Box 3"/>
          <p:cNvSpPr txBox="1">
            <a:spLocks noChangeArrowheads="1"/>
          </p:cNvSpPr>
          <p:nvPr/>
        </p:nvSpPr>
        <p:spPr bwMode="auto">
          <a:xfrm>
            <a:off x="7467600" y="5638801"/>
            <a:ext cx="2362200" cy="4619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BusinessBuilding</a:t>
            </a:r>
          </a:p>
        </p:txBody>
      </p:sp>
      <p:sp>
        <p:nvSpPr>
          <p:cNvPr id="43015" name="Text Box 4"/>
          <p:cNvSpPr txBox="1">
            <a:spLocks noChangeArrowheads="1"/>
          </p:cNvSpPr>
          <p:nvPr/>
        </p:nvSpPr>
        <p:spPr bwMode="auto">
          <a:xfrm>
            <a:off x="2667000" y="5867401"/>
            <a:ext cx="2590800" cy="4619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PrivateResidence</a:t>
            </a:r>
          </a:p>
        </p:txBody>
      </p:sp>
      <p:grpSp>
        <p:nvGrpSpPr>
          <p:cNvPr id="43016" name="Group 5"/>
          <p:cNvGrpSpPr>
            <a:grpSpLocks/>
          </p:cNvGrpSpPr>
          <p:nvPr/>
        </p:nvGrpSpPr>
        <p:grpSpPr bwMode="auto">
          <a:xfrm>
            <a:off x="2667000" y="4419600"/>
            <a:ext cx="2133600" cy="685800"/>
            <a:chOff x="1488" y="816"/>
            <a:chExt cx="1124" cy="432"/>
          </a:xfrm>
        </p:grpSpPr>
        <p:sp>
          <p:nvSpPr>
            <p:cNvPr id="43057" name="Oval 6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3058" name="Text Box 7"/>
            <p:cNvSpPr txBox="1">
              <a:spLocks noChangeArrowheads="1"/>
            </p:cNvSpPr>
            <p:nvPr/>
          </p:nvSpPr>
          <p:spPr bwMode="auto">
            <a:xfrm>
              <a:off x="1488" y="912"/>
              <a:ext cx="11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NumOfBedrooms</a:t>
              </a:r>
            </a:p>
          </p:txBody>
        </p:sp>
      </p:grpSp>
      <p:cxnSp>
        <p:nvCxnSpPr>
          <p:cNvPr id="43017" name="AutoShape 11"/>
          <p:cNvCxnSpPr>
            <a:cxnSpLocks noChangeShapeType="1"/>
            <a:stCxn id="43057" idx="4"/>
            <a:endCxn id="43015" idx="0"/>
          </p:cNvCxnSpPr>
          <p:nvPr/>
        </p:nvCxnSpPr>
        <p:spPr bwMode="auto">
          <a:xfrm>
            <a:off x="3668714" y="5105400"/>
            <a:ext cx="293687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8" name="AutoShape 12"/>
          <p:cNvCxnSpPr>
            <a:cxnSpLocks noChangeShapeType="1"/>
            <a:stCxn id="43045" idx="4"/>
            <a:endCxn id="43014" idx="0"/>
          </p:cNvCxnSpPr>
          <p:nvPr/>
        </p:nvCxnSpPr>
        <p:spPr bwMode="auto">
          <a:xfrm flipH="1">
            <a:off x="8648701" y="4876800"/>
            <a:ext cx="847725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9" name="AutoShape 13"/>
          <p:cNvCxnSpPr>
            <a:cxnSpLocks noChangeShapeType="1"/>
            <a:stCxn id="43056" idx="1"/>
            <a:endCxn id="43015" idx="0"/>
          </p:cNvCxnSpPr>
          <p:nvPr/>
        </p:nvCxnSpPr>
        <p:spPr bwMode="auto">
          <a:xfrm flipH="1">
            <a:off x="3962400" y="3732214"/>
            <a:ext cx="2514600" cy="21351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AutoShape 14"/>
          <p:cNvCxnSpPr>
            <a:cxnSpLocks noChangeShapeType="1"/>
            <a:stCxn id="43056" idx="3"/>
            <a:endCxn id="43014" idx="0"/>
          </p:cNvCxnSpPr>
          <p:nvPr/>
        </p:nvCxnSpPr>
        <p:spPr bwMode="auto">
          <a:xfrm>
            <a:off x="7086600" y="3732214"/>
            <a:ext cx="1562100" cy="1906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021" name="Group 16"/>
          <p:cNvGrpSpPr>
            <a:grpSpLocks/>
          </p:cNvGrpSpPr>
          <p:nvPr/>
        </p:nvGrpSpPr>
        <p:grpSpPr bwMode="auto">
          <a:xfrm>
            <a:off x="6477000" y="3503613"/>
            <a:ext cx="609600" cy="461962"/>
            <a:chOff x="1488" y="816"/>
            <a:chExt cx="1008" cy="432"/>
          </a:xfrm>
        </p:grpSpPr>
        <p:sp>
          <p:nvSpPr>
            <p:cNvPr id="43055" name="Oval 17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3056" name="Text Box 18"/>
            <p:cNvSpPr txBox="1">
              <a:spLocks noChangeArrowheads="1"/>
            </p:cNvSpPr>
            <p:nvPr/>
          </p:nvSpPr>
          <p:spPr bwMode="auto">
            <a:xfrm>
              <a:off x="1488" y="816"/>
              <a:ext cx="100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d</a:t>
              </a:r>
            </a:p>
          </p:txBody>
        </p:sp>
      </p:grpSp>
      <p:cxnSp>
        <p:nvCxnSpPr>
          <p:cNvPr id="43022" name="AutoShape 19"/>
          <p:cNvCxnSpPr>
            <a:cxnSpLocks noChangeShapeType="1"/>
            <a:stCxn id="43023" idx="2"/>
            <a:endCxn id="43055" idx="0"/>
          </p:cNvCxnSpPr>
          <p:nvPr/>
        </p:nvCxnSpPr>
        <p:spPr bwMode="auto">
          <a:xfrm>
            <a:off x="6781800" y="2976563"/>
            <a:ext cx="14288" cy="527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3" name="Text Box 21"/>
          <p:cNvSpPr txBox="1">
            <a:spLocks noChangeArrowheads="1"/>
          </p:cNvSpPr>
          <p:nvPr/>
        </p:nvSpPr>
        <p:spPr bwMode="auto">
          <a:xfrm>
            <a:off x="5943600" y="2514601"/>
            <a:ext cx="1676400" cy="4619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Building</a:t>
            </a:r>
          </a:p>
        </p:txBody>
      </p:sp>
      <p:grpSp>
        <p:nvGrpSpPr>
          <p:cNvPr id="43024" name="Group 22"/>
          <p:cNvGrpSpPr>
            <a:grpSpLocks/>
          </p:cNvGrpSpPr>
          <p:nvPr/>
        </p:nvGrpSpPr>
        <p:grpSpPr bwMode="auto">
          <a:xfrm>
            <a:off x="3048000" y="1981200"/>
            <a:ext cx="1600200" cy="533400"/>
            <a:chOff x="1488" y="816"/>
            <a:chExt cx="1008" cy="432"/>
          </a:xfrm>
        </p:grpSpPr>
        <p:sp>
          <p:nvSpPr>
            <p:cNvPr id="43053" name="Oval 23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3054" name="Text Box 24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Address</a:t>
              </a:r>
            </a:p>
          </p:txBody>
        </p:sp>
      </p:grpSp>
      <p:grpSp>
        <p:nvGrpSpPr>
          <p:cNvPr id="43025" name="Group 25"/>
          <p:cNvGrpSpPr>
            <a:grpSpLocks/>
          </p:cNvGrpSpPr>
          <p:nvPr/>
        </p:nvGrpSpPr>
        <p:grpSpPr bwMode="auto">
          <a:xfrm>
            <a:off x="4648200" y="1295400"/>
            <a:ext cx="1600200" cy="685800"/>
            <a:chOff x="1488" y="816"/>
            <a:chExt cx="1008" cy="432"/>
          </a:xfrm>
        </p:grpSpPr>
        <p:sp>
          <p:nvSpPr>
            <p:cNvPr id="43051" name="Oval 26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3052" name="Text Box 27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u="sng">
                  <a:latin typeface="Times New Roman" panose="02020603050405020304" pitchFamily="18" charset="0"/>
                </a:rPr>
                <a:t>BuildingCode</a:t>
              </a:r>
            </a:p>
          </p:txBody>
        </p:sp>
      </p:grpSp>
      <p:grpSp>
        <p:nvGrpSpPr>
          <p:cNvPr id="43026" name="Group 28"/>
          <p:cNvGrpSpPr>
            <a:grpSpLocks/>
          </p:cNvGrpSpPr>
          <p:nvPr/>
        </p:nvGrpSpPr>
        <p:grpSpPr bwMode="auto">
          <a:xfrm>
            <a:off x="6629400" y="1219200"/>
            <a:ext cx="1600200" cy="685800"/>
            <a:chOff x="1488" y="816"/>
            <a:chExt cx="1008" cy="432"/>
          </a:xfrm>
        </p:grpSpPr>
        <p:sp>
          <p:nvSpPr>
            <p:cNvPr id="43049" name="Oval 29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3050" name="Text Box 30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OwnerName</a:t>
              </a:r>
            </a:p>
          </p:txBody>
        </p:sp>
      </p:grpSp>
      <p:grpSp>
        <p:nvGrpSpPr>
          <p:cNvPr id="43027" name="Group 31"/>
          <p:cNvGrpSpPr>
            <a:grpSpLocks/>
          </p:cNvGrpSpPr>
          <p:nvPr/>
        </p:nvGrpSpPr>
        <p:grpSpPr bwMode="auto">
          <a:xfrm>
            <a:off x="4876800" y="4876800"/>
            <a:ext cx="1981200" cy="685800"/>
            <a:chOff x="1488" y="816"/>
            <a:chExt cx="1008" cy="432"/>
          </a:xfrm>
        </p:grpSpPr>
        <p:sp>
          <p:nvSpPr>
            <p:cNvPr id="43047" name="Oval 32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3048" name="Text Box 33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NumOfBathrooms</a:t>
              </a:r>
            </a:p>
          </p:txBody>
        </p:sp>
      </p:grpSp>
      <p:cxnSp>
        <p:nvCxnSpPr>
          <p:cNvPr id="43028" name="AutoShape 34"/>
          <p:cNvCxnSpPr>
            <a:cxnSpLocks noChangeShapeType="1"/>
            <a:stCxn id="43054" idx="3"/>
            <a:endCxn id="43023" idx="1"/>
          </p:cNvCxnSpPr>
          <p:nvPr/>
        </p:nvCxnSpPr>
        <p:spPr bwMode="auto">
          <a:xfrm>
            <a:off x="4648200" y="2230438"/>
            <a:ext cx="1295400" cy="514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9" name="AutoShape 35"/>
          <p:cNvCxnSpPr>
            <a:cxnSpLocks noChangeShapeType="1"/>
            <a:stCxn id="43052" idx="2"/>
            <a:endCxn id="43023" idx="0"/>
          </p:cNvCxnSpPr>
          <p:nvPr/>
        </p:nvCxnSpPr>
        <p:spPr bwMode="auto">
          <a:xfrm>
            <a:off x="5448300" y="1785938"/>
            <a:ext cx="1333500" cy="7286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0" name="AutoShape 36"/>
          <p:cNvCxnSpPr>
            <a:cxnSpLocks noChangeShapeType="1"/>
            <a:stCxn id="43050" idx="2"/>
            <a:endCxn id="43023" idx="0"/>
          </p:cNvCxnSpPr>
          <p:nvPr/>
        </p:nvCxnSpPr>
        <p:spPr bwMode="auto">
          <a:xfrm flipH="1">
            <a:off x="6781800" y="1709738"/>
            <a:ext cx="647700" cy="8048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1" name="AutoShape 37"/>
          <p:cNvCxnSpPr>
            <a:cxnSpLocks noChangeShapeType="1"/>
            <a:stCxn id="43047" idx="4"/>
            <a:endCxn id="43015" idx="3"/>
          </p:cNvCxnSpPr>
          <p:nvPr/>
        </p:nvCxnSpPr>
        <p:spPr bwMode="auto">
          <a:xfrm flipH="1">
            <a:off x="5257801" y="5562600"/>
            <a:ext cx="657225" cy="534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2" name="Line 40"/>
          <p:cNvSpPr>
            <a:spLocks noChangeShapeType="1"/>
          </p:cNvSpPr>
          <p:nvPr/>
        </p:nvSpPr>
        <p:spPr bwMode="auto">
          <a:xfrm>
            <a:off x="6858000" y="2971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Arc 41"/>
          <p:cNvSpPr>
            <a:spLocks/>
          </p:cNvSpPr>
          <p:nvPr/>
        </p:nvSpPr>
        <p:spPr bwMode="auto">
          <a:xfrm rot="19336606">
            <a:off x="7620001" y="4572000"/>
            <a:ext cx="384175" cy="241300"/>
          </a:xfrm>
          <a:custGeom>
            <a:avLst/>
            <a:gdLst>
              <a:gd name="T0" fmla="*/ 2147483646 w 43100"/>
              <a:gd name="T1" fmla="*/ 2147483646 h 21600"/>
              <a:gd name="T2" fmla="*/ 0 w 43100"/>
              <a:gd name="T3" fmla="*/ 2147483646 h 21600"/>
              <a:gd name="T4" fmla="*/ 2147483646 w 43100"/>
              <a:gd name="T5" fmla="*/ 0 h 21600"/>
              <a:gd name="T6" fmla="*/ 0 60000 65536"/>
              <a:gd name="T7" fmla="*/ 0 60000 65536"/>
              <a:gd name="T8" fmla="*/ 0 60000 65536"/>
              <a:gd name="T9" fmla="*/ 0 w 43100"/>
              <a:gd name="T10" fmla="*/ 0 h 21600"/>
              <a:gd name="T11" fmla="*/ 43100 w 431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00" h="21600" fill="none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</a:path>
              <a:path w="43100" h="21600" stroke="0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  <a:lnTo>
                  <a:pt x="21557" y="0"/>
                </a:lnTo>
                <a:lnTo>
                  <a:pt x="43100" y="1564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4" name="Arc 42"/>
          <p:cNvSpPr>
            <a:spLocks/>
          </p:cNvSpPr>
          <p:nvPr/>
        </p:nvSpPr>
        <p:spPr bwMode="auto">
          <a:xfrm rot="3236147">
            <a:off x="5643563" y="4262438"/>
            <a:ext cx="384175" cy="241300"/>
          </a:xfrm>
          <a:custGeom>
            <a:avLst/>
            <a:gdLst>
              <a:gd name="T0" fmla="*/ 2147483646 w 43100"/>
              <a:gd name="T1" fmla="*/ 2147483646 h 21600"/>
              <a:gd name="T2" fmla="*/ 0 w 43100"/>
              <a:gd name="T3" fmla="*/ 2147483646 h 21600"/>
              <a:gd name="T4" fmla="*/ 2147483646 w 43100"/>
              <a:gd name="T5" fmla="*/ 0 h 21600"/>
              <a:gd name="T6" fmla="*/ 0 60000 65536"/>
              <a:gd name="T7" fmla="*/ 0 60000 65536"/>
              <a:gd name="T8" fmla="*/ 0 60000 65536"/>
              <a:gd name="T9" fmla="*/ 0 w 43100"/>
              <a:gd name="T10" fmla="*/ 0 h 21600"/>
              <a:gd name="T11" fmla="*/ 43100 w 431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00" h="21600" fill="none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</a:path>
              <a:path w="43100" h="21600" stroke="0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  <a:lnTo>
                  <a:pt x="21557" y="0"/>
                </a:lnTo>
                <a:lnTo>
                  <a:pt x="43100" y="1564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35" name="Group 31"/>
          <p:cNvGrpSpPr>
            <a:grpSpLocks/>
          </p:cNvGrpSpPr>
          <p:nvPr/>
        </p:nvGrpSpPr>
        <p:grpSpPr bwMode="auto">
          <a:xfrm>
            <a:off x="8458200" y="4191000"/>
            <a:ext cx="1981200" cy="685800"/>
            <a:chOff x="1488" y="816"/>
            <a:chExt cx="1008" cy="432"/>
          </a:xfrm>
        </p:grpSpPr>
        <p:sp>
          <p:nvSpPr>
            <p:cNvPr id="43045" name="Oval 32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3046" name="Text Box 33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NumOfExits</a:t>
              </a:r>
            </a:p>
          </p:txBody>
        </p:sp>
      </p:grpSp>
      <p:grpSp>
        <p:nvGrpSpPr>
          <p:cNvPr id="43036" name="Group 31"/>
          <p:cNvGrpSpPr>
            <a:grpSpLocks/>
          </p:cNvGrpSpPr>
          <p:nvPr/>
        </p:nvGrpSpPr>
        <p:grpSpPr bwMode="auto">
          <a:xfrm>
            <a:off x="6096000" y="5943600"/>
            <a:ext cx="1143000" cy="533400"/>
            <a:chOff x="1488" y="816"/>
            <a:chExt cx="1008" cy="432"/>
          </a:xfrm>
        </p:grpSpPr>
        <p:sp>
          <p:nvSpPr>
            <p:cNvPr id="43043" name="Oval 32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3044" name="Text Box 33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Size</a:t>
              </a:r>
            </a:p>
          </p:txBody>
        </p:sp>
      </p:grpSp>
      <p:grpSp>
        <p:nvGrpSpPr>
          <p:cNvPr id="43037" name="Group 31"/>
          <p:cNvGrpSpPr>
            <a:grpSpLocks/>
          </p:cNvGrpSpPr>
          <p:nvPr/>
        </p:nvGrpSpPr>
        <p:grpSpPr bwMode="auto">
          <a:xfrm>
            <a:off x="7315200" y="3505200"/>
            <a:ext cx="2057400" cy="685800"/>
            <a:chOff x="1759" y="-96"/>
            <a:chExt cx="1047" cy="432"/>
          </a:xfrm>
        </p:grpSpPr>
        <p:sp>
          <p:nvSpPr>
            <p:cNvPr id="43041" name="Oval 32"/>
            <p:cNvSpPr>
              <a:spLocks noChangeArrowheads="1"/>
            </p:cNvSpPr>
            <p:nvPr/>
          </p:nvSpPr>
          <p:spPr bwMode="auto">
            <a:xfrm>
              <a:off x="1759" y="-9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3042" name="Text Box 33"/>
            <p:cNvSpPr txBox="1">
              <a:spLocks noChangeArrowheads="1"/>
            </p:cNvSpPr>
            <p:nvPr/>
          </p:nvSpPr>
          <p:spPr bwMode="auto">
            <a:xfrm>
              <a:off x="1798" y="0"/>
              <a:ext cx="10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NumOfParkingSpots</a:t>
              </a:r>
            </a:p>
          </p:txBody>
        </p:sp>
      </p:grpSp>
      <p:cxnSp>
        <p:nvCxnSpPr>
          <p:cNvPr id="59" name="Straight Connector 58"/>
          <p:cNvCxnSpPr>
            <a:stCxn id="43041" idx="4"/>
            <a:endCxn id="43014" idx="0"/>
          </p:cNvCxnSpPr>
          <p:nvPr/>
        </p:nvCxnSpPr>
        <p:spPr>
          <a:xfrm>
            <a:off x="8258176" y="4191000"/>
            <a:ext cx="390525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3043" idx="0"/>
            <a:endCxn id="43014" idx="1"/>
          </p:cNvCxnSpPr>
          <p:nvPr/>
        </p:nvCxnSpPr>
        <p:spPr>
          <a:xfrm flipV="1">
            <a:off x="6694488" y="5868988"/>
            <a:ext cx="773112" cy="74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38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animBg="1"/>
      <p:bldP spid="43015" grpId="0" animBg="1"/>
      <p:bldP spid="43023" grpId="0" animBg="1"/>
      <p:bldP spid="43032" grpId="0" animBg="1"/>
      <p:bldP spid="43033" grpId="0" animBg="1"/>
      <p:bldP spid="430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29813</TotalTime>
  <Words>806</Words>
  <Application>Microsoft Office PowerPoint</Application>
  <PresentationFormat>Widescreen</PresentationFormat>
  <Paragraphs>252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Week 6</vt:lpstr>
      <vt:lpstr>Student Objectives</vt:lpstr>
      <vt:lpstr>Mapping EER Diagrams to Relations: </vt:lpstr>
      <vt:lpstr>PowerPoint Presentation</vt:lpstr>
      <vt:lpstr>PowerPoint Presentation</vt:lpstr>
      <vt:lpstr>PowerPoint Presentation</vt:lpstr>
      <vt:lpstr>PowerPoint Presentation</vt:lpstr>
      <vt:lpstr>Another Example:</vt:lpstr>
      <vt:lpstr>PowerPoint Presentation</vt:lpstr>
      <vt:lpstr>PowerPoint Presentation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283</cp:revision>
  <dcterms:created xsi:type="dcterms:W3CDTF">2018-03-21T22:41:40Z</dcterms:created>
  <dcterms:modified xsi:type="dcterms:W3CDTF">2018-08-07T16:32:27Z</dcterms:modified>
</cp:coreProperties>
</file>