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67" r:id="rId2"/>
    <p:sldId id="265" r:id="rId3"/>
    <p:sldId id="435" r:id="rId4"/>
    <p:sldId id="436" r:id="rId5"/>
    <p:sldId id="43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3" d="2"/>
        <a:sy n="3" d="2"/>
      </p:scale>
      <p:origin x="0" y="0"/>
    </p:cViewPr>
  </p:notesTextViewPr>
  <p:notesViewPr>
    <p:cSldViewPr snapToGrid="0">
      <p:cViewPr varScale="1">
        <p:scale>
          <a:sx n="86" d="100"/>
          <a:sy n="86" d="100"/>
        </p:scale>
        <p:origin x="382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29209-E288-4410-B9B6-E4859F07059B}" type="datetimeFigureOut">
              <a:rPr lang="en-US" smtClean="0"/>
              <a:t>7/31/2018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98F48-56E4-4100-8770-10DD5054B4C0}" type="slidenum">
              <a:rPr lang="en-US" smtClean="0"/>
              <a:t>‹#›</a:t>
            </a:fld>
            <a:endParaRPr lang="en-US"/>
          </a:p>
        </p:txBody>
      </p:sp>
    </p:spTree>
    <p:extLst>
      <p:ext uri="{BB962C8B-B14F-4D97-AF65-F5344CB8AC3E}">
        <p14:creationId xmlns:p14="http://schemas.microsoft.com/office/powerpoint/2010/main" val="2043351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b="1" dirty="0" smtClean="0">
                <a:solidFill>
                  <a:schemeClr val="accent1">
                    <a:lumMod val="60000"/>
                    <a:lumOff val="40000"/>
                  </a:schemeClr>
                </a:solidFill>
              </a:rPr>
              <a:t>{</a:t>
            </a:r>
            <a:r>
              <a:rPr lang="en-US" b="1" dirty="0" err="1" smtClean="0">
                <a:solidFill>
                  <a:schemeClr val="accent1">
                    <a:lumMod val="60000"/>
                    <a:lumOff val="40000"/>
                  </a:schemeClr>
                </a:solidFill>
              </a:rPr>
              <a:t>t.birthdate</a:t>
            </a:r>
            <a:r>
              <a:rPr lang="en-US" b="1" dirty="0" smtClean="0">
                <a:solidFill>
                  <a:schemeClr val="accent1">
                    <a:lumMod val="60000"/>
                    <a:lumOff val="40000"/>
                  </a:schemeClr>
                </a:solidFill>
              </a:rPr>
              <a:t>, </a:t>
            </a:r>
            <a:r>
              <a:rPr lang="en-US" b="1" dirty="0" err="1" smtClean="0">
                <a:solidFill>
                  <a:schemeClr val="accent1">
                    <a:lumMod val="60000"/>
                    <a:lumOff val="40000"/>
                  </a:schemeClr>
                </a:solidFill>
              </a:rPr>
              <a:t>t.address</a:t>
            </a:r>
            <a:r>
              <a:rPr lang="en-US" b="1" dirty="0" smtClean="0">
                <a:solidFill>
                  <a:schemeClr val="accent1">
                    <a:lumMod val="60000"/>
                    <a:lumOff val="40000"/>
                  </a:schemeClr>
                </a:solidFill>
              </a:rPr>
              <a:t> | EMPLOYEE(t) AND </a:t>
            </a:r>
            <a:r>
              <a:rPr lang="en-US" b="1" dirty="0" err="1" smtClean="0">
                <a:solidFill>
                  <a:schemeClr val="accent1">
                    <a:lumMod val="60000"/>
                    <a:lumOff val="40000"/>
                  </a:schemeClr>
                </a:solidFill>
              </a:rPr>
              <a:t>t.lname</a:t>
            </a:r>
            <a:r>
              <a:rPr lang="en-US" b="1" dirty="0" smtClean="0">
                <a:solidFill>
                  <a:schemeClr val="accent1">
                    <a:lumMod val="60000"/>
                    <a:lumOff val="40000"/>
                  </a:schemeClr>
                </a:solidFill>
              </a:rPr>
              <a:t> =“Mortensen” and </a:t>
            </a:r>
            <a:r>
              <a:rPr lang="en-US" b="1" dirty="0" err="1" smtClean="0">
                <a:solidFill>
                  <a:schemeClr val="accent1">
                    <a:lumMod val="60000"/>
                    <a:lumOff val="40000"/>
                  </a:schemeClr>
                </a:solidFill>
              </a:rPr>
              <a:t>t.fname</a:t>
            </a:r>
            <a:r>
              <a:rPr lang="en-US" b="1" dirty="0" smtClean="0">
                <a:solidFill>
                  <a:schemeClr val="accent1">
                    <a:lumMod val="60000"/>
                    <a:lumOff val="40000"/>
                  </a:schemeClr>
                </a:solidFill>
              </a:rPr>
              <a:t>=“Jon”}</a:t>
            </a:r>
            <a:endParaRPr lang="en-US" dirty="0"/>
          </a:p>
        </p:txBody>
      </p:sp>
      <p:sp>
        <p:nvSpPr>
          <p:cNvPr id="2458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66BA035-87C3-4C5D-A51E-3AB2D7F3DBE8}" type="slidenum">
              <a:rPr kumimoji="0" lang="en-US" altLang="en-US" sz="1300" smtClean="0"/>
              <a:pPr>
                <a:spcBef>
                  <a:spcPct val="0"/>
                </a:spcBef>
              </a:pPr>
              <a:t>5</a:t>
            </a:fld>
            <a:endParaRPr kumimoji="0" lang="en-US" altLang="en-US" sz="1300" smtClean="0"/>
          </a:p>
        </p:txBody>
      </p:sp>
    </p:spTree>
    <p:extLst>
      <p:ext uri="{BB962C8B-B14F-4D97-AF65-F5344CB8AC3E}">
        <p14:creationId xmlns:p14="http://schemas.microsoft.com/office/powerpoint/2010/main" val="352620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smtClean="0"/>
              <a:t>CS3319</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a:xfrm>
            <a:off x="9733280" y="5883274"/>
            <a:ext cx="1314131" cy="365125"/>
          </a:xfrm>
        </p:spPr>
        <p:txBody>
          <a:bodyPr/>
          <a:lstStyle>
            <a:lvl1pPr>
              <a:defRPr sz="1000"/>
            </a:lvl1pPr>
          </a:lstStyle>
          <a:p>
            <a:fld id="{6D22F896-40B5-4ADD-8801-0D06FADFA09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smtClean="0"/>
              <a:t>CS3319</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CS3319</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CS3319</a:t>
            </a:r>
            <a:endParaRPr lang="en-US" dirty="0"/>
          </a:p>
        </p:txBody>
      </p:sp>
      <p:sp>
        <p:nvSpPr>
          <p:cNvPr id="6" name="Slide Number Placeholder 5"/>
          <p:cNvSpPr>
            <a:spLocks noGrp="1"/>
          </p:cNvSpPr>
          <p:nvPr>
            <p:ph type="sldNum" sz="quarter" idx="4"/>
          </p:nvPr>
        </p:nvSpPr>
        <p:spPr>
          <a:xfrm>
            <a:off x="10027921" y="5883274"/>
            <a:ext cx="10194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6</a:t>
            </a:r>
            <a:endParaRPr lang="en-US" dirty="0"/>
          </a:p>
        </p:txBody>
      </p:sp>
      <p:sp>
        <p:nvSpPr>
          <p:cNvPr id="3" name="Subtitle 2"/>
          <p:cNvSpPr>
            <a:spLocks noGrp="1"/>
          </p:cNvSpPr>
          <p:nvPr>
            <p:ph type="subTitle" idx="1"/>
          </p:nvPr>
        </p:nvSpPr>
        <p:spPr>
          <a:xfrm>
            <a:off x="1876424" y="3632518"/>
            <a:ext cx="8791575" cy="1655762"/>
          </a:xfrm>
        </p:spPr>
        <p:txBody>
          <a:bodyPr/>
          <a:lstStyle/>
          <a:p>
            <a:r>
              <a:rPr lang="en-US" dirty="0" smtClean="0"/>
              <a:t>Introduction to Tuple Relational Calculus</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519554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Objectives</a:t>
            </a:r>
            <a:endParaRPr lang="en-US" dirty="0"/>
          </a:p>
        </p:txBody>
      </p:sp>
      <p:sp>
        <p:nvSpPr>
          <p:cNvPr id="3" name="Content Placeholder 2"/>
          <p:cNvSpPr>
            <a:spLocks noGrp="1"/>
          </p:cNvSpPr>
          <p:nvPr>
            <p:ph idx="1"/>
          </p:nvPr>
        </p:nvSpPr>
        <p:spPr>
          <a:xfrm>
            <a:off x="1141411" y="1884362"/>
            <a:ext cx="10481628" cy="3998912"/>
          </a:xfrm>
        </p:spPr>
        <p:txBody>
          <a:bodyPr>
            <a:normAutofit/>
          </a:bodyPr>
          <a:lstStyle/>
          <a:p>
            <a:r>
              <a:rPr lang="en-US" dirty="0" smtClean="0"/>
              <a:t>Upon completion of this video, you should be able to:</a:t>
            </a:r>
          </a:p>
          <a:p>
            <a:pPr lvl="1"/>
            <a:r>
              <a:rPr lang="en-US" dirty="0" smtClean="0"/>
              <a:t>List the two types of relational calculus</a:t>
            </a:r>
          </a:p>
          <a:p>
            <a:pPr lvl="1"/>
            <a:r>
              <a:rPr lang="en-US" dirty="0" smtClean="0"/>
              <a:t>Define the term: Declarative Language</a:t>
            </a:r>
          </a:p>
          <a:p>
            <a:pPr lvl="1"/>
            <a:r>
              <a:rPr lang="en-US" dirty="0" smtClean="0"/>
              <a:t>Given 1 table, write a simple relational calculus expression that returns some values from rows based on a condition(s) that must be true. </a:t>
            </a:r>
          </a:p>
        </p:txBody>
      </p:sp>
      <p:sp>
        <p:nvSpPr>
          <p:cNvPr id="6" name="Footer Placeholder 5"/>
          <p:cNvSpPr>
            <a:spLocks noGrp="1"/>
          </p:cNvSpPr>
          <p:nvPr>
            <p:ph type="ftr" sz="quarter" idx="11"/>
          </p:nvPr>
        </p:nvSpPr>
        <p:spPr/>
        <p:txBody>
          <a:bodyPr/>
          <a:lstStyle/>
          <a:p>
            <a:r>
              <a:rPr lang="en-US" dirty="0" smtClean="0"/>
              <a:t>CS3319</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2152530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022" y="144821"/>
            <a:ext cx="9905998" cy="1478570"/>
          </a:xfrm>
        </p:spPr>
        <p:txBody>
          <a:bodyPr/>
          <a:lstStyle/>
          <a:p>
            <a:r>
              <a:rPr lang="en-US" dirty="0" smtClean="0"/>
              <a:t>Relational calculus</a:t>
            </a:r>
            <a:endParaRPr lang="en-US" dirty="0"/>
          </a:p>
        </p:txBody>
      </p:sp>
      <p:sp>
        <p:nvSpPr>
          <p:cNvPr id="3" name="Content Placeholder 2"/>
          <p:cNvSpPr>
            <a:spLocks noGrp="1"/>
          </p:cNvSpPr>
          <p:nvPr>
            <p:ph idx="1"/>
          </p:nvPr>
        </p:nvSpPr>
        <p:spPr>
          <a:xfrm>
            <a:off x="1042022" y="1281457"/>
            <a:ext cx="10825301" cy="4601817"/>
          </a:xfrm>
        </p:spPr>
        <p:txBody>
          <a:bodyPr>
            <a:normAutofit fontScale="85000" lnSpcReduction="20000"/>
          </a:bodyPr>
          <a:lstStyle/>
          <a:p>
            <a:r>
              <a:rPr lang="en-US" dirty="0" smtClean="0"/>
              <a:t>2 Types:</a:t>
            </a:r>
          </a:p>
          <a:p>
            <a:pPr lvl="1"/>
            <a:r>
              <a:rPr lang="en-US" dirty="0" smtClean="0"/>
              <a:t>Tuple Relational Calculus</a:t>
            </a:r>
          </a:p>
          <a:p>
            <a:pPr lvl="1"/>
            <a:r>
              <a:rPr lang="en-US" dirty="0" smtClean="0"/>
              <a:t>Domain Relational Calculus</a:t>
            </a:r>
          </a:p>
          <a:p>
            <a:r>
              <a:rPr lang="en-US" dirty="0" smtClean="0"/>
              <a:t>In relational calculus we write ONE declarative statement that states WHAT is to be returned rather than how (in what order). Thus we do NOT say things like first return all the Employee IDs of people with the last name Simpson THEN return the hours they work on a project, THEN retrieve the project name as we would in Relational Algebra </a:t>
            </a:r>
            <a:r>
              <a:rPr lang="en-US" dirty="0" smtClean="0">
                <a:sym typeface="Wingdings" panose="05000000000000000000" pitchFamily="2" charset="2"/>
              </a:rPr>
              <a:t></a:t>
            </a:r>
            <a:r>
              <a:rPr lang="en-US" dirty="0" smtClean="0"/>
              <a:t> In Relational </a:t>
            </a:r>
            <a:r>
              <a:rPr lang="en-US" dirty="0"/>
              <a:t>C</a:t>
            </a:r>
            <a:r>
              <a:rPr lang="en-US" dirty="0" smtClean="0"/>
              <a:t>alculus we do express it in ONE statement. </a:t>
            </a:r>
          </a:p>
          <a:p>
            <a:r>
              <a:rPr lang="en-US" dirty="0" smtClean="0"/>
              <a:t>Declarative languages: describe the desired results without explicitly listing commands or steps that must be performed</a:t>
            </a:r>
            <a:endParaRPr lang="en-US" dirty="0"/>
          </a:p>
          <a:p>
            <a:r>
              <a:rPr lang="en-US" dirty="0" smtClean="0"/>
              <a:t>It is a Nonprocedural language</a:t>
            </a:r>
          </a:p>
          <a:p>
            <a:r>
              <a:rPr lang="en-US" dirty="0" smtClean="0"/>
              <a:t>Any query that can be written in relational algebra can also be written in relational calculus (i.e. the expressive power is identical).</a:t>
            </a:r>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3</a:t>
            </a:fld>
            <a:endParaRPr lang="en-US" dirty="0"/>
          </a:p>
        </p:txBody>
      </p:sp>
    </p:spTree>
    <p:extLst>
      <p:ext uri="{BB962C8B-B14F-4D97-AF65-F5344CB8AC3E}">
        <p14:creationId xmlns:p14="http://schemas.microsoft.com/office/powerpoint/2010/main" val="372786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4294967295"/>
          </p:nvPr>
        </p:nvSpPr>
        <p:spPr/>
        <p:txBody>
          <a:bodyPr/>
          <a:lstStyle/>
          <a:p>
            <a:pPr>
              <a:defRPr/>
            </a:pPr>
            <a:fld id="{23DB3A03-2FD0-4754-A000-63EC93E48380}" type="datetime1">
              <a:rPr lang="en-US"/>
              <a:pPr>
                <a:defRPr/>
              </a:pPr>
              <a:t>7/31/2018</a:t>
            </a:fld>
            <a:endParaRPr lang="en-US"/>
          </a:p>
        </p:txBody>
      </p:sp>
      <p:sp>
        <p:nvSpPr>
          <p:cNvPr id="5" name="Footer Placeholder 4"/>
          <p:cNvSpPr>
            <a:spLocks noGrp="1"/>
          </p:cNvSpPr>
          <p:nvPr>
            <p:ph type="ftr" sz="quarter" idx="11"/>
          </p:nvPr>
        </p:nvSpPr>
        <p:spPr>
          <a:xfrm>
            <a:off x="0" y="6293117"/>
            <a:ext cx="6239309" cy="365125"/>
          </a:xfrm>
        </p:spPr>
        <p:txBody>
          <a:bodyPr/>
          <a:lstStyle/>
          <a:p>
            <a:pPr>
              <a:defRPr/>
            </a:pPr>
            <a:r>
              <a:rPr lang="en-US" smtClean="0"/>
              <a:t>CS3319</a:t>
            </a:r>
            <a:endParaRPr lang="en-US"/>
          </a:p>
        </p:txBody>
      </p:sp>
      <p:sp>
        <p:nvSpPr>
          <p:cNvPr id="2253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7B8A8FE7-4882-4F2E-A151-51431E440C28}" type="slidenum">
              <a:rPr lang="en-US" altLang="en-US" sz="2400">
                <a:latin typeface="Times New Roman" panose="02020603050405020304" pitchFamily="18" charset="0"/>
              </a:rPr>
              <a:pPr lvl="1">
                <a:spcBef>
                  <a:spcPct val="0"/>
                </a:spcBef>
                <a:buClrTx/>
                <a:buFontTx/>
                <a:buNone/>
              </a:pPr>
              <a:t>4</a:t>
            </a:fld>
            <a:endParaRPr lang="en-US" altLang="en-US" sz="2400">
              <a:latin typeface="Times New Roman" panose="02020603050405020304" pitchFamily="18" charset="0"/>
            </a:endParaRPr>
          </a:p>
        </p:txBody>
      </p:sp>
      <p:sp>
        <p:nvSpPr>
          <p:cNvPr id="6148" name="Rectangle 4"/>
          <p:cNvSpPr>
            <a:spLocks noGrp="1" noChangeArrowheads="1"/>
          </p:cNvSpPr>
          <p:nvPr>
            <p:ph type="title"/>
          </p:nvPr>
        </p:nvSpPr>
        <p:spPr>
          <a:xfrm>
            <a:off x="711563" y="-26509"/>
            <a:ext cx="6669157" cy="838200"/>
          </a:xfrm>
        </p:spPr>
        <p:txBody>
          <a:bodyPr>
            <a:normAutofit/>
          </a:bodyPr>
          <a:lstStyle/>
          <a:p>
            <a:pPr>
              <a:defRPr/>
            </a:pPr>
            <a:r>
              <a:rPr lang="en-US" dirty="0" err="1"/>
              <a:t>Tuple</a:t>
            </a:r>
            <a:r>
              <a:rPr lang="en-US" dirty="0"/>
              <a:t> Relational Calculus</a:t>
            </a:r>
          </a:p>
        </p:txBody>
      </p:sp>
      <p:sp>
        <p:nvSpPr>
          <p:cNvPr id="6149" name="Rectangle 5"/>
          <p:cNvSpPr>
            <a:spLocks noGrp="1" noChangeArrowheads="1"/>
          </p:cNvSpPr>
          <p:nvPr>
            <p:ph type="body" idx="1"/>
          </p:nvPr>
        </p:nvSpPr>
        <p:spPr>
          <a:xfrm>
            <a:off x="555655" y="658003"/>
            <a:ext cx="10545418" cy="4800600"/>
          </a:xfrm>
        </p:spPr>
        <p:txBody>
          <a:bodyPr>
            <a:normAutofit/>
          </a:bodyPr>
          <a:lstStyle/>
          <a:p>
            <a:pPr>
              <a:lnSpc>
                <a:spcPct val="80000"/>
              </a:lnSpc>
              <a:defRPr/>
            </a:pPr>
            <a:r>
              <a:rPr lang="en-US" sz="2800" dirty="0"/>
              <a:t>General Form:  </a:t>
            </a:r>
            <a:br>
              <a:rPr lang="en-US" sz="2800" dirty="0"/>
            </a:br>
            <a:r>
              <a:rPr lang="en-US" sz="2800" dirty="0">
                <a:solidFill>
                  <a:srgbClr val="00CCFF"/>
                </a:solidFill>
              </a:rPr>
              <a:t>             </a:t>
            </a:r>
            <a:r>
              <a:rPr lang="en-US" sz="2800" dirty="0">
                <a:solidFill>
                  <a:schemeClr val="accent1">
                    <a:lumMod val="40000"/>
                    <a:lumOff val="60000"/>
                  </a:schemeClr>
                </a:solidFill>
              </a:rPr>
              <a:t>{t | COND(t)} </a:t>
            </a:r>
            <a:r>
              <a:rPr lang="en-US" sz="2800" dirty="0"/>
              <a:t/>
            </a:r>
            <a:br>
              <a:rPr lang="en-US" sz="2800" dirty="0"/>
            </a:br>
            <a:r>
              <a:rPr lang="en-US" sz="2800" dirty="0"/>
              <a:t>where t is a tuple </a:t>
            </a:r>
            <a:r>
              <a:rPr lang="en-US" sz="2800" dirty="0" smtClean="0"/>
              <a:t>variable </a:t>
            </a:r>
            <a:r>
              <a:rPr lang="en-US" sz="2800" dirty="0"/>
              <a:t>and COND(t) is a Boolean expression involving t </a:t>
            </a:r>
          </a:p>
          <a:p>
            <a:pPr>
              <a:lnSpc>
                <a:spcPct val="80000"/>
              </a:lnSpc>
              <a:defRPr/>
            </a:pPr>
            <a:r>
              <a:rPr lang="en-US" sz="2800" dirty="0"/>
              <a:t>COND(t) </a:t>
            </a:r>
            <a:r>
              <a:rPr lang="en-US" sz="2800" b="1" dirty="0">
                <a:solidFill>
                  <a:srgbClr val="FF0000"/>
                </a:solidFill>
              </a:rPr>
              <a:t>must</a:t>
            </a:r>
            <a:r>
              <a:rPr lang="en-US" sz="2800" dirty="0"/>
              <a:t> evaluate to be TRUE for </a:t>
            </a:r>
            <a:r>
              <a:rPr lang="en-US" sz="2800" dirty="0" smtClean="0"/>
              <a:t>t in order to return that tuple.</a:t>
            </a:r>
            <a:endParaRPr lang="en-US" sz="2800" dirty="0"/>
          </a:p>
          <a:p>
            <a:pPr>
              <a:lnSpc>
                <a:spcPct val="80000"/>
              </a:lnSpc>
              <a:defRPr/>
            </a:pPr>
            <a:r>
              <a:rPr lang="en-US" sz="2800" dirty="0"/>
              <a:t>Example: </a:t>
            </a:r>
          </a:p>
          <a:p>
            <a:pPr lvl="1">
              <a:lnSpc>
                <a:spcPct val="90000"/>
              </a:lnSpc>
              <a:defRPr/>
            </a:pPr>
            <a:r>
              <a:rPr lang="en-US" sz="2400" dirty="0"/>
              <a:t>To find all employees whose age is &gt; 45, we write the following: </a:t>
            </a:r>
          </a:p>
          <a:p>
            <a:pPr>
              <a:lnSpc>
                <a:spcPct val="80000"/>
              </a:lnSpc>
              <a:buFont typeface="Wingdings" pitchFamily="2" charset="2"/>
              <a:buNone/>
              <a:defRPr/>
            </a:pPr>
            <a:r>
              <a:rPr lang="en-US" sz="2800" dirty="0"/>
              <a:t>	</a:t>
            </a:r>
            <a:r>
              <a:rPr lang="en-US" sz="2800" dirty="0" smtClean="0"/>
              <a:t>	</a:t>
            </a:r>
            <a:r>
              <a:rPr lang="en-US" sz="2000" b="1" dirty="0" smtClean="0">
                <a:solidFill>
                  <a:schemeClr val="accent1">
                    <a:lumMod val="60000"/>
                    <a:lumOff val="40000"/>
                  </a:schemeClr>
                </a:solidFill>
              </a:rPr>
              <a:t>{</a:t>
            </a:r>
            <a:r>
              <a:rPr lang="en-US" sz="2000" b="1" dirty="0">
                <a:solidFill>
                  <a:schemeClr val="accent1">
                    <a:lumMod val="60000"/>
                    <a:lumOff val="40000"/>
                  </a:schemeClr>
                </a:solidFill>
              </a:rPr>
              <a:t>t | EMPLOYEE(t) AND </a:t>
            </a:r>
            <a:r>
              <a:rPr lang="en-US" sz="2000" b="1" dirty="0" err="1" smtClean="0">
                <a:solidFill>
                  <a:schemeClr val="accent1">
                    <a:lumMod val="60000"/>
                    <a:lumOff val="40000"/>
                  </a:schemeClr>
                </a:solidFill>
              </a:rPr>
              <a:t>t.Age</a:t>
            </a:r>
            <a:r>
              <a:rPr lang="en-US" sz="2000" b="1" dirty="0" smtClean="0">
                <a:solidFill>
                  <a:schemeClr val="accent1">
                    <a:lumMod val="60000"/>
                    <a:lumOff val="40000"/>
                  </a:schemeClr>
                </a:solidFill>
              </a:rPr>
              <a:t> </a:t>
            </a:r>
            <a:r>
              <a:rPr lang="en-US" sz="2000" b="1" dirty="0">
                <a:solidFill>
                  <a:schemeClr val="accent1">
                    <a:lumMod val="60000"/>
                    <a:lumOff val="40000"/>
                  </a:schemeClr>
                </a:solidFill>
              </a:rPr>
              <a:t>&gt; 45</a:t>
            </a:r>
            <a:r>
              <a:rPr lang="en-US" sz="2000" b="1" dirty="0" smtClean="0">
                <a:solidFill>
                  <a:schemeClr val="accent1">
                    <a:lumMod val="60000"/>
                    <a:lumOff val="40000"/>
                  </a:schemeClr>
                </a:solidFill>
              </a:rPr>
              <a:t>}</a:t>
            </a:r>
            <a:endParaRPr lang="en-US" sz="2800" dirty="0">
              <a:solidFill>
                <a:schemeClr val="accent1">
                  <a:lumMod val="60000"/>
                  <a:lumOff val="40000"/>
                </a:schemeClr>
              </a:solidFill>
            </a:endParaRPr>
          </a:p>
          <a:p>
            <a:pPr lvl="1">
              <a:lnSpc>
                <a:spcPct val="90000"/>
              </a:lnSpc>
              <a:defRPr/>
            </a:pPr>
            <a:r>
              <a:rPr lang="en-US" sz="2400" dirty="0"/>
              <a:t>If we only want first and last name for employees over 45 we write: </a:t>
            </a:r>
          </a:p>
          <a:p>
            <a:pPr>
              <a:lnSpc>
                <a:spcPct val="80000"/>
              </a:lnSpc>
              <a:buFont typeface="Wingdings" pitchFamily="2" charset="2"/>
              <a:buNone/>
              <a:defRPr/>
            </a:pPr>
            <a:r>
              <a:rPr lang="en-US" sz="2800" dirty="0"/>
              <a:t>	</a:t>
            </a:r>
            <a:r>
              <a:rPr lang="en-US" sz="2800" b="1" dirty="0">
                <a:solidFill>
                  <a:schemeClr val="hlink"/>
                </a:solidFill>
              </a:rPr>
              <a:t>	</a:t>
            </a:r>
            <a:r>
              <a:rPr lang="en-US" sz="2000" b="1" dirty="0">
                <a:solidFill>
                  <a:schemeClr val="accent1">
                    <a:lumMod val="60000"/>
                    <a:lumOff val="40000"/>
                  </a:schemeClr>
                </a:solidFill>
              </a:rPr>
              <a:t>{</a:t>
            </a:r>
            <a:r>
              <a:rPr lang="en-US" sz="2000" b="1" dirty="0" err="1">
                <a:solidFill>
                  <a:schemeClr val="accent1">
                    <a:lumMod val="60000"/>
                    <a:lumOff val="40000"/>
                  </a:schemeClr>
                </a:solidFill>
              </a:rPr>
              <a:t>t.Lname</a:t>
            </a:r>
            <a:r>
              <a:rPr lang="en-US" sz="2000" b="1" dirty="0">
                <a:solidFill>
                  <a:schemeClr val="accent1">
                    <a:lumMod val="60000"/>
                    <a:lumOff val="40000"/>
                  </a:schemeClr>
                </a:solidFill>
              </a:rPr>
              <a:t>, </a:t>
            </a:r>
            <a:r>
              <a:rPr lang="en-US" sz="2000" b="1" dirty="0" err="1">
                <a:solidFill>
                  <a:schemeClr val="accent1">
                    <a:lumMod val="60000"/>
                    <a:lumOff val="40000"/>
                  </a:schemeClr>
                </a:solidFill>
              </a:rPr>
              <a:t>t.Fname</a:t>
            </a:r>
            <a:r>
              <a:rPr lang="en-US" sz="2000" b="1" dirty="0">
                <a:solidFill>
                  <a:schemeClr val="accent1">
                    <a:lumMod val="60000"/>
                    <a:lumOff val="40000"/>
                  </a:schemeClr>
                </a:solidFill>
              </a:rPr>
              <a:t> | EMPLOYEE (t) and </a:t>
            </a:r>
            <a:r>
              <a:rPr lang="en-US" sz="2000" b="1" dirty="0" err="1" smtClean="0">
                <a:solidFill>
                  <a:schemeClr val="accent1">
                    <a:lumMod val="60000"/>
                    <a:lumOff val="40000"/>
                  </a:schemeClr>
                </a:solidFill>
              </a:rPr>
              <a:t>t.Age</a:t>
            </a:r>
            <a:r>
              <a:rPr lang="en-US" sz="2000" b="1" dirty="0" smtClean="0">
                <a:solidFill>
                  <a:schemeClr val="accent1">
                    <a:lumMod val="60000"/>
                    <a:lumOff val="40000"/>
                  </a:schemeClr>
                </a:solidFill>
              </a:rPr>
              <a:t> </a:t>
            </a:r>
            <a:r>
              <a:rPr lang="en-US" sz="2000" b="1" dirty="0">
                <a:solidFill>
                  <a:schemeClr val="accent1">
                    <a:lumMod val="60000"/>
                    <a:lumOff val="40000"/>
                  </a:schemeClr>
                </a:solidFill>
              </a:rPr>
              <a:t>&gt; 45}</a:t>
            </a:r>
            <a:r>
              <a:rPr lang="en-US" sz="2000" dirty="0">
                <a:solidFill>
                  <a:schemeClr val="accent1">
                    <a:lumMod val="60000"/>
                    <a:lumOff val="40000"/>
                  </a:schemeClr>
                </a:solidFill>
              </a:rPr>
              <a:t> </a:t>
            </a:r>
          </a:p>
        </p:txBody>
      </p:sp>
      <p:graphicFrame>
        <p:nvGraphicFramePr>
          <p:cNvPr id="2" name="Table 1"/>
          <p:cNvGraphicFramePr>
            <a:graphicFrameLocks noGrp="1"/>
          </p:cNvGraphicFramePr>
          <p:nvPr>
            <p:extLst>
              <p:ext uri="{D42A27DB-BD31-4B8C-83A1-F6EECF244321}">
                <p14:modId xmlns:p14="http://schemas.microsoft.com/office/powerpoint/2010/main" val="4222640907"/>
              </p:ext>
            </p:extLst>
          </p:nvPr>
        </p:nvGraphicFramePr>
        <p:xfrm>
          <a:off x="7273624" y="4607125"/>
          <a:ext cx="4945270" cy="2225040"/>
        </p:xfrm>
        <a:graphic>
          <a:graphicData uri="http://schemas.openxmlformats.org/drawingml/2006/table">
            <a:tbl>
              <a:tblPr firstRow="1" bandRow="1">
                <a:tableStyleId>{5C22544A-7EE6-4342-B048-85BDC9FD1C3A}</a:tableStyleId>
              </a:tblPr>
              <a:tblGrid>
                <a:gridCol w="820530">
                  <a:extLst>
                    <a:ext uri="{9D8B030D-6E8A-4147-A177-3AD203B41FA5}">
                      <a16:colId xmlns:a16="http://schemas.microsoft.com/office/drawing/2014/main" val="917109984"/>
                    </a:ext>
                  </a:extLst>
                </a:gridCol>
                <a:gridCol w="954157">
                  <a:extLst>
                    <a:ext uri="{9D8B030D-6E8A-4147-A177-3AD203B41FA5}">
                      <a16:colId xmlns:a16="http://schemas.microsoft.com/office/drawing/2014/main" val="4048644046"/>
                    </a:ext>
                  </a:extLst>
                </a:gridCol>
                <a:gridCol w="1192475">
                  <a:extLst>
                    <a:ext uri="{9D8B030D-6E8A-4147-A177-3AD203B41FA5}">
                      <a16:colId xmlns:a16="http://schemas.microsoft.com/office/drawing/2014/main" val="1135698216"/>
                    </a:ext>
                  </a:extLst>
                </a:gridCol>
                <a:gridCol w="989054">
                  <a:extLst>
                    <a:ext uri="{9D8B030D-6E8A-4147-A177-3AD203B41FA5}">
                      <a16:colId xmlns:a16="http://schemas.microsoft.com/office/drawing/2014/main" val="2831152323"/>
                    </a:ext>
                  </a:extLst>
                </a:gridCol>
                <a:gridCol w="989054">
                  <a:extLst>
                    <a:ext uri="{9D8B030D-6E8A-4147-A177-3AD203B41FA5}">
                      <a16:colId xmlns:a16="http://schemas.microsoft.com/office/drawing/2014/main" val="3857904682"/>
                    </a:ext>
                  </a:extLst>
                </a:gridCol>
              </a:tblGrid>
              <a:tr h="370840">
                <a:tc>
                  <a:txBody>
                    <a:bodyPr/>
                    <a:lstStyle/>
                    <a:p>
                      <a:r>
                        <a:rPr lang="en-US" dirty="0" err="1" smtClean="0"/>
                        <a:t>EmpID</a:t>
                      </a:r>
                      <a:endParaRPr lang="en-US" dirty="0"/>
                    </a:p>
                  </a:txBody>
                  <a:tcPr/>
                </a:tc>
                <a:tc>
                  <a:txBody>
                    <a:bodyPr/>
                    <a:lstStyle/>
                    <a:p>
                      <a:r>
                        <a:rPr lang="en-US" dirty="0" err="1" smtClean="0"/>
                        <a:t>Fname</a:t>
                      </a:r>
                      <a:endParaRPr lang="en-US" dirty="0"/>
                    </a:p>
                  </a:txBody>
                  <a:tcPr/>
                </a:tc>
                <a:tc>
                  <a:txBody>
                    <a:bodyPr/>
                    <a:lstStyle/>
                    <a:p>
                      <a:r>
                        <a:rPr lang="en-US" dirty="0" err="1" smtClean="0"/>
                        <a:t>Lname</a:t>
                      </a:r>
                      <a:endParaRPr lang="en-US" dirty="0"/>
                    </a:p>
                  </a:txBody>
                  <a:tcPr/>
                </a:tc>
                <a:tc>
                  <a:txBody>
                    <a:bodyPr/>
                    <a:lstStyle/>
                    <a:p>
                      <a:r>
                        <a:rPr lang="en-US" dirty="0" smtClean="0"/>
                        <a:t>Age</a:t>
                      </a:r>
                      <a:endParaRPr lang="en-US" dirty="0"/>
                    </a:p>
                  </a:txBody>
                  <a:tcPr/>
                </a:tc>
                <a:tc>
                  <a:txBody>
                    <a:bodyPr/>
                    <a:lstStyle/>
                    <a:p>
                      <a:r>
                        <a:rPr lang="en-US" dirty="0" smtClean="0"/>
                        <a:t>Salary</a:t>
                      </a:r>
                      <a:endParaRPr lang="en-US" dirty="0"/>
                    </a:p>
                  </a:txBody>
                  <a:tcPr/>
                </a:tc>
                <a:extLst>
                  <a:ext uri="{0D108BD9-81ED-4DB2-BD59-A6C34878D82A}">
                    <a16:rowId xmlns:a16="http://schemas.microsoft.com/office/drawing/2014/main" val="3625311783"/>
                  </a:ext>
                </a:extLst>
              </a:tr>
              <a:tr h="370840">
                <a:tc>
                  <a:txBody>
                    <a:bodyPr/>
                    <a:lstStyle/>
                    <a:p>
                      <a:r>
                        <a:rPr lang="en-US" dirty="0" smtClean="0"/>
                        <a:t>22</a:t>
                      </a:r>
                      <a:endParaRPr lang="en-US" dirty="0"/>
                    </a:p>
                  </a:txBody>
                  <a:tcPr/>
                </a:tc>
                <a:tc>
                  <a:txBody>
                    <a:bodyPr/>
                    <a:lstStyle/>
                    <a:p>
                      <a:r>
                        <a:rPr lang="en-US" dirty="0" smtClean="0"/>
                        <a:t>Homer</a:t>
                      </a:r>
                      <a:endParaRPr lang="en-US" dirty="0"/>
                    </a:p>
                  </a:txBody>
                  <a:tcPr/>
                </a:tc>
                <a:tc>
                  <a:txBody>
                    <a:bodyPr/>
                    <a:lstStyle/>
                    <a:p>
                      <a:r>
                        <a:rPr lang="en-US" dirty="0" smtClean="0"/>
                        <a:t>Simpson</a:t>
                      </a:r>
                      <a:endParaRPr lang="en-US" dirty="0"/>
                    </a:p>
                  </a:txBody>
                  <a:tcPr/>
                </a:tc>
                <a:tc>
                  <a:txBody>
                    <a:bodyPr/>
                    <a:lstStyle/>
                    <a:p>
                      <a:r>
                        <a:rPr lang="en-US" dirty="0" smtClean="0"/>
                        <a:t>56</a:t>
                      </a:r>
                      <a:endParaRPr lang="en-US" dirty="0"/>
                    </a:p>
                  </a:txBody>
                  <a:tcPr/>
                </a:tc>
                <a:tc>
                  <a:txBody>
                    <a:bodyPr/>
                    <a:lstStyle/>
                    <a:p>
                      <a:r>
                        <a:rPr lang="en-US" dirty="0" smtClean="0"/>
                        <a:t>1000</a:t>
                      </a:r>
                      <a:endParaRPr lang="en-US" dirty="0"/>
                    </a:p>
                  </a:txBody>
                  <a:tcPr/>
                </a:tc>
                <a:extLst>
                  <a:ext uri="{0D108BD9-81ED-4DB2-BD59-A6C34878D82A}">
                    <a16:rowId xmlns:a16="http://schemas.microsoft.com/office/drawing/2014/main" val="251591897"/>
                  </a:ext>
                </a:extLst>
              </a:tr>
              <a:tr h="370840">
                <a:tc>
                  <a:txBody>
                    <a:bodyPr/>
                    <a:lstStyle/>
                    <a:p>
                      <a:r>
                        <a:rPr lang="en-US" dirty="0" smtClean="0"/>
                        <a:t>33</a:t>
                      </a:r>
                      <a:endParaRPr lang="en-US" dirty="0"/>
                    </a:p>
                  </a:txBody>
                  <a:tcPr/>
                </a:tc>
                <a:tc>
                  <a:txBody>
                    <a:bodyPr/>
                    <a:lstStyle/>
                    <a:p>
                      <a:r>
                        <a:rPr lang="en-US" dirty="0" smtClean="0"/>
                        <a:t>Ned</a:t>
                      </a:r>
                      <a:endParaRPr lang="en-US" dirty="0"/>
                    </a:p>
                  </a:txBody>
                  <a:tcPr/>
                </a:tc>
                <a:tc>
                  <a:txBody>
                    <a:bodyPr/>
                    <a:lstStyle/>
                    <a:p>
                      <a:r>
                        <a:rPr lang="en-US" dirty="0" smtClean="0"/>
                        <a:t>Flanders</a:t>
                      </a:r>
                      <a:endParaRPr lang="en-US" dirty="0"/>
                    </a:p>
                  </a:txBody>
                  <a:tcPr/>
                </a:tc>
                <a:tc>
                  <a:txBody>
                    <a:bodyPr/>
                    <a:lstStyle/>
                    <a:p>
                      <a:r>
                        <a:rPr lang="en-US" dirty="0" smtClean="0"/>
                        <a:t>34</a:t>
                      </a:r>
                      <a:endParaRPr lang="en-US" dirty="0"/>
                    </a:p>
                  </a:txBody>
                  <a:tcPr/>
                </a:tc>
                <a:tc>
                  <a:txBody>
                    <a:bodyPr/>
                    <a:lstStyle/>
                    <a:p>
                      <a:r>
                        <a:rPr lang="en-US" dirty="0" smtClean="0"/>
                        <a:t>2000</a:t>
                      </a:r>
                      <a:endParaRPr lang="en-US" dirty="0"/>
                    </a:p>
                  </a:txBody>
                  <a:tcPr/>
                </a:tc>
                <a:extLst>
                  <a:ext uri="{0D108BD9-81ED-4DB2-BD59-A6C34878D82A}">
                    <a16:rowId xmlns:a16="http://schemas.microsoft.com/office/drawing/2014/main" val="458862350"/>
                  </a:ext>
                </a:extLst>
              </a:tr>
              <a:tr h="370840">
                <a:tc>
                  <a:txBody>
                    <a:bodyPr/>
                    <a:lstStyle/>
                    <a:p>
                      <a:r>
                        <a:rPr lang="en-US" dirty="0" smtClean="0"/>
                        <a:t>44</a:t>
                      </a:r>
                      <a:endParaRPr lang="en-US" dirty="0"/>
                    </a:p>
                  </a:txBody>
                  <a:tcPr/>
                </a:tc>
                <a:tc>
                  <a:txBody>
                    <a:bodyPr/>
                    <a:lstStyle/>
                    <a:p>
                      <a:r>
                        <a:rPr lang="en-US" dirty="0" smtClean="0"/>
                        <a:t>Brian</a:t>
                      </a:r>
                      <a:endParaRPr lang="en-US" dirty="0"/>
                    </a:p>
                  </a:txBody>
                  <a:tcPr/>
                </a:tc>
                <a:tc>
                  <a:txBody>
                    <a:bodyPr/>
                    <a:lstStyle/>
                    <a:p>
                      <a:r>
                        <a:rPr lang="en-US" dirty="0" smtClean="0"/>
                        <a:t>Griffin</a:t>
                      </a:r>
                      <a:endParaRPr lang="en-US" dirty="0"/>
                    </a:p>
                  </a:txBody>
                  <a:tcPr/>
                </a:tc>
                <a:tc>
                  <a:txBody>
                    <a:bodyPr/>
                    <a:lstStyle/>
                    <a:p>
                      <a:r>
                        <a:rPr lang="en-US" dirty="0" smtClean="0"/>
                        <a:t>7</a:t>
                      </a:r>
                      <a:endParaRPr lang="en-US" dirty="0"/>
                    </a:p>
                  </a:txBody>
                  <a:tcPr/>
                </a:tc>
                <a:tc>
                  <a:txBody>
                    <a:bodyPr/>
                    <a:lstStyle/>
                    <a:p>
                      <a:r>
                        <a:rPr lang="en-US" dirty="0" smtClean="0"/>
                        <a:t>4000</a:t>
                      </a:r>
                      <a:endParaRPr lang="en-US" dirty="0"/>
                    </a:p>
                  </a:txBody>
                  <a:tcPr/>
                </a:tc>
                <a:extLst>
                  <a:ext uri="{0D108BD9-81ED-4DB2-BD59-A6C34878D82A}">
                    <a16:rowId xmlns:a16="http://schemas.microsoft.com/office/drawing/2014/main" val="1813468122"/>
                  </a:ext>
                </a:extLst>
              </a:tr>
              <a:tr h="370840">
                <a:tc>
                  <a:txBody>
                    <a:bodyPr/>
                    <a:lstStyle/>
                    <a:p>
                      <a:r>
                        <a:rPr lang="en-US" dirty="0" smtClean="0"/>
                        <a:t>55</a:t>
                      </a:r>
                      <a:endParaRPr lang="en-US" dirty="0"/>
                    </a:p>
                  </a:txBody>
                  <a:tcPr/>
                </a:tc>
                <a:tc>
                  <a:txBody>
                    <a:bodyPr/>
                    <a:lstStyle/>
                    <a:p>
                      <a:r>
                        <a:rPr lang="en-US" dirty="0" smtClean="0"/>
                        <a:t>Wilma</a:t>
                      </a:r>
                      <a:endParaRPr lang="en-US" dirty="0"/>
                    </a:p>
                  </a:txBody>
                  <a:tcPr/>
                </a:tc>
                <a:tc>
                  <a:txBody>
                    <a:bodyPr/>
                    <a:lstStyle/>
                    <a:p>
                      <a:r>
                        <a:rPr lang="en-US" dirty="0" smtClean="0"/>
                        <a:t>Flintstone</a:t>
                      </a:r>
                      <a:endParaRPr lang="en-US" dirty="0"/>
                    </a:p>
                  </a:txBody>
                  <a:tcPr/>
                </a:tc>
                <a:tc>
                  <a:txBody>
                    <a:bodyPr/>
                    <a:lstStyle/>
                    <a:p>
                      <a:r>
                        <a:rPr lang="en-US" dirty="0" smtClean="0"/>
                        <a:t>43</a:t>
                      </a:r>
                      <a:endParaRPr lang="en-US" dirty="0"/>
                    </a:p>
                  </a:txBody>
                  <a:tcPr/>
                </a:tc>
                <a:tc>
                  <a:txBody>
                    <a:bodyPr/>
                    <a:lstStyle/>
                    <a:p>
                      <a:r>
                        <a:rPr lang="en-US" dirty="0" smtClean="0"/>
                        <a:t>3000</a:t>
                      </a:r>
                      <a:endParaRPr lang="en-US" dirty="0"/>
                    </a:p>
                  </a:txBody>
                  <a:tcPr/>
                </a:tc>
                <a:extLst>
                  <a:ext uri="{0D108BD9-81ED-4DB2-BD59-A6C34878D82A}">
                    <a16:rowId xmlns:a16="http://schemas.microsoft.com/office/drawing/2014/main" val="2886877660"/>
                  </a:ext>
                </a:extLst>
              </a:tr>
              <a:tr h="370840">
                <a:tc>
                  <a:txBody>
                    <a:bodyPr/>
                    <a:lstStyle/>
                    <a:p>
                      <a:r>
                        <a:rPr lang="en-US" dirty="0" smtClean="0"/>
                        <a:t>66</a:t>
                      </a:r>
                      <a:endParaRPr lang="en-US" dirty="0"/>
                    </a:p>
                  </a:txBody>
                  <a:tcPr/>
                </a:tc>
                <a:tc>
                  <a:txBody>
                    <a:bodyPr/>
                    <a:lstStyle/>
                    <a:p>
                      <a:r>
                        <a:rPr lang="en-US" dirty="0" smtClean="0"/>
                        <a:t>Francine</a:t>
                      </a:r>
                      <a:endParaRPr lang="en-US" dirty="0"/>
                    </a:p>
                  </a:txBody>
                  <a:tcPr/>
                </a:tc>
                <a:tc>
                  <a:txBody>
                    <a:bodyPr/>
                    <a:lstStyle/>
                    <a:p>
                      <a:r>
                        <a:rPr lang="en-US" dirty="0" smtClean="0"/>
                        <a:t>Smith</a:t>
                      </a:r>
                      <a:endParaRPr lang="en-US" dirty="0"/>
                    </a:p>
                  </a:txBody>
                  <a:tcPr/>
                </a:tc>
                <a:tc>
                  <a:txBody>
                    <a:bodyPr/>
                    <a:lstStyle/>
                    <a:p>
                      <a:r>
                        <a:rPr lang="en-US" dirty="0" smtClean="0"/>
                        <a:t>47</a:t>
                      </a:r>
                      <a:endParaRPr lang="en-US" dirty="0"/>
                    </a:p>
                  </a:txBody>
                  <a:tcPr/>
                </a:tc>
                <a:tc>
                  <a:txBody>
                    <a:bodyPr/>
                    <a:lstStyle/>
                    <a:p>
                      <a:r>
                        <a:rPr lang="en-US" dirty="0" smtClean="0"/>
                        <a:t>3000</a:t>
                      </a:r>
                      <a:endParaRPr lang="en-US" dirty="0"/>
                    </a:p>
                  </a:txBody>
                  <a:tcPr/>
                </a:tc>
                <a:extLst>
                  <a:ext uri="{0D108BD9-81ED-4DB2-BD59-A6C34878D82A}">
                    <a16:rowId xmlns:a16="http://schemas.microsoft.com/office/drawing/2014/main" val="1831019211"/>
                  </a:ext>
                </a:extLst>
              </a:tr>
            </a:tbl>
          </a:graphicData>
        </a:graphic>
      </p:graphicFrame>
      <p:sp>
        <p:nvSpPr>
          <p:cNvPr id="3" name="TextBox 2"/>
          <p:cNvSpPr txBox="1"/>
          <p:nvPr/>
        </p:nvSpPr>
        <p:spPr>
          <a:xfrm>
            <a:off x="7183068" y="4255523"/>
            <a:ext cx="2017643" cy="461665"/>
          </a:xfrm>
          <a:prstGeom prst="rect">
            <a:avLst/>
          </a:prstGeom>
          <a:noFill/>
        </p:spPr>
        <p:txBody>
          <a:bodyPr wrap="square" rtlCol="0">
            <a:spAutoFit/>
          </a:bodyPr>
          <a:lstStyle/>
          <a:p>
            <a:r>
              <a:rPr lang="en-US" sz="2400" b="1" dirty="0" smtClean="0">
                <a:solidFill>
                  <a:schemeClr val="accent1">
                    <a:lumMod val="40000"/>
                    <a:lumOff val="60000"/>
                  </a:schemeClr>
                </a:solidFill>
              </a:rPr>
              <a:t>EMPLOYEE</a:t>
            </a:r>
            <a:endParaRPr lang="en-US" sz="2400" b="1" dirty="0">
              <a:solidFill>
                <a:schemeClr val="accent1">
                  <a:lumMod val="40000"/>
                  <a:lumOff val="60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75901411"/>
              </p:ext>
            </p:extLst>
          </p:nvPr>
        </p:nvGraphicFramePr>
        <p:xfrm>
          <a:off x="1998389" y="5237679"/>
          <a:ext cx="4945270" cy="1107440"/>
        </p:xfrm>
        <a:graphic>
          <a:graphicData uri="http://schemas.openxmlformats.org/drawingml/2006/table">
            <a:tbl>
              <a:tblPr firstRow="1" bandRow="1">
                <a:tableStyleId>{5C22544A-7EE6-4342-B048-85BDC9FD1C3A}</a:tableStyleId>
              </a:tblPr>
              <a:tblGrid>
                <a:gridCol w="820530">
                  <a:extLst>
                    <a:ext uri="{9D8B030D-6E8A-4147-A177-3AD203B41FA5}">
                      <a16:colId xmlns:a16="http://schemas.microsoft.com/office/drawing/2014/main" val="917109984"/>
                    </a:ext>
                  </a:extLst>
                </a:gridCol>
                <a:gridCol w="954157">
                  <a:extLst>
                    <a:ext uri="{9D8B030D-6E8A-4147-A177-3AD203B41FA5}">
                      <a16:colId xmlns:a16="http://schemas.microsoft.com/office/drawing/2014/main" val="4048644046"/>
                    </a:ext>
                  </a:extLst>
                </a:gridCol>
                <a:gridCol w="1192475">
                  <a:extLst>
                    <a:ext uri="{9D8B030D-6E8A-4147-A177-3AD203B41FA5}">
                      <a16:colId xmlns:a16="http://schemas.microsoft.com/office/drawing/2014/main" val="1135698216"/>
                    </a:ext>
                  </a:extLst>
                </a:gridCol>
                <a:gridCol w="989054">
                  <a:extLst>
                    <a:ext uri="{9D8B030D-6E8A-4147-A177-3AD203B41FA5}">
                      <a16:colId xmlns:a16="http://schemas.microsoft.com/office/drawing/2014/main" val="2831152323"/>
                    </a:ext>
                  </a:extLst>
                </a:gridCol>
                <a:gridCol w="989054">
                  <a:extLst>
                    <a:ext uri="{9D8B030D-6E8A-4147-A177-3AD203B41FA5}">
                      <a16:colId xmlns:a16="http://schemas.microsoft.com/office/drawing/2014/main" val="3857904682"/>
                    </a:ext>
                  </a:extLst>
                </a:gridCol>
              </a:tblGrid>
              <a:tr h="253382">
                <a:tc>
                  <a:txBody>
                    <a:bodyPr/>
                    <a:lstStyle/>
                    <a:p>
                      <a:r>
                        <a:rPr lang="en-US" dirty="0" err="1" smtClean="0"/>
                        <a:t>EmpID</a:t>
                      </a:r>
                      <a:endParaRPr lang="en-US" dirty="0"/>
                    </a:p>
                  </a:txBody>
                  <a:tcPr/>
                </a:tc>
                <a:tc>
                  <a:txBody>
                    <a:bodyPr/>
                    <a:lstStyle/>
                    <a:p>
                      <a:r>
                        <a:rPr lang="en-US" dirty="0" err="1" smtClean="0"/>
                        <a:t>Fname</a:t>
                      </a:r>
                      <a:endParaRPr lang="en-US" dirty="0"/>
                    </a:p>
                  </a:txBody>
                  <a:tcPr/>
                </a:tc>
                <a:tc>
                  <a:txBody>
                    <a:bodyPr/>
                    <a:lstStyle/>
                    <a:p>
                      <a:r>
                        <a:rPr lang="en-US" dirty="0" err="1" smtClean="0"/>
                        <a:t>Lname</a:t>
                      </a:r>
                      <a:endParaRPr lang="en-US" dirty="0"/>
                    </a:p>
                  </a:txBody>
                  <a:tcPr/>
                </a:tc>
                <a:tc>
                  <a:txBody>
                    <a:bodyPr/>
                    <a:lstStyle/>
                    <a:p>
                      <a:r>
                        <a:rPr lang="en-US" dirty="0" smtClean="0"/>
                        <a:t>Age</a:t>
                      </a:r>
                      <a:endParaRPr lang="en-US" dirty="0"/>
                    </a:p>
                  </a:txBody>
                  <a:tcPr/>
                </a:tc>
                <a:tc>
                  <a:txBody>
                    <a:bodyPr/>
                    <a:lstStyle/>
                    <a:p>
                      <a:r>
                        <a:rPr lang="en-US" dirty="0" smtClean="0"/>
                        <a:t>Salary</a:t>
                      </a:r>
                      <a:endParaRPr lang="en-US" dirty="0"/>
                    </a:p>
                  </a:txBody>
                  <a:tcPr/>
                </a:tc>
                <a:extLst>
                  <a:ext uri="{0D108BD9-81ED-4DB2-BD59-A6C34878D82A}">
                    <a16:rowId xmlns:a16="http://schemas.microsoft.com/office/drawing/2014/main" val="3625311783"/>
                  </a:ext>
                </a:extLst>
              </a:tr>
              <a:tr h="370840">
                <a:tc>
                  <a:txBody>
                    <a:bodyPr/>
                    <a:lstStyle/>
                    <a:p>
                      <a:r>
                        <a:rPr lang="en-US" dirty="0" smtClean="0"/>
                        <a:t>22</a:t>
                      </a:r>
                      <a:endParaRPr lang="en-US" dirty="0"/>
                    </a:p>
                  </a:txBody>
                  <a:tcPr/>
                </a:tc>
                <a:tc>
                  <a:txBody>
                    <a:bodyPr/>
                    <a:lstStyle/>
                    <a:p>
                      <a:r>
                        <a:rPr lang="en-US" dirty="0" smtClean="0"/>
                        <a:t>Homer</a:t>
                      </a:r>
                      <a:endParaRPr lang="en-US" dirty="0"/>
                    </a:p>
                  </a:txBody>
                  <a:tcPr/>
                </a:tc>
                <a:tc>
                  <a:txBody>
                    <a:bodyPr/>
                    <a:lstStyle/>
                    <a:p>
                      <a:r>
                        <a:rPr lang="en-US" dirty="0" smtClean="0"/>
                        <a:t>Simpson</a:t>
                      </a:r>
                      <a:endParaRPr lang="en-US" dirty="0"/>
                    </a:p>
                  </a:txBody>
                  <a:tcPr/>
                </a:tc>
                <a:tc>
                  <a:txBody>
                    <a:bodyPr/>
                    <a:lstStyle/>
                    <a:p>
                      <a:r>
                        <a:rPr lang="en-US" dirty="0" smtClean="0"/>
                        <a:t>56</a:t>
                      </a:r>
                      <a:endParaRPr lang="en-US" dirty="0"/>
                    </a:p>
                  </a:txBody>
                  <a:tcPr/>
                </a:tc>
                <a:tc>
                  <a:txBody>
                    <a:bodyPr/>
                    <a:lstStyle/>
                    <a:p>
                      <a:r>
                        <a:rPr lang="en-US" dirty="0" smtClean="0"/>
                        <a:t>1000</a:t>
                      </a:r>
                      <a:endParaRPr lang="en-US" dirty="0"/>
                    </a:p>
                  </a:txBody>
                  <a:tcPr/>
                </a:tc>
                <a:extLst>
                  <a:ext uri="{0D108BD9-81ED-4DB2-BD59-A6C34878D82A}">
                    <a16:rowId xmlns:a16="http://schemas.microsoft.com/office/drawing/2014/main" val="251591897"/>
                  </a:ext>
                </a:extLst>
              </a:tr>
              <a:tr h="370840">
                <a:tc>
                  <a:txBody>
                    <a:bodyPr/>
                    <a:lstStyle/>
                    <a:p>
                      <a:r>
                        <a:rPr lang="en-US" dirty="0" smtClean="0"/>
                        <a:t>66</a:t>
                      </a:r>
                      <a:endParaRPr lang="en-US" dirty="0"/>
                    </a:p>
                  </a:txBody>
                  <a:tcPr/>
                </a:tc>
                <a:tc>
                  <a:txBody>
                    <a:bodyPr/>
                    <a:lstStyle/>
                    <a:p>
                      <a:r>
                        <a:rPr lang="en-US" dirty="0" smtClean="0"/>
                        <a:t>Francine</a:t>
                      </a:r>
                      <a:endParaRPr lang="en-US" dirty="0"/>
                    </a:p>
                  </a:txBody>
                  <a:tcPr/>
                </a:tc>
                <a:tc>
                  <a:txBody>
                    <a:bodyPr/>
                    <a:lstStyle/>
                    <a:p>
                      <a:r>
                        <a:rPr lang="en-US" dirty="0" smtClean="0"/>
                        <a:t>Smith</a:t>
                      </a:r>
                      <a:endParaRPr lang="en-US" dirty="0"/>
                    </a:p>
                  </a:txBody>
                  <a:tcPr/>
                </a:tc>
                <a:tc>
                  <a:txBody>
                    <a:bodyPr/>
                    <a:lstStyle/>
                    <a:p>
                      <a:r>
                        <a:rPr lang="en-US" dirty="0" smtClean="0"/>
                        <a:t>47</a:t>
                      </a:r>
                      <a:endParaRPr lang="en-US" dirty="0"/>
                    </a:p>
                  </a:txBody>
                  <a:tcPr/>
                </a:tc>
                <a:tc>
                  <a:txBody>
                    <a:bodyPr/>
                    <a:lstStyle/>
                    <a:p>
                      <a:r>
                        <a:rPr lang="en-US" dirty="0" smtClean="0"/>
                        <a:t>3000</a:t>
                      </a:r>
                      <a:endParaRPr lang="en-US" dirty="0"/>
                    </a:p>
                  </a:txBody>
                  <a:tcPr/>
                </a:tc>
                <a:extLst>
                  <a:ext uri="{0D108BD9-81ED-4DB2-BD59-A6C34878D82A}">
                    <a16:rowId xmlns:a16="http://schemas.microsoft.com/office/drawing/2014/main" val="1831019211"/>
                  </a:ext>
                </a:extLst>
              </a:tr>
            </a:tbl>
          </a:graphicData>
        </a:graphic>
      </p:graphicFrame>
      <p:sp>
        <p:nvSpPr>
          <p:cNvPr id="10" name="TextBox 9"/>
          <p:cNvSpPr txBox="1"/>
          <p:nvPr/>
        </p:nvSpPr>
        <p:spPr>
          <a:xfrm>
            <a:off x="1900466" y="4867889"/>
            <a:ext cx="2017643" cy="461665"/>
          </a:xfrm>
          <a:prstGeom prst="rect">
            <a:avLst/>
          </a:prstGeom>
          <a:noFill/>
        </p:spPr>
        <p:txBody>
          <a:bodyPr wrap="square" rtlCol="0">
            <a:spAutoFit/>
          </a:bodyPr>
          <a:lstStyle/>
          <a:p>
            <a:r>
              <a:rPr lang="en-US" sz="2400" b="1" dirty="0" smtClean="0">
                <a:solidFill>
                  <a:schemeClr val="accent1">
                    <a:lumMod val="40000"/>
                    <a:lumOff val="60000"/>
                  </a:schemeClr>
                </a:solidFill>
              </a:rPr>
              <a:t>Answer</a:t>
            </a:r>
            <a:endParaRPr lang="en-US" sz="2400" b="1" dirty="0">
              <a:solidFill>
                <a:schemeClr val="accent1">
                  <a:lumMod val="40000"/>
                  <a:lumOff val="6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321692766"/>
              </p:ext>
            </p:extLst>
          </p:nvPr>
        </p:nvGraphicFramePr>
        <p:xfrm>
          <a:off x="1998389" y="5209346"/>
          <a:ext cx="2146632" cy="1107440"/>
        </p:xfrm>
        <a:graphic>
          <a:graphicData uri="http://schemas.openxmlformats.org/drawingml/2006/table">
            <a:tbl>
              <a:tblPr firstRow="1" bandRow="1">
                <a:tableStyleId>{5C22544A-7EE6-4342-B048-85BDC9FD1C3A}</a:tableStyleId>
              </a:tblPr>
              <a:tblGrid>
                <a:gridCol w="954157">
                  <a:extLst>
                    <a:ext uri="{9D8B030D-6E8A-4147-A177-3AD203B41FA5}">
                      <a16:colId xmlns:a16="http://schemas.microsoft.com/office/drawing/2014/main" val="4048644046"/>
                    </a:ext>
                  </a:extLst>
                </a:gridCol>
                <a:gridCol w="1192475">
                  <a:extLst>
                    <a:ext uri="{9D8B030D-6E8A-4147-A177-3AD203B41FA5}">
                      <a16:colId xmlns:a16="http://schemas.microsoft.com/office/drawing/2014/main" val="1135698216"/>
                    </a:ext>
                  </a:extLst>
                </a:gridCol>
              </a:tblGrid>
              <a:tr h="253382">
                <a:tc>
                  <a:txBody>
                    <a:bodyPr/>
                    <a:lstStyle/>
                    <a:p>
                      <a:r>
                        <a:rPr lang="en-US" dirty="0" err="1" smtClean="0"/>
                        <a:t>Fname</a:t>
                      </a:r>
                      <a:endParaRPr lang="en-US" dirty="0"/>
                    </a:p>
                  </a:txBody>
                  <a:tcPr/>
                </a:tc>
                <a:tc>
                  <a:txBody>
                    <a:bodyPr/>
                    <a:lstStyle/>
                    <a:p>
                      <a:r>
                        <a:rPr lang="en-US" dirty="0" err="1" smtClean="0"/>
                        <a:t>Lname</a:t>
                      </a:r>
                      <a:endParaRPr lang="en-US" dirty="0"/>
                    </a:p>
                  </a:txBody>
                  <a:tcPr/>
                </a:tc>
                <a:extLst>
                  <a:ext uri="{0D108BD9-81ED-4DB2-BD59-A6C34878D82A}">
                    <a16:rowId xmlns:a16="http://schemas.microsoft.com/office/drawing/2014/main" val="3625311783"/>
                  </a:ext>
                </a:extLst>
              </a:tr>
              <a:tr h="370840">
                <a:tc>
                  <a:txBody>
                    <a:bodyPr/>
                    <a:lstStyle/>
                    <a:p>
                      <a:r>
                        <a:rPr lang="en-US" dirty="0" smtClean="0"/>
                        <a:t>Homer</a:t>
                      </a:r>
                      <a:endParaRPr lang="en-US" dirty="0"/>
                    </a:p>
                  </a:txBody>
                  <a:tcPr/>
                </a:tc>
                <a:tc>
                  <a:txBody>
                    <a:bodyPr/>
                    <a:lstStyle/>
                    <a:p>
                      <a:r>
                        <a:rPr lang="en-US" dirty="0" smtClean="0"/>
                        <a:t>Simpson</a:t>
                      </a:r>
                      <a:endParaRPr lang="en-US" dirty="0"/>
                    </a:p>
                  </a:txBody>
                  <a:tcPr/>
                </a:tc>
                <a:extLst>
                  <a:ext uri="{0D108BD9-81ED-4DB2-BD59-A6C34878D82A}">
                    <a16:rowId xmlns:a16="http://schemas.microsoft.com/office/drawing/2014/main" val="251591897"/>
                  </a:ext>
                </a:extLst>
              </a:tr>
              <a:tr h="370840">
                <a:tc>
                  <a:txBody>
                    <a:bodyPr/>
                    <a:lstStyle/>
                    <a:p>
                      <a:r>
                        <a:rPr lang="en-US" dirty="0" smtClean="0"/>
                        <a:t>Francine</a:t>
                      </a:r>
                      <a:endParaRPr lang="en-US" dirty="0"/>
                    </a:p>
                  </a:txBody>
                  <a:tcPr/>
                </a:tc>
                <a:tc>
                  <a:txBody>
                    <a:bodyPr/>
                    <a:lstStyle/>
                    <a:p>
                      <a:r>
                        <a:rPr lang="en-US" dirty="0" smtClean="0"/>
                        <a:t>Smith</a:t>
                      </a:r>
                      <a:endParaRPr lang="en-US" dirty="0"/>
                    </a:p>
                  </a:txBody>
                  <a:tcPr/>
                </a:tc>
                <a:extLst>
                  <a:ext uri="{0D108BD9-81ED-4DB2-BD59-A6C34878D82A}">
                    <a16:rowId xmlns:a16="http://schemas.microsoft.com/office/drawing/2014/main" val="1831019211"/>
                  </a:ext>
                </a:extLst>
              </a:tr>
            </a:tbl>
          </a:graphicData>
        </a:graphic>
      </p:graphicFrame>
      <p:sp>
        <p:nvSpPr>
          <p:cNvPr id="12" name="TextBox 11"/>
          <p:cNvSpPr txBox="1"/>
          <p:nvPr/>
        </p:nvSpPr>
        <p:spPr>
          <a:xfrm>
            <a:off x="1900466" y="4826109"/>
            <a:ext cx="2017643" cy="461665"/>
          </a:xfrm>
          <a:prstGeom prst="rect">
            <a:avLst/>
          </a:prstGeom>
          <a:noFill/>
        </p:spPr>
        <p:txBody>
          <a:bodyPr wrap="square" rtlCol="0">
            <a:spAutoFit/>
          </a:bodyPr>
          <a:lstStyle/>
          <a:p>
            <a:r>
              <a:rPr lang="en-US" sz="2400" b="1" dirty="0" smtClean="0">
                <a:solidFill>
                  <a:schemeClr val="accent1">
                    <a:lumMod val="40000"/>
                    <a:lumOff val="60000"/>
                  </a:schemeClr>
                </a:solidFill>
              </a:rPr>
              <a:t>Answer</a:t>
            </a:r>
            <a:endParaRPr lang="en-US" sz="2400" b="1" dirty="0">
              <a:solidFill>
                <a:schemeClr val="accent1">
                  <a:lumMod val="40000"/>
                  <a:lumOff val="60000"/>
                </a:schemeClr>
              </a:solidFill>
            </a:endParaRPr>
          </a:p>
        </p:txBody>
      </p:sp>
    </p:spTree>
    <p:extLst>
      <p:ext uri="{BB962C8B-B14F-4D97-AF65-F5344CB8AC3E}">
        <p14:creationId xmlns:p14="http://schemas.microsoft.com/office/powerpoint/2010/main" val="3014750131"/>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49">
                                            <p:txEl>
                                              <p:pRg st="2" end="2"/>
                                            </p:txEl>
                                          </p:spTgt>
                                        </p:tgtEl>
                                        <p:attrNameLst>
                                          <p:attrName>style.visibility</p:attrName>
                                        </p:attrNameLst>
                                      </p:cBhvr>
                                      <p:to>
                                        <p:strVal val="visible"/>
                                      </p:to>
                                    </p:set>
                                    <p:animEffect transition="in" filter="barn(inVertical)">
                                      <p:cBhvr>
                                        <p:cTn id="7" dur="500"/>
                                        <p:tgtEl>
                                          <p:spTgt spid="6149">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149">
                                            <p:txEl>
                                              <p:pRg st="3" end="3"/>
                                            </p:txEl>
                                          </p:spTgt>
                                        </p:tgtEl>
                                        <p:attrNameLst>
                                          <p:attrName>style.visibility</p:attrName>
                                        </p:attrNameLst>
                                      </p:cBhvr>
                                      <p:to>
                                        <p:strVal val="visible"/>
                                      </p:to>
                                    </p:set>
                                    <p:animEffect transition="in" filter="barn(inVertical)">
                                      <p:cBhvr>
                                        <p:cTn id="10" dur="500"/>
                                        <p:tgtEl>
                                          <p:spTgt spid="6149">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149">
                                            <p:txEl>
                                              <p:pRg st="4" end="4"/>
                                            </p:txEl>
                                          </p:spTgt>
                                        </p:tgtEl>
                                        <p:attrNameLst>
                                          <p:attrName>style.visibility</p:attrName>
                                        </p:attrNameLst>
                                      </p:cBhvr>
                                      <p:to>
                                        <p:strVal val="visible"/>
                                      </p:to>
                                    </p:set>
                                    <p:animEffect transition="in" filter="barn(inVertical)">
                                      <p:cBhvr>
                                        <p:cTn id="13" dur="500"/>
                                        <p:tgtEl>
                                          <p:spTgt spid="6149">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Vertical)">
                                      <p:cBhvr>
                                        <p:cTn id="18" dur="500"/>
                                        <p:tgtEl>
                                          <p:spTgt spid="2"/>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inVertic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xit" presetSubtype="21" fill="hold" nodeType="clickEffect">
                                  <p:stCondLst>
                                    <p:cond delay="0"/>
                                  </p:stCondLst>
                                  <p:childTnLst>
                                    <p:animEffect transition="out" filter="barn(inVertical)">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par>
                                <p:cTn id="35" presetID="16" presetClass="exit" presetSubtype="21" fill="hold" grpId="1" nodeType="withEffect">
                                  <p:stCondLst>
                                    <p:cond delay="0"/>
                                  </p:stCondLst>
                                  <p:childTnLst>
                                    <p:animEffect transition="out" filter="barn(inVertical)">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149">
                                            <p:txEl>
                                              <p:pRg st="5" end="5"/>
                                            </p:txEl>
                                          </p:spTgt>
                                        </p:tgtEl>
                                        <p:attrNameLst>
                                          <p:attrName>style.visibility</p:attrName>
                                        </p:attrNameLst>
                                      </p:cBhvr>
                                      <p:to>
                                        <p:strVal val="visible"/>
                                      </p:to>
                                    </p:set>
                                    <p:animEffect transition="in" filter="barn(inVertical)">
                                      <p:cBhvr>
                                        <p:cTn id="42" dur="500"/>
                                        <p:tgtEl>
                                          <p:spTgt spid="6149">
                                            <p:txEl>
                                              <p:pRg st="5" end="5"/>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6149">
                                            <p:txEl>
                                              <p:pRg st="6" end="6"/>
                                            </p:txEl>
                                          </p:spTgt>
                                        </p:tgtEl>
                                        <p:attrNameLst>
                                          <p:attrName>style.visibility</p:attrName>
                                        </p:attrNameLst>
                                      </p:cBhvr>
                                      <p:to>
                                        <p:strVal val="visible"/>
                                      </p:to>
                                    </p:set>
                                    <p:animEffect transition="in" filter="barn(inVertical)">
                                      <p:cBhvr>
                                        <p:cTn id="45" dur="500"/>
                                        <p:tgtEl>
                                          <p:spTgt spid="6149">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barn(inVertical)">
                                      <p:cBhvr>
                                        <p:cTn id="50" dur="500"/>
                                        <p:tgtEl>
                                          <p:spTgt spid="11"/>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arn(inVertical)">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xit" presetSubtype="21" fill="hold" nodeType="clickEffect">
                                  <p:stCondLst>
                                    <p:cond delay="0"/>
                                  </p:stCondLst>
                                  <p:childTnLst>
                                    <p:animEffect transition="out" filter="barn(inVertical)">
                                      <p:cBhvr>
                                        <p:cTn id="57" dur="500"/>
                                        <p:tgtEl>
                                          <p:spTgt spid="11"/>
                                        </p:tgtEl>
                                      </p:cBhvr>
                                    </p:animEffect>
                                    <p:set>
                                      <p:cBhvr>
                                        <p:cTn id="58" dur="1" fill="hold">
                                          <p:stCondLst>
                                            <p:cond delay="499"/>
                                          </p:stCondLst>
                                        </p:cTn>
                                        <p:tgtEl>
                                          <p:spTgt spid="11"/>
                                        </p:tgtEl>
                                        <p:attrNameLst>
                                          <p:attrName>style.visibility</p:attrName>
                                        </p:attrNameLst>
                                      </p:cBhvr>
                                      <p:to>
                                        <p:strVal val="hidden"/>
                                      </p:to>
                                    </p:set>
                                  </p:childTnLst>
                                </p:cTn>
                              </p:par>
                              <p:par>
                                <p:cTn id="59" presetID="16" presetClass="exit" presetSubtype="21" fill="hold" grpId="1" nodeType="withEffect">
                                  <p:stCondLst>
                                    <p:cond delay="0"/>
                                  </p:stCondLst>
                                  <p:childTnLst>
                                    <p:animEffect transition="out" filter="barn(inVertical)">
                                      <p:cBhvr>
                                        <p:cTn id="60" dur="500"/>
                                        <p:tgtEl>
                                          <p:spTgt spid="12"/>
                                        </p:tgtEl>
                                      </p:cBhvr>
                                    </p:animEffect>
                                    <p:set>
                                      <p:cBhvr>
                                        <p:cTn id="61"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0" grpId="1"/>
      <p:bldP spid="12" grpId="0"/>
      <p:bldP spid="1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4294967295"/>
          </p:nvPr>
        </p:nvSpPr>
        <p:spPr>
          <a:xfrm>
            <a:off x="228600" y="6381750"/>
            <a:ext cx="2133600" cy="476250"/>
          </a:xfrm>
        </p:spPr>
        <p:txBody>
          <a:bodyPr/>
          <a:lstStyle/>
          <a:p>
            <a:pPr>
              <a:defRPr/>
            </a:pPr>
            <a:fld id="{B637665C-B63F-49A0-B9F5-EF08A2D9189F}" type="datetime1">
              <a:rPr lang="en-US"/>
              <a:pPr>
                <a:defRPr/>
              </a:pPr>
              <a:t>7/31/2018</a:t>
            </a:fld>
            <a:endParaRPr lang="en-US" dirty="0"/>
          </a:p>
        </p:txBody>
      </p:sp>
      <p:sp>
        <p:nvSpPr>
          <p:cNvPr id="4" name="Footer Placeholder 4"/>
          <p:cNvSpPr>
            <a:spLocks noGrp="1"/>
          </p:cNvSpPr>
          <p:nvPr>
            <p:ph type="ftr" sz="quarter" idx="11"/>
          </p:nvPr>
        </p:nvSpPr>
        <p:spPr>
          <a:xfrm>
            <a:off x="228600" y="6272400"/>
            <a:ext cx="6239309" cy="365125"/>
          </a:xfrm>
        </p:spPr>
        <p:txBody>
          <a:bodyPr/>
          <a:lstStyle/>
          <a:p>
            <a:pPr>
              <a:defRPr/>
            </a:pPr>
            <a:r>
              <a:rPr lang="en-US" smtClean="0"/>
              <a:t>CS3319</a:t>
            </a:r>
            <a:endParaRPr lang="en-US"/>
          </a:p>
        </p:txBody>
      </p:sp>
      <p:sp>
        <p:nvSpPr>
          <p:cNvPr id="23556" name="Slide Number Placeholder 5"/>
          <p:cNvSpPr>
            <a:spLocks noGrp="1"/>
          </p:cNvSpPr>
          <p:nvPr>
            <p:ph type="sldNum" sz="quarter" idx="12"/>
          </p:nvPr>
        </p:nvSpPr>
        <p:spPr bwMode="auto">
          <a:xfrm>
            <a:off x="10244269" y="6272400"/>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EB63677A-FB6E-4CC3-894D-694234F2D8B0}" type="slidenum">
              <a:rPr lang="en-US" altLang="en-US" sz="2400">
                <a:latin typeface="Times New Roman" panose="02020603050405020304" pitchFamily="18" charset="0"/>
              </a:rPr>
              <a:pPr lvl="1">
                <a:spcBef>
                  <a:spcPct val="0"/>
                </a:spcBef>
                <a:buClrTx/>
                <a:buFontTx/>
                <a:buNone/>
              </a:pPr>
              <a:t>5</a:t>
            </a:fld>
            <a:endParaRPr lang="en-US" altLang="en-US" sz="2400">
              <a:latin typeface="Times New Roman" panose="02020603050405020304" pitchFamily="18" charset="0"/>
            </a:endParaRPr>
          </a:p>
        </p:txBody>
      </p:sp>
      <p:sp>
        <p:nvSpPr>
          <p:cNvPr id="7182" name="Rectangle 14"/>
          <p:cNvSpPr>
            <a:spLocks noGrp="1" noChangeArrowheads="1"/>
          </p:cNvSpPr>
          <p:nvPr>
            <p:ph type="body" idx="1"/>
          </p:nvPr>
        </p:nvSpPr>
        <p:spPr>
          <a:xfrm>
            <a:off x="1021975" y="152400"/>
            <a:ext cx="10025435" cy="4594412"/>
          </a:xfrm>
        </p:spPr>
        <p:txBody>
          <a:bodyPr>
            <a:normAutofit/>
          </a:bodyPr>
          <a:lstStyle/>
          <a:p>
            <a:pPr>
              <a:defRPr/>
            </a:pPr>
            <a:r>
              <a:rPr lang="en-US" sz="2800" dirty="0"/>
              <a:t>In general, we must specify three things: </a:t>
            </a:r>
          </a:p>
          <a:p>
            <a:pPr marL="860425" lvl="1" indent="-457200">
              <a:buFont typeface="+mj-lt"/>
              <a:buAutoNum type="arabicPeriod"/>
              <a:defRPr/>
            </a:pPr>
            <a:r>
              <a:rPr lang="en-US" sz="2400" dirty="0"/>
              <a:t>The </a:t>
            </a:r>
            <a:r>
              <a:rPr lang="en-US" sz="2400" b="1" dirty="0"/>
              <a:t>range </a:t>
            </a:r>
            <a:r>
              <a:rPr lang="en-US" sz="2400" b="1" dirty="0" smtClean="0"/>
              <a:t>relation (table) </a:t>
            </a:r>
            <a:r>
              <a:rPr lang="en-US" sz="2400" dirty="0"/>
              <a:t>of t </a:t>
            </a:r>
          </a:p>
          <a:p>
            <a:pPr marL="860425" lvl="1" indent="-457200">
              <a:buFont typeface="+mj-lt"/>
              <a:buAutoNum type="arabicPeriod"/>
              <a:defRPr/>
            </a:pPr>
            <a:r>
              <a:rPr lang="en-US" sz="2400" dirty="0" smtClean="0"/>
              <a:t>The </a:t>
            </a:r>
            <a:r>
              <a:rPr lang="en-US" sz="2400" b="1" dirty="0" smtClean="0"/>
              <a:t>condition</a:t>
            </a:r>
            <a:r>
              <a:rPr lang="en-US" sz="2400" dirty="0" smtClean="0"/>
              <a:t> which must evaluate to TRUE </a:t>
            </a:r>
          </a:p>
          <a:p>
            <a:pPr marL="860425" lvl="1" indent="-457200">
              <a:buFont typeface="+mj-lt"/>
              <a:buAutoNum type="arabicPeriod"/>
              <a:defRPr/>
            </a:pPr>
            <a:r>
              <a:rPr lang="en-US" sz="2400" dirty="0" smtClean="0"/>
              <a:t>A </a:t>
            </a:r>
            <a:r>
              <a:rPr lang="en-US" sz="2400" b="1" dirty="0" smtClean="0"/>
              <a:t>set of attributes </a:t>
            </a:r>
            <a:r>
              <a:rPr lang="en-US" sz="2400" dirty="0" smtClean="0"/>
              <a:t>to be retrieved if you don’t want all the attributes OR just the tuple variable t (for all the attributes)</a:t>
            </a:r>
          </a:p>
          <a:p>
            <a:pPr>
              <a:lnSpc>
                <a:spcPct val="80000"/>
              </a:lnSpc>
              <a:buFont typeface="Wingdings" pitchFamily="2" charset="2"/>
              <a:buNone/>
              <a:defRPr/>
            </a:pPr>
            <a:r>
              <a:rPr lang="en-US" sz="2800" b="1" dirty="0" smtClean="0">
                <a:solidFill>
                  <a:schemeClr val="accent2">
                    <a:lumMod val="40000"/>
                    <a:lumOff val="60000"/>
                  </a:schemeClr>
                </a:solidFill>
              </a:rPr>
              <a:t>         {</a:t>
            </a:r>
            <a:r>
              <a:rPr lang="en-US" sz="2800" b="1" dirty="0" err="1" smtClean="0">
                <a:solidFill>
                  <a:schemeClr val="accent2">
                    <a:lumMod val="40000"/>
                    <a:lumOff val="60000"/>
                  </a:schemeClr>
                </a:solidFill>
              </a:rPr>
              <a:t>t.Lname</a:t>
            </a:r>
            <a:r>
              <a:rPr lang="en-US" sz="2800" b="1" dirty="0" smtClean="0">
                <a:solidFill>
                  <a:schemeClr val="accent2">
                    <a:lumMod val="40000"/>
                    <a:lumOff val="60000"/>
                  </a:schemeClr>
                </a:solidFill>
              </a:rPr>
              <a:t>, </a:t>
            </a:r>
            <a:r>
              <a:rPr lang="en-US" sz="2800" b="1" dirty="0" err="1" smtClean="0">
                <a:solidFill>
                  <a:schemeClr val="accent2">
                    <a:lumMod val="40000"/>
                    <a:lumOff val="60000"/>
                  </a:schemeClr>
                </a:solidFill>
              </a:rPr>
              <a:t>t.Fname</a:t>
            </a:r>
            <a:r>
              <a:rPr lang="en-US" sz="2800" b="1" dirty="0" smtClean="0">
                <a:solidFill>
                  <a:schemeClr val="accent2">
                    <a:lumMod val="40000"/>
                    <a:lumOff val="60000"/>
                  </a:schemeClr>
                </a:solidFill>
              </a:rPr>
              <a:t> | EMPLOYEE (t) and </a:t>
            </a:r>
            <a:r>
              <a:rPr lang="en-US" sz="2800" b="1" dirty="0" err="1" smtClean="0">
                <a:solidFill>
                  <a:schemeClr val="accent2">
                    <a:lumMod val="40000"/>
                    <a:lumOff val="60000"/>
                  </a:schemeClr>
                </a:solidFill>
              </a:rPr>
              <a:t>t.Age</a:t>
            </a:r>
            <a:r>
              <a:rPr lang="en-US" sz="2800" b="1" dirty="0" smtClean="0">
                <a:solidFill>
                  <a:schemeClr val="accent2">
                    <a:lumMod val="40000"/>
                    <a:lumOff val="60000"/>
                  </a:schemeClr>
                </a:solidFill>
              </a:rPr>
              <a:t> &gt; 45}</a:t>
            </a:r>
            <a:r>
              <a:rPr lang="en-US" sz="2800" dirty="0" smtClean="0">
                <a:solidFill>
                  <a:schemeClr val="accent2">
                    <a:lumMod val="40000"/>
                    <a:lumOff val="60000"/>
                  </a:schemeClr>
                </a:solidFill>
              </a:rPr>
              <a:t> </a:t>
            </a:r>
          </a:p>
          <a:p>
            <a:pPr>
              <a:buFont typeface="Wingdings" pitchFamily="2" charset="2"/>
              <a:buNone/>
              <a:defRPr/>
            </a:pPr>
            <a:r>
              <a:rPr lang="en-US" sz="2800" b="1" i="1" dirty="0" smtClean="0">
                <a:solidFill>
                  <a:schemeClr val="accent1">
                    <a:lumMod val="60000"/>
                    <a:lumOff val="40000"/>
                  </a:schemeClr>
                </a:solidFill>
              </a:rPr>
              <a:t>QUESTION</a:t>
            </a:r>
            <a:r>
              <a:rPr lang="en-US" sz="2800" b="1" i="1" dirty="0">
                <a:solidFill>
                  <a:schemeClr val="accent1">
                    <a:lumMod val="60000"/>
                    <a:lumOff val="40000"/>
                  </a:schemeClr>
                </a:solidFill>
              </a:rPr>
              <a:t>: Retrieve the birth date and address of the employee whose name is </a:t>
            </a:r>
            <a:r>
              <a:rPr lang="en-US" sz="2800" b="1" i="1" dirty="0" smtClean="0">
                <a:solidFill>
                  <a:schemeClr val="accent1">
                    <a:lumMod val="60000"/>
                    <a:lumOff val="40000"/>
                  </a:schemeClr>
                </a:solidFill>
              </a:rPr>
              <a:t>‘Jon Mortensen’ assuming this is one of your tables (relations): </a:t>
            </a:r>
            <a:endParaRPr lang="en-US" sz="2800" b="1" i="1" dirty="0">
              <a:solidFill>
                <a:schemeClr val="accent1">
                  <a:lumMod val="60000"/>
                  <a:lumOff val="40000"/>
                </a:schemeClr>
              </a:solidFill>
            </a:endParaRPr>
          </a:p>
        </p:txBody>
      </p:sp>
      <p:cxnSp>
        <p:nvCxnSpPr>
          <p:cNvPr id="5" name="Straight Arrow Connector 4"/>
          <p:cNvCxnSpPr/>
          <p:nvPr/>
        </p:nvCxnSpPr>
        <p:spPr>
          <a:xfrm>
            <a:off x="4827494" y="1129553"/>
            <a:ext cx="981635" cy="1559859"/>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p:nvPr/>
        </p:nvCxnSpPr>
        <p:spPr>
          <a:xfrm>
            <a:off x="7221071" y="1694329"/>
            <a:ext cx="605117" cy="99508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2" name="Rectangle 11"/>
          <p:cNvSpPr/>
          <p:nvPr/>
        </p:nvSpPr>
        <p:spPr>
          <a:xfrm>
            <a:off x="4961965" y="2689412"/>
            <a:ext cx="4383741" cy="430306"/>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H="1">
            <a:off x="3724835" y="2111188"/>
            <a:ext cx="26894" cy="57822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6" name="Rectangle 15"/>
          <p:cNvSpPr/>
          <p:nvPr/>
        </p:nvSpPr>
        <p:spPr>
          <a:xfrm>
            <a:off x="2101429" y="2790264"/>
            <a:ext cx="2591595" cy="430306"/>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Group 201"/>
          <p:cNvGraphicFramePr>
            <a:graphicFrameLocks noGrp="1"/>
          </p:cNvGraphicFramePr>
          <p:nvPr>
            <p:extLst>
              <p:ext uri="{D42A27DB-BD31-4B8C-83A1-F6EECF244321}">
                <p14:modId xmlns:p14="http://schemas.microsoft.com/office/powerpoint/2010/main" val="2812054411"/>
              </p:ext>
            </p:extLst>
          </p:nvPr>
        </p:nvGraphicFramePr>
        <p:xfrm>
          <a:off x="1524000" y="4571999"/>
          <a:ext cx="8077203" cy="284163"/>
        </p:xfrm>
        <a:graphic>
          <a:graphicData uri="http://schemas.openxmlformats.org/drawingml/2006/table">
            <a:tbl>
              <a:tblPr/>
              <a:tblGrid>
                <a:gridCol w="963336">
                  <a:extLst>
                    <a:ext uri="{9D8B030D-6E8A-4147-A177-3AD203B41FA5}">
                      <a16:colId xmlns:a16="http://schemas.microsoft.com/office/drawing/2014/main" val="20000"/>
                    </a:ext>
                  </a:extLst>
                </a:gridCol>
                <a:gridCol w="741028">
                  <a:extLst>
                    <a:ext uri="{9D8B030D-6E8A-4147-A177-3AD203B41FA5}">
                      <a16:colId xmlns:a16="http://schemas.microsoft.com/office/drawing/2014/main" val="20001"/>
                    </a:ext>
                  </a:extLst>
                </a:gridCol>
                <a:gridCol w="889233">
                  <a:extLst>
                    <a:ext uri="{9D8B030D-6E8A-4147-A177-3AD203B41FA5}">
                      <a16:colId xmlns:a16="http://schemas.microsoft.com/office/drawing/2014/main" val="20002"/>
                    </a:ext>
                  </a:extLst>
                </a:gridCol>
                <a:gridCol w="666925">
                  <a:extLst>
                    <a:ext uri="{9D8B030D-6E8A-4147-A177-3AD203B41FA5}">
                      <a16:colId xmlns:a16="http://schemas.microsoft.com/office/drawing/2014/main" val="20003"/>
                    </a:ext>
                  </a:extLst>
                </a:gridCol>
                <a:gridCol w="815131">
                  <a:extLst>
                    <a:ext uri="{9D8B030D-6E8A-4147-A177-3AD203B41FA5}">
                      <a16:colId xmlns:a16="http://schemas.microsoft.com/office/drawing/2014/main" val="20004"/>
                    </a:ext>
                  </a:extLst>
                </a:gridCol>
                <a:gridCol w="963336">
                  <a:extLst>
                    <a:ext uri="{9D8B030D-6E8A-4147-A177-3AD203B41FA5}">
                      <a16:colId xmlns:a16="http://schemas.microsoft.com/office/drawing/2014/main" val="20005"/>
                    </a:ext>
                  </a:extLst>
                </a:gridCol>
                <a:gridCol w="518720">
                  <a:extLst>
                    <a:ext uri="{9D8B030D-6E8A-4147-A177-3AD203B41FA5}">
                      <a16:colId xmlns:a16="http://schemas.microsoft.com/office/drawing/2014/main" val="20006"/>
                    </a:ext>
                  </a:extLst>
                </a:gridCol>
                <a:gridCol w="815131">
                  <a:extLst>
                    <a:ext uri="{9D8B030D-6E8A-4147-A177-3AD203B41FA5}">
                      <a16:colId xmlns:a16="http://schemas.microsoft.com/office/drawing/2014/main" val="20007"/>
                    </a:ext>
                  </a:extLst>
                </a:gridCol>
                <a:gridCol w="1018563">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tblGrid>
              <a:tr h="28416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1" i="0" u="none" strike="noStrike" cap="none" normalizeH="0" baseline="0" dirty="0" err="1" smtClean="0">
                          <a:ln>
                            <a:noFill/>
                          </a:ln>
                          <a:solidFill>
                            <a:schemeClr val="tx1"/>
                          </a:solidFill>
                          <a:effectLst/>
                          <a:latin typeface="Times New Roman" pitchFamily="18" charset="0"/>
                        </a:rPr>
                        <a:t>FName</a:t>
                      </a:r>
                      <a:endParaRPr kumimoji="0" lang="en-US" sz="1400" b="1" i="0" u="none" strike="noStrike" cap="none" normalizeH="0" baseline="0" dirty="0" smtClean="0">
                        <a:ln>
                          <a:noFill/>
                        </a:ln>
                        <a:solidFill>
                          <a:schemeClr val="tx1"/>
                        </a:solidFill>
                        <a:effectLst/>
                        <a:latin typeface="Times New Roman" pitchFamily="18" charset="0"/>
                      </a:endParaRPr>
                    </a:p>
                  </a:txBody>
                  <a:tcPr marT="45833" marB="4583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1" i="0" u="none" strike="noStrike" cap="none" normalizeH="0" baseline="0" dirty="0" err="1" smtClean="0">
                          <a:ln>
                            <a:noFill/>
                          </a:ln>
                          <a:solidFill>
                            <a:schemeClr val="tx1"/>
                          </a:solidFill>
                          <a:effectLst/>
                          <a:latin typeface="Times New Roman" pitchFamily="18" charset="0"/>
                        </a:rPr>
                        <a:t>Minit</a:t>
                      </a:r>
                      <a:endParaRPr kumimoji="0" lang="en-US" sz="1400" b="1" i="0" u="none" strike="noStrike" cap="none" normalizeH="0" baseline="0" dirty="0" smtClean="0">
                        <a:ln>
                          <a:noFill/>
                        </a:ln>
                        <a:solidFill>
                          <a:schemeClr val="tx1"/>
                        </a:solidFill>
                        <a:effectLst/>
                        <a:latin typeface="Times New Roman" pitchFamily="18" charset="0"/>
                      </a:endParaRPr>
                    </a:p>
                  </a:txBody>
                  <a:tcPr marT="45833" marB="4583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1" i="0" u="none" strike="noStrike" cap="none" normalizeH="0" baseline="0" dirty="0" err="1" smtClean="0">
                          <a:ln>
                            <a:noFill/>
                          </a:ln>
                          <a:solidFill>
                            <a:schemeClr val="tx1"/>
                          </a:solidFill>
                          <a:effectLst/>
                          <a:latin typeface="Times New Roman" pitchFamily="18" charset="0"/>
                        </a:rPr>
                        <a:t>Lname</a:t>
                      </a:r>
                      <a:endParaRPr kumimoji="0" lang="en-US" sz="1400" b="1" i="0" u="none" strike="noStrike" cap="none" normalizeH="0" baseline="0" dirty="0" smtClean="0">
                        <a:ln>
                          <a:noFill/>
                        </a:ln>
                        <a:solidFill>
                          <a:schemeClr val="tx1"/>
                        </a:solidFill>
                        <a:effectLst/>
                        <a:latin typeface="Times New Roman" pitchFamily="18" charset="0"/>
                      </a:endParaRPr>
                    </a:p>
                  </a:txBody>
                  <a:tcPr marT="45833" marB="4583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1" i="0" u="sng" strike="noStrike" cap="none" normalizeH="0" baseline="0" dirty="0" smtClean="0">
                          <a:ln>
                            <a:noFill/>
                          </a:ln>
                          <a:solidFill>
                            <a:schemeClr val="tx1"/>
                          </a:solidFill>
                          <a:effectLst/>
                          <a:latin typeface="Times New Roman" pitchFamily="18" charset="0"/>
                        </a:rPr>
                        <a:t>SSN</a:t>
                      </a:r>
                    </a:p>
                  </a:txBody>
                  <a:tcPr marT="45833" marB="4583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1" i="0" u="none" strike="noStrike" cap="none" normalizeH="0" baseline="0" dirty="0" err="1" smtClean="0">
                          <a:ln>
                            <a:noFill/>
                          </a:ln>
                          <a:solidFill>
                            <a:schemeClr val="tx1"/>
                          </a:solidFill>
                          <a:effectLst/>
                          <a:latin typeface="Times New Roman" pitchFamily="18" charset="0"/>
                        </a:rPr>
                        <a:t>BDate</a:t>
                      </a:r>
                      <a:endParaRPr kumimoji="0" lang="en-US" sz="1400" b="1" i="0" u="none" strike="noStrike" cap="none" normalizeH="0" baseline="0" dirty="0" smtClean="0">
                        <a:ln>
                          <a:noFill/>
                        </a:ln>
                        <a:solidFill>
                          <a:schemeClr val="tx1"/>
                        </a:solidFill>
                        <a:effectLst/>
                        <a:latin typeface="Times New Roman" pitchFamily="18" charset="0"/>
                      </a:endParaRPr>
                    </a:p>
                  </a:txBody>
                  <a:tcPr marT="45833" marB="4583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rPr>
                        <a:t>Address</a:t>
                      </a:r>
                    </a:p>
                  </a:txBody>
                  <a:tcPr marT="45833" marB="4583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rPr>
                        <a:t>Sex</a:t>
                      </a:r>
                    </a:p>
                  </a:txBody>
                  <a:tcPr marT="45833" marB="4583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rPr>
                        <a:t>Salary</a:t>
                      </a:r>
                    </a:p>
                  </a:txBody>
                  <a:tcPr marT="45833" marB="4583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1" i="0" u="none" strike="noStrike" cap="none" normalizeH="0" baseline="0" dirty="0" err="1" smtClean="0">
                          <a:ln>
                            <a:noFill/>
                          </a:ln>
                          <a:solidFill>
                            <a:schemeClr val="tx1"/>
                          </a:solidFill>
                          <a:effectLst/>
                          <a:latin typeface="Times New Roman" pitchFamily="18" charset="0"/>
                        </a:rPr>
                        <a:t>SuperSSN</a:t>
                      </a:r>
                      <a:endParaRPr kumimoji="0" lang="en-US" sz="1400" b="1" i="0" u="none" strike="noStrike" cap="none" normalizeH="0" baseline="0" dirty="0" smtClean="0">
                        <a:ln>
                          <a:noFill/>
                        </a:ln>
                        <a:solidFill>
                          <a:schemeClr val="tx1"/>
                        </a:solidFill>
                        <a:effectLst/>
                        <a:latin typeface="Times New Roman" pitchFamily="18" charset="0"/>
                      </a:endParaRPr>
                    </a:p>
                  </a:txBody>
                  <a:tcPr marT="45833" marB="4583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rPr>
                        <a:t>DNO</a:t>
                      </a:r>
                    </a:p>
                  </a:txBody>
                  <a:tcPr marT="45833" marB="4583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 name="Text Box 191"/>
          <p:cNvSpPr txBox="1">
            <a:spLocks noChangeArrowheads="1"/>
          </p:cNvSpPr>
          <p:nvPr/>
        </p:nvSpPr>
        <p:spPr bwMode="auto">
          <a:xfrm>
            <a:off x="1447800" y="4190999"/>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a:latin typeface="Times New Roman" panose="02020603050405020304" pitchFamily="18" charset="0"/>
              </a:rPr>
              <a:t>Employee</a:t>
            </a:r>
          </a:p>
        </p:txBody>
      </p:sp>
      <p:sp>
        <p:nvSpPr>
          <p:cNvPr id="18" name="Rectangle 17"/>
          <p:cNvSpPr/>
          <p:nvPr/>
        </p:nvSpPr>
        <p:spPr>
          <a:xfrm>
            <a:off x="1524000" y="5127812"/>
            <a:ext cx="10034400" cy="1274195"/>
          </a:xfrm>
          <a:prstGeom prst="rect">
            <a:avLst/>
          </a:prstGeom>
        </p:spPr>
        <p:txBody>
          <a:bodyPr wrap="square">
            <a:spAutoFit/>
          </a:bodyPr>
          <a:lstStyle/>
          <a:p>
            <a:pPr>
              <a:lnSpc>
                <a:spcPct val="80000"/>
              </a:lnSpc>
              <a:buFont typeface="Wingdings" pitchFamily="2" charset="2"/>
              <a:buNone/>
              <a:defRPr/>
            </a:pPr>
            <a:r>
              <a:rPr lang="en-US" sz="3200" dirty="0" smtClean="0"/>
              <a:t>ANSWER:</a:t>
            </a:r>
            <a:r>
              <a:rPr lang="en-US" sz="3200" dirty="0"/>
              <a:t>		</a:t>
            </a:r>
            <a:endParaRPr lang="en-US" sz="3200" dirty="0" smtClean="0"/>
          </a:p>
          <a:p>
            <a:pPr>
              <a:lnSpc>
                <a:spcPct val="80000"/>
              </a:lnSpc>
              <a:buFont typeface="Wingdings" pitchFamily="2" charset="2"/>
              <a:buNone/>
              <a:defRPr/>
            </a:pPr>
            <a:r>
              <a:rPr lang="en-US" sz="3200" b="1" dirty="0" smtClean="0"/>
              <a:t>{</a:t>
            </a:r>
            <a:r>
              <a:rPr lang="en-US" sz="3200" b="1" dirty="0" err="1" smtClean="0"/>
              <a:t>t.Bdate</a:t>
            </a:r>
            <a:r>
              <a:rPr lang="en-US" sz="3200" b="1" dirty="0" smtClean="0"/>
              <a:t>, </a:t>
            </a:r>
            <a:r>
              <a:rPr lang="en-US" sz="3200" b="1" dirty="0" err="1" smtClean="0"/>
              <a:t>t.Address</a:t>
            </a:r>
            <a:r>
              <a:rPr lang="en-US" sz="3200" b="1" dirty="0" smtClean="0"/>
              <a:t> </a:t>
            </a:r>
            <a:r>
              <a:rPr lang="en-US" sz="3200" b="1" dirty="0"/>
              <a:t>| EMPLOYEE(t) AND </a:t>
            </a:r>
            <a:r>
              <a:rPr lang="en-US" sz="3200" b="1" dirty="0" err="1" smtClean="0"/>
              <a:t>t.Fname</a:t>
            </a:r>
            <a:r>
              <a:rPr lang="en-US" sz="3200" b="1" dirty="0" smtClean="0"/>
              <a:t>=“Jon” and </a:t>
            </a:r>
            <a:r>
              <a:rPr lang="en-US" sz="3200" b="1" dirty="0" err="1" smtClean="0"/>
              <a:t>t.Lname</a:t>
            </a:r>
            <a:r>
              <a:rPr lang="en-US" sz="3200" b="1" dirty="0" smtClean="0"/>
              <a:t>=“Mortensen”}</a:t>
            </a:r>
            <a:endParaRPr lang="en-US" sz="3200" dirty="0"/>
          </a:p>
        </p:txBody>
      </p:sp>
    </p:spTree>
    <p:extLst>
      <p:ext uri="{BB962C8B-B14F-4D97-AF65-F5344CB8AC3E}">
        <p14:creationId xmlns:p14="http://schemas.microsoft.com/office/powerpoint/2010/main" val="57442972"/>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182">
                                            <p:txEl>
                                              <p:pRg st="2" end="2"/>
                                            </p:txEl>
                                          </p:spTgt>
                                        </p:tgtEl>
                                        <p:attrNameLst>
                                          <p:attrName>style.visibility</p:attrName>
                                        </p:attrNameLst>
                                      </p:cBhvr>
                                      <p:to>
                                        <p:strVal val="visible"/>
                                      </p:to>
                                    </p:set>
                                    <p:animEffect transition="in" filter="barn(inVertical)">
                                      <p:cBhvr>
                                        <p:cTn id="12" dur="500"/>
                                        <p:tgtEl>
                                          <p:spTgt spid="718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7182">
                                            <p:txEl>
                                              <p:pRg st="3" end="3"/>
                                            </p:txEl>
                                          </p:spTgt>
                                        </p:tgtEl>
                                        <p:attrNameLst>
                                          <p:attrName>style.visibility</p:attrName>
                                        </p:attrNameLst>
                                      </p:cBhvr>
                                      <p:to>
                                        <p:strVal val="visible"/>
                                      </p:to>
                                    </p:set>
                                    <p:animEffect transition="in" filter="barn(inVertical)">
                                      <p:cBhvr>
                                        <p:cTn id="25" dur="500"/>
                                        <p:tgtEl>
                                          <p:spTgt spid="718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arn(inVertical)">
                                      <p:cBhvr>
                                        <p:cTn id="30" dur="500"/>
                                        <p:tgtEl>
                                          <p:spTgt spid="15"/>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arn(inVertical)">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7182">
                                            <p:txEl>
                                              <p:pRg st="5" end="5"/>
                                            </p:txEl>
                                          </p:spTgt>
                                        </p:tgtEl>
                                        <p:attrNameLst>
                                          <p:attrName>style.visibility</p:attrName>
                                        </p:attrNameLst>
                                      </p:cBhvr>
                                      <p:to>
                                        <p:strVal val="visible"/>
                                      </p:to>
                                    </p:set>
                                    <p:animEffect transition="in" filter="barn(inVertical)">
                                      <p:cBhvr>
                                        <p:cTn id="38" dur="500"/>
                                        <p:tgtEl>
                                          <p:spTgt spid="7182">
                                            <p:txEl>
                                              <p:pRg st="5" end="5"/>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inVertical)">
                                      <p:cBhvr>
                                        <p:cTn id="41" dur="500"/>
                                        <p:tgtEl>
                                          <p:spTgt spid="20"/>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barn(inVertical)">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animEffect transition="in" filter="barn(inVertical)">
                                      <p:cBhvr>
                                        <p:cTn id="49" dur="500"/>
                                        <p:tgtEl>
                                          <p:spTgt spid="18">
                                            <p:txEl>
                                              <p:pRg st="0" end="0"/>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18">
                                            <p:txEl>
                                              <p:pRg st="1" end="1"/>
                                            </p:txEl>
                                          </p:spTgt>
                                        </p:tgtEl>
                                        <p:attrNameLst>
                                          <p:attrName>style.visibility</p:attrName>
                                        </p:attrNameLst>
                                      </p:cBhvr>
                                      <p:to>
                                        <p:strVal val="visible"/>
                                      </p:to>
                                    </p:set>
                                    <p:animEffect transition="in" filter="barn(inVertical)">
                                      <p:cBhvr>
                                        <p:cTn id="52"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2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19797</TotalTime>
  <Words>390</Words>
  <Application>Microsoft Office PowerPoint</Application>
  <PresentationFormat>Widescreen</PresentationFormat>
  <Paragraphs>110</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Times New Roman</vt:lpstr>
      <vt:lpstr>Trebuchet MS</vt:lpstr>
      <vt:lpstr>Tw Cen MT</vt:lpstr>
      <vt:lpstr>Wingdings</vt:lpstr>
      <vt:lpstr>Circuit</vt:lpstr>
      <vt:lpstr>Week 6</vt:lpstr>
      <vt:lpstr>Student Objectives</vt:lpstr>
      <vt:lpstr>Relational calculus</vt:lpstr>
      <vt:lpstr>Tuple Relational Calculus</vt:lpstr>
      <vt:lpstr>PowerPoint Presentation</vt:lpstr>
    </vt:vector>
  </TitlesOfParts>
  <Company>UWO CSD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K. Reid</dc:creator>
  <cp:lastModifiedBy>Laura K. Reid</cp:lastModifiedBy>
  <cp:revision>247</cp:revision>
  <dcterms:created xsi:type="dcterms:W3CDTF">2018-03-21T22:41:40Z</dcterms:created>
  <dcterms:modified xsi:type="dcterms:W3CDTF">2018-07-31T17:05:12Z</dcterms:modified>
</cp:coreProperties>
</file>