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67" r:id="rId2"/>
    <p:sldId id="265" r:id="rId3"/>
    <p:sldId id="448" r:id="rId4"/>
    <p:sldId id="441" r:id="rId5"/>
    <p:sldId id="445" r:id="rId6"/>
    <p:sldId id="446" r:id="rId7"/>
    <p:sldId id="44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7/31/2018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6</a:t>
            </a:r>
            <a:endParaRPr lang="en-US" dirty="0"/>
          </a:p>
        </p:txBody>
      </p:sp>
      <p:sp>
        <p:nvSpPr>
          <p:cNvPr id="3" name="Subtitle 2"/>
          <p:cNvSpPr>
            <a:spLocks noGrp="1"/>
          </p:cNvSpPr>
          <p:nvPr>
            <p:ph type="subTitle" idx="1"/>
          </p:nvPr>
        </p:nvSpPr>
        <p:spPr>
          <a:xfrm>
            <a:off x="1876424" y="3632518"/>
            <a:ext cx="8791575" cy="1655762"/>
          </a:xfrm>
        </p:spPr>
        <p:txBody>
          <a:bodyPr/>
          <a:lstStyle/>
          <a:p>
            <a:r>
              <a:rPr lang="en-US" dirty="0" smtClean="0"/>
              <a:t>Doing a DIVISION in Tuple Relational Calculus</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Objectives</a:t>
            </a:r>
            <a:endParaRPr lang="en-US" dirty="0"/>
          </a:p>
        </p:txBody>
      </p:sp>
      <p:sp>
        <p:nvSpPr>
          <p:cNvPr id="3" name="Content Placeholder 2"/>
          <p:cNvSpPr>
            <a:spLocks noGrp="1"/>
          </p:cNvSpPr>
          <p:nvPr>
            <p:ph idx="1"/>
          </p:nvPr>
        </p:nvSpPr>
        <p:spPr>
          <a:xfrm>
            <a:off x="1141411" y="1884362"/>
            <a:ext cx="10481628" cy="3998912"/>
          </a:xfrm>
        </p:spPr>
        <p:txBody>
          <a:bodyPr>
            <a:normAutofit/>
          </a:bodyPr>
          <a:lstStyle/>
          <a:p>
            <a:r>
              <a:rPr lang="en-US" dirty="0" smtClean="0"/>
              <a:t>Upon completion of this video, you should be able to:</a:t>
            </a:r>
          </a:p>
          <a:p>
            <a:pPr lvl="1"/>
            <a:r>
              <a:rPr lang="en-US" dirty="0" smtClean="0"/>
              <a:t>Understand the </a:t>
            </a:r>
            <a:r>
              <a:rPr lang="en-US" dirty="0" smtClean="0"/>
              <a:t>tuple relational calculus statement that will answer the query using DIVISION</a:t>
            </a:r>
          </a:p>
        </p:txBody>
      </p:sp>
      <p:sp>
        <p:nvSpPr>
          <p:cNvPr id="6" name="Footer Placeholder 5"/>
          <p:cNvSpPr>
            <a:spLocks noGrp="1"/>
          </p:cNvSpPr>
          <p:nvPr>
            <p:ph type="ftr" sz="quarter" idx="11"/>
          </p:nvPr>
        </p:nvSpPr>
        <p:spPr/>
        <p:txBody>
          <a:bodyPr/>
          <a:lstStyle/>
          <a:p>
            <a:r>
              <a:rPr lang="en-US" dirty="0"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 name="Footer Placeholder 2"/>
          <p:cNvSpPr>
            <a:spLocks noGrp="1"/>
          </p:cNvSpPr>
          <p:nvPr>
            <p:ph type="ftr" sz="quarter" idx="11"/>
          </p:nvPr>
        </p:nvSpPr>
        <p:spPr/>
        <p:txBody>
          <a:bodyPr/>
          <a:lstStyle/>
          <a:p>
            <a:pPr>
              <a:defRPr/>
            </a:pPr>
            <a:r>
              <a:rPr lang="en-US"/>
              <a:t>CS319</a:t>
            </a:r>
          </a:p>
        </p:txBody>
      </p:sp>
      <p:sp>
        <p:nvSpPr>
          <p:cNvPr id="737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4B2EB983-84D7-4180-9234-65678E203F42}" type="slidenum">
              <a:rPr lang="en-US" altLang="en-US" sz="2400">
                <a:latin typeface="Times New Roman" panose="02020603050405020304" pitchFamily="18" charset="0"/>
              </a:rPr>
              <a:pPr lvl="1">
                <a:spcBef>
                  <a:spcPct val="0"/>
                </a:spcBef>
                <a:buClrTx/>
                <a:buFontTx/>
                <a:buNone/>
              </a:pPr>
              <a:t>3</a:t>
            </a:fld>
            <a:endParaRPr lang="en-US" altLang="en-US" sz="2400">
              <a:latin typeface="Times New Roman" panose="02020603050405020304" pitchFamily="18" charset="0"/>
            </a:endParaRPr>
          </a:p>
        </p:txBody>
      </p:sp>
      <p:sp>
        <p:nvSpPr>
          <p:cNvPr id="73733" name="Text Box 2"/>
          <p:cNvSpPr txBox="1">
            <a:spLocks noChangeArrowheads="1"/>
          </p:cNvSpPr>
          <p:nvPr/>
        </p:nvSpPr>
        <p:spPr bwMode="auto">
          <a:xfrm>
            <a:off x="1305560" y="38100"/>
            <a:ext cx="856996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spcBef>
                <a:spcPct val="50000"/>
              </a:spcBef>
              <a:buClrTx/>
              <a:buSzTx/>
              <a:buNone/>
            </a:pPr>
            <a:r>
              <a:rPr lang="en-US" altLang="en-US" sz="2400" b="1" dirty="0" smtClean="0">
                <a:latin typeface="Times New Roman" panose="02020603050405020304" pitchFamily="18" charset="0"/>
              </a:rPr>
              <a:t>In Relational Algebra, we </a:t>
            </a:r>
            <a:r>
              <a:rPr lang="en-US" altLang="en-US" sz="2400" b="1" dirty="0">
                <a:latin typeface="Times New Roman" panose="02020603050405020304" pitchFamily="18" charset="0"/>
              </a:rPr>
              <a:t>have this: CC </a:t>
            </a:r>
            <a:r>
              <a:rPr lang="en-US" altLang="en-US" sz="2400" b="1" dirty="0">
                <a:latin typeface="Times New Roman" panose="02020603050405020304" pitchFamily="18" charset="0"/>
                <a:sym typeface="Wingdings" panose="05000000000000000000" pitchFamily="2" charset="2"/>
              </a:rPr>
              <a:t> </a:t>
            </a:r>
            <a:r>
              <a:rPr lang="en-US" altLang="en-US" sz="2400" b="1" dirty="0">
                <a:latin typeface="Arial" panose="020B0604020202020204" pitchFamily="34" charset="0"/>
                <a:cs typeface="Arial" panose="020B0604020202020204" pitchFamily="34" charset="0"/>
              </a:rPr>
              <a:t>AA</a:t>
            </a:r>
            <a:r>
              <a:rPr lang="en-US" altLang="en-US" sz="2400" b="1" dirty="0">
                <a:latin typeface="Times New Roman" panose="02020603050405020304" pitchFamily="18" charset="0"/>
              </a:rPr>
              <a:t> </a:t>
            </a:r>
            <a:r>
              <a:rPr lang="en-US" altLang="en-US" sz="2800" b="1" dirty="0">
                <a:latin typeface="Arial" panose="020B0604020202020204" pitchFamily="34" charset="0"/>
                <a:cs typeface="Arial" panose="020B0604020202020204" pitchFamily="34" charset="0"/>
                <a:sym typeface="Symbol" panose="05050102010706020507" pitchFamily="18" charset="2"/>
              </a:rPr>
              <a:t></a:t>
            </a:r>
            <a:r>
              <a:rPr lang="en-US" altLang="en-US" sz="2400" b="1" dirty="0">
                <a:latin typeface="Arial" panose="020B0604020202020204" pitchFamily="34" charset="0"/>
                <a:cs typeface="Arial" panose="020B0604020202020204" pitchFamily="34" charset="0"/>
              </a:rPr>
              <a:t> </a:t>
            </a:r>
            <a:r>
              <a:rPr lang="en-US" altLang="en-US" sz="2400" b="1" dirty="0" smtClean="0">
                <a:latin typeface="Arial" panose="020B0604020202020204" pitchFamily="34" charset="0"/>
                <a:cs typeface="Arial" panose="020B0604020202020204" pitchFamily="34" charset="0"/>
              </a:rPr>
              <a:t>BB</a:t>
            </a:r>
            <a:endParaRPr lang="en-US" altLang="en-US" sz="2400" b="1" dirty="0">
              <a:latin typeface="Times New Roman" panose="02020603050405020304" pitchFamily="18" charset="0"/>
            </a:endParaRPr>
          </a:p>
          <a:p>
            <a:pPr eaLnBrk="1" hangingPunct="1">
              <a:spcBef>
                <a:spcPct val="50000"/>
              </a:spcBef>
              <a:buClrTx/>
              <a:buSzTx/>
              <a:buFontTx/>
              <a:buNone/>
            </a:pPr>
            <a:endParaRPr lang="en-US" altLang="en-US" sz="2400" b="1" dirty="0">
              <a:solidFill>
                <a:schemeClr val="accent2">
                  <a:lumMod val="40000"/>
                  <a:lumOff val="60000"/>
                </a:schemeClr>
              </a:solidFill>
              <a:latin typeface="Times New Roman" panose="02020603050405020304" pitchFamily="18" charset="0"/>
            </a:endParaRPr>
          </a:p>
        </p:txBody>
      </p:sp>
      <p:graphicFrame>
        <p:nvGraphicFramePr>
          <p:cNvPr id="115805" name="Group 93"/>
          <p:cNvGraphicFramePr>
            <a:graphicFrameLocks noGrp="1"/>
          </p:cNvGraphicFramePr>
          <p:nvPr>
            <p:extLst/>
          </p:nvPr>
        </p:nvGraphicFramePr>
        <p:xfrm>
          <a:off x="2438400" y="1143000"/>
          <a:ext cx="1574800" cy="5467384"/>
        </p:xfrm>
        <a:graphic>
          <a:graphicData uri="http://schemas.openxmlformats.org/drawingml/2006/table">
            <a:tbl>
              <a:tblPr firstRow="1">
                <a:tableStyleId>{B301B821-A1FF-4177-AEE7-76D212191A09}</a:tableStyleId>
              </a:tblPr>
              <a:tblGrid>
                <a:gridCol w="833718">
                  <a:extLst>
                    <a:ext uri="{9D8B030D-6E8A-4147-A177-3AD203B41FA5}">
                      <a16:colId xmlns:a16="http://schemas.microsoft.com/office/drawing/2014/main" val="20000"/>
                    </a:ext>
                  </a:extLst>
                </a:gridCol>
                <a:gridCol w="741082">
                  <a:extLst>
                    <a:ext uri="{9D8B030D-6E8A-4147-A177-3AD203B41FA5}">
                      <a16:colId xmlns:a16="http://schemas.microsoft.com/office/drawing/2014/main" val="20001"/>
                    </a:ext>
                  </a:extLst>
                </a:gridCol>
              </a:tblGrid>
              <a:tr h="4205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dirty="0" smtClean="0">
                          <a:ln>
                            <a:noFill/>
                          </a:ln>
                          <a:effectLst/>
                        </a:rPr>
                        <a:t>A</a:t>
                      </a:r>
                      <a:endParaRPr kumimoji="0" lang="en-US" sz="2400" b="1"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dirty="0" smtClean="0">
                          <a:ln>
                            <a:noFill/>
                          </a:ln>
                          <a:effectLst/>
                        </a:rPr>
                        <a:t>B</a:t>
                      </a:r>
                      <a:endParaRPr kumimoji="0" lang="en-US" sz="2400" b="1"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0"/>
                  </a:ext>
                </a:extLst>
              </a:tr>
              <a:tr h="4205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a1</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dirty="0" smtClean="0">
                          <a:ln>
                            <a:noFill/>
                          </a:ln>
                          <a:effectLst/>
                        </a:rPr>
                        <a:t>b1</a:t>
                      </a:r>
                      <a:endParaRPr kumimoji="0" lang="en-US" sz="24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1"/>
                  </a:ext>
                </a:extLst>
              </a:tr>
              <a:tr h="4205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dirty="0" smtClean="0">
                          <a:ln>
                            <a:noFill/>
                          </a:ln>
                          <a:effectLst/>
                        </a:rPr>
                        <a:t>a2</a:t>
                      </a:r>
                      <a:endParaRPr kumimoji="0" lang="en-US" sz="24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dirty="0" smtClean="0">
                          <a:ln>
                            <a:noFill/>
                          </a:ln>
                          <a:effectLst/>
                        </a:rPr>
                        <a:t>b1</a:t>
                      </a:r>
                      <a:endParaRPr kumimoji="0" lang="en-US" sz="24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2"/>
                  </a:ext>
                </a:extLst>
              </a:tr>
              <a:tr h="4205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a3</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b1</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3"/>
                  </a:ext>
                </a:extLst>
              </a:tr>
              <a:tr h="4205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a4</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b1</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4"/>
                  </a:ext>
                </a:extLst>
              </a:tr>
              <a:tr h="4205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dirty="0" smtClean="0">
                          <a:ln>
                            <a:noFill/>
                          </a:ln>
                          <a:effectLst/>
                        </a:rPr>
                        <a:t>a1</a:t>
                      </a:r>
                      <a:endParaRPr kumimoji="0" lang="en-US" sz="24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b2</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5"/>
                  </a:ext>
                </a:extLst>
              </a:tr>
              <a:tr h="4205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a3</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b2</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6"/>
                  </a:ext>
                </a:extLst>
              </a:tr>
              <a:tr h="4205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a2</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b3</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7"/>
                  </a:ext>
                </a:extLst>
              </a:tr>
              <a:tr h="4205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a3</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b3</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8"/>
                  </a:ext>
                </a:extLst>
              </a:tr>
              <a:tr h="4205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a4</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b3</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9"/>
                  </a:ext>
                </a:extLst>
              </a:tr>
              <a:tr h="4205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a1</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b4</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10"/>
                  </a:ext>
                </a:extLst>
              </a:tr>
              <a:tr h="4205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a2</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b4</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11"/>
                  </a:ext>
                </a:extLst>
              </a:tr>
              <a:tr h="42056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smtClean="0">
                          <a:ln>
                            <a:noFill/>
                          </a:ln>
                          <a:effectLst/>
                        </a:rPr>
                        <a:t>a3</a:t>
                      </a:r>
                      <a:endParaRPr kumimoji="0" lang="en-US" sz="2400" b="0" i="0" u="none" strike="noStrike" cap="none" normalizeH="0" baseline="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u="none" strike="noStrike" cap="none" normalizeH="0" baseline="0" dirty="0" smtClean="0">
                          <a:ln>
                            <a:noFill/>
                          </a:ln>
                          <a:effectLst/>
                        </a:rPr>
                        <a:t>b4</a:t>
                      </a:r>
                      <a:endParaRPr kumimoji="0" lang="en-US" sz="24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12"/>
                  </a:ext>
                </a:extLst>
              </a:tr>
            </a:tbl>
          </a:graphicData>
        </a:graphic>
      </p:graphicFrame>
      <p:graphicFrame>
        <p:nvGraphicFramePr>
          <p:cNvPr id="115772" name="Group 60"/>
          <p:cNvGraphicFramePr>
            <a:graphicFrameLocks noGrp="1"/>
          </p:cNvGraphicFramePr>
          <p:nvPr>
            <p:extLst/>
          </p:nvPr>
        </p:nvGraphicFramePr>
        <p:xfrm>
          <a:off x="4607560" y="1143000"/>
          <a:ext cx="889000" cy="1978024"/>
        </p:xfrm>
        <a:graphic>
          <a:graphicData uri="http://schemas.openxmlformats.org/drawingml/2006/table">
            <a:tbl>
              <a:tblPr firstRow="1">
                <a:tableStyleId>{B301B821-A1FF-4177-AEE7-76D212191A09}</a:tableStyleId>
              </a:tblPr>
              <a:tblGrid>
                <a:gridCol w="889000">
                  <a:extLst>
                    <a:ext uri="{9D8B030D-6E8A-4147-A177-3AD203B41FA5}">
                      <a16:colId xmlns:a16="http://schemas.microsoft.com/office/drawing/2014/main" val="20000"/>
                    </a:ext>
                  </a:extLst>
                </a:gridCol>
              </a:tblGrid>
              <a:tr h="494506">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u="none" strike="noStrike" cap="none" normalizeH="0" baseline="0" dirty="0" smtClean="0">
                          <a:ln>
                            <a:noFill/>
                          </a:ln>
                          <a:effectLst/>
                        </a:rPr>
                        <a:t>A</a:t>
                      </a:r>
                      <a:endParaRPr kumimoji="0" lang="en-US" sz="2800" b="1" i="0" u="none" strike="noStrike" cap="none" normalizeH="0" baseline="0" dirty="0" smtClean="0">
                        <a:ln>
                          <a:noFill/>
                        </a:ln>
                        <a:solidFill>
                          <a:schemeClr val="tx1"/>
                        </a:solidFill>
                        <a:effectLst/>
                        <a:latin typeface="Times New Roman" pitchFamily="18" charset="0"/>
                      </a:endParaRPr>
                    </a:p>
                  </a:txBody>
                  <a:tcPr marT="45717" marB="45717" horzOverflow="overflow"/>
                </a:tc>
                <a:extLst>
                  <a:ext uri="{0D108BD9-81ED-4DB2-BD59-A6C34878D82A}">
                    <a16:rowId xmlns:a16="http://schemas.microsoft.com/office/drawing/2014/main" val="10000"/>
                  </a:ext>
                </a:extLst>
              </a:tr>
              <a:tr h="494506">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u="none" strike="noStrike" cap="none" normalizeH="0" baseline="0" dirty="0" smtClean="0">
                          <a:ln>
                            <a:noFill/>
                          </a:ln>
                          <a:effectLst/>
                        </a:rPr>
                        <a:t>a1</a:t>
                      </a:r>
                      <a:endParaRPr kumimoji="0" lang="en-US" sz="2800" b="0" i="0" u="none" strike="noStrike" cap="none" normalizeH="0" baseline="0" dirty="0" smtClean="0">
                        <a:ln>
                          <a:noFill/>
                        </a:ln>
                        <a:solidFill>
                          <a:schemeClr val="tx1"/>
                        </a:solidFill>
                        <a:effectLst/>
                        <a:latin typeface="Times New Roman" pitchFamily="18" charset="0"/>
                      </a:endParaRPr>
                    </a:p>
                  </a:txBody>
                  <a:tcPr marT="45717" marB="45717" horzOverflow="overflow"/>
                </a:tc>
                <a:extLst>
                  <a:ext uri="{0D108BD9-81ED-4DB2-BD59-A6C34878D82A}">
                    <a16:rowId xmlns:a16="http://schemas.microsoft.com/office/drawing/2014/main" val="10001"/>
                  </a:ext>
                </a:extLst>
              </a:tr>
              <a:tr h="494506">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u="none" strike="noStrike" cap="none" normalizeH="0" baseline="0" smtClean="0">
                          <a:ln>
                            <a:noFill/>
                          </a:ln>
                          <a:effectLst/>
                        </a:rPr>
                        <a:t>a2</a:t>
                      </a:r>
                      <a:endParaRPr kumimoji="0" lang="en-US" sz="2800" b="0" i="0" u="none" strike="noStrike" cap="none" normalizeH="0" baseline="0" smtClean="0">
                        <a:ln>
                          <a:noFill/>
                        </a:ln>
                        <a:solidFill>
                          <a:schemeClr val="tx1"/>
                        </a:solidFill>
                        <a:effectLst/>
                        <a:latin typeface="Times New Roman" pitchFamily="18" charset="0"/>
                      </a:endParaRPr>
                    </a:p>
                  </a:txBody>
                  <a:tcPr marT="45717" marB="45717" horzOverflow="overflow"/>
                </a:tc>
                <a:extLst>
                  <a:ext uri="{0D108BD9-81ED-4DB2-BD59-A6C34878D82A}">
                    <a16:rowId xmlns:a16="http://schemas.microsoft.com/office/drawing/2014/main" val="10002"/>
                  </a:ext>
                </a:extLst>
              </a:tr>
              <a:tr h="494506">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u="none" strike="noStrike" cap="none" normalizeH="0" baseline="0" dirty="0" smtClean="0">
                          <a:ln>
                            <a:noFill/>
                          </a:ln>
                          <a:effectLst/>
                        </a:rPr>
                        <a:t>a3</a:t>
                      </a:r>
                      <a:endParaRPr kumimoji="0" lang="en-US" sz="2800" b="0" i="0" u="none" strike="noStrike" cap="none" normalizeH="0" baseline="0" dirty="0" smtClean="0">
                        <a:ln>
                          <a:noFill/>
                        </a:ln>
                        <a:solidFill>
                          <a:schemeClr val="tx1"/>
                        </a:solidFill>
                        <a:effectLst/>
                        <a:latin typeface="Times New Roman" pitchFamily="18" charset="0"/>
                      </a:endParaRPr>
                    </a:p>
                  </a:txBody>
                  <a:tcPr marT="45717" marB="45717" horzOverflow="overflow"/>
                </a:tc>
                <a:extLst>
                  <a:ext uri="{0D108BD9-81ED-4DB2-BD59-A6C34878D82A}">
                    <a16:rowId xmlns:a16="http://schemas.microsoft.com/office/drawing/2014/main" val="10003"/>
                  </a:ext>
                </a:extLst>
              </a:tr>
            </a:tbl>
          </a:graphicData>
        </a:graphic>
      </p:graphicFrame>
      <p:sp>
        <p:nvSpPr>
          <p:cNvPr id="73790" name="Text Box 33"/>
          <p:cNvSpPr txBox="1">
            <a:spLocks noChangeArrowheads="1"/>
          </p:cNvSpPr>
          <p:nvPr/>
        </p:nvSpPr>
        <p:spPr bwMode="auto">
          <a:xfrm>
            <a:off x="2296160" y="685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latin typeface="Times New Roman" panose="02020603050405020304" pitchFamily="18" charset="0"/>
              </a:rPr>
              <a:t>Table AA:</a:t>
            </a:r>
          </a:p>
        </p:txBody>
      </p:sp>
      <p:sp>
        <p:nvSpPr>
          <p:cNvPr id="73791" name="Text Box 34"/>
          <p:cNvSpPr txBox="1">
            <a:spLocks noChangeArrowheads="1"/>
          </p:cNvSpPr>
          <p:nvPr/>
        </p:nvSpPr>
        <p:spPr bwMode="auto">
          <a:xfrm>
            <a:off x="4404360" y="685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latin typeface="Times New Roman" panose="02020603050405020304" pitchFamily="18" charset="0"/>
              </a:rPr>
              <a:t>Table BB:</a:t>
            </a:r>
          </a:p>
        </p:txBody>
      </p:sp>
      <p:graphicFrame>
        <p:nvGraphicFramePr>
          <p:cNvPr id="11" name="Group 60"/>
          <p:cNvGraphicFramePr>
            <a:graphicFrameLocks noGrp="1"/>
          </p:cNvGraphicFramePr>
          <p:nvPr>
            <p:extLst>
              <p:ext uri="{D42A27DB-BD31-4B8C-83A1-F6EECF244321}">
                <p14:modId xmlns:p14="http://schemas.microsoft.com/office/powerpoint/2010/main" val="4202367249"/>
              </p:ext>
            </p:extLst>
          </p:nvPr>
        </p:nvGraphicFramePr>
        <p:xfrm>
          <a:off x="4607560" y="3995659"/>
          <a:ext cx="685800" cy="1483518"/>
        </p:xfrm>
        <a:graphic>
          <a:graphicData uri="http://schemas.openxmlformats.org/drawingml/2006/table">
            <a:tbl>
              <a:tblPr firstRow="1">
                <a:tableStyleId>{B301B821-A1FF-4177-AEE7-76D212191A09}</a:tableStyleId>
              </a:tblPr>
              <a:tblGrid>
                <a:gridCol w="685800">
                  <a:extLst>
                    <a:ext uri="{9D8B030D-6E8A-4147-A177-3AD203B41FA5}">
                      <a16:colId xmlns:a16="http://schemas.microsoft.com/office/drawing/2014/main" val="20000"/>
                    </a:ext>
                  </a:extLst>
                </a:gridCol>
              </a:tblGrid>
              <a:tr h="494506">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u="none" strike="noStrike" cap="none" normalizeH="0" baseline="0" dirty="0" smtClean="0">
                          <a:ln>
                            <a:noFill/>
                          </a:ln>
                          <a:effectLst/>
                        </a:rPr>
                        <a:t>B</a:t>
                      </a:r>
                      <a:endParaRPr kumimoji="0" lang="en-US" sz="2800" b="1" i="0" u="none" strike="noStrike" cap="none" normalizeH="0" baseline="0" dirty="0" smtClean="0">
                        <a:ln>
                          <a:noFill/>
                        </a:ln>
                        <a:solidFill>
                          <a:schemeClr val="tx1"/>
                        </a:solidFill>
                        <a:effectLst/>
                        <a:latin typeface="Times New Roman" pitchFamily="18" charset="0"/>
                      </a:endParaRPr>
                    </a:p>
                  </a:txBody>
                  <a:tcPr marT="45717" marB="45717" horzOverflow="overflow"/>
                </a:tc>
                <a:extLst>
                  <a:ext uri="{0D108BD9-81ED-4DB2-BD59-A6C34878D82A}">
                    <a16:rowId xmlns:a16="http://schemas.microsoft.com/office/drawing/2014/main" val="10000"/>
                  </a:ext>
                </a:extLst>
              </a:tr>
              <a:tr h="494506">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u="none" strike="noStrike" cap="none" normalizeH="0" baseline="0" dirty="0" smtClean="0">
                          <a:ln>
                            <a:noFill/>
                          </a:ln>
                          <a:effectLst/>
                        </a:rPr>
                        <a:t>b1</a:t>
                      </a:r>
                      <a:endParaRPr kumimoji="0" lang="en-US" sz="2800" b="0" i="0" u="none" strike="noStrike" cap="none" normalizeH="0" baseline="0" dirty="0" smtClean="0">
                        <a:ln>
                          <a:noFill/>
                        </a:ln>
                        <a:solidFill>
                          <a:schemeClr val="tx1"/>
                        </a:solidFill>
                        <a:effectLst/>
                        <a:latin typeface="Times New Roman" pitchFamily="18" charset="0"/>
                      </a:endParaRPr>
                    </a:p>
                  </a:txBody>
                  <a:tcPr marT="45717" marB="45717" horzOverflow="overflow"/>
                </a:tc>
                <a:extLst>
                  <a:ext uri="{0D108BD9-81ED-4DB2-BD59-A6C34878D82A}">
                    <a16:rowId xmlns:a16="http://schemas.microsoft.com/office/drawing/2014/main" val="10001"/>
                  </a:ext>
                </a:extLst>
              </a:tr>
              <a:tr h="494506">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u="none" strike="noStrike" cap="none" normalizeH="0" baseline="0" dirty="0" smtClean="0">
                          <a:ln>
                            <a:noFill/>
                          </a:ln>
                          <a:effectLst/>
                        </a:rPr>
                        <a:t>b4</a:t>
                      </a:r>
                      <a:endParaRPr kumimoji="0" lang="en-US" sz="2800" b="0" i="0" u="none" strike="noStrike" cap="none" normalizeH="0" baseline="0" dirty="0" smtClean="0">
                        <a:ln>
                          <a:noFill/>
                        </a:ln>
                        <a:solidFill>
                          <a:schemeClr val="tx1"/>
                        </a:solidFill>
                        <a:effectLst/>
                        <a:latin typeface="Times New Roman" pitchFamily="18" charset="0"/>
                      </a:endParaRPr>
                    </a:p>
                  </a:txBody>
                  <a:tcPr marT="45717" marB="45717" horzOverflow="overflow"/>
                </a:tc>
                <a:extLst>
                  <a:ext uri="{0D108BD9-81ED-4DB2-BD59-A6C34878D82A}">
                    <a16:rowId xmlns:a16="http://schemas.microsoft.com/office/drawing/2014/main" val="10002"/>
                  </a:ext>
                </a:extLst>
              </a:tr>
            </a:tbl>
          </a:graphicData>
        </a:graphic>
      </p:graphicFrame>
      <p:sp>
        <p:nvSpPr>
          <p:cNvPr id="12" name="Text Box 34"/>
          <p:cNvSpPr txBox="1">
            <a:spLocks noChangeArrowheads="1"/>
          </p:cNvSpPr>
          <p:nvPr/>
        </p:nvSpPr>
        <p:spPr bwMode="auto">
          <a:xfrm>
            <a:off x="4445000" y="359156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latin typeface="Times New Roman" panose="02020603050405020304" pitchFamily="18" charset="0"/>
              </a:rPr>
              <a:t>Table </a:t>
            </a:r>
            <a:r>
              <a:rPr lang="en-US" altLang="en-US" sz="2400" b="1" dirty="0" smtClean="0">
                <a:latin typeface="Times New Roman" panose="02020603050405020304" pitchFamily="18" charset="0"/>
              </a:rPr>
              <a:t>CC:</a:t>
            </a:r>
            <a:endParaRPr lang="en-US" altLang="en-US" sz="2400" b="1" dirty="0">
              <a:latin typeface="Times New Roman" panose="02020603050405020304" pitchFamily="18" charset="0"/>
            </a:endParaRPr>
          </a:p>
        </p:txBody>
      </p:sp>
      <p:sp>
        <p:nvSpPr>
          <p:cNvPr id="2" name="TextBox 1"/>
          <p:cNvSpPr txBox="1"/>
          <p:nvPr/>
        </p:nvSpPr>
        <p:spPr>
          <a:xfrm>
            <a:off x="6090920" y="2391231"/>
            <a:ext cx="5537200" cy="1200329"/>
          </a:xfrm>
          <a:prstGeom prst="rect">
            <a:avLst/>
          </a:prstGeom>
          <a:noFill/>
        </p:spPr>
        <p:txBody>
          <a:bodyPr wrap="square" rtlCol="0">
            <a:spAutoFit/>
          </a:bodyPr>
          <a:lstStyle/>
          <a:p>
            <a:r>
              <a:rPr lang="en-US" sz="3600" dirty="0" smtClean="0"/>
              <a:t>HOW DO WE SHOW THIS IN RELATIONAL CALCULUS? </a:t>
            </a:r>
            <a:endParaRPr lang="en-US" sz="3600" dirty="0"/>
          </a:p>
        </p:txBody>
      </p:sp>
      <p:sp>
        <p:nvSpPr>
          <p:cNvPr id="3" name="Rectangle 2"/>
          <p:cNvSpPr/>
          <p:nvPr/>
        </p:nvSpPr>
        <p:spPr>
          <a:xfrm>
            <a:off x="6024880" y="4052083"/>
            <a:ext cx="6167120" cy="954107"/>
          </a:xfrm>
          <a:prstGeom prst="rect">
            <a:avLst/>
          </a:prstGeom>
        </p:spPr>
        <p:txBody>
          <a:bodyPr wrap="square">
            <a:spAutoFit/>
          </a:bodyPr>
          <a:lstStyle/>
          <a:p>
            <a:pPr>
              <a:buFont typeface="Wingdings" pitchFamily="2" charset="2"/>
              <a:buNone/>
              <a:defRPr/>
            </a:pPr>
            <a:r>
              <a:rPr lang="en-US" sz="2800" b="1" dirty="0">
                <a:solidFill>
                  <a:schemeClr val="accent2">
                    <a:lumMod val="40000"/>
                    <a:lumOff val="60000"/>
                  </a:schemeClr>
                </a:solidFill>
                <a:latin typeface="Arial" charset="0"/>
                <a:cs typeface="Arial" charset="0"/>
              </a:rPr>
              <a:t>{</a:t>
            </a:r>
            <a:r>
              <a:rPr lang="en-US" sz="2800" b="1" dirty="0" err="1" smtClean="0">
                <a:solidFill>
                  <a:schemeClr val="accent2">
                    <a:lumMod val="40000"/>
                    <a:lumOff val="60000"/>
                  </a:schemeClr>
                </a:solidFill>
                <a:latin typeface="Arial" charset="0"/>
                <a:cs typeface="Arial" charset="0"/>
              </a:rPr>
              <a:t>e.B</a:t>
            </a:r>
            <a:r>
              <a:rPr lang="en-US" sz="2800" b="1" dirty="0" smtClean="0">
                <a:solidFill>
                  <a:schemeClr val="accent2">
                    <a:lumMod val="40000"/>
                    <a:lumOff val="60000"/>
                  </a:schemeClr>
                </a:solidFill>
                <a:latin typeface="Arial" charset="0"/>
                <a:cs typeface="Arial" charset="0"/>
              </a:rPr>
              <a:t> </a:t>
            </a:r>
            <a:r>
              <a:rPr lang="en-US" sz="2800" b="1" dirty="0">
                <a:solidFill>
                  <a:schemeClr val="accent2">
                    <a:lumMod val="40000"/>
                    <a:lumOff val="60000"/>
                  </a:schemeClr>
                </a:solidFill>
                <a:latin typeface="Arial" charset="0"/>
                <a:cs typeface="Arial" charset="0"/>
              </a:rPr>
              <a:t>| </a:t>
            </a:r>
            <a:r>
              <a:rPr lang="en-US" sz="2800" b="1" dirty="0" smtClean="0">
                <a:solidFill>
                  <a:schemeClr val="accent2">
                    <a:lumMod val="40000"/>
                    <a:lumOff val="60000"/>
                  </a:schemeClr>
                </a:solidFill>
                <a:latin typeface="Arial" charset="0"/>
                <a:cs typeface="Arial" charset="0"/>
              </a:rPr>
              <a:t>AA(e</a:t>
            </a:r>
            <a:r>
              <a:rPr lang="en-US" sz="2800" b="1" dirty="0">
                <a:solidFill>
                  <a:schemeClr val="accent2">
                    <a:lumMod val="40000"/>
                    <a:lumOff val="60000"/>
                  </a:schemeClr>
                </a:solidFill>
                <a:latin typeface="Arial" charset="0"/>
                <a:cs typeface="Arial" charset="0"/>
              </a:rPr>
              <a:t>) AND </a:t>
            </a:r>
            <a:r>
              <a:rPr lang="en-US" sz="2800" b="1" dirty="0" smtClean="0">
                <a:solidFill>
                  <a:schemeClr val="accent2">
                    <a:lumMod val="40000"/>
                    <a:lumOff val="60000"/>
                  </a:schemeClr>
                </a:solidFill>
                <a:latin typeface="Arial" charset="0"/>
                <a:cs typeface="Arial" charset="0"/>
              </a:rPr>
              <a:t/>
            </a:r>
            <a:br>
              <a:rPr lang="en-US" sz="2800" b="1" dirty="0" smtClean="0">
                <a:solidFill>
                  <a:schemeClr val="accent2">
                    <a:lumMod val="40000"/>
                    <a:lumOff val="60000"/>
                  </a:schemeClr>
                </a:solidFill>
                <a:latin typeface="Arial" charset="0"/>
                <a:cs typeface="Arial" charset="0"/>
              </a:rPr>
            </a:br>
            <a:r>
              <a:rPr lang="en-US" sz="2800" b="1" dirty="0" smtClean="0">
                <a:solidFill>
                  <a:schemeClr val="accent2">
                    <a:lumMod val="40000"/>
                    <a:lumOff val="60000"/>
                  </a:schemeClr>
                </a:solidFill>
                <a:latin typeface="Arial" charset="0"/>
                <a:cs typeface="Arial" charset="0"/>
              </a:rPr>
              <a:t>((</a:t>
            </a:r>
            <a:r>
              <a:rPr lang="en-US" sz="2800" b="1" dirty="0">
                <a:solidFill>
                  <a:schemeClr val="accent2">
                    <a:lumMod val="40000"/>
                    <a:lumOff val="60000"/>
                  </a:schemeClr>
                </a:solidFill>
                <a:latin typeface="Arial" charset="0"/>
                <a:cs typeface="Arial" charset="0"/>
                <a:sym typeface="Symbol" pitchFamily="18" charset="2"/>
              </a:rPr>
              <a:t></a:t>
            </a:r>
            <a:r>
              <a:rPr lang="en-US" sz="2800" b="1" dirty="0">
                <a:solidFill>
                  <a:schemeClr val="accent2">
                    <a:lumMod val="40000"/>
                    <a:lumOff val="60000"/>
                  </a:schemeClr>
                </a:solidFill>
                <a:latin typeface="Arial" charset="0"/>
                <a:cs typeface="Arial" charset="0"/>
              </a:rPr>
              <a:t>x</a:t>
            </a:r>
            <a:r>
              <a:rPr lang="en-US" sz="2800" b="1" dirty="0" smtClean="0">
                <a:solidFill>
                  <a:schemeClr val="accent2">
                    <a:lumMod val="40000"/>
                    <a:lumOff val="60000"/>
                  </a:schemeClr>
                </a:solidFill>
                <a:latin typeface="Arial" charset="0"/>
                <a:cs typeface="Arial" charset="0"/>
              </a:rPr>
              <a:t>)((</a:t>
            </a:r>
            <a:r>
              <a:rPr lang="en-US" sz="2800" b="1" dirty="0">
                <a:solidFill>
                  <a:schemeClr val="accent2">
                    <a:lumMod val="40000"/>
                    <a:lumOff val="60000"/>
                  </a:schemeClr>
                </a:solidFill>
                <a:latin typeface="Arial" charset="0"/>
                <a:cs typeface="Arial" charset="0"/>
              </a:rPr>
              <a:t>NOT </a:t>
            </a:r>
            <a:r>
              <a:rPr lang="en-US" sz="2800" b="1" dirty="0" smtClean="0">
                <a:solidFill>
                  <a:schemeClr val="accent2">
                    <a:lumMod val="40000"/>
                    <a:lumOff val="60000"/>
                  </a:schemeClr>
                </a:solidFill>
                <a:latin typeface="Arial" charset="0"/>
                <a:cs typeface="Arial" charset="0"/>
              </a:rPr>
              <a:t>(BB(x)) OR (</a:t>
            </a:r>
            <a:r>
              <a:rPr lang="en-US" sz="2800" b="1" dirty="0" err="1" smtClean="0">
                <a:solidFill>
                  <a:schemeClr val="accent2">
                    <a:lumMod val="40000"/>
                    <a:lumOff val="60000"/>
                  </a:schemeClr>
                </a:solidFill>
                <a:latin typeface="Arial" charset="0"/>
                <a:cs typeface="Arial" charset="0"/>
              </a:rPr>
              <a:t>e.A</a:t>
            </a:r>
            <a:r>
              <a:rPr lang="en-US" sz="2800" b="1" dirty="0" smtClean="0">
                <a:solidFill>
                  <a:schemeClr val="accent2">
                    <a:lumMod val="40000"/>
                    <a:lumOff val="60000"/>
                  </a:schemeClr>
                </a:solidFill>
                <a:latin typeface="Arial" charset="0"/>
                <a:cs typeface="Arial" charset="0"/>
              </a:rPr>
              <a:t>=</a:t>
            </a:r>
            <a:r>
              <a:rPr lang="en-US" sz="2800" b="1" dirty="0" err="1" smtClean="0">
                <a:solidFill>
                  <a:schemeClr val="accent2">
                    <a:lumMod val="40000"/>
                    <a:lumOff val="60000"/>
                  </a:schemeClr>
                </a:solidFill>
                <a:latin typeface="Arial" charset="0"/>
                <a:cs typeface="Arial" charset="0"/>
              </a:rPr>
              <a:t>x.A</a:t>
            </a:r>
            <a:r>
              <a:rPr lang="en-US" sz="2800" b="1" dirty="0" smtClean="0">
                <a:solidFill>
                  <a:schemeClr val="accent2">
                    <a:lumMod val="40000"/>
                    <a:lumOff val="60000"/>
                  </a:schemeClr>
                </a:solidFill>
                <a:latin typeface="Arial" charset="0"/>
                <a:cs typeface="Arial" charset="0"/>
              </a:rPr>
              <a:t>)))}</a:t>
            </a:r>
            <a:endParaRPr lang="en-US" sz="2800" dirty="0">
              <a:solidFill>
                <a:schemeClr val="accent2">
                  <a:lumMod val="40000"/>
                  <a:lumOff val="60000"/>
                </a:schemeClr>
              </a:solidFill>
            </a:endParaRPr>
          </a:p>
        </p:txBody>
      </p:sp>
    </p:spTree>
    <p:extLst>
      <p:ext uri="{BB962C8B-B14F-4D97-AF65-F5344CB8AC3E}">
        <p14:creationId xmlns:p14="http://schemas.microsoft.com/office/powerpoint/2010/main" val="4216656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Date Placeholder 3"/>
          <p:cNvSpPr>
            <a:spLocks noGrp="1"/>
          </p:cNvSpPr>
          <p:nvPr>
            <p:ph type="dt" sz="quarter" idx="4294967295"/>
          </p:nvPr>
        </p:nvSpPr>
        <p:spPr>
          <a:xfrm>
            <a:off x="9441732" y="6378955"/>
            <a:ext cx="2743200" cy="365125"/>
          </a:xfrm>
        </p:spPr>
        <p:txBody>
          <a:bodyPr/>
          <a:lstStyle/>
          <a:p>
            <a:pPr>
              <a:defRPr/>
            </a:pPr>
            <a:fld id="{4AD12360-5D11-4856-9274-02998E699F82}" type="datetime1">
              <a:rPr lang="en-US"/>
              <a:pPr>
                <a:defRPr/>
              </a:pPr>
              <a:t>7/31/2018</a:t>
            </a:fld>
            <a:endParaRPr lang="en-US" dirty="0"/>
          </a:p>
        </p:txBody>
      </p:sp>
      <p:sp>
        <p:nvSpPr>
          <p:cNvPr id="90" name="Footer Placeholder 4"/>
          <p:cNvSpPr>
            <a:spLocks noGrp="1"/>
          </p:cNvSpPr>
          <p:nvPr>
            <p:ph type="ftr" sz="quarter" idx="11"/>
          </p:nvPr>
        </p:nvSpPr>
        <p:spPr>
          <a:xfrm>
            <a:off x="296585" y="6359768"/>
            <a:ext cx="6239309" cy="365125"/>
          </a:xfrm>
        </p:spPr>
        <p:txBody>
          <a:bodyPr/>
          <a:lstStyle/>
          <a:p>
            <a:pPr>
              <a:defRPr/>
            </a:pPr>
            <a:r>
              <a:rPr lang="en-US" smtClean="0"/>
              <a:t>CS3319</a:t>
            </a:r>
            <a:endParaRPr lang="en-US"/>
          </a:p>
        </p:txBody>
      </p:sp>
      <p:sp>
        <p:nvSpPr>
          <p:cNvPr id="21508" name="Slide Number Placeholder 5"/>
          <p:cNvSpPr>
            <a:spLocks noGrp="1"/>
          </p:cNvSpPr>
          <p:nvPr>
            <p:ph type="sldNum" sz="quarter" idx="12"/>
          </p:nvPr>
        </p:nvSpPr>
        <p:spPr bwMode="auto">
          <a:xfrm>
            <a:off x="9683723" y="6378955"/>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0A75D077-EAF2-4D5E-A3AD-5B941C3BC7DC}" type="slidenum">
              <a:rPr lang="en-US" altLang="en-US" sz="2400">
                <a:latin typeface="Times New Roman" panose="02020603050405020304" pitchFamily="18" charset="0"/>
              </a:rPr>
              <a:pPr lvl="1">
                <a:spcBef>
                  <a:spcPct val="0"/>
                </a:spcBef>
                <a:buClrTx/>
                <a:buFontTx/>
                <a:buNone/>
              </a:pPr>
              <a:t>4</a:t>
            </a:fld>
            <a:endParaRPr lang="en-US" altLang="en-US" sz="2400" dirty="0">
              <a:latin typeface="Times New Roman" panose="02020603050405020304" pitchFamily="18" charset="0"/>
            </a:endParaRPr>
          </a:p>
        </p:txBody>
      </p:sp>
      <p:sp>
        <p:nvSpPr>
          <p:cNvPr id="21509" name="Rectangle 3"/>
          <p:cNvSpPr>
            <a:spLocks noGrp="1" noChangeArrowheads="1"/>
          </p:cNvSpPr>
          <p:nvPr>
            <p:ph type="body" idx="1"/>
          </p:nvPr>
        </p:nvSpPr>
        <p:spPr>
          <a:xfrm>
            <a:off x="1479177" y="700518"/>
            <a:ext cx="8861612" cy="914400"/>
          </a:xfrm>
        </p:spPr>
        <p:txBody>
          <a:bodyPr/>
          <a:lstStyle/>
          <a:p>
            <a:pPr>
              <a:lnSpc>
                <a:spcPct val="80000"/>
              </a:lnSpc>
              <a:buFont typeface="Wingdings" panose="05000000000000000000" pitchFamily="2" charset="2"/>
              <a:buNone/>
            </a:pPr>
            <a:r>
              <a:rPr lang="en-US" altLang="en-US" dirty="0" smtClean="0"/>
              <a:t>We will be using the following tables for our discussion and examples:</a:t>
            </a:r>
          </a:p>
        </p:txBody>
      </p:sp>
      <p:graphicFrame>
        <p:nvGraphicFramePr>
          <p:cNvPr id="51401" name="Group 201"/>
          <p:cNvGraphicFramePr>
            <a:graphicFrameLocks noGrp="1"/>
          </p:cNvGraphicFramePr>
          <p:nvPr>
            <p:extLst>
              <p:ext uri="{D42A27DB-BD31-4B8C-83A1-F6EECF244321}">
                <p14:modId xmlns:p14="http://schemas.microsoft.com/office/powerpoint/2010/main" val="1518130904"/>
              </p:ext>
            </p:extLst>
          </p:nvPr>
        </p:nvGraphicFramePr>
        <p:xfrm>
          <a:off x="1479177" y="1854683"/>
          <a:ext cx="9968589" cy="365986"/>
        </p:xfrm>
        <a:graphic>
          <a:graphicData uri="http://schemas.openxmlformats.org/drawingml/2006/table">
            <a:tbl>
              <a:tblPr/>
              <a:tblGrid>
                <a:gridCol w="1058338">
                  <a:extLst>
                    <a:ext uri="{9D8B030D-6E8A-4147-A177-3AD203B41FA5}">
                      <a16:colId xmlns:a16="http://schemas.microsoft.com/office/drawing/2014/main" val="20000"/>
                    </a:ext>
                  </a:extLst>
                </a:gridCol>
                <a:gridCol w="854766">
                  <a:extLst>
                    <a:ext uri="{9D8B030D-6E8A-4147-A177-3AD203B41FA5}">
                      <a16:colId xmlns:a16="http://schemas.microsoft.com/office/drawing/2014/main" val="20001"/>
                    </a:ext>
                  </a:extLst>
                </a:gridCol>
                <a:gridCol w="1110145">
                  <a:extLst>
                    <a:ext uri="{9D8B030D-6E8A-4147-A177-3AD203B41FA5}">
                      <a16:colId xmlns:a16="http://schemas.microsoft.com/office/drawing/2014/main" val="20002"/>
                    </a:ext>
                  </a:extLst>
                </a:gridCol>
                <a:gridCol w="725557">
                  <a:extLst>
                    <a:ext uri="{9D8B030D-6E8A-4147-A177-3AD203B41FA5}">
                      <a16:colId xmlns:a16="http://schemas.microsoft.com/office/drawing/2014/main" val="20003"/>
                    </a:ext>
                  </a:extLst>
                </a:gridCol>
                <a:gridCol w="944217">
                  <a:extLst>
                    <a:ext uri="{9D8B030D-6E8A-4147-A177-3AD203B41FA5}">
                      <a16:colId xmlns:a16="http://schemas.microsoft.com/office/drawing/2014/main" val="20004"/>
                    </a:ext>
                  </a:extLst>
                </a:gridCol>
                <a:gridCol w="1152939">
                  <a:extLst>
                    <a:ext uri="{9D8B030D-6E8A-4147-A177-3AD203B41FA5}">
                      <a16:colId xmlns:a16="http://schemas.microsoft.com/office/drawing/2014/main" val="20005"/>
                    </a:ext>
                  </a:extLst>
                </a:gridCol>
                <a:gridCol w="705678">
                  <a:extLst>
                    <a:ext uri="{9D8B030D-6E8A-4147-A177-3AD203B41FA5}">
                      <a16:colId xmlns:a16="http://schemas.microsoft.com/office/drawing/2014/main" val="20006"/>
                    </a:ext>
                  </a:extLst>
                </a:gridCol>
                <a:gridCol w="964096">
                  <a:extLst>
                    <a:ext uri="{9D8B030D-6E8A-4147-A177-3AD203B41FA5}">
                      <a16:colId xmlns:a16="http://schemas.microsoft.com/office/drawing/2014/main" val="20007"/>
                    </a:ext>
                  </a:extLst>
                </a:gridCol>
                <a:gridCol w="1480930">
                  <a:extLst>
                    <a:ext uri="{9D8B030D-6E8A-4147-A177-3AD203B41FA5}">
                      <a16:colId xmlns:a16="http://schemas.microsoft.com/office/drawing/2014/main" val="20008"/>
                    </a:ext>
                  </a:extLst>
                </a:gridCol>
                <a:gridCol w="971923">
                  <a:extLst>
                    <a:ext uri="{9D8B030D-6E8A-4147-A177-3AD203B41FA5}">
                      <a16:colId xmlns:a16="http://schemas.microsoft.com/office/drawing/2014/main" val="20009"/>
                    </a:ext>
                  </a:extLst>
                </a:gridCol>
              </a:tblGrid>
              <a:tr h="28416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err="1" smtClean="0">
                          <a:ln>
                            <a:noFill/>
                          </a:ln>
                          <a:solidFill>
                            <a:schemeClr val="tx1"/>
                          </a:solidFill>
                          <a:effectLst/>
                          <a:latin typeface="Times New Roman" pitchFamily="18" charset="0"/>
                        </a:rPr>
                        <a:t>FName</a:t>
                      </a:r>
                      <a:endParaRPr kumimoji="0" lang="en-US" sz="2000" b="1" i="0" u="none" strike="noStrike" cap="none" normalizeH="0" baseline="0" dirty="0" smtClean="0">
                        <a:ln>
                          <a:noFill/>
                        </a:ln>
                        <a:solidFill>
                          <a:schemeClr val="tx1"/>
                        </a:solidFill>
                        <a:effectLst/>
                        <a:latin typeface="Times New Roman" pitchFamily="18" charset="0"/>
                      </a:endParaRPr>
                    </a:p>
                  </a:txBody>
                  <a:tcPr marT="45833" marB="4583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err="1" smtClean="0">
                          <a:ln>
                            <a:noFill/>
                          </a:ln>
                          <a:solidFill>
                            <a:schemeClr val="tx1"/>
                          </a:solidFill>
                          <a:effectLst/>
                          <a:latin typeface="Times New Roman" pitchFamily="18" charset="0"/>
                        </a:rPr>
                        <a:t>Minit</a:t>
                      </a:r>
                      <a:endParaRPr kumimoji="0" lang="en-US" sz="2000" b="1" i="0" u="none" strike="noStrike" cap="none" normalizeH="0" baseline="0" dirty="0" smtClean="0">
                        <a:ln>
                          <a:noFill/>
                        </a:ln>
                        <a:solidFill>
                          <a:schemeClr val="tx1"/>
                        </a:solidFill>
                        <a:effectLst/>
                        <a:latin typeface="Times New Roman" pitchFamily="18" charset="0"/>
                      </a:endParaRP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err="1" smtClean="0">
                          <a:ln>
                            <a:noFill/>
                          </a:ln>
                          <a:solidFill>
                            <a:schemeClr val="tx1"/>
                          </a:solidFill>
                          <a:effectLst/>
                          <a:latin typeface="Times New Roman" pitchFamily="18" charset="0"/>
                        </a:rPr>
                        <a:t>Lname</a:t>
                      </a:r>
                      <a:endParaRPr kumimoji="0" lang="en-US" sz="2000" b="1" i="0" u="none" strike="noStrike" cap="none" normalizeH="0" baseline="0" dirty="0" smtClean="0">
                        <a:ln>
                          <a:noFill/>
                        </a:ln>
                        <a:solidFill>
                          <a:schemeClr val="tx1"/>
                        </a:solidFill>
                        <a:effectLst/>
                        <a:latin typeface="Times New Roman" pitchFamily="18" charset="0"/>
                      </a:endParaRP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sng" strike="noStrike" cap="none" normalizeH="0" baseline="0" dirty="0" smtClean="0">
                          <a:ln>
                            <a:noFill/>
                          </a:ln>
                          <a:solidFill>
                            <a:schemeClr val="tx1"/>
                          </a:solidFill>
                          <a:effectLst/>
                          <a:latin typeface="Times New Roman" pitchFamily="18" charset="0"/>
                        </a:rPr>
                        <a:t>SSN</a:t>
                      </a: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err="1" smtClean="0">
                          <a:ln>
                            <a:noFill/>
                          </a:ln>
                          <a:solidFill>
                            <a:schemeClr val="tx1"/>
                          </a:solidFill>
                          <a:effectLst/>
                          <a:latin typeface="Times New Roman" pitchFamily="18" charset="0"/>
                        </a:rPr>
                        <a:t>BDate</a:t>
                      </a:r>
                      <a:endParaRPr kumimoji="0" lang="en-US" sz="2000" b="1" i="0" u="none" strike="noStrike" cap="none" normalizeH="0" baseline="0" dirty="0" smtClean="0">
                        <a:ln>
                          <a:noFill/>
                        </a:ln>
                        <a:solidFill>
                          <a:schemeClr val="tx1"/>
                        </a:solidFill>
                        <a:effectLst/>
                        <a:latin typeface="Times New Roman" pitchFamily="18" charset="0"/>
                      </a:endParaRP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Times New Roman" pitchFamily="18" charset="0"/>
                        </a:rPr>
                        <a:t>Address</a:t>
                      </a: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Times New Roman" pitchFamily="18" charset="0"/>
                        </a:rPr>
                        <a:t>Sex</a:t>
                      </a: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Times New Roman" pitchFamily="18" charset="0"/>
                        </a:rPr>
                        <a:t>Salary</a:t>
                      </a: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err="1" smtClean="0">
                          <a:ln>
                            <a:noFill/>
                          </a:ln>
                          <a:solidFill>
                            <a:schemeClr val="tx1"/>
                          </a:solidFill>
                          <a:effectLst/>
                          <a:latin typeface="Times New Roman" pitchFamily="18" charset="0"/>
                        </a:rPr>
                        <a:t>SuperSSN</a:t>
                      </a:r>
                      <a:r>
                        <a:rPr kumimoji="0" lang="en-US" sz="2000" b="1" i="0" u="none" strike="noStrike" cap="none" normalizeH="0" baseline="0" dirty="0" smtClean="0">
                          <a:ln>
                            <a:noFill/>
                          </a:ln>
                          <a:solidFill>
                            <a:schemeClr val="tx1"/>
                          </a:solidFill>
                          <a:effectLst/>
                          <a:latin typeface="Times New Roman" pitchFamily="18" charset="0"/>
                        </a:rPr>
                        <a:t>*</a:t>
                      </a:r>
                    </a:p>
                  </a:txBody>
                  <a:tcPr marT="45833" marB="4583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Times New Roman" pitchFamily="18" charset="0"/>
                        </a:rPr>
                        <a:t>DNO*</a:t>
                      </a:r>
                    </a:p>
                  </a:txBody>
                  <a:tcPr marT="45833" marB="4583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1396" name="Group 196"/>
          <p:cNvGraphicFramePr>
            <a:graphicFrameLocks noGrp="1"/>
          </p:cNvGraphicFramePr>
          <p:nvPr>
            <p:extLst>
              <p:ext uri="{D42A27DB-BD31-4B8C-83A1-F6EECF244321}">
                <p14:modId xmlns:p14="http://schemas.microsoft.com/office/powerpoint/2010/main" val="1890261639"/>
              </p:ext>
            </p:extLst>
          </p:nvPr>
        </p:nvGraphicFramePr>
        <p:xfrm>
          <a:off x="2451654" y="2600739"/>
          <a:ext cx="5257800" cy="341504"/>
        </p:xfrm>
        <a:graphic>
          <a:graphicData uri="http://schemas.openxmlformats.org/drawingml/2006/table">
            <a:tbl>
              <a:tblPr/>
              <a:tblGrid>
                <a:gridCol w="1039813">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276350">
                  <a:extLst>
                    <a:ext uri="{9D8B030D-6E8A-4147-A177-3AD203B41FA5}">
                      <a16:colId xmlns:a16="http://schemas.microsoft.com/office/drawing/2014/main" val="20002"/>
                    </a:ext>
                  </a:extLst>
                </a:gridCol>
                <a:gridCol w="1582737">
                  <a:extLst>
                    <a:ext uri="{9D8B030D-6E8A-4147-A177-3AD203B41FA5}">
                      <a16:colId xmlns:a16="http://schemas.microsoft.com/office/drawing/2014/main" val="20003"/>
                    </a:ext>
                  </a:extLst>
                </a:gridCol>
              </a:tblGrid>
              <a:tr h="341504">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DName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sng" strike="noStrike" cap="none" normalizeH="0" baseline="0" smtClean="0">
                          <a:ln>
                            <a:noFill/>
                          </a:ln>
                          <a:solidFill>
                            <a:schemeClr val="tx1"/>
                          </a:solidFill>
                          <a:effectLst/>
                          <a:latin typeface="Times New Roman" pitchFamily="18" charset="0"/>
                        </a:rPr>
                        <a:t>DNumber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Times New Roman" pitchFamily="18" charset="0"/>
                        </a:rPr>
                        <a:t>MGRSSN*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dirty="0" err="1" smtClean="0">
                          <a:ln>
                            <a:noFill/>
                          </a:ln>
                          <a:solidFill>
                            <a:schemeClr val="tx1"/>
                          </a:solidFill>
                          <a:effectLst/>
                          <a:latin typeface="Times New Roman" pitchFamily="18" charset="0"/>
                        </a:rPr>
                        <a:t>MgrStartDate</a:t>
                      </a:r>
                      <a:endParaRPr kumimoji="0" lang="en-US" sz="18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1403" name="Group 203"/>
          <p:cNvGraphicFramePr>
            <a:graphicFrameLocks noGrp="1"/>
          </p:cNvGraphicFramePr>
          <p:nvPr>
            <p:extLst>
              <p:ext uri="{D42A27DB-BD31-4B8C-83A1-F6EECF244321}">
                <p14:modId xmlns:p14="http://schemas.microsoft.com/office/powerpoint/2010/main" val="1272437885"/>
              </p:ext>
            </p:extLst>
          </p:nvPr>
        </p:nvGraphicFramePr>
        <p:xfrm>
          <a:off x="2511220" y="5181600"/>
          <a:ext cx="6046373" cy="381000"/>
        </p:xfrm>
        <a:graphic>
          <a:graphicData uri="http://schemas.openxmlformats.org/drawingml/2006/table">
            <a:tbl>
              <a:tblPr/>
              <a:tblGrid>
                <a:gridCol w="1046990">
                  <a:extLst>
                    <a:ext uri="{9D8B030D-6E8A-4147-A177-3AD203B41FA5}">
                      <a16:colId xmlns:a16="http://schemas.microsoft.com/office/drawing/2014/main" val="20000"/>
                    </a:ext>
                  </a:extLst>
                </a:gridCol>
                <a:gridCol w="1878496">
                  <a:extLst>
                    <a:ext uri="{9D8B030D-6E8A-4147-A177-3AD203B41FA5}">
                      <a16:colId xmlns:a16="http://schemas.microsoft.com/office/drawing/2014/main" val="20001"/>
                    </a:ext>
                  </a:extLst>
                </a:gridCol>
                <a:gridCol w="665922">
                  <a:extLst>
                    <a:ext uri="{9D8B030D-6E8A-4147-A177-3AD203B41FA5}">
                      <a16:colId xmlns:a16="http://schemas.microsoft.com/office/drawing/2014/main" val="20002"/>
                    </a:ext>
                  </a:extLst>
                </a:gridCol>
                <a:gridCol w="798424">
                  <a:extLst>
                    <a:ext uri="{9D8B030D-6E8A-4147-A177-3AD203B41FA5}">
                      <a16:colId xmlns:a16="http://schemas.microsoft.com/office/drawing/2014/main" val="20003"/>
                    </a:ext>
                  </a:extLst>
                </a:gridCol>
                <a:gridCol w="1656541">
                  <a:extLst>
                    <a:ext uri="{9D8B030D-6E8A-4147-A177-3AD203B41FA5}">
                      <a16:colId xmlns:a16="http://schemas.microsoft.com/office/drawing/2014/main" val="20004"/>
                    </a:ext>
                  </a:extLst>
                </a:gridCol>
              </a:tblGrid>
              <a:tr h="38100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sng" strike="noStrike" cap="none" normalizeH="0" baseline="0" dirty="0" smtClean="0">
                          <a:ln>
                            <a:noFill/>
                          </a:ln>
                          <a:solidFill>
                            <a:schemeClr val="tx1"/>
                          </a:solidFill>
                          <a:effectLst/>
                          <a:latin typeface="Times New Roman" pitchFamily="18" charset="0"/>
                        </a:rPr>
                        <a:t>ESSN*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sng" strike="noStrike" cap="none" normalizeH="0" baseline="0" dirty="0" err="1" smtClean="0">
                          <a:ln>
                            <a:noFill/>
                          </a:ln>
                          <a:solidFill>
                            <a:schemeClr val="tx1"/>
                          </a:solidFill>
                          <a:effectLst/>
                          <a:latin typeface="Times New Roman" pitchFamily="18" charset="0"/>
                        </a:rPr>
                        <a:t>DependentName</a:t>
                      </a:r>
                      <a:endParaRPr kumimoji="0" lang="en-US" sz="1800" b="1" i="0" u="sng"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Sex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BDate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Times New Roman" pitchFamily="18" charset="0"/>
                        </a:rPr>
                        <a:t>Relationship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1402" name="Group 202"/>
          <p:cNvGraphicFramePr>
            <a:graphicFrameLocks noGrp="1"/>
          </p:cNvGraphicFramePr>
          <p:nvPr>
            <p:extLst>
              <p:ext uri="{D42A27DB-BD31-4B8C-83A1-F6EECF244321}">
                <p14:modId xmlns:p14="http://schemas.microsoft.com/office/powerpoint/2010/main" val="2369858792"/>
              </p:ext>
            </p:extLst>
          </p:nvPr>
        </p:nvGraphicFramePr>
        <p:xfrm>
          <a:off x="2513633" y="4343400"/>
          <a:ext cx="4767696" cy="338190"/>
        </p:xfrm>
        <a:graphic>
          <a:graphicData uri="http://schemas.openxmlformats.org/drawingml/2006/table">
            <a:tbl>
              <a:tblPr/>
              <a:tblGrid>
                <a:gridCol w="1084320">
                  <a:extLst>
                    <a:ext uri="{9D8B030D-6E8A-4147-A177-3AD203B41FA5}">
                      <a16:colId xmlns:a16="http://schemas.microsoft.com/office/drawing/2014/main" val="20000"/>
                    </a:ext>
                  </a:extLst>
                </a:gridCol>
                <a:gridCol w="1417065">
                  <a:extLst>
                    <a:ext uri="{9D8B030D-6E8A-4147-A177-3AD203B41FA5}">
                      <a16:colId xmlns:a16="http://schemas.microsoft.com/office/drawing/2014/main" val="20001"/>
                    </a:ext>
                  </a:extLst>
                </a:gridCol>
                <a:gridCol w="1330982">
                  <a:extLst>
                    <a:ext uri="{9D8B030D-6E8A-4147-A177-3AD203B41FA5}">
                      <a16:colId xmlns:a16="http://schemas.microsoft.com/office/drawing/2014/main" val="20002"/>
                    </a:ext>
                  </a:extLst>
                </a:gridCol>
                <a:gridCol w="935329">
                  <a:extLst>
                    <a:ext uri="{9D8B030D-6E8A-4147-A177-3AD203B41FA5}">
                      <a16:colId xmlns:a16="http://schemas.microsoft.com/office/drawing/2014/main" val="20003"/>
                    </a:ext>
                  </a:extLst>
                </a:gridCol>
              </a:tblGrid>
              <a:tr h="33813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dirty="0" err="1" smtClean="0">
                          <a:ln>
                            <a:noFill/>
                          </a:ln>
                          <a:solidFill>
                            <a:schemeClr val="tx1"/>
                          </a:solidFill>
                          <a:effectLst/>
                          <a:latin typeface="Times New Roman" pitchFamily="18" charset="0"/>
                        </a:rPr>
                        <a:t>PName</a:t>
                      </a:r>
                      <a:endParaRPr kumimoji="0" lang="en-US" sz="1800" b="1" i="0" u="none" strike="noStrike" cap="none" normalizeH="0" baseline="0" dirty="0" smtClean="0">
                        <a:ln>
                          <a:noFill/>
                        </a:ln>
                        <a:solidFill>
                          <a:schemeClr val="tx1"/>
                        </a:solidFill>
                        <a:effectLst/>
                        <a:latin typeface="Times New Roman" pitchFamily="18" charset="0"/>
                      </a:endParaRPr>
                    </a:p>
                  </a:txBody>
                  <a:tcPr marT="45651" marB="456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sng" strike="noStrike" cap="none" normalizeH="0" baseline="0" dirty="0" err="1" smtClean="0">
                          <a:ln>
                            <a:noFill/>
                          </a:ln>
                          <a:solidFill>
                            <a:schemeClr val="tx1"/>
                          </a:solidFill>
                          <a:effectLst/>
                          <a:latin typeface="Times New Roman" pitchFamily="18" charset="0"/>
                        </a:rPr>
                        <a:t>PNumber</a:t>
                      </a:r>
                      <a:endParaRPr kumimoji="0" lang="en-US" sz="1800" b="1" i="0" u="sng" strike="noStrike" cap="none" normalizeH="0" baseline="0" dirty="0" smtClean="0">
                        <a:ln>
                          <a:noFill/>
                        </a:ln>
                        <a:solidFill>
                          <a:schemeClr val="tx1"/>
                        </a:solidFill>
                        <a:effectLst/>
                        <a:latin typeface="Times New Roman" pitchFamily="18" charset="0"/>
                      </a:endParaRPr>
                    </a:p>
                  </a:txBody>
                  <a:tcPr marT="45651" marB="4565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Plocation</a:t>
                      </a:r>
                    </a:p>
                  </a:txBody>
                  <a:tcPr marT="45651" marB="4565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dirty="0" err="1" smtClean="0">
                          <a:ln>
                            <a:noFill/>
                          </a:ln>
                          <a:solidFill>
                            <a:schemeClr val="tx1"/>
                          </a:solidFill>
                          <a:effectLst/>
                          <a:latin typeface="Times New Roman" pitchFamily="18" charset="0"/>
                        </a:rPr>
                        <a:t>Dnum</a:t>
                      </a:r>
                      <a:r>
                        <a:rPr kumimoji="0" lang="en-US" sz="1800" b="1" i="0" u="none" strike="noStrike" cap="none" normalizeH="0" baseline="0" dirty="0" smtClean="0">
                          <a:ln>
                            <a:noFill/>
                          </a:ln>
                          <a:solidFill>
                            <a:schemeClr val="tx1"/>
                          </a:solidFill>
                          <a:effectLst/>
                          <a:latin typeface="Times New Roman" pitchFamily="18" charset="0"/>
                        </a:rPr>
                        <a:t>*</a:t>
                      </a:r>
                    </a:p>
                  </a:txBody>
                  <a:tcPr marT="45651" marB="456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1393" name="Group 193"/>
          <p:cNvGraphicFramePr>
            <a:graphicFrameLocks noGrp="1"/>
          </p:cNvGraphicFramePr>
          <p:nvPr>
            <p:extLst>
              <p:ext uri="{D42A27DB-BD31-4B8C-83A1-F6EECF244321}">
                <p14:modId xmlns:p14="http://schemas.microsoft.com/office/powerpoint/2010/main" val="978735413"/>
              </p:ext>
            </p:extLst>
          </p:nvPr>
        </p:nvGraphicFramePr>
        <p:xfrm>
          <a:off x="2514599" y="3468688"/>
          <a:ext cx="2819401" cy="352181"/>
        </p:xfrm>
        <a:graphic>
          <a:graphicData uri="http://schemas.openxmlformats.org/drawingml/2006/table">
            <a:tbl>
              <a:tblPr/>
              <a:tblGrid>
                <a:gridCol w="881063">
                  <a:extLst>
                    <a:ext uri="{9D8B030D-6E8A-4147-A177-3AD203B41FA5}">
                      <a16:colId xmlns:a16="http://schemas.microsoft.com/office/drawing/2014/main" val="20000"/>
                    </a:ext>
                  </a:extLst>
                </a:gridCol>
                <a:gridCol w="969169">
                  <a:extLst>
                    <a:ext uri="{9D8B030D-6E8A-4147-A177-3AD203B41FA5}">
                      <a16:colId xmlns:a16="http://schemas.microsoft.com/office/drawing/2014/main" val="20001"/>
                    </a:ext>
                  </a:extLst>
                </a:gridCol>
                <a:gridCol w="969169">
                  <a:extLst>
                    <a:ext uri="{9D8B030D-6E8A-4147-A177-3AD203B41FA5}">
                      <a16:colId xmlns:a16="http://schemas.microsoft.com/office/drawing/2014/main" val="20002"/>
                    </a:ext>
                  </a:extLst>
                </a:gridCol>
              </a:tblGrid>
              <a:tr h="352181">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sng" strike="noStrike" cap="none" normalizeH="0" baseline="0" dirty="0" smtClean="0">
                          <a:ln>
                            <a:noFill/>
                          </a:ln>
                          <a:solidFill>
                            <a:schemeClr val="tx1"/>
                          </a:solidFill>
                          <a:effectLst/>
                          <a:latin typeface="Times New Roman" pitchFamily="18" charset="0"/>
                        </a:rPr>
                        <a:t>ESSN*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sng" strike="noStrike" cap="none" normalizeH="0" baseline="0" dirty="0" smtClean="0">
                          <a:ln>
                            <a:noFill/>
                          </a:ln>
                          <a:solidFill>
                            <a:schemeClr val="tx1"/>
                          </a:solidFill>
                          <a:effectLst/>
                          <a:latin typeface="Times New Roman" pitchFamily="18" charset="0"/>
                        </a:rPr>
                        <a:t>PNO*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Times New Roman" pitchFamily="18" charset="0"/>
                        </a:rPr>
                        <a:t>Hours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1404" name="Group 204"/>
          <p:cNvGraphicFramePr>
            <a:graphicFrameLocks noGrp="1"/>
          </p:cNvGraphicFramePr>
          <p:nvPr>
            <p:extLst>
              <p:ext uri="{D42A27DB-BD31-4B8C-83A1-F6EECF244321}">
                <p14:modId xmlns:p14="http://schemas.microsoft.com/office/powerpoint/2010/main" val="1924126114"/>
              </p:ext>
            </p:extLst>
          </p:nvPr>
        </p:nvGraphicFramePr>
        <p:xfrm>
          <a:off x="5638798" y="3505200"/>
          <a:ext cx="2600740" cy="338190"/>
        </p:xfrm>
        <a:graphic>
          <a:graphicData uri="http://schemas.openxmlformats.org/drawingml/2006/table">
            <a:tbl>
              <a:tblPr/>
              <a:tblGrid>
                <a:gridCol w="1300370">
                  <a:extLst>
                    <a:ext uri="{9D8B030D-6E8A-4147-A177-3AD203B41FA5}">
                      <a16:colId xmlns:a16="http://schemas.microsoft.com/office/drawing/2014/main" val="20000"/>
                    </a:ext>
                  </a:extLst>
                </a:gridCol>
                <a:gridCol w="1300370">
                  <a:extLst>
                    <a:ext uri="{9D8B030D-6E8A-4147-A177-3AD203B41FA5}">
                      <a16:colId xmlns:a16="http://schemas.microsoft.com/office/drawing/2014/main" val="20001"/>
                    </a:ext>
                  </a:extLst>
                </a:gridCol>
              </a:tblGrid>
              <a:tr h="33813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sng" strike="noStrike" cap="none" normalizeH="0" baseline="0" dirty="0" err="1" smtClean="0">
                          <a:ln>
                            <a:noFill/>
                          </a:ln>
                          <a:solidFill>
                            <a:schemeClr val="tx1"/>
                          </a:solidFill>
                          <a:effectLst/>
                          <a:latin typeface="Times New Roman" pitchFamily="18" charset="0"/>
                        </a:rPr>
                        <a:t>Dnumber</a:t>
                      </a:r>
                      <a:r>
                        <a:rPr kumimoji="0" lang="en-US" sz="1800" b="1" i="0" u="sng" strike="noStrike" cap="none" normalizeH="0" baseline="0" dirty="0" smtClean="0">
                          <a:ln>
                            <a:noFill/>
                          </a:ln>
                          <a:solidFill>
                            <a:schemeClr val="tx1"/>
                          </a:solidFill>
                          <a:effectLst/>
                          <a:latin typeface="Times New Roman" pitchFamily="18" charset="0"/>
                        </a:rPr>
                        <a:t>*</a:t>
                      </a:r>
                    </a:p>
                  </a:txBody>
                  <a:tcPr marT="45651" marB="456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sng" strike="noStrike" cap="none" normalizeH="0" baseline="0" dirty="0" err="1" smtClean="0">
                          <a:ln>
                            <a:noFill/>
                          </a:ln>
                          <a:solidFill>
                            <a:schemeClr val="tx1"/>
                          </a:solidFill>
                          <a:effectLst/>
                          <a:latin typeface="Times New Roman" pitchFamily="18" charset="0"/>
                        </a:rPr>
                        <a:t>Dlocation</a:t>
                      </a:r>
                      <a:endParaRPr kumimoji="0" lang="en-US" sz="1800" b="1" i="0" u="sng" strike="noStrike" cap="none" normalizeH="0" baseline="0" dirty="0" smtClean="0">
                        <a:ln>
                          <a:noFill/>
                        </a:ln>
                        <a:solidFill>
                          <a:schemeClr val="tx1"/>
                        </a:solidFill>
                        <a:effectLst/>
                        <a:latin typeface="Times New Roman" pitchFamily="18" charset="0"/>
                      </a:endParaRPr>
                    </a:p>
                  </a:txBody>
                  <a:tcPr marT="45651" marB="456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90" name="Text Box 187"/>
          <p:cNvSpPr txBox="1">
            <a:spLocks noChangeArrowheads="1"/>
          </p:cNvSpPr>
          <p:nvPr/>
        </p:nvSpPr>
        <p:spPr bwMode="auto">
          <a:xfrm>
            <a:off x="2375454" y="2219739"/>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latin typeface="Times New Roman" panose="02020603050405020304" pitchFamily="18" charset="0"/>
              </a:rPr>
              <a:t>Department</a:t>
            </a:r>
          </a:p>
        </p:txBody>
      </p:sp>
      <p:sp>
        <p:nvSpPr>
          <p:cNvPr id="21591" name="Text Box 188"/>
          <p:cNvSpPr txBox="1">
            <a:spLocks noChangeArrowheads="1"/>
          </p:cNvSpPr>
          <p:nvPr/>
        </p:nvSpPr>
        <p:spPr bwMode="auto">
          <a:xfrm>
            <a:off x="2437435" y="39624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latin typeface="Times New Roman" panose="02020603050405020304" pitchFamily="18" charset="0"/>
              </a:rPr>
              <a:t>Project</a:t>
            </a:r>
          </a:p>
        </p:txBody>
      </p:sp>
      <p:sp>
        <p:nvSpPr>
          <p:cNvPr id="21592" name="Text Box 189"/>
          <p:cNvSpPr txBox="1">
            <a:spLocks noChangeArrowheads="1"/>
          </p:cNvSpPr>
          <p:nvPr/>
        </p:nvSpPr>
        <p:spPr bwMode="auto">
          <a:xfrm>
            <a:off x="2514600" y="307450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err="1">
                <a:latin typeface="Times New Roman" panose="02020603050405020304" pitchFamily="18" charset="0"/>
              </a:rPr>
              <a:t>Works_On</a:t>
            </a:r>
            <a:endParaRPr lang="en-US" altLang="en-US" sz="2400" b="1" dirty="0">
              <a:latin typeface="Times New Roman" panose="02020603050405020304" pitchFamily="18" charset="0"/>
            </a:endParaRPr>
          </a:p>
        </p:txBody>
      </p:sp>
      <p:sp>
        <p:nvSpPr>
          <p:cNvPr id="21593" name="Text Box 190"/>
          <p:cNvSpPr txBox="1">
            <a:spLocks noChangeArrowheads="1"/>
          </p:cNvSpPr>
          <p:nvPr/>
        </p:nvSpPr>
        <p:spPr bwMode="auto">
          <a:xfrm>
            <a:off x="5589103" y="3051314"/>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err="1">
                <a:latin typeface="Times New Roman" panose="02020603050405020304" pitchFamily="18" charset="0"/>
              </a:rPr>
              <a:t>DepartmentLocation</a:t>
            </a:r>
            <a:endParaRPr lang="en-US" altLang="en-US" sz="2400" b="1" dirty="0">
              <a:latin typeface="Times New Roman" panose="02020603050405020304" pitchFamily="18" charset="0"/>
            </a:endParaRPr>
          </a:p>
        </p:txBody>
      </p:sp>
      <p:sp>
        <p:nvSpPr>
          <p:cNvPr id="21594" name="Text Box 191"/>
          <p:cNvSpPr txBox="1">
            <a:spLocks noChangeArrowheads="1"/>
          </p:cNvSpPr>
          <p:nvPr/>
        </p:nvSpPr>
        <p:spPr bwMode="auto">
          <a:xfrm>
            <a:off x="1479177" y="1455159"/>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latin typeface="Times New Roman" panose="02020603050405020304" pitchFamily="18" charset="0"/>
              </a:rPr>
              <a:t>Employee</a:t>
            </a:r>
          </a:p>
        </p:txBody>
      </p:sp>
      <p:sp>
        <p:nvSpPr>
          <p:cNvPr id="21595" name="Text Box 192"/>
          <p:cNvSpPr txBox="1">
            <a:spLocks noChangeArrowheads="1"/>
          </p:cNvSpPr>
          <p:nvPr/>
        </p:nvSpPr>
        <p:spPr bwMode="auto">
          <a:xfrm>
            <a:off x="2435020" y="48006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latin typeface="Times New Roman" panose="02020603050405020304" pitchFamily="18" charset="0"/>
              </a:rPr>
              <a:t>Dependent</a:t>
            </a:r>
          </a:p>
        </p:txBody>
      </p:sp>
    </p:spTree>
    <p:extLst>
      <p:ext uri="{BB962C8B-B14F-4D97-AF65-F5344CB8AC3E}">
        <p14:creationId xmlns:p14="http://schemas.microsoft.com/office/powerpoint/2010/main" val="3375409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p:txBody>
          <a:bodyPr/>
          <a:lstStyle/>
          <a:p>
            <a:pPr>
              <a:defRPr/>
            </a:pPr>
            <a:fld id="{3AC83C88-9743-4A95-B45A-8DF216CE1DBF}" type="datetime1">
              <a:rPr lang="en-US"/>
              <a:pPr>
                <a:defRPr/>
              </a:pPr>
              <a:t>7/31/2018</a:t>
            </a:fld>
            <a:endParaRPr lang="en-US"/>
          </a:p>
        </p:txBody>
      </p:sp>
      <p:sp>
        <p:nvSpPr>
          <p:cNvPr id="4" name="Footer Placeholder 4"/>
          <p:cNvSpPr>
            <a:spLocks noGrp="1"/>
          </p:cNvSpPr>
          <p:nvPr>
            <p:ph type="ftr" sz="quarter" idx="11"/>
          </p:nvPr>
        </p:nvSpPr>
        <p:spPr/>
        <p:txBody>
          <a:bodyPr/>
          <a:lstStyle/>
          <a:p>
            <a:pPr>
              <a:defRPr/>
            </a:pPr>
            <a:r>
              <a:rPr lang="en-US" smtClean="0"/>
              <a:t>CS3319</a:t>
            </a:r>
            <a:endParaRPr lang="en-US"/>
          </a:p>
        </p:txBody>
      </p:sp>
      <p:sp>
        <p:nvSpPr>
          <p:cNvPr id="317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066089E3-EFD1-41EE-83AB-96A0683B3E3F}" type="slidenum">
              <a:rPr lang="en-US" altLang="en-US" sz="2400">
                <a:latin typeface="Times New Roman" panose="02020603050405020304" pitchFamily="18" charset="0"/>
              </a:rPr>
              <a:pPr lvl="1">
                <a:spcBef>
                  <a:spcPct val="0"/>
                </a:spcBef>
                <a:buClrTx/>
                <a:buFontTx/>
                <a:buNone/>
              </a:pPr>
              <a:t>5</a:t>
            </a:fld>
            <a:endParaRPr lang="en-US" altLang="en-US" sz="2400">
              <a:latin typeface="Times New Roman" panose="02020603050405020304" pitchFamily="18" charset="0"/>
            </a:endParaRPr>
          </a:p>
        </p:txBody>
      </p:sp>
      <p:sp>
        <p:nvSpPr>
          <p:cNvPr id="54275" name="Rectangle 1027"/>
          <p:cNvSpPr>
            <a:spLocks noGrp="1" noChangeArrowheads="1"/>
          </p:cNvSpPr>
          <p:nvPr>
            <p:ph type="body" idx="1"/>
          </p:nvPr>
        </p:nvSpPr>
        <p:spPr>
          <a:xfrm>
            <a:off x="1232851" y="254000"/>
            <a:ext cx="10305214" cy="5029200"/>
          </a:xfrm>
        </p:spPr>
        <p:txBody>
          <a:bodyPr/>
          <a:lstStyle/>
          <a:p>
            <a:pPr>
              <a:buFont typeface="Wingdings" pitchFamily="2" charset="2"/>
              <a:buNone/>
              <a:defRPr/>
            </a:pPr>
            <a:r>
              <a:rPr lang="en-US" b="1" dirty="0" smtClean="0">
                <a:latin typeface="Arial" charset="0"/>
                <a:cs typeface="Arial" charset="0"/>
              </a:rPr>
              <a:t>Question: Write the query to find </a:t>
            </a:r>
            <a:r>
              <a:rPr lang="en-US" b="1" dirty="0">
                <a:latin typeface="Arial" charset="0"/>
                <a:cs typeface="Arial" charset="0"/>
              </a:rPr>
              <a:t>the names of all employees who work on </a:t>
            </a:r>
            <a:r>
              <a:rPr lang="en-US" b="1" dirty="0" smtClean="0">
                <a:latin typeface="Arial" charset="0"/>
                <a:cs typeface="Arial" charset="0"/>
              </a:rPr>
              <a:t>ALL </a:t>
            </a:r>
            <a:r>
              <a:rPr lang="en-US" b="1" dirty="0">
                <a:latin typeface="Arial" charset="0"/>
                <a:cs typeface="Arial" charset="0"/>
              </a:rPr>
              <a:t>the projects controlled by department </a:t>
            </a:r>
            <a:r>
              <a:rPr lang="en-US" b="1" dirty="0" smtClean="0">
                <a:latin typeface="Arial" charset="0"/>
                <a:cs typeface="Arial" charset="0"/>
              </a:rPr>
              <a:t>number  5</a:t>
            </a:r>
            <a:r>
              <a:rPr lang="en-US" b="1" dirty="0" smtClean="0">
                <a:latin typeface="Arial" charset="0"/>
                <a:cs typeface="Arial" charset="0"/>
              </a:rPr>
              <a:t>.</a:t>
            </a:r>
            <a:endParaRPr lang="en-US" b="1" dirty="0">
              <a:latin typeface="Arial" charset="0"/>
              <a:cs typeface="Arial" charset="0"/>
            </a:endParaRPr>
          </a:p>
          <a:p>
            <a:pPr>
              <a:buFont typeface="Wingdings" pitchFamily="2" charset="2"/>
              <a:buNone/>
              <a:defRPr/>
            </a:pPr>
            <a:endParaRPr lang="en-US" dirty="0">
              <a:cs typeface="Times New Roman" pitchFamily="18" charset="0"/>
            </a:endParaRPr>
          </a:p>
          <a:p>
            <a:pPr>
              <a:buFont typeface="Wingdings" pitchFamily="2" charset="2"/>
              <a:buNone/>
              <a:defRPr/>
            </a:pPr>
            <a:r>
              <a:rPr lang="en-US" b="1" dirty="0">
                <a:solidFill>
                  <a:schemeClr val="accent2">
                    <a:lumMod val="40000"/>
                    <a:lumOff val="60000"/>
                  </a:schemeClr>
                </a:solidFill>
                <a:latin typeface="Arial" charset="0"/>
                <a:cs typeface="Arial" charset="0"/>
              </a:rPr>
              <a:t>{</a:t>
            </a:r>
            <a:r>
              <a:rPr lang="en-US" b="1" dirty="0" err="1">
                <a:solidFill>
                  <a:schemeClr val="accent2">
                    <a:lumMod val="40000"/>
                    <a:lumOff val="60000"/>
                  </a:schemeClr>
                </a:solidFill>
                <a:latin typeface="Arial" charset="0"/>
                <a:cs typeface="Arial" charset="0"/>
              </a:rPr>
              <a:t>e.Firstname</a:t>
            </a:r>
            <a:r>
              <a:rPr lang="en-US" b="1" dirty="0">
                <a:solidFill>
                  <a:schemeClr val="accent2">
                    <a:lumMod val="40000"/>
                    <a:lumOff val="60000"/>
                  </a:schemeClr>
                </a:solidFill>
                <a:latin typeface="Arial" charset="0"/>
                <a:cs typeface="Arial" charset="0"/>
              </a:rPr>
              <a:t>, </a:t>
            </a:r>
            <a:r>
              <a:rPr lang="en-US" b="1" dirty="0" err="1">
                <a:solidFill>
                  <a:schemeClr val="accent2">
                    <a:lumMod val="40000"/>
                    <a:lumOff val="60000"/>
                  </a:schemeClr>
                </a:solidFill>
                <a:latin typeface="Arial" charset="0"/>
                <a:cs typeface="Arial" charset="0"/>
              </a:rPr>
              <a:t>e.Lastname</a:t>
            </a:r>
            <a:r>
              <a:rPr lang="en-US" b="1" dirty="0">
                <a:solidFill>
                  <a:schemeClr val="accent2">
                    <a:lumMod val="40000"/>
                    <a:lumOff val="60000"/>
                  </a:schemeClr>
                </a:solidFill>
                <a:latin typeface="Arial" charset="0"/>
                <a:cs typeface="Arial" charset="0"/>
              </a:rPr>
              <a:t> | EMPLOYEE(e) AND ((</a:t>
            </a:r>
            <a:r>
              <a:rPr lang="en-US" b="1" dirty="0">
                <a:solidFill>
                  <a:schemeClr val="accent2">
                    <a:lumMod val="40000"/>
                    <a:lumOff val="60000"/>
                  </a:schemeClr>
                </a:solidFill>
                <a:latin typeface="Arial" charset="0"/>
                <a:cs typeface="Arial" charset="0"/>
                <a:sym typeface="Symbol" pitchFamily="18" charset="2"/>
              </a:rPr>
              <a:t></a:t>
            </a:r>
            <a:r>
              <a:rPr lang="en-US" b="1" dirty="0">
                <a:solidFill>
                  <a:schemeClr val="accent2">
                    <a:lumMod val="40000"/>
                    <a:lumOff val="60000"/>
                  </a:schemeClr>
                </a:solidFill>
                <a:latin typeface="Arial" charset="0"/>
                <a:cs typeface="Arial" charset="0"/>
              </a:rPr>
              <a:t>x)(NOT (PROJECT(x)) or (NOT (</a:t>
            </a:r>
            <a:r>
              <a:rPr lang="en-US" b="1" dirty="0" err="1">
                <a:solidFill>
                  <a:schemeClr val="accent2">
                    <a:lumMod val="40000"/>
                    <a:lumOff val="60000"/>
                  </a:schemeClr>
                </a:solidFill>
                <a:latin typeface="Arial" charset="0"/>
                <a:cs typeface="Arial" charset="0"/>
              </a:rPr>
              <a:t>x.DNUM</a:t>
            </a:r>
            <a:r>
              <a:rPr lang="en-US" b="1" dirty="0">
                <a:solidFill>
                  <a:schemeClr val="accent2">
                    <a:lumMod val="40000"/>
                    <a:lumOff val="60000"/>
                  </a:schemeClr>
                </a:solidFill>
                <a:latin typeface="Arial" charset="0"/>
                <a:cs typeface="Arial" charset="0"/>
              </a:rPr>
              <a:t> = 5) or ((</a:t>
            </a:r>
            <a:r>
              <a:rPr lang="en-US" b="1" dirty="0">
                <a:solidFill>
                  <a:schemeClr val="accent2">
                    <a:lumMod val="40000"/>
                    <a:lumOff val="60000"/>
                  </a:schemeClr>
                </a:solidFill>
                <a:latin typeface="Arial" charset="0"/>
                <a:cs typeface="Arial" charset="0"/>
                <a:sym typeface="Symbol" pitchFamily="18" charset="2"/>
              </a:rPr>
              <a:t></a:t>
            </a:r>
            <a:r>
              <a:rPr lang="en-US" b="1" dirty="0">
                <a:solidFill>
                  <a:schemeClr val="accent2">
                    <a:lumMod val="40000"/>
                    <a:lumOff val="60000"/>
                  </a:schemeClr>
                </a:solidFill>
                <a:latin typeface="Arial" charset="0"/>
                <a:cs typeface="Arial" charset="0"/>
              </a:rPr>
              <a:t>w) (WORKSON(w) and </a:t>
            </a:r>
            <a:r>
              <a:rPr lang="en-US" b="1" dirty="0" err="1">
                <a:solidFill>
                  <a:schemeClr val="accent2">
                    <a:lumMod val="40000"/>
                    <a:lumOff val="60000"/>
                  </a:schemeClr>
                </a:solidFill>
                <a:latin typeface="Arial" charset="0"/>
                <a:cs typeface="Arial" charset="0"/>
              </a:rPr>
              <a:t>w.ESSN</a:t>
            </a:r>
            <a:r>
              <a:rPr lang="en-US" b="1" dirty="0">
                <a:solidFill>
                  <a:schemeClr val="accent2">
                    <a:lumMod val="40000"/>
                    <a:lumOff val="60000"/>
                  </a:schemeClr>
                </a:solidFill>
                <a:latin typeface="Arial" charset="0"/>
                <a:cs typeface="Arial" charset="0"/>
              </a:rPr>
              <a:t> = e.SSN and </a:t>
            </a:r>
            <a:r>
              <a:rPr lang="en-US" b="1" dirty="0" err="1">
                <a:solidFill>
                  <a:schemeClr val="accent2">
                    <a:lumMod val="40000"/>
                    <a:lumOff val="60000"/>
                  </a:schemeClr>
                </a:solidFill>
                <a:latin typeface="Arial" charset="0"/>
                <a:cs typeface="Arial" charset="0"/>
              </a:rPr>
              <a:t>x.PNUMBER</a:t>
            </a:r>
            <a:r>
              <a:rPr lang="en-US" b="1" dirty="0">
                <a:solidFill>
                  <a:schemeClr val="accent2">
                    <a:lumMod val="40000"/>
                    <a:lumOff val="60000"/>
                  </a:schemeClr>
                </a:solidFill>
                <a:latin typeface="Arial" charset="0"/>
                <a:cs typeface="Arial" charset="0"/>
              </a:rPr>
              <a:t>= w.PNO)))))}</a:t>
            </a:r>
            <a:endParaRPr lang="en-US" dirty="0">
              <a:solidFill>
                <a:schemeClr val="accent2">
                  <a:lumMod val="40000"/>
                  <a:lumOff val="60000"/>
                </a:schemeClr>
              </a:solidFill>
            </a:endParaRPr>
          </a:p>
        </p:txBody>
      </p:sp>
      <p:pic>
        <p:nvPicPr>
          <p:cNvPr id="2" name="Picture 1"/>
          <p:cNvPicPr>
            <a:picLocks noChangeAspect="1"/>
          </p:cNvPicPr>
          <p:nvPr/>
        </p:nvPicPr>
        <p:blipFill>
          <a:blip r:embed="rId2"/>
          <a:stretch>
            <a:fillRect/>
          </a:stretch>
        </p:blipFill>
        <p:spPr>
          <a:xfrm>
            <a:off x="4885267" y="3652228"/>
            <a:ext cx="6949826" cy="2964203"/>
          </a:xfrm>
          <a:prstGeom prst="rect">
            <a:avLst/>
          </a:prstGeom>
        </p:spPr>
      </p:pic>
    </p:spTree>
    <p:extLst>
      <p:ext uri="{BB962C8B-B14F-4D97-AF65-F5344CB8AC3E}">
        <p14:creationId xmlns:p14="http://schemas.microsoft.com/office/powerpoint/2010/main" val="1155370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p:txBody>
          <a:bodyPr/>
          <a:lstStyle/>
          <a:p>
            <a:pPr>
              <a:defRPr/>
            </a:pPr>
            <a:fld id="{53BE6A71-DEC0-42AD-9F20-0256E6865CD1}" type="datetime1">
              <a:rPr lang="en-US"/>
              <a:pPr>
                <a:defRPr/>
              </a:pPr>
              <a:t>7/31/2018</a:t>
            </a:fld>
            <a:endParaRPr lang="en-US"/>
          </a:p>
        </p:txBody>
      </p:sp>
      <p:sp>
        <p:nvSpPr>
          <p:cNvPr id="4" name="Footer Placeholder 4"/>
          <p:cNvSpPr>
            <a:spLocks noGrp="1"/>
          </p:cNvSpPr>
          <p:nvPr>
            <p:ph type="ftr" sz="quarter" idx="11"/>
          </p:nvPr>
        </p:nvSpPr>
        <p:spPr/>
        <p:txBody>
          <a:bodyPr/>
          <a:lstStyle/>
          <a:p>
            <a:pPr>
              <a:defRPr/>
            </a:pPr>
            <a:r>
              <a:rPr lang="en-US" smtClean="0"/>
              <a:t>CS3319</a:t>
            </a:r>
            <a:endParaRPr lang="en-US"/>
          </a:p>
        </p:txBody>
      </p:sp>
      <p:sp>
        <p:nvSpPr>
          <p:cNvPr id="327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E37A9015-1E10-4A15-B65E-A4C655265CBB}" type="slidenum">
              <a:rPr lang="en-US" altLang="en-US" sz="2400">
                <a:latin typeface="Times New Roman" panose="02020603050405020304" pitchFamily="18" charset="0"/>
              </a:rPr>
              <a:pPr lvl="1">
                <a:spcBef>
                  <a:spcPct val="0"/>
                </a:spcBef>
                <a:buClrTx/>
                <a:buFontTx/>
                <a:buNone/>
              </a:pPr>
              <a:t>6</a:t>
            </a:fld>
            <a:endParaRPr lang="en-US" altLang="en-US" sz="2400">
              <a:latin typeface="Times New Roman" panose="02020603050405020304" pitchFamily="18" charset="0"/>
            </a:endParaRPr>
          </a:p>
        </p:txBody>
      </p:sp>
      <p:sp>
        <p:nvSpPr>
          <p:cNvPr id="32773" name="Rectangle 3"/>
          <p:cNvSpPr>
            <a:spLocks noGrp="1" noChangeArrowheads="1"/>
          </p:cNvSpPr>
          <p:nvPr>
            <p:ph type="body" idx="1"/>
          </p:nvPr>
        </p:nvSpPr>
        <p:spPr>
          <a:xfrm>
            <a:off x="1247571" y="-142965"/>
            <a:ext cx="10088880" cy="5791200"/>
          </a:xfrm>
        </p:spPr>
        <p:txBody>
          <a:bodyPr/>
          <a:lstStyle/>
          <a:p>
            <a:pPr>
              <a:buFont typeface="Wingdings" panose="05000000000000000000" pitchFamily="2" charset="2"/>
              <a:buNone/>
            </a:pPr>
            <a:r>
              <a:rPr lang="en-US" altLang="en-US" sz="2800" b="1" dirty="0"/>
              <a:t>Similar to Division in Relational Algebra</a:t>
            </a:r>
          </a:p>
          <a:p>
            <a:r>
              <a:rPr lang="en-US" altLang="en-US" dirty="0"/>
              <a:t>Consider: Suppose we have an employee who doesn't work on one of the projects controlled by department 5 (Let's say there are 4 projects controlled by department 5 and he only works on 3 of them).  We will look at that last project that he doesn't work on:</a:t>
            </a:r>
          </a:p>
          <a:p>
            <a:pPr lvl="1"/>
            <a:r>
              <a:rPr lang="en-US" altLang="en-US" dirty="0"/>
              <a:t>x, a tuple from the project table, which is controlled by </a:t>
            </a:r>
            <a:r>
              <a:rPr lang="en-US" altLang="en-US" dirty="0" err="1"/>
              <a:t>dept</a:t>
            </a:r>
            <a:r>
              <a:rPr lang="en-US" altLang="en-US" dirty="0"/>
              <a:t> 5, will be in the project table so NOT(PROJECT(x)) = FALSE</a:t>
            </a:r>
          </a:p>
          <a:p>
            <a:pPr lvl="1"/>
            <a:r>
              <a:rPr lang="en-US" altLang="en-US" dirty="0"/>
              <a:t>have a DNUM=5 so NOT(</a:t>
            </a:r>
            <a:r>
              <a:rPr lang="en-US" altLang="en-US" dirty="0" err="1"/>
              <a:t>x.DNUM</a:t>
            </a:r>
            <a:r>
              <a:rPr lang="en-US" altLang="en-US" dirty="0"/>
              <a:t>=5) = FALSE</a:t>
            </a:r>
          </a:p>
          <a:p>
            <a:pPr lvl="1"/>
            <a:r>
              <a:rPr lang="en-US" altLang="en-US" dirty="0"/>
              <a:t>but there will not exist a w in the WORKSON table where </a:t>
            </a:r>
            <a:r>
              <a:rPr lang="en-US" altLang="en-US" dirty="0" err="1"/>
              <a:t>w.PNO</a:t>
            </a:r>
            <a:r>
              <a:rPr lang="en-US" altLang="en-US" dirty="0"/>
              <a:t> = </a:t>
            </a:r>
            <a:r>
              <a:rPr lang="en-US" altLang="en-US" dirty="0" err="1"/>
              <a:t>x.PNUMBER</a:t>
            </a:r>
            <a:r>
              <a:rPr lang="en-US" altLang="en-US" dirty="0"/>
              <a:t> and </a:t>
            </a:r>
            <a:r>
              <a:rPr lang="en-US" altLang="en-US" dirty="0" err="1"/>
              <a:t>w.ESSN</a:t>
            </a:r>
            <a:r>
              <a:rPr lang="en-US" altLang="en-US" dirty="0"/>
              <a:t>=</a:t>
            </a:r>
            <a:r>
              <a:rPr lang="en-US" altLang="en-US" dirty="0" err="1"/>
              <a:t>e.SSN</a:t>
            </a:r>
            <a:r>
              <a:rPr lang="en-US" altLang="en-US" dirty="0"/>
              <a:t> so that will be FALSE</a:t>
            </a:r>
          </a:p>
          <a:p>
            <a:pPr lvl="1"/>
            <a:r>
              <a:rPr lang="en-US" altLang="en-US" dirty="0"/>
              <a:t>thus we have (F or F or F) = FALSE and the FORALL x is now F because there is one x that it is false for, thus it is not true for all x</a:t>
            </a:r>
          </a:p>
          <a:p>
            <a:pPr lvl="1"/>
            <a:endParaRPr lang="en-US" altLang="en-US" sz="2400" dirty="0"/>
          </a:p>
          <a:p>
            <a:endParaRPr lang="en-US" altLang="en-US" sz="2800" dirty="0"/>
          </a:p>
        </p:txBody>
      </p:sp>
      <p:sp>
        <p:nvSpPr>
          <p:cNvPr id="6" name="Rectangle 5"/>
          <p:cNvSpPr/>
          <p:nvPr/>
        </p:nvSpPr>
        <p:spPr>
          <a:xfrm>
            <a:off x="1656080" y="5283109"/>
            <a:ext cx="8910320" cy="1200329"/>
          </a:xfrm>
          <a:prstGeom prst="rect">
            <a:avLst/>
          </a:prstGeom>
        </p:spPr>
        <p:txBody>
          <a:bodyPr wrap="square">
            <a:spAutoFit/>
          </a:bodyPr>
          <a:lstStyle/>
          <a:p>
            <a:pPr eaLnBrk="1" hangingPunct="1">
              <a:buFont typeface="Wingdings" pitchFamily="2" charset="2"/>
              <a:buNone/>
              <a:defRPr/>
            </a:pPr>
            <a:r>
              <a:rPr lang="en-US" sz="2400" b="1" dirty="0">
                <a:solidFill>
                  <a:schemeClr val="accent1">
                    <a:lumMod val="60000"/>
                    <a:lumOff val="40000"/>
                  </a:schemeClr>
                </a:solidFill>
                <a:latin typeface="Arial" charset="0"/>
                <a:cs typeface="Arial" charset="0"/>
              </a:rPr>
              <a:t>{</a:t>
            </a:r>
            <a:r>
              <a:rPr lang="en-US" sz="2400" b="1" dirty="0" err="1">
                <a:solidFill>
                  <a:schemeClr val="accent1">
                    <a:lumMod val="60000"/>
                    <a:lumOff val="40000"/>
                  </a:schemeClr>
                </a:solidFill>
                <a:latin typeface="Arial" charset="0"/>
                <a:cs typeface="Arial" charset="0"/>
              </a:rPr>
              <a:t>e.Firstname</a:t>
            </a:r>
            <a:r>
              <a:rPr lang="en-US" sz="2400" b="1" dirty="0">
                <a:solidFill>
                  <a:schemeClr val="accent1">
                    <a:lumMod val="60000"/>
                    <a:lumOff val="40000"/>
                  </a:schemeClr>
                </a:solidFill>
                <a:latin typeface="Arial" charset="0"/>
                <a:cs typeface="Arial" charset="0"/>
              </a:rPr>
              <a:t>, </a:t>
            </a:r>
            <a:r>
              <a:rPr lang="en-US" sz="2400" b="1" dirty="0" err="1">
                <a:solidFill>
                  <a:schemeClr val="accent1">
                    <a:lumMod val="60000"/>
                    <a:lumOff val="40000"/>
                  </a:schemeClr>
                </a:solidFill>
                <a:latin typeface="Arial" charset="0"/>
                <a:cs typeface="Arial" charset="0"/>
              </a:rPr>
              <a:t>e.Lastname</a:t>
            </a:r>
            <a:r>
              <a:rPr lang="en-US" sz="2400" b="1" dirty="0">
                <a:solidFill>
                  <a:schemeClr val="accent1">
                    <a:lumMod val="60000"/>
                    <a:lumOff val="40000"/>
                  </a:schemeClr>
                </a:solidFill>
                <a:latin typeface="Arial" charset="0"/>
                <a:cs typeface="Arial" charset="0"/>
              </a:rPr>
              <a:t> | EMPLOYEE(e) AND ((</a:t>
            </a:r>
            <a:r>
              <a:rPr lang="en-US" sz="2400" b="1" dirty="0">
                <a:solidFill>
                  <a:schemeClr val="accent1">
                    <a:lumMod val="60000"/>
                    <a:lumOff val="40000"/>
                  </a:schemeClr>
                </a:solidFill>
                <a:latin typeface="Arial" charset="0"/>
                <a:cs typeface="Arial" charset="0"/>
                <a:sym typeface="Symbol" pitchFamily="18" charset="2"/>
              </a:rPr>
              <a:t></a:t>
            </a:r>
            <a:r>
              <a:rPr lang="en-US" sz="2400" b="1" dirty="0">
                <a:solidFill>
                  <a:schemeClr val="accent1">
                    <a:lumMod val="60000"/>
                    <a:lumOff val="40000"/>
                  </a:schemeClr>
                </a:solidFill>
                <a:latin typeface="Arial" charset="0"/>
                <a:cs typeface="Arial" charset="0"/>
              </a:rPr>
              <a:t>x)(NOT (PROJECT(x)) or (NOT (</a:t>
            </a:r>
            <a:r>
              <a:rPr lang="en-US" sz="2400" b="1" dirty="0" err="1">
                <a:solidFill>
                  <a:schemeClr val="accent1">
                    <a:lumMod val="60000"/>
                    <a:lumOff val="40000"/>
                  </a:schemeClr>
                </a:solidFill>
                <a:latin typeface="Arial" charset="0"/>
                <a:cs typeface="Arial" charset="0"/>
              </a:rPr>
              <a:t>x.DNUM</a:t>
            </a:r>
            <a:r>
              <a:rPr lang="en-US" sz="2400" b="1" dirty="0">
                <a:solidFill>
                  <a:schemeClr val="accent1">
                    <a:lumMod val="60000"/>
                    <a:lumOff val="40000"/>
                  </a:schemeClr>
                </a:solidFill>
                <a:latin typeface="Arial" charset="0"/>
                <a:cs typeface="Arial" charset="0"/>
              </a:rPr>
              <a:t> = 5) or ((</a:t>
            </a:r>
            <a:r>
              <a:rPr lang="en-US" sz="2400" b="1" dirty="0">
                <a:solidFill>
                  <a:schemeClr val="accent1">
                    <a:lumMod val="60000"/>
                    <a:lumOff val="40000"/>
                  </a:schemeClr>
                </a:solidFill>
                <a:latin typeface="Arial" charset="0"/>
                <a:cs typeface="Arial" charset="0"/>
                <a:sym typeface="Symbol" pitchFamily="18" charset="2"/>
              </a:rPr>
              <a:t></a:t>
            </a:r>
            <a:r>
              <a:rPr lang="en-US" sz="2400" b="1" dirty="0">
                <a:solidFill>
                  <a:schemeClr val="accent1">
                    <a:lumMod val="60000"/>
                    <a:lumOff val="40000"/>
                  </a:schemeClr>
                </a:solidFill>
                <a:latin typeface="Arial" charset="0"/>
                <a:cs typeface="Arial" charset="0"/>
              </a:rPr>
              <a:t>w) (WORKSON(w) and </a:t>
            </a:r>
            <a:r>
              <a:rPr lang="en-US" sz="2400" b="1" dirty="0" err="1">
                <a:solidFill>
                  <a:schemeClr val="accent1">
                    <a:lumMod val="60000"/>
                    <a:lumOff val="40000"/>
                  </a:schemeClr>
                </a:solidFill>
                <a:latin typeface="Arial" charset="0"/>
                <a:cs typeface="Arial" charset="0"/>
              </a:rPr>
              <a:t>w.ESSN</a:t>
            </a:r>
            <a:r>
              <a:rPr lang="en-US" sz="2400" b="1" dirty="0">
                <a:solidFill>
                  <a:schemeClr val="accent1">
                    <a:lumMod val="60000"/>
                    <a:lumOff val="40000"/>
                  </a:schemeClr>
                </a:solidFill>
                <a:latin typeface="Arial" charset="0"/>
                <a:cs typeface="Arial" charset="0"/>
              </a:rPr>
              <a:t> = e.SSN and </a:t>
            </a:r>
            <a:r>
              <a:rPr lang="en-US" sz="2400" b="1" dirty="0" err="1">
                <a:solidFill>
                  <a:schemeClr val="accent1">
                    <a:lumMod val="60000"/>
                    <a:lumOff val="40000"/>
                  </a:schemeClr>
                </a:solidFill>
                <a:latin typeface="Arial" charset="0"/>
                <a:cs typeface="Arial" charset="0"/>
              </a:rPr>
              <a:t>x.PNUMBER</a:t>
            </a:r>
            <a:r>
              <a:rPr lang="en-US" sz="2400" b="1" dirty="0">
                <a:solidFill>
                  <a:schemeClr val="accent1">
                    <a:lumMod val="60000"/>
                    <a:lumOff val="40000"/>
                  </a:schemeClr>
                </a:solidFill>
                <a:latin typeface="Arial" charset="0"/>
                <a:cs typeface="Arial" charset="0"/>
              </a:rPr>
              <a:t>= w.PNO)))))}</a:t>
            </a:r>
            <a:endParaRPr lang="en-US" sz="2400" dirty="0">
              <a:solidFill>
                <a:schemeClr val="accent1">
                  <a:lumMod val="60000"/>
                  <a:lumOff val="40000"/>
                </a:schemeClr>
              </a:solidFill>
            </a:endParaRPr>
          </a:p>
        </p:txBody>
      </p:sp>
    </p:spTree>
    <p:extLst>
      <p:ext uri="{BB962C8B-B14F-4D97-AF65-F5344CB8AC3E}">
        <p14:creationId xmlns:p14="http://schemas.microsoft.com/office/powerpoint/2010/main" val="4270878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8"/>
          <p:cNvSpPr>
            <a:spLocks noGrp="1"/>
          </p:cNvSpPr>
          <p:nvPr>
            <p:ph idx="1"/>
          </p:nvPr>
        </p:nvSpPr>
        <p:spPr>
          <a:xfrm>
            <a:off x="1391920" y="0"/>
            <a:ext cx="9199880" cy="6858000"/>
          </a:xfrm>
        </p:spPr>
        <p:txBody>
          <a:bodyPr/>
          <a:lstStyle/>
          <a:p>
            <a:r>
              <a:rPr lang="en-US" altLang="en-US" dirty="0"/>
              <a:t>2. If we assume that x is not in the PROJECT table then for all x, the predicate would be true (so display all employees since there are no projects, you could say all the employees work on all the projects controlled by </a:t>
            </a:r>
            <a:r>
              <a:rPr lang="en-US" altLang="en-US" dirty="0" err="1"/>
              <a:t>dept</a:t>
            </a:r>
            <a:r>
              <a:rPr lang="en-US" altLang="en-US" dirty="0"/>
              <a:t> 5 since there are 0 projects and everyone works on 0 projects), but there must be some project tuples so it is FALSE</a:t>
            </a:r>
          </a:p>
          <a:p>
            <a:pPr lvl="1"/>
            <a:r>
              <a:rPr lang="en-US" altLang="en-US" dirty="0"/>
              <a:t>we will assume that x is in the PROJECT table but let’s also assume, none of the tuples = 5 then since there are no projects controlled by department 5 you could say all the employees work on all the projects controlled by </a:t>
            </a:r>
            <a:r>
              <a:rPr lang="en-US" altLang="en-US" dirty="0" err="1"/>
              <a:t>dept</a:t>
            </a:r>
            <a:r>
              <a:rPr lang="en-US" altLang="en-US" dirty="0"/>
              <a:t> 5 since there are 0 projects and everyone works on 0 projects), if there are some projects that are project 5, then NOT(</a:t>
            </a:r>
            <a:r>
              <a:rPr lang="en-US" altLang="en-US" dirty="0" err="1"/>
              <a:t>x.DNUM</a:t>
            </a:r>
            <a:r>
              <a:rPr lang="en-US" altLang="en-US" dirty="0"/>
              <a:t>=5) is false</a:t>
            </a:r>
          </a:p>
          <a:p>
            <a:pPr lvl="1"/>
            <a:r>
              <a:rPr lang="en-US" altLang="en-US" dirty="0"/>
              <a:t>let’s assume that x is all the tuples that are in the project table and are 5, there must exist a corresponding </a:t>
            </a:r>
            <a:r>
              <a:rPr lang="en-US" altLang="en-US" dirty="0" err="1"/>
              <a:t>workson</a:t>
            </a:r>
            <a:r>
              <a:rPr lang="en-US" altLang="en-US" dirty="0"/>
              <a:t> tuple for every one of the x tuples for this to be true</a:t>
            </a:r>
          </a:p>
          <a:p>
            <a:endParaRPr lang="en-US" altLang="en-US" sz="2800" dirty="0"/>
          </a:p>
        </p:txBody>
      </p:sp>
      <p:sp>
        <p:nvSpPr>
          <p:cNvPr id="3" name="Date Placeholder 1"/>
          <p:cNvSpPr>
            <a:spLocks noGrp="1"/>
          </p:cNvSpPr>
          <p:nvPr>
            <p:ph type="dt" sz="quarter" idx="4294967295"/>
          </p:nvPr>
        </p:nvSpPr>
        <p:spPr/>
        <p:txBody>
          <a:bodyPr/>
          <a:lstStyle/>
          <a:p>
            <a:pPr>
              <a:defRPr/>
            </a:pPr>
            <a:fld id="{9871B0C8-F190-4178-BDFF-37854AD49783}" type="datetime1">
              <a:rPr lang="en-US"/>
              <a:pPr>
                <a:defRPr/>
              </a:pPr>
              <a:t>7/31/2018</a:t>
            </a:fld>
            <a:endParaRPr lang="en-US"/>
          </a:p>
        </p:txBody>
      </p:sp>
      <p:sp>
        <p:nvSpPr>
          <p:cNvPr id="4" name="Footer Placeholder 2"/>
          <p:cNvSpPr>
            <a:spLocks noGrp="1"/>
          </p:cNvSpPr>
          <p:nvPr>
            <p:ph type="ftr" sz="quarter" idx="11"/>
          </p:nvPr>
        </p:nvSpPr>
        <p:spPr/>
        <p:txBody>
          <a:bodyPr/>
          <a:lstStyle/>
          <a:p>
            <a:pPr>
              <a:defRPr/>
            </a:pPr>
            <a:r>
              <a:rPr lang="en-US" smtClean="0"/>
              <a:t>CS3319</a:t>
            </a:r>
            <a:endParaRPr lang="en-US"/>
          </a:p>
        </p:txBody>
      </p:sp>
      <p:sp>
        <p:nvSpPr>
          <p:cNvPr id="3379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9D9D0AF9-F7A4-4327-AC0E-523CC0FAEB27}" type="slidenum">
              <a:rPr lang="en-US" altLang="en-US" sz="2400">
                <a:latin typeface="Times New Roman" panose="02020603050405020304" pitchFamily="18" charset="0"/>
              </a:rPr>
              <a:pPr lvl="1">
                <a:spcBef>
                  <a:spcPct val="0"/>
                </a:spcBef>
                <a:buClrTx/>
                <a:buFontTx/>
                <a:buNone/>
              </a:pPr>
              <a:t>7</a:t>
            </a:fld>
            <a:endParaRPr lang="en-US" altLang="en-US" sz="2400">
              <a:latin typeface="Times New Roman" panose="02020603050405020304" pitchFamily="18" charset="0"/>
            </a:endParaRPr>
          </a:p>
        </p:txBody>
      </p:sp>
      <p:sp>
        <p:nvSpPr>
          <p:cNvPr id="6" name="Rectangle 5"/>
          <p:cNvSpPr/>
          <p:nvPr/>
        </p:nvSpPr>
        <p:spPr>
          <a:xfrm>
            <a:off x="1943100" y="5421609"/>
            <a:ext cx="7983220" cy="1015663"/>
          </a:xfrm>
          <a:prstGeom prst="rect">
            <a:avLst/>
          </a:prstGeom>
        </p:spPr>
        <p:txBody>
          <a:bodyPr wrap="square">
            <a:spAutoFit/>
          </a:bodyPr>
          <a:lstStyle/>
          <a:p>
            <a:pPr eaLnBrk="1" hangingPunct="1">
              <a:buFont typeface="Wingdings" pitchFamily="2" charset="2"/>
              <a:buNone/>
              <a:defRPr/>
            </a:pPr>
            <a:r>
              <a:rPr lang="en-US" sz="2000" b="1" dirty="0">
                <a:solidFill>
                  <a:schemeClr val="accent1">
                    <a:lumMod val="60000"/>
                    <a:lumOff val="40000"/>
                  </a:schemeClr>
                </a:solidFill>
                <a:latin typeface="Arial" charset="0"/>
                <a:cs typeface="Arial" charset="0"/>
              </a:rPr>
              <a:t>{</a:t>
            </a:r>
            <a:r>
              <a:rPr lang="en-US" sz="2000" b="1" dirty="0" err="1">
                <a:solidFill>
                  <a:schemeClr val="accent1">
                    <a:lumMod val="60000"/>
                    <a:lumOff val="40000"/>
                  </a:schemeClr>
                </a:solidFill>
                <a:latin typeface="Arial" charset="0"/>
                <a:cs typeface="Arial" charset="0"/>
              </a:rPr>
              <a:t>e.Firstname</a:t>
            </a:r>
            <a:r>
              <a:rPr lang="en-US" sz="2000" b="1" dirty="0">
                <a:solidFill>
                  <a:schemeClr val="accent1">
                    <a:lumMod val="60000"/>
                    <a:lumOff val="40000"/>
                  </a:schemeClr>
                </a:solidFill>
                <a:latin typeface="Arial" charset="0"/>
                <a:cs typeface="Arial" charset="0"/>
              </a:rPr>
              <a:t>, </a:t>
            </a:r>
            <a:r>
              <a:rPr lang="en-US" sz="2000" b="1" dirty="0" err="1">
                <a:solidFill>
                  <a:schemeClr val="accent1">
                    <a:lumMod val="60000"/>
                    <a:lumOff val="40000"/>
                  </a:schemeClr>
                </a:solidFill>
                <a:latin typeface="Arial" charset="0"/>
                <a:cs typeface="Arial" charset="0"/>
              </a:rPr>
              <a:t>e.Lastname</a:t>
            </a:r>
            <a:r>
              <a:rPr lang="en-US" sz="2000" b="1" dirty="0">
                <a:solidFill>
                  <a:schemeClr val="accent1">
                    <a:lumMod val="60000"/>
                    <a:lumOff val="40000"/>
                  </a:schemeClr>
                </a:solidFill>
                <a:latin typeface="Arial" charset="0"/>
                <a:cs typeface="Arial" charset="0"/>
              </a:rPr>
              <a:t> | EMPLOYEE(e) AND ((</a:t>
            </a:r>
            <a:r>
              <a:rPr lang="en-US" sz="2000" b="1" dirty="0">
                <a:solidFill>
                  <a:schemeClr val="accent1">
                    <a:lumMod val="60000"/>
                    <a:lumOff val="40000"/>
                  </a:schemeClr>
                </a:solidFill>
                <a:latin typeface="Arial" charset="0"/>
                <a:cs typeface="Arial" charset="0"/>
                <a:sym typeface="Symbol" pitchFamily="18" charset="2"/>
              </a:rPr>
              <a:t></a:t>
            </a:r>
            <a:r>
              <a:rPr lang="en-US" sz="2000" b="1" dirty="0">
                <a:solidFill>
                  <a:schemeClr val="accent1">
                    <a:lumMod val="60000"/>
                    <a:lumOff val="40000"/>
                  </a:schemeClr>
                </a:solidFill>
                <a:latin typeface="Arial" charset="0"/>
                <a:cs typeface="Arial" charset="0"/>
              </a:rPr>
              <a:t>x)(NOT (PROJECT(x)) or (NOT (</a:t>
            </a:r>
            <a:r>
              <a:rPr lang="en-US" sz="2000" b="1" dirty="0" err="1">
                <a:solidFill>
                  <a:schemeClr val="accent1">
                    <a:lumMod val="60000"/>
                    <a:lumOff val="40000"/>
                  </a:schemeClr>
                </a:solidFill>
                <a:latin typeface="Arial" charset="0"/>
                <a:cs typeface="Arial" charset="0"/>
              </a:rPr>
              <a:t>x.DNUM</a:t>
            </a:r>
            <a:r>
              <a:rPr lang="en-US" sz="2000" b="1" dirty="0">
                <a:solidFill>
                  <a:schemeClr val="accent1">
                    <a:lumMod val="60000"/>
                    <a:lumOff val="40000"/>
                  </a:schemeClr>
                </a:solidFill>
                <a:latin typeface="Arial" charset="0"/>
                <a:cs typeface="Arial" charset="0"/>
              </a:rPr>
              <a:t> = 5) or ((</a:t>
            </a:r>
            <a:r>
              <a:rPr lang="en-US" sz="2000" b="1" dirty="0">
                <a:solidFill>
                  <a:schemeClr val="accent1">
                    <a:lumMod val="60000"/>
                    <a:lumOff val="40000"/>
                  </a:schemeClr>
                </a:solidFill>
                <a:latin typeface="Arial" charset="0"/>
                <a:cs typeface="Arial" charset="0"/>
                <a:sym typeface="Symbol" pitchFamily="18" charset="2"/>
              </a:rPr>
              <a:t></a:t>
            </a:r>
            <a:r>
              <a:rPr lang="en-US" sz="2000" b="1" dirty="0">
                <a:solidFill>
                  <a:schemeClr val="accent1">
                    <a:lumMod val="60000"/>
                    <a:lumOff val="40000"/>
                  </a:schemeClr>
                </a:solidFill>
                <a:latin typeface="Arial" charset="0"/>
                <a:cs typeface="Arial" charset="0"/>
              </a:rPr>
              <a:t>w) (WORKSON(w) and </a:t>
            </a:r>
            <a:r>
              <a:rPr lang="en-US" sz="2000" b="1" dirty="0" err="1">
                <a:solidFill>
                  <a:schemeClr val="accent1">
                    <a:lumMod val="60000"/>
                    <a:lumOff val="40000"/>
                  </a:schemeClr>
                </a:solidFill>
                <a:latin typeface="Arial" charset="0"/>
                <a:cs typeface="Arial" charset="0"/>
              </a:rPr>
              <a:t>w.ESSN</a:t>
            </a:r>
            <a:r>
              <a:rPr lang="en-US" sz="2000" b="1" dirty="0">
                <a:solidFill>
                  <a:schemeClr val="accent1">
                    <a:lumMod val="60000"/>
                    <a:lumOff val="40000"/>
                  </a:schemeClr>
                </a:solidFill>
                <a:latin typeface="Arial" charset="0"/>
                <a:cs typeface="Arial" charset="0"/>
              </a:rPr>
              <a:t> = e.SSN and </a:t>
            </a:r>
            <a:r>
              <a:rPr lang="en-US" sz="2000" b="1" dirty="0" err="1">
                <a:solidFill>
                  <a:schemeClr val="accent1">
                    <a:lumMod val="60000"/>
                    <a:lumOff val="40000"/>
                  </a:schemeClr>
                </a:solidFill>
                <a:latin typeface="Arial" charset="0"/>
                <a:cs typeface="Arial" charset="0"/>
              </a:rPr>
              <a:t>x.PNUMBER</a:t>
            </a:r>
            <a:r>
              <a:rPr lang="en-US" sz="2000" b="1" dirty="0">
                <a:solidFill>
                  <a:schemeClr val="accent1">
                    <a:lumMod val="60000"/>
                    <a:lumOff val="40000"/>
                  </a:schemeClr>
                </a:solidFill>
                <a:latin typeface="Arial" charset="0"/>
                <a:cs typeface="Arial" charset="0"/>
              </a:rPr>
              <a:t>= w.PNO)))))}</a:t>
            </a:r>
            <a:endParaRPr lang="en-US" sz="2000" dirty="0">
              <a:solidFill>
                <a:schemeClr val="accent1">
                  <a:lumMod val="60000"/>
                  <a:lumOff val="40000"/>
                </a:schemeClr>
              </a:solidFill>
            </a:endParaRPr>
          </a:p>
        </p:txBody>
      </p:sp>
    </p:spTree>
    <p:extLst>
      <p:ext uri="{BB962C8B-B14F-4D97-AF65-F5344CB8AC3E}">
        <p14:creationId xmlns:p14="http://schemas.microsoft.com/office/powerpoint/2010/main" val="1672870493"/>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21025</TotalTime>
  <Words>661</Words>
  <Application>Microsoft Office PowerPoint</Application>
  <PresentationFormat>Widescreen</PresentationFormat>
  <Paragraphs>111</Paragraphs>
  <Slides>7</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Symbol</vt:lpstr>
      <vt:lpstr>Times New Roman</vt:lpstr>
      <vt:lpstr>Trebuchet MS</vt:lpstr>
      <vt:lpstr>Tw Cen MT</vt:lpstr>
      <vt:lpstr>Wingdings</vt:lpstr>
      <vt:lpstr>Wingdings 2</vt:lpstr>
      <vt:lpstr>Circuit</vt:lpstr>
      <vt:lpstr>Week 6</vt:lpstr>
      <vt:lpstr>Student Objectives</vt:lpstr>
      <vt:lpstr>PowerPoint Presentation</vt:lpstr>
      <vt:lpstr>PowerPoint Presentation</vt:lpstr>
      <vt:lpstr>PowerPoint Presentation</vt:lpstr>
      <vt:lpstr>PowerPoint Presentation</vt:lpstr>
      <vt:lpstr>PowerPoint Presentation</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Laura K. Reid</cp:lastModifiedBy>
  <cp:revision>265</cp:revision>
  <dcterms:created xsi:type="dcterms:W3CDTF">2018-03-21T22:41:40Z</dcterms:created>
  <dcterms:modified xsi:type="dcterms:W3CDTF">2018-08-01T14:04:44Z</dcterms:modified>
</cp:coreProperties>
</file>