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2"/>
    <p:sldId id="265" r:id="rId3"/>
    <p:sldId id="449" r:id="rId4"/>
    <p:sldId id="450" r:id="rId5"/>
    <p:sldId id="451" r:id="rId6"/>
    <p:sldId id="45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Domain relational Calculus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/>
              <a:t>Write a domain relational calculus expression that requires a join</a:t>
            </a:r>
          </a:p>
          <a:p>
            <a:pPr lvl="1"/>
            <a:r>
              <a:rPr lang="en-US" dirty="0" smtClean="0"/>
              <a:t>Show what rows would be returned when given a domain relational calculus expression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6223319-ECF8-4745-814D-2AC2954369B9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9047" y="6065836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AFC787B-441D-44A8-8542-A981564019F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222691" y="0"/>
            <a:ext cx="7772400" cy="808036"/>
          </a:xfrm>
        </p:spPr>
        <p:txBody>
          <a:bodyPr/>
          <a:lstStyle/>
          <a:p>
            <a:pPr>
              <a:defRPr/>
            </a:pPr>
            <a:r>
              <a:rPr lang="en-US" dirty="0"/>
              <a:t>Domain Relational Calculus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22691" y="625474"/>
            <a:ext cx="9906000" cy="5257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b="1" dirty="0"/>
              <a:t>In Domain Calculus an expression is of the form</a:t>
            </a:r>
            <a:r>
              <a:rPr lang="en-US" sz="2800" b="1" dirty="0" smtClean="0"/>
              <a:t>:</a:t>
            </a:r>
            <a:endParaRPr lang="en-US" sz="2800" b="1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/>
              <a:t>{x</a:t>
            </a:r>
            <a:r>
              <a:rPr lang="en-US" sz="2800" b="1" baseline="-25000" dirty="0"/>
              <a:t>1</a:t>
            </a:r>
            <a:r>
              <a:rPr lang="en-US" sz="2800" b="1" dirty="0"/>
              <a:t>, x</a:t>
            </a:r>
            <a:r>
              <a:rPr lang="en-US" sz="2800" b="1" baseline="-25000" dirty="0"/>
              <a:t>2</a:t>
            </a:r>
            <a:r>
              <a:rPr lang="en-US" sz="2800" b="1" dirty="0"/>
              <a:t>, ...., 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</a:t>
            </a:r>
            <a:r>
              <a:rPr lang="en-US" sz="2800" b="1" dirty="0"/>
              <a:t>| COND(x</a:t>
            </a:r>
            <a:r>
              <a:rPr lang="en-US" sz="2800" b="1" baseline="-25000" dirty="0"/>
              <a:t>1</a:t>
            </a:r>
            <a:r>
              <a:rPr lang="en-US" sz="2800" b="1" dirty="0"/>
              <a:t>, x</a:t>
            </a:r>
            <a:r>
              <a:rPr lang="en-US" sz="2800" b="1" baseline="-25000" dirty="0"/>
              <a:t>2</a:t>
            </a:r>
            <a:r>
              <a:rPr lang="en-US" sz="2800" b="1" dirty="0"/>
              <a:t>, ...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</a:t>
            </a:r>
            <a:r>
              <a:rPr lang="en-US" sz="2800" b="1" dirty="0"/>
              <a:t>, 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</a:t>
            </a:r>
            <a:r>
              <a:rPr lang="en-US" sz="2800" b="1" baseline="-25000" dirty="0"/>
              <a:t> +1</a:t>
            </a:r>
            <a:r>
              <a:rPr lang="en-US" sz="2800" b="1" dirty="0"/>
              <a:t>, ....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n+m</a:t>
            </a:r>
            <a:r>
              <a:rPr lang="en-US" sz="2800" b="1" dirty="0"/>
              <a:t>)}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/>
              <a:t>Retrieve the birth date and address of the employee whose name is 'Jon R. Mortensen' 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u,v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(∃q)(∃r)(∃s) (EMPLOYEE(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qrstuvwxyz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and q = 'Jon' and r = 'R.' and s='Mortensen')} </a:t>
            </a:r>
            <a:endParaRPr lang="en-US" sz="2400" b="1" dirty="0">
              <a:solidFill>
                <a:srgbClr val="FFFF66"/>
              </a:solidFill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/>
              <a:t>or alternative notation would be: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u,v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EMPLOYEE('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Jon','R.','Mortensen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t,u,v,w,x,y,z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)}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433" y="3901441"/>
            <a:ext cx="7241578" cy="30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72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546B0CE-3D04-4DF6-B0F8-48026F9EEE3D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226A0BC-14BC-4379-AED9-3CF45DFE28D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1" y="-76200"/>
            <a:ext cx="7548563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Domain Calculus Examples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680" y="609600"/>
            <a:ext cx="9418320" cy="60655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every project located in 'London', list the project number, the controlling department number, and the department manager's last name.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i,k,s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(∃j) (PROJECT(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hijk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and (∃t)(EMPLOYEE(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qrstuvwxyz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and (∃b) (∃c)(DEPARTMENT(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abcd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and k=b and c=t and j='London')))}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solidFill>
                <a:srgbClr val="FFFF66"/>
              </a:solidFill>
            </a:endParaRPr>
          </a:p>
          <a:p>
            <a:pPr>
              <a:defRPr/>
            </a:pPr>
            <a:r>
              <a:rPr lang="en-US" dirty="0"/>
              <a:t>Find the name of employees who have no dependents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q,s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(∃t) (EMPLOYEE(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qrstuvwxyz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and (not (∃l) DEPENDENT(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lmnop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and t=l)))}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/>
              <a:t>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q,s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(∃t) (EMPLOYEE(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qrstuvwxyz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and (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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l) (not ( DEPENDENT(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lmnop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or not(t=l)))}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31" y="2804476"/>
            <a:ext cx="7848272" cy="33474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9656" y="3259742"/>
            <a:ext cx="752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q         r      s        t     u      v        w     x      y            z  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6923" y="5056445"/>
            <a:ext cx="36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       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      j        k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0884" y="3783052"/>
            <a:ext cx="36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        b            c        d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34" y="59036"/>
            <a:ext cx="7575869" cy="3231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5866" y="2859632"/>
            <a:ext cx="36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        m    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o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5845" y="457805"/>
            <a:ext cx="752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q         r      s        t     u      v        w     x      y  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z  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  <p:bldP spid="11" grpId="0"/>
      <p:bldP spid="11" grpId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A037401-64DA-4430-9500-573F00874A72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9FEDF99-A3AD-4C20-B43F-A8A39BC71D4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280" y="228600"/>
            <a:ext cx="8351520" cy="990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b="1" dirty="0"/>
              <a:t>QUESTION: List the names of managers who have at least one dependent: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5360" y="1473744"/>
            <a:ext cx="8625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  <a:r>
              <a:rPr lang="en-US" sz="2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q,s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| (∃t)(EMPLOYEE(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qrstuvwxyz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and (∃c)(DEPARTMENT(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abcd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and (∃l)(DEPENDENT(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lmnop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 and c=t and l=t)))}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3092647"/>
            <a:ext cx="7792720" cy="33237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9496" y="3517228"/>
            <a:ext cx="752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q         r      s        t     u      v        w     x      y            z  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724" y="4040538"/>
            <a:ext cx="36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        b            c        d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2324" y="6048344"/>
            <a:ext cx="36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        m    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o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6576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81027"/>
              </p:ext>
            </p:extLst>
          </p:nvPr>
        </p:nvGraphicFramePr>
        <p:xfrm>
          <a:off x="5466978" y="573844"/>
          <a:ext cx="25937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96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  <a:gridCol w="864596">
                  <a:extLst>
                    <a:ext uri="{9D8B030D-6E8A-4147-A177-3AD203B41FA5}">
                      <a16:colId xmlns:a16="http://schemas.microsoft.com/office/drawing/2014/main" val="245155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577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6198"/>
              </p:ext>
            </p:extLst>
          </p:nvPr>
        </p:nvGraphicFramePr>
        <p:xfrm>
          <a:off x="8349136" y="537985"/>
          <a:ext cx="3140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158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2451552757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112019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5777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80321" y="128458"/>
            <a:ext cx="146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AA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49136" y="160295"/>
            <a:ext cx="146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BB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4751" y="394503"/>
            <a:ext cx="36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       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     j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9136" y="303230"/>
            <a:ext cx="36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50" y="26157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{h|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∃j)(AA(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hij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j=“Pink”))}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3950" y="3205673"/>
            <a:ext cx="715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h,m,p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|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∃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)(AA(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hij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 and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∃n)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(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∃o)(BB(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mnop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 and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=n and o=“Blue”))}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37834"/>
              </p:ext>
            </p:extLst>
          </p:nvPr>
        </p:nvGraphicFramePr>
        <p:xfrm>
          <a:off x="7946018" y="2648659"/>
          <a:ext cx="8645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96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4357"/>
              </p:ext>
            </p:extLst>
          </p:nvPr>
        </p:nvGraphicFramePr>
        <p:xfrm>
          <a:off x="7946018" y="3941910"/>
          <a:ext cx="2355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158">
                  <a:extLst>
                    <a:ext uri="{9D8B030D-6E8A-4147-A177-3AD203B41FA5}">
                      <a16:colId xmlns:a16="http://schemas.microsoft.com/office/drawing/2014/main" val="4232518741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2406667068"/>
                    </a:ext>
                  </a:extLst>
                </a:gridCol>
                <a:gridCol w="785158">
                  <a:extLst>
                    <a:ext uri="{9D8B030D-6E8A-4147-A177-3AD203B41FA5}">
                      <a16:colId xmlns:a16="http://schemas.microsoft.com/office/drawing/2014/main" val="245155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3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5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13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1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21175</TotalTime>
  <Words>469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Symbol</vt:lpstr>
      <vt:lpstr>Times New Roman</vt:lpstr>
      <vt:lpstr>Trebuchet MS</vt:lpstr>
      <vt:lpstr>Tw Cen MT</vt:lpstr>
      <vt:lpstr>Wingdings</vt:lpstr>
      <vt:lpstr>Circuit</vt:lpstr>
      <vt:lpstr>Week 6</vt:lpstr>
      <vt:lpstr>Student Objectives</vt:lpstr>
      <vt:lpstr>Domain Relational Calculus</vt:lpstr>
      <vt:lpstr>Domain Calculus Examples</vt:lpstr>
      <vt:lpstr>PowerPoint Presentation</vt:lpstr>
      <vt:lpstr>Review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274</cp:revision>
  <dcterms:created xsi:type="dcterms:W3CDTF">2018-03-21T22:41:40Z</dcterms:created>
  <dcterms:modified xsi:type="dcterms:W3CDTF">2018-08-01T16:42:37Z</dcterms:modified>
</cp:coreProperties>
</file>