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67" r:id="rId2"/>
    <p:sldId id="265" r:id="rId3"/>
    <p:sldId id="441" r:id="rId4"/>
    <p:sldId id="438" r:id="rId5"/>
    <p:sldId id="439" r:id="rId6"/>
    <p:sldId id="440" r:id="rId7"/>
    <p:sldId id="442" r:id="rId8"/>
    <p:sldId id="443" r:id="rId9"/>
    <p:sldId id="44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F7EC89F-23BC-4411-99D8-E9789C2EBC24}" type="slidenum">
              <a:rPr lang="en-US" altLang="en-US" sz="1300" smtClean="0"/>
              <a:pPr/>
              <a:t>7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71704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32518"/>
            <a:ext cx="8791575" cy="1655762"/>
          </a:xfrm>
        </p:spPr>
        <p:txBody>
          <a:bodyPr/>
          <a:lstStyle/>
          <a:p>
            <a:r>
              <a:rPr lang="en-US" dirty="0" smtClean="0"/>
              <a:t>Doing a Join in Tuple Relational Calculus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884362"/>
            <a:ext cx="10481628" cy="3998912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List a set of tables and a query, write the tuple relational calculus statement that will answer the query</a:t>
            </a:r>
          </a:p>
          <a:p>
            <a:pPr lvl="1"/>
            <a:r>
              <a:rPr lang="en-US" dirty="0" smtClean="0"/>
              <a:t>Determine when and when not to use the </a:t>
            </a:r>
            <a:r>
              <a:rPr lang="en-US" dirty="0"/>
              <a:t>existential </a:t>
            </a:r>
            <a:r>
              <a:rPr lang="en-US" dirty="0" smtClean="0"/>
              <a:t>quantifier</a:t>
            </a:r>
            <a:r>
              <a:rPr lang="en-US" dirty="0"/>
              <a:t> </a:t>
            </a:r>
            <a:r>
              <a:rPr lang="en-US" dirty="0" smtClean="0"/>
              <a:t>symbol </a:t>
            </a:r>
            <a:r>
              <a:rPr lang="en-US" dirty="0"/>
              <a:t> </a:t>
            </a:r>
            <a:r>
              <a:rPr lang="en-US" i="1" dirty="0" smtClean="0">
                <a:ea typeface="Batang" pitchFamily="18" charset="-127"/>
              </a:rPr>
              <a:t>∃</a:t>
            </a:r>
            <a:endParaRPr lang="en-US" dirty="0" smtClean="0"/>
          </a:p>
          <a:p>
            <a:pPr lvl="1"/>
            <a:r>
              <a:rPr lang="en-US" dirty="0" smtClean="0"/>
              <a:t>Given a set of tables and a relation calculus expression, list the tuples that would be returned.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9441732" y="6378955"/>
            <a:ext cx="2743200" cy="365125"/>
          </a:xfrm>
        </p:spPr>
        <p:txBody>
          <a:bodyPr/>
          <a:lstStyle/>
          <a:p>
            <a:pPr>
              <a:defRPr/>
            </a:pPr>
            <a:fld id="{4AD12360-5D11-4856-9274-02998E699F82}" type="datetime1">
              <a:rPr lang="en-US"/>
              <a:pPr>
                <a:defRPr/>
              </a:pPr>
              <a:t>7/31/2018</a:t>
            </a:fld>
            <a:endParaRPr lang="en-US" dirty="0"/>
          </a:p>
        </p:txBody>
      </p:sp>
      <p:sp>
        <p:nvSpPr>
          <p:cNvPr id="9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6585" y="6359768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9683723" y="6378955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0A75D077-EAF2-4D5E-A3AD-5B941C3BC7DC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9177" y="700518"/>
            <a:ext cx="8861612" cy="914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We will be using the following tables for our discussion and examples:</a:t>
            </a:r>
          </a:p>
        </p:txBody>
      </p:sp>
      <p:graphicFrame>
        <p:nvGraphicFramePr>
          <p:cNvPr id="51401" name="Group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130904"/>
              </p:ext>
            </p:extLst>
          </p:nvPr>
        </p:nvGraphicFramePr>
        <p:xfrm>
          <a:off x="1479177" y="1854683"/>
          <a:ext cx="9968589" cy="365986"/>
        </p:xfrm>
        <a:graphic>
          <a:graphicData uri="http://schemas.openxmlformats.org/drawingml/2006/table">
            <a:tbl>
              <a:tblPr/>
              <a:tblGrid>
                <a:gridCol w="1058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809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1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833" marB="458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Minit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SSN</a:t>
                      </a:r>
                    </a:p>
                  </a:txBody>
                  <a:tcPr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BDate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Address</a:t>
                      </a:r>
                    </a:p>
                  </a:txBody>
                  <a:tcPr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Sex</a:t>
                      </a:r>
                    </a:p>
                  </a:txBody>
                  <a:tcPr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Salary</a:t>
                      </a:r>
                    </a:p>
                  </a:txBody>
                  <a:tcPr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SuperSSN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</a:t>
                      </a:r>
                    </a:p>
                  </a:txBody>
                  <a:tcPr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DNO*</a:t>
                      </a:r>
                    </a:p>
                  </a:txBody>
                  <a:tcPr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396" name="Group 1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261639"/>
              </p:ext>
            </p:extLst>
          </p:nvPr>
        </p:nvGraphicFramePr>
        <p:xfrm>
          <a:off x="2451654" y="2600739"/>
          <a:ext cx="5257800" cy="341504"/>
        </p:xfrm>
        <a:graphic>
          <a:graphicData uri="http://schemas.openxmlformats.org/drawingml/2006/table">
            <a:tbl>
              <a:tblPr/>
              <a:tblGrid>
                <a:gridCol w="1039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MGRSSN*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MgrStartDate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403" name="Group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437885"/>
              </p:ext>
            </p:extLst>
          </p:nvPr>
        </p:nvGraphicFramePr>
        <p:xfrm>
          <a:off x="2511220" y="5181600"/>
          <a:ext cx="6046373" cy="381000"/>
        </p:xfrm>
        <a:graphic>
          <a:graphicData uri="http://schemas.openxmlformats.org/drawingml/2006/table">
            <a:tbl>
              <a:tblPr/>
              <a:tblGrid>
                <a:gridCol w="1046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ESSN*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DependentName</a:t>
                      </a:r>
                      <a:endParaRPr kumimoji="0" lang="en-US" sz="1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Relationship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402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858792"/>
              </p:ext>
            </p:extLst>
          </p:nvPr>
        </p:nvGraphicFramePr>
        <p:xfrm>
          <a:off x="2513633" y="4343400"/>
          <a:ext cx="4767696" cy="338190"/>
        </p:xfrm>
        <a:graphic>
          <a:graphicData uri="http://schemas.openxmlformats.org/drawingml/2006/table">
            <a:tbl>
              <a:tblPr/>
              <a:tblGrid>
                <a:gridCol w="108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PName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51" marB="4565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PNumber</a:t>
                      </a:r>
                      <a:endParaRPr kumimoji="0" lang="en-US" sz="1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51" marB="456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Plocation</a:t>
                      </a:r>
                    </a:p>
                  </a:txBody>
                  <a:tcPr marT="45651" marB="456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Dnum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</a:t>
                      </a:r>
                    </a:p>
                  </a:txBody>
                  <a:tcPr marT="45651" marB="456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393" name="Group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35413"/>
              </p:ext>
            </p:extLst>
          </p:nvPr>
        </p:nvGraphicFramePr>
        <p:xfrm>
          <a:off x="2514599" y="3468688"/>
          <a:ext cx="2819401" cy="352181"/>
        </p:xfrm>
        <a:graphic>
          <a:graphicData uri="http://schemas.openxmlformats.org/drawingml/2006/table">
            <a:tbl>
              <a:tblPr/>
              <a:tblGrid>
                <a:gridCol w="881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ESSN*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PNO*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404" name="Group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126114"/>
              </p:ext>
            </p:extLst>
          </p:nvPr>
        </p:nvGraphicFramePr>
        <p:xfrm>
          <a:off x="5638798" y="3505200"/>
          <a:ext cx="2600740" cy="338190"/>
        </p:xfrm>
        <a:graphic>
          <a:graphicData uri="http://schemas.openxmlformats.org/drawingml/2006/table">
            <a:tbl>
              <a:tblPr/>
              <a:tblGrid>
                <a:gridCol w="1300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Dnumber</a:t>
                      </a:r>
                      <a:r>
                        <a:rPr kumimoji="0" 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</a:t>
                      </a:r>
                    </a:p>
                  </a:txBody>
                  <a:tcPr marT="45651" marB="4565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Dlocation</a:t>
                      </a:r>
                      <a:endParaRPr kumimoji="0" lang="en-US" sz="1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51" marB="456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90" name="Text Box 187"/>
          <p:cNvSpPr txBox="1">
            <a:spLocks noChangeArrowheads="1"/>
          </p:cNvSpPr>
          <p:nvPr/>
        </p:nvSpPr>
        <p:spPr bwMode="auto">
          <a:xfrm>
            <a:off x="2375454" y="2219739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Department</a:t>
            </a:r>
          </a:p>
        </p:txBody>
      </p:sp>
      <p:sp>
        <p:nvSpPr>
          <p:cNvPr id="21591" name="Text Box 188"/>
          <p:cNvSpPr txBox="1">
            <a:spLocks noChangeArrowheads="1"/>
          </p:cNvSpPr>
          <p:nvPr/>
        </p:nvSpPr>
        <p:spPr bwMode="auto">
          <a:xfrm>
            <a:off x="2437435" y="39624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Project</a:t>
            </a:r>
          </a:p>
        </p:txBody>
      </p:sp>
      <p:sp>
        <p:nvSpPr>
          <p:cNvPr id="21592" name="Text Box 189"/>
          <p:cNvSpPr txBox="1">
            <a:spLocks noChangeArrowheads="1"/>
          </p:cNvSpPr>
          <p:nvPr/>
        </p:nvSpPr>
        <p:spPr bwMode="auto">
          <a:xfrm>
            <a:off x="2514600" y="3074505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 err="1">
                <a:latin typeface="Times New Roman" panose="02020603050405020304" pitchFamily="18" charset="0"/>
              </a:rPr>
              <a:t>Works_On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1593" name="Text Box 190"/>
          <p:cNvSpPr txBox="1">
            <a:spLocks noChangeArrowheads="1"/>
          </p:cNvSpPr>
          <p:nvPr/>
        </p:nvSpPr>
        <p:spPr bwMode="auto">
          <a:xfrm>
            <a:off x="5589103" y="3051314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 err="1">
                <a:latin typeface="Times New Roman" panose="02020603050405020304" pitchFamily="18" charset="0"/>
              </a:rPr>
              <a:t>DepartmentLocation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1594" name="Text Box 191"/>
          <p:cNvSpPr txBox="1">
            <a:spLocks noChangeArrowheads="1"/>
          </p:cNvSpPr>
          <p:nvPr/>
        </p:nvSpPr>
        <p:spPr bwMode="auto">
          <a:xfrm>
            <a:off x="1479177" y="1455159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21595" name="Text Box 192"/>
          <p:cNvSpPr txBox="1">
            <a:spLocks noChangeArrowheads="1"/>
          </p:cNvSpPr>
          <p:nvPr/>
        </p:nvSpPr>
        <p:spPr bwMode="auto">
          <a:xfrm>
            <a:off x="2435020" y="48006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Dependent</a:t>
            </a:r>
          </a:p>
        </p:txBody>
      </p:sp>
    </p:spTree>
    <p:extLst>
      <p:ext uri="{BB962C8B-B14F-4D97-AF65-F5344CB8AC3E}">
        <p14:creationId xmlns:p14="http://schemas.microsoft.com/office/powerpoint/2010/main" val="337540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6A8AAFBD-BFB0-4AC5-BD51-97A2B0DE3AC6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CF1DE54E-8948-4F48-8634-1A1D9EF29AE4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1411" y="726142"/>
            <a:ext cx="10313894" cy="4235824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Also we need two more symbols called quantifiers: they are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universal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quantifier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Batang" pitchFamily="18" charset="-127"/>
              </a:rPr>
              <a:t>∀ </a:t>
            </a:r>
            <a:r>
              <a:rPr lang="en-US" dirty="0" smtClean="0"/>
              <a:t>and </a:t>
            </a:r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existential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qualifier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Batang" pitchFamily="18" charset="-127"/>
              </a:rPr>
              <a:t>∃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dirty="0"/>
              <a:t> With the existential quantifier, a </a:t>
            </a:r>
            <a:r>
              <a:rPr lang="en-US" dirty="0" smtClean="0"/>
              <a:t>formula:</a:t>
            </a:r>
            <a:br>
              <a:rPr lang="en-US" dirty="0" smtClean="0"/>
            </a:br>
            <a:r>
              <a:rPr lang="en-US" b="1" dirty="0" smtClean="0">
                <a:solidFill>
                  <a:schemeClr val="accent2"/>
                </a:solidFill>
              </a:rPr>
              <a:t>                 </a:t>
            </a:r>
            <a:r>
              <a:rPr lang="en-US" b="1" i="1" dirty="0" smtClean="0">
                <a:solidFill>
                  <a:schemeClr val="accent2"/>
                </a:solidFill>
              </a:rPr>
              <a:t>(</a:t>
            </a:r>
            <a:r>
              <a:rPr lang="en-US" b="1" i="1" dirty="0" smtClean="0">
                <a:solidFill>
                  <a:schemeClr val="accent2"/>
                </a:solidFill>
                <a:ea typeface="Batang" pitchFamily="18" charset="-127"/>
              </a:rPr>
              <a:t>∃</a:t>
            </a:r>
            <a:r>
              <a:rPr lang="en-US" b="1" i="1" dirty="0" smtClean="0">
                <a:solidFill>
                  <a:schemeClr val="accent2"/>
                </a:solidFill>
              </a:rPr>
              <a:t>t)(F</a:t>
            </a:r>
            <a:r>
              <a:rPr lang="en-US" b="1" i="1" dirty="0">
                <a:solidFill>
                  <a:schemeClr val="accent2"/>
                </a:solidFill>
              </a:rPr>
              <a:t>)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TRUE if the formula F evaluates to TRUE for some (at least one) tuple. 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If you are NOT displaying a tuples attribute in your answer, but you need that tuple from another table to do the join, then you MUST use </a:t>
            </a:r>
            <a:r>
              <a:rPr lang="en-US" b="1" i="1" dirty="0" smtClean="0">
                <a:solidFill>
                  <a:schemeClr val="accent2"/>
                </a:solidFill>
              </a:rPr>
              <a:t>(</a:t>
            </a:r>
            <a:r>
              <a:rPr lang="en-US" b="1" i="1" dirty="0">
                <a:solidFill>
                  <a:schemeClr val="accent2"/>
                </a:solidFill>
                <a:ea typeface="Batang" pitchFamily="18" charset="-127"/>
              </a:rPr>
              <a:t>∃</a:t>
            </a:r>
            <a:r>
              <a:rPr lang="en-US" b="1" i="1" dirty="0">
                <a:solidFill>
                  <a:schemeClr val="accent2"/>
                </a:solidFill>
              </a:rPr>
              <a:t>t)(F)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endParaRPr lang="en-US" dirty="0"/>
          </a:p>
          <a:p>
            <a:pPr>
              <a:defRPr/>
            </a:pPr>
            <a:r>
              <a:rPr lang="en-US" dirty="0"/>
              <a:t>With the universal quantifier, a </a:t>
            </a:r>
            <a:r>
              <a:rPr lang="en-US" dirty="0" smtClean="0"/>
              <a:t>formula: </a:t>
            </a:r>
            <a:br>
              <a:rPr lang="en-US" dirty="0" smtClean="0"/>
            </a:br>
            <a:r>
              <a:rPr lang="en-US" b="1" dirty="0" smtClean="0"/>
              <a:t>               </a:t>
            </a:r>
            <a:r>
              <a:rPr lang="en-US" b="1" i="1" dirty="0" smtClean="0">
                <a:solidFill>
                  <a:schemeClr val="accent2"/>
                </a:solidFill>
              </a:rPr>
              <a:t>  (</a:t>
            </a:r>
            <a:r>
              <a:rPr lang="en-US" b="1" i="1" dirty="0" smtClean="0">
                <a:solidFill>
                  <a:schemeClr val="accent2"/>
                </a:solidFill>
                <a:ea typeface="Batang" pitchFamily="18" charset="-127"/>
              </a:rPr>
              <a:t>∀</a:t>
            </a:r>
            <a:r>
              <a:rPr lang="en-US" b="1" i="1" dirty="0" smtClean="0">
                <a:solidFill>
                  <a:schemeClr val="accent2"/>
                </a:solidFill>
              </a:rPr>
              <a:t>t</a:t>
            </a:r>
            <a:r>
              <a:rPr lang="en-US" b="1" i="1" dirty="0">
                <a:solidFill>
                  <a:schemeClr val="accent2"/>
                </a:solidFill>
              </a:rPr>
              <a:t>)(F)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TRUE </a:t>
            </a:r>
            <a:r>
              <a:rPr lang="en-US" dirty="0" smtClean="0"/>
              <a:t>only if </a:t>
            </a:r>
            <a:r>
              <a:rPr lang="en-US" dirty="0"/>
              <a:t>the formula F evaluates to TRUE for every </a:t>
            </a:r>
            <a:r>
              <a:rPr lang="en-US" dirty="0" err="1"/>
              <a:t>tuple</a:t>
            </a:r>
            <a:r>
              <a:rPr lang="en-US" dirty="0"/>
              <a:t>. </a:t>
            </a:r>
          </a:p>
          <a:p>
            <a:pPr lvl="1">
              <a:buFont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0586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32EC30F9-3493-49E4-BBCA-4100722A9F97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3AAB2FE4-07FA-4445-AAAB-A2007A1297AA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1411" y="1066800"/>
            <a:ext cx="10434918" cy="54102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800" dirty="0"/>
              <a:t>Retrieve the name and address of all employees who work for the </a:t>
            </a:r>
            <a:r>
              <a:rPr lang="en-US" sz="2800" i="1" dirty="0"/>
              <a:t>'Research</a:t>
            </a:r>
            <a:r>
              <a:rPr lang="en-US" sz="2800" dirty="0"/>
              <a:t>' Department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  <a:r>
              <a:rPr lang="en-US" sz="28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t.Fname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8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t.Lname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8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t.Address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| EMPLOYEE(t) and ((∃d) (DEPARTMENT(d) and </a:t>
            </a:r>
            <a:r>
              <a:rPr lang="en-US" sz="28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d.Dname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'Research' and </a:t>
            </a:r>
            <a:r>
              <a:rPr lang="en-US" sz="28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d.Dnumber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sz="28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t.DNO</a:t>
            </a: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))} </a:t>
            </a:r>
            <a:endParaRPr lang="en-US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800" b="1" dirty="0">
              <a:solidFill>
                <a:srgbClr val="FFFF66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en-US" sz="2800" dirty="0"/>
              <a:t>For every project located in </a:t>
            </a:r>
            <a:r>
              <a:rPr lang="en-US" sz="2800" i="1" dirty="0"/>
              <a:t>'London</a:t>
            </a:r>
            <a:r>
              <a:rPr lang="en-US" sz="2800" dirty="0"/>
              <a:t>', list the project number, the controlling department number, and the department manager's last name.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{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p.PNumber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p.Dnum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e.Lname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PROJECT(p) and EMPLOYEE(e)  and 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p.PLocation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'London' and ((∃ d)(DEPARTMENT(d) and 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d.Dnumber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en-US" sz="2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p.Dnum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2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d.Mgrssn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e.ssn))} 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title"/>
          </p:nvPr>
        </p:nvSpPr>
        <p:spPr>
          <a:xfrm>
            <a:off x="1141411" y="273424"/>
            <a:ext cx="9468318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Tuple Calculus </a:t>
            </a:r>
            <a:r>
              <a:rPr lang="en-US" dirty="0" smtClean="0"/>
              <a:t>Examples (joining tables) 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325" y="3771900"/>
            <a:ext cx="6954633" cy="29662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325" y="378207"/>
            <a:ext cx="6954633" cy="296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48171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D52BBF0F-6136-46E9-8F42-C65E01B01716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F7A4BEF0-3338-43F3-B249-82DD24CACD41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41411" y="277906"/>
            <a:ext cx="10248248" cy="53340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/>
              <a:t>Find the name of employees who have no </a:t>
            </a:r>
            <a:r>
              <a:rPr lang="en-US" dirty="0" smtClean="0"/>
              <a:t>dependents:</a:t>
            </a:r>
            <a:endParaRPr lang="en-US" dirty="0"/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  <a:r>
              <a:rPr lang="en-US" sz="28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e.Fname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8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e.lname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| EMPLOYEE(e) and (NOT (∃d) (DEPENDENT(d) and e.SSN = </a:t>
            </a:r>
            <a:r>
              <a:rPr lang="en-US" sz="28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d.ESSN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))}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 smtClean="0"/>
              <a:t>OR </a:t>
            </a:r>
            <a:endParaRPr lang="en-US" sz="2800" b="1" dirty="0"/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  <a:r>
              <a:rPr lang="en-US" sz="28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e.Fname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8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e.lname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| EMPLOYEE(e) and </a:t>
            </a: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((</a:t>
            </a: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</a:t>
            </a: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(NOT DEPENDENT(d)) or NOT(e.SSN = </a:t>
            </a:r>
            <a:r>
              <a:rPr lang="en-US" sz="28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d.ESSN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325" y="2997200"/>
            <a:ext cx="8770983" cy="374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1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93835ADD-8A7B-42BC-9DF8-9403AD4F026F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770ACC51-1334-4D1E-A989-000FD1A02F5E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64024" y="0"/>
            <a:ext cx="9977718" cy="18001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b="1" dirty="0"/>
              <a:t>QUESTION: Write the tuple relation calculus to find any </a:t>
            </a:r>
            <a:r>
              <a:rPr lang="en-US" altLang="en-US" sz="2800" b="1" dirty="0" smtClean="0"/>
              <a:t>employee last </a:t>
            </a:r>
            <a:r>
              <a:rPr lang="en-US" altLang="en-US" sz="2800" b="1" dirty="0"/>
              <a:t>name who work on projects. Also list the number of hours they worked on the project and the project name:</a:t>
            </a:r>
            <a:endParaRPr lang="en-US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97106" y="2043954"/>
            <a:ext cx="7772400" cy="11264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  <a:r>
              <a:rPr lang="en-US" sz="28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e.Lname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8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w.Hours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8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p.Pname</a:t>
            </a: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| EMPLOYEE(e) and WORKSON(w) and PROJECT(p) and </a:t>
            </a:r>
            <a:r>
              <a:rPr lang="en-US" sz="28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p.PNumber</a:t>
            </a: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28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w.PNO</a:t>
            </a: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and </a:t>
            </a:r>
            <a:r>
              <a:rPr lang="en-US" sz="28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w.ESSN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=e.SSN}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685" y="3170416"/>
            <a:ext cx="8770983" cy="374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8210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E3AC4633-42AD-4C9E-9BD8-59EA59BEA8C9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F52B92CD-E270-4256-8651-6698893E2E90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127312" y="156882"/>
            <a:ext cx="10585076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2562" tIns="46038" rIns="182562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3200" b="1" dirty="0"/>
              <a:t>QUESTION: Write the </a:t>
            </a:r>
            <a:r>
              <a:rPr lang="en-US" sz="3200" b="1" dirty="0" err="1"/>
              <a:t>tuple</a:t>
            </a:r>
            <a:r>
              <a:rPr lang="en-US" sz="3200" b="1" dirty="0"/>
              <a:t> relation calculus to find any employee </a:t>
            </a:r>
            <a:r>
              <a:rPr lang="en-US" sz="3200" b="1" dirty="0" err="1"/>
              <a:t>lastname</a:t>
            </a:r>
            <a:r>
              <a:rPr lang="en-US" sz="3200" b="1" dirty="0"/>
              <a:t> and project name of  employees who work on projects: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8762" y="1747206"/>
            <a:ext cx="10546874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  <a:r>
              <a:rPr lang="en-US" sz="28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e.Lname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8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p.Pname</a:t>
            </a: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| EMPLOYEE(e) and PROJECT(p) and ((</a:t>
            </a: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∃w) (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WORKSON(w) and </a:t>
            </a:r>
            <a:r>
              <a:rPr lang="en-US" sz="28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p.PNumber</a:t>
            </a: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28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w.PNO</a:t>
            </a: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and </a:t>
            </a:r>
            <a:r>
              <a:rPr lang="en-US" sz="28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w.ESSN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=e.SSN))}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17" y="3037840"/>
            <a:ext cx="8770983" cy="374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1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379427"/>
              </p:ext>
            </p:extLst>
          </p:nvPr>
        </p:nvGraphicFramePr>
        <p:xfrm>
          <a:off x="996578" y="746564"/>
          <a:ext cx="25937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96">
                  <a:extLst>
                    <a:ext uri="{9D8B030D-6E8A-4147-A177-3AD203B41FA5}">
                      <a16:colId xmlns:a16="http://schemas.microsoft.com/office/drawing/2014/main" val="4232518741"/>
                    </a:ext>
                  </a:extLst>
                </a:gridCol>
                <a:gridCol w="864596">
                  <a:extLst>
                    <a:ext uri="{9D8B030D-6E8A-4147-A177-3AD203B41FA5}">
                      <a16:colId xmlns:a16="http://schemas.microsoft.com/office/drawing/2014/main" val="2406667068"/>
                    </a:ext>
                  </a:extLst>
                </a:gridCol>
                <a:gridCol w="864596">
                  <a:extLst>
                    <a:ext uri="{9D8B030D-6E8A-4147-A177-3AD203B41FA5}">
                      <a16:colId xmlns:a16="http://schemas.microsoft.com/office/drawing/2014/main" val="2451552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18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1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33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35777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676730"/>
              </p:ext>
            </p:extLst>
          </p:nvPr>
        </p:nvGraphicFramePr>
        <p:xfrm>
          <a:off x="3878736" y="710705"/>
          <a:ext cx="31406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158">
                  <a:extLst>
                    <a:ext uri="{9D8B030D-6E8A-4147-A177-3AD203B41FA5}">
                      <a16:colId xmlns:a16="http://schemas.microsoft.com/office/drawing/2014/main" val="4232518741"/>
                    </a:ext>
                  </a:extLst>
                </a:gridCol>
                <a:gridCol w="785158">
                  <a:extLst>
                    <a:ext uri="{9D8B030D-6E8A-4147-A177-3AD203B41FA5}">
                      <a16:colId xmlns:a16="http://schemas.microsoft.com/office/drawing/2014/main" val="2406667068"/>
                    </a:ext>
                  </a:extLst>
                </a:gridCol>
                <a:gridCol w="785158">
                  <a:extLst>
                    <a:ext uri="{9D8B030D-6E8A-4147-A177-3AD203B41FA5}">
                      <a16:colId xmlns:a16="http://schemas.microsoft.com/office/drawing/2014/main" val="2451552757"/>
                    </a:ext>
                  </a:extLst>
                </a:gridCol>
                <a:gridCol w="785158">
                  <a:extLst>
                    <a:ext uri="{9D8B030D-6E8A-4147-A177-3AD203B41FA5}">
                      <a16:colId xmlns:a16="http://schemas.microsoft.com/office/drawing/2014/main" val="1120195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18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1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33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35777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09921" y="301178"/>
            <a:ext cx="1467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78736" y="333015"/>
            <a:ext cx="1467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BB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996578" y="2538736"/>
            <a:ext cx="7972610" cy="317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b="1" dirty="0" smtClean="0"/>
              <a:t>{w| AA(w) and </a:t>
            </a:r>
            <a:r>
              <a:rPr lang="en-US" b="1" dirty="0" err="1" smtClean="0"/>
              <a:t>w.A</a:t>
            </a:r>
            <a:r>
              <a:rPr lang="en-US" b="1" dirty="0" smtClean="0"/>
              <a:t> = “Cat” }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96578" y="3644659"/>
            <a:ext cx="7972610" cy="317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b="1" dirty="0"/>
              <a:t>{</a:t>
            </a:r>
            <a:r>
              <a:rPr lang="en-US" b="1" dirty="0" err="1" smtClean="0"/>
              <a:t>t.C</a:t>
            </a:r>
            <a:r>
              <a:rPr lang="en-US" b="1" dirty="0" smtClean="0"/>
              <a:t>, </a:t>
            </a:r>
            <a:r>
              <a:rPr lang="en-US" b="1" dirty="0" err="1" smtClean="0"/>
              <a:t>w.D</a:t>
            </a:r>
            <a:r>
              <a:rPr lang="en-US" b="1" dirty="0" smtClean="0"/>
              <a:t> | AA(t</a:t>
            </a:r>
            <a:r>
              <a:rPr lang="en-US" b="1" dirty="0"/>
              <a:t>) and </a:t>
            </a:r>
            <a:r>
              <a:rPr lang="en-US" b="1" dirty="0" smtClean="0"/>
              <a:t> </a:t>
            </a:r>
            <a:r>
              <a:rPr lang="en-US" b="1" dirty="0"/>
              <a:t>BB(w) and </a:t>
            </a:r>
            <a:r>
              <a:rPr lang="en-US" b="1" dirty="0" err="1" smtClean="0"/>
              <a:t>w.C</a:t>
            </a:r>
            <a:r>
              <a:rPr lang="en-US" b="1" dirty="0" smtClean="0"/>
              <a:t> = </a:t>
            </a:r>
            <a:r>
              <a:rPr lang="en-US" b="1" dirty="0" err="1" smtClean="0"/>
              <a:t>t.C</a:t>
            </a:r>
            <a:r>
              <a:rPr lang="en-US" b="1" dirty="0" smtClean="0"/>
              <a:t> }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996578" y="3025372"/>
            <a:ext cx="7972610" cy="317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b="1" dirty="0" smtClean="0"/>
              <a:t>{</a:t>
            </a:r>
            <a:r>
              <a:rPr lang="en-US" b="1" dirty="0" err="1" smtClean="0"/>
              <a:t>w.C</a:t>
            </a:r>
            <a:r>
              <a:rPr lang="en-US" b="1" dirty="0" smtClean="0"/>
              <a:t> | BB(w) and </a:t>
            </a:r>
            <a:r>
              <a:rPr lang="en-US" b="1" dirty="0" err="1" smtClean="0"/>
              <a:t>w.B</a:t>
            </a:r>
            <a:r>
              <a:rPr lang="en-US" b="1" dirty="0"/>
              <a:t> </a:t>
            </a:r>
            <a:r>
              <a:rPr lang="en-US" b="1" dirty="0" smtClean="0"/>
              <a:t>&gt; =</a:t>
            </a:r>
            <a:r>
              <a:rPr lang="en-US" b="1" dirty="0" err="1" smtClean="0"/>
              <a:t>w.D</a:t>
            </a:r>
            <a:r>
              <a:rPr lang="en-US" b="1" dirty="0" smtClean="0"/>
              <a:t> }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996578" y="4376279"/>
            <a:ext cx="7972610" cy="317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b="1" dirty="0"/>
              <a:t>{</a:t>
            </a:r>
            <a:r>
              <a:rPr lang="en-US" b="1" dirty="0" err="1" smtClean="0"/>
              <a:t>t.A</a:t>
            </a:r>
            <a:r>
              <a:rPr lang="en-US" b="1" dirty="0" smtClean="0"/>
              <a:t>, </a:t>
            </a:r>
            <a:r>
              <a:rPr lang="en-US" b="1" dirty="0" err="1" smtClean="0"/>
              <a:t>t.C</a:t>
            </a:r>
            <a:r>
              <a:rPr lang="en-US" b="1" dirty="0" smtClean="0"/>
              <a:t> | AA(t</a:t>
            </a:r>
            <a:r>
              <a:rPr lang="en-US" b="1" dirty="0"/>
              <a:t>) and ((</a:t>
            </a:r>
            <a:r>
              <a:rPr lang="en-US" b="1" dirty="0" smtClean="0"/>
              <a:t>∃w) BB(w</a:t>
            </a:r>
            <a:r>
              <a:rPr lang="en-US" b="1" dirty="0"/>
              <a:t>) and </a:t>
            </a:r>
            <a:r>
              <a:rPr lang="en-US" b="1" dirty="0" err="1" smtClean="0"/>
              <a:t>w.C</a:t>
            </a:r>
            <a:r>
              <a:rPr lang="en-US" b="1" dirty="0" smtClean="0"/>
              <a:t>= </a:t>
            </a:r>
            <a:r>
              <a:rPr lang="en-US" b="1" dirty="0" err="1" smtClean="0"/>
              <a:t>t.C</a:t>
            </a:r>
            <a:r>
              <a:rPr lang="en-US" b="1" dirty="0" smtClean="0"/>
              <a:t> and </a:t>
            </a:r>
            <a:r>
              <a:rPr lang="en-US" b="1" dirty="0" err="1" smtClean="0"/>
              <a:t>w.D</a:t>
            </a:r>
            <a:r>
              <a:rPr lang="en-US" b="1" dirty="0" smtClean="0"/>
              <a:t> &gt;=20 }</a:t>
            </a:r>
            <a:endParaRPr lang="en-US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05065"/>
              </p:ext>
            </p:extLst>
          </p:nvPr>
        </p:nvGraphicFramePr>
        <p:xfrm>
          <a:off x="8200018" y="1568635"/>
          <a:ext cx="25937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96">
                  <a:extLst>
                    <a:ext uri="{9D8B030D-6E8A-4147-A177-3AD203B41FA5}">
                      <a16:colId xmlns:a16="http://schemas.microsoft.com/office/drawing/2014/main" val="4232518741"/>
                    </a:ext>
                  </a:extLst>
                </a:gridCol>
                <a:gridCol w="864596">
                  <a:extLst>
                    <a:ext uri="{9D8B030D-6E8A-4147-A177-3AD203B41FA5}">
                      <a16:colId xmlns:a16="http://schemas.microsoft.com/office/drawing/2014/main" val="2406667068"/>
                    </a:ext>
                  </a:extLst>
                </a:gridCol>
                <a:gridCol w="864596">
                  <a:extLst>
                    <a:ext uri="{9D8B030D-6E8A-4147-A177-3AD203B41FA5}">
                      <a16:colId xmlns:a16="http://schemas.microsoft.com/office/drawing/2014/main" val="2451552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18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33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35777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516272"/>
              </p:ext>
            </p:extLst>
          </p:nvPr>
        </p:nvGraphicFramePr>
        <p:xfrm>
          <a:off x="8200018" y="2982663"/>
          <a:ext cx="7851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158">
                  <a:extLst>
                    <a:ext uri="{9D8B030D-6E8A-4147-A177-3AD203B41FA5}">
                      <a16:colId xmlns:a16="http://schemas.microsoft.com/office/drawing/2014/main" val="2451552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18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1142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982036"/>
              </p:ext>
            </p:extLst>
          </p:nvPr>
        </p:nvGraphicFramePr>
        <p:xfrm>
          <a:off x="8161272" y="3873451"/>
          <a:ext cx="15703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158">
                  <a:extLst>
                    <a:ext uri="{9D8B030D-6E8A-4147-A177-3AD203B41FA5}">
                      <a16:colId xmlns:a16="http://schemas.microsoft.com/office/drawing/2014/main" val="4232518741"/>
                    </a:ext>
                  </a:extLst>
                </a:gridCol>
                <a:gridCol w="785158">
                  <a:extLst>
                    <a:ext uri="{9D8B030D-6E8A-4147-A177-3AD203B41FA5}">
                      <a16:colId xmlns:a16="http://schemas.microsoft.com/office/drawing/2014/main" val="2406667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w.D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18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1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50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336136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24371"/>
              </p:ext>
            </p:extLst>
          </p:nvPr>
        </p:nvGraphicFramePr>
        <p:xfrm>
          <a:off x="8200018" y="5399812"/>
          <a:ext cx="17291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96">
                  <a:extLst>
                    <a:ext uri="{9D8B030D-6E8A-4147-A177-3AD203B41FA5}">
                      <a16:colId xmlns:a16="http://schemas.microsoft.com/office/drawing/2014/main" val="4232518741"/>
                    </a:ext>
                  </a:extLst>
                </a:gridCol>
                <a:gridCol w="864596">
                  <a:extLst>
                    <a:ext uri="{9D8B030D-6E8A-4147-A177-3AD203B41FA5}">
                      <a16:colId xmlns:a16="http://schemas.microsoft.com/office/drawing/2014/main" val="2406667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18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1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336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02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19928</TotalTime>
  <Words>561</Words>
  <Application>Microsoft Office PowerPoint</Application>
  <PresentationFormat>Widescreen</PresentationFormat>
  <Paragraphs>144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Batang</vt:lpstr>
      <vt:lpstr>Calibri</vt:lpstr>
      <vt:lpstr>Symbol</vt:lpstr>
      <vt:lpstr>Times New Roman</vt:lpstr>
      <vt:lpstr>Trebuchet MS</vt:lpstr>
      <vt:lpstr>Tw Cen MT</vt:lpstr>
      <vt:lpstr>Wingdings</vt:lpstr>
      <vt:lpstr>Circuit</vt:lpstr>
      <vt:lpstr>Week 6</vt:lpstr>
      <vt:lpstr>Student Objectives</vt:lpstr>
      <vt:lpstr>PowerPoint Presentation</vt:lpstr>
      <vt:lpstr>PowerPoint Presentation</vt:lpstr>
      <vt:lpstr>Tuple Calculus Examples (joining tables) :</vt:lpstr>
      <vt:lpstr>PowerPoint Presentation</vt:lpstr>
      <vt:lpstr>PowerPoint Presentation</vt:lpstr>
      <vt:lpstr>PowerPoint Presentation</vt:lpstr>
      <vt:lpstr>PowerPoint Presentation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260</cp:revision>
  <dcterms:created xsi:type="dcterms:W3CDTF">2018-03-21T22:41:40Z</dcterms:created>
  <dcterms:modified xsi:type="dcterms:W3CDTF">2018-07-31T19:43:41Z</dcterms:modified>
</cp:coreProperties>
</file>