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65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3" r:id="rId12"/>
    <p:sldId id="4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Query By Example (QBE)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632347B-488D-434C-894B-FDE984427126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98BBECF-6F53-4CC8-B8B3-BE3B4E3737D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7" name="Text Box 2"/>
          <p:cNvSpPr txBox="1">
            <a:spLocks noChangeArrowheads="1"/>
          </p:cNvSpPr>
          <p:nvPr/>
        </p:nvSpPr>
        <p:spPr bwMode="auto">
          <a:xfrm>
            <a:off x="2613025" y="4667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Results from Query:</a:t>
            </a: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2590800" y="3124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SQL Generated by the Query:</a:t>
            </a:r>
          </a:p>
        </p:txBody>
      </p:sp>
      <p:pic>
        <p:nvPicPr>
          <p:cNvPr id="49159" name="Picture 4" descr="H:\cs319\PPSlides\images\lect6unmatch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838201"/>
            <a:ext cx="38528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5" descr="H:\cs319\PPSlides\images\lect6unmatch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509963"/>
            <a:ext cx="69151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1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73200" y="48799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Oracle: Query by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BD6459A-AD48-4D5A-8B08-02A21345B337}" type="datetime1">
              <a:rPr lang="en-US"/>
              <a:pPr>
                <a:defRPr/>
              </a:pPr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01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1ACA6B2-34E5-441D-982C-C4DF5326CDC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/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950720"/>
            <a:ext cx="76771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REMEMBER:</a:t>
            </a:r>
            <a:endParaRPr lang="en-US" dirty="0"/>
          </a:p>
        </p:txBody>
      </p:sp>
      <p:sp>
        <p:nvSpPr>
          <p:cNvPr id="51203" name="Content Placeholder 5"/>
          <p:cNvSpPr>
            <a:spLocks noGrp="1"/>
          </p:cNvSpPr>
          <p:nvPr>
            <p:ph idx="1"/>
          </p:nvPr>
        </p:nvSpPr>
        <p:spPr>
          <a:xfrm>
            <a:off x="1141413" y="2249487"/>
            <a:ext cx="9374188" cy="3541714"/>
          </a:xfrm>
        </p:spPr>
        <p:txBody>
          <a:bodyPr/>
          <a:lstStyle/>
          <a:p>
            <a:r>
              <a:rPr lang="en-US" altLang="en-US" dirty="0" smtClean="0"/>
              <a:t>In Relational </a:t>
            </a:r>
            <a:r>
              <a:rPr lang="en-US" altLang="en-US" dirty="0" smtClean="0"/>
              <a:t>Calculus shows you what is to be retrieved but not HOW to retrieve it</a:t>
            </a:r>
          </a:p>
          <a:p>
            <a:r>
              <a:rPr lang="en-US" altLang="en-US" dirty="0" smtClean="0"/>
              <a:t>Query by Example – you don’t have to learn SQL, you can just pick the tables and then fill in columns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870E40B-0EB1-4E92-84DB-503A05B438E1}" type="datetime1">
              <a:rPr lang="en-US"/>
              <a:pPr>
                <a:defRPr/>
              </a:pPr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12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47F16A4-59B6-4F43-9184-114A6496CE1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84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Use Query By Example to create a query in MS Access without writing SQL</a:t>
            </a:r>
            <a:endParaRPr lang="en-US" dirty="0"/>
          </a:p>
          <a:p>
            <a:pPr lvl="1"/>
            <a:r>
              <a:rPr lang="en-US" dirty="0" smtClean="0"/>
              <a:t>Use Query By Example to create a query the computes an aggregate function</a:t>
            </a:r>
          </a:p>
          <a:p>
            <a:pPr lvl="1"/>
            <a:r>
              <a:rPr lang="en-US" dirty="0" smtClean="0"/>
              <a:t>Use Query By Example to create a unmatched query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4FF1B13-9080-45F5-93BA-FB8018A907A7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CB70776-08A6-480A-BB70-38DA1E98652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3360" y="212725"/>
            <a:ext cx="67818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Query By Example (QBE)</a:t>
            </a:r>
          </a:p>
        </p:txBody>
      </p:sp>
      <p:sp>
        <p:nvSpPr>
          <p:cNvPr id="378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02080" y="1447800"/>
            <a:ext cx="9906000" cy="43434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User friendly language developed by IBM </a:t>
            </a:r>
          </a:p>
          <a:p>
            <a:r>
              <a:rPr lang="en-US" altLang="en-US" sz="2800" dirty="0"/>
              <a:t>Based on the domain calculus </a:t>
            </a:r>
          </a:p>
          <a:p>
            <a:r>
              <a:rPr lang="en-US" altLang="en-US" sz="2800" dirty="0"/>
              <a:t>To use it you fill in templates of your tables with the restrictions you are </a:t>
            </a:r>
            <a:r>
              <a:rPr lang="en-US" altLang="en-US" sz="2800" dirty="0" smtClean="0"/>
              <a:t>after</a:t>
            </a:r>
            <a:endParaRPr lang="en-US" altLang="en-US" sz="2800" dirty="0"/>
          </a:p>
          <a:p>
            <a:r>
              <a:rPr lang="en-US" altLang="en-US" sz="2800" dirty="0" smtClean="0"/>
              <a:t>Giving </a:t>
            </a:r>
            <a:r>
              <a:rPr lang="en-US" altLang="en-US" sz="2800" dirty="0"/>
              <a:t>examples of what you </a:t>
            </a:r>
            <a:r>
              <a:rPr lang="en-US" altLang="en-US" sz="2800" dirty="0" smtClean="0"/>
              <a:t>want</a:t>
            </a:r>
            <a:endParaRPr lang="en-US" altLang="en-US" sz="2800" dirty="0"/>
          </a:p>
          <a:p>
            <a:r>
              <a:rPr lang="en-US" altLang="en-US" sz="2800" dirty="0"/>
              <a:t>The user doesn’t have to know SQL, just fills in templates of tables on the screen </a:t>
            </a:r>
          </a:p>
          <a:p>
            <a:r>
              <a:rPr lang="en-US" altLang="en-US" sz="2800" dirty="0"/>
              <a:t>MS Access built upon IBM's success to use visual representation of </a:t>
            </a:r>
            <a:r>
              <a:rPr lang="en-US" altLang="en-US" sz="2800" dirty="0" smtClean="0"/>
              <a:t>queries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0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59B0CB2-3A71-4255-9285-C5B85C393417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C593FD5-66E7-445F-84E3-6EB232AC9AD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160" y="0"/>
            <a:ext cx="938784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Visual Tools for </a:t>
            </a:r>
            <a:r>
              <a:rPr lang="en-US" i="1" dirty="0"/>
              <a:t>Query By Example </a:t>
            </a:r>
            <a:r>
              <a:rPr lang="en-US" dirty="0"/>
              <a:t>Using Microsoft Access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360" y="1666875"/>
            <a:ext cx="5004753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Example: One table only with a projection and a selection: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The query is: </a:t>
            </a:r>
            <a:br>
              <a:rPr lang="en-US" altLang="en-US" sz="2800" dirty="0"/>
            </a:br>
            <a:r>
              <a:rPr lang="en-US" altLang="en-US" sz="2800" i="1" dirty="0"/>
              <a:t>Find all the data about all employees whose last name is Simpson.</a:t>
            </a:r>
          </a:p>
        </p:txBody>
      </p:sp>
      <p:pic>
        <p:nvPicPr>
          <p:cNvPr id="38919" name="Picture 4" descr="H:\cs319\PPSlides\images\accqb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828800"/>
            <a:ext cx="38973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7150091" y="129063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QBE in MS Access:</a:t>
            </a:r>
          </a:p>
        </p:txBody>
      </p:sp>
      <p:sp>
        <p:nvSpPr>
          <p:cNvPr id="38921" name="Freeform 6"/>
          <p:cNvSpPr>
            <a:spLocks/>
          </p:cNvSpPr>
          <p:nvPr/>
        </p:nvSpPr>
        <p:spPr bwMode="auto">
          <a:xfrm>
            <a:off x="4876800" y="5410200"/>
            <a:ext cx="2001838" cy="723900"/>
          </a:xfrm>
          <a:custGeom>
            <a:avLst/>
            <a:gdLst>
              <a:gd name="T0" fmla="*/ 0 w 1261"/>
              <a:gd name="T1" fmla="*/ 0 h 456"/>
              <a:gd name="T2" fmla="*/ 2147483646 w 1261"/>
              <a:gd name="T3" fmla="*/ 2147483646 h 456"/>
              <a:gd name="T4" fmla="*/ 2147483646 w 1261"/>
              <a:gd name="T5" fmla="*/ 2147483646 h 456"/>
              <a:gd name="T6" fmla="*/ 2147483646 w 1261"/>
              <a:gd name="T7" fmla="*/ 2147483646 h 456"/>
              <a:gd name="T8" fmla="*/ 2147483646 w 1261"/>
              <a:gd name="T9" fmla="*/ 2147483646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1"/>
              <a:gd name="T16" fmla="*/ 0 h 456"/>
              <a:gd name="T17" fmla="*/ 1261 w 1261"/>
              <a:gd name="T18" fmla="*/ 456 h 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1" h="456">
                <a:moveTo>
                  <a:pt x="0" y="0"/>
                </a:moveTo>
                <a:cubicBezTo>
                  <a:pt x="126" y="183"/>
                  <a:pt x="323" y="310"/>
                  <a:pt x="533" y="380"/>
                </a:cubicBezTo>
                <a:cubicBezTo>
                  <a:pt x="610" y="433"/>
                  <a:pt x="774" y="419"/>
                  <a:pt x="859" y="424"/>
                </a:cubicBezTo>
                <a:cubicBezTo>
                  <a:pt x="926" y="433"/>
                  <a:pt x="986" y="447"/>
                  <a:pt x="1054" y="456"/>
                </a:cubicBezTo>
                <a:cubicBezTo>
                  <a:pt x="1138" y="439"/>
                  <a:pt x="1162" y="434"/>
                  <a:pt x="1261" y="43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eft Arrow 1"/>
          <p:cNvSpPr/>
          <p:nvPr/>
        </p:nvSpPr>
        <p:spPr>
          <a:xfrm rot="15008666">
            <a:off x="5803900" y="2733675"/>
            <a:ext cx="34290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Projection</a:t>
            </a:r>
          </a:p>
        </p:txBody>
      </p:sp>
      <p:sp>
        <p:nvSpPr>
          <p:cNvPr id="11" name="Left Arrow 10"/>
          <p:cNvSpPr/>
          <p:nvPr/>
        </p:nvSpPr>
        <p:spPr>
          <a:xfrm rot="16868810">
            <a:off x="7881938" y="3362325"/>
            <a:ext cx="34290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0543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5A97AD4-395E-4C39-976F-0D1C92C5C32E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B2EF6F9-E14D-41AE-87C8-410B6F85364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2590800" y="152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Original Table and the Query Results: </a:t>
            </a:r>
          </a:p>
        </p:txBody>
      </p:sp>
      <p:pic>
        <p:nvPicPr>
          <p:cNvPr id="39942" name="Picture 3" descr="H:\cs319\PPSlides\images\accqb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1"/>
            <a:ext cx="8504238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743200" y="5029201"/>
            <a:ext cx="320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SQL generated  by MS Access for QBE above</a:t>
            </a:r>
          </a:p>
        </p:txBody>
      </p:sp>
      <p:pic>
        <p:nvPicPr>
          <p:cNvPr id="39944" name="Picture 5" descr="H:\cs319\PPSlides\images\accqb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953001"/>
            <a:ext cx="3509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Freeform 6"/>
          <p:cNvSpPr>
            <a:spLocks/>
          </p:cNvSpPr>
          <p:nvPr/>
        </p:nvSpPr>
        <p:spPr bwMode="auto">
          <a:xfrm>
            <a:off x="2209801" y="457200"/>
            <a:ext cx="588963" cy="1176338"/>
          </a:xfrm>
          <a:custGeom>
            <a:avLst/>
            <a:gdLst>
              <a:gd name="T0" fmla="*/ 2147483646 w 370"/>
              <a:gd name="T1" fmla="*/ 0 h 741"/>
              <a:gd name="T2" fmla="*/ 2147483646 w 370"/>
              <a:gd name="T3" fmla="*/ 2147483646 h 741"/>
              <a:gd name="T4" fmla="*/ 0 w 370"/>
              <a:gd name="T5" fmla="*/ 2147483646 h 741"/>
              <a:gd name="T6" fmla="*/ 2147483646 w 370"/>
              <a:gd name="T7" fmla="*/ 2147483646 h 741"/>
              <a:gd name="T8" fmla="*/ 2147483646 w 370"/>
              <a:gd name="T9" fmla="*/ 2147483646 h 741"/>
              <a:gd name="T10" fmla="*/ 2147483646 w 370"/>
              <a:gd name="T11" fmla="*/ 2147483646 h 741"/>
              <a:gd name="T12" fmla="*/ 2147483646 w 370"/>
              <a:gd name="T13" fmla="*/ 2147483646 h 741"/>
              <a:gd name="T14" fmla="*/ 2147483646 w 370"/>
              <a:gd name="T15" fmla="*/ 2147483646 h 741"/>
              <a:gd name="T16" fmla="*/ 2147483646 w 370"/>
              <a:gd name="T17" fmla="*/ 2147483646 h 741"/>
              <a:gd name="T18" fmla="*/ 2147483646 w 370"/>
              <a:gd name="T19" fmla="*/ 2147483646 h 741"/>
              <a:gd name="T20" fmla="*/ 2147483646 w 370"/>
              <a:gd name="T21" fmla="*/ 2147483646 h 7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0"/>
              <a:gd name="T34" fmla="*/ 0 h 741"/>
              <a:gd name="T35" fmla="*/ 370 w 370"/>
              <a:gd name="T36" fmla="*/ 741 h 74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0" h="741">
                <a:moveTo>
                  <a:pt x="294" y="0"/>
                </a:moveTo>
                <a:cubicBezTo>
                  <a:pt x="203" y="30"/>
                  <a:pt x="144" y="121"/>
                  <a:pt x="65" y="174"/>
                </a:cubicBezTo>
                <a:cubicBezTo>
                  <a:pt x="41" y="210"/>
                  <a:pt x="14" y="240"/>
                  <a:pt x="0" y="282"/>
                </a:cubicBezTo>
                <a:cubicBezTo>
                  <a:pt x="4" y="329"/>
                  <a:pt x="3" y="377"/>
                  <a:pt x="11" y="423"/>
                </a:cubicBezTo>
                <a:cubicBezTo>
                  <a:pt x="14" y="439"/>
                  <a:pt x="27" y="452"/>
                  <a:pt x="33" y="467"/>
                </a:cubicBezTo>
                <a:cubicBezTo>
                  <a:pt x="38" y="481"/>
                  <a:pt x="36" y="497"/>
                  <a:pt x="44" y="510"/>
                </a:cubicBezTo>
                <a:cubicBezTo>
                  <a:pt x="55" y="527"/>
                  <a:pt x="75" y="538"/>
                  <a:pt x="87" y="554"/>
                </a:cubicBezTo>
                <a:cubicBezTo>
                  <a:pt x="97" y="567"/>
                  <a:pt x="100" y="584"/>
                  <a:pt x="109" y="597"/>
                </a:cubicBezTo>
                <a:cubicBezTo>
                  <a:pt x="138" y="637"/>
                  <a:pt x="149" y="627"/>
                  <a:pt x="185" y="663"/>
                </a:cubicBezTo>
                <a:cubicBezTo>
                  <a:pt x="194" y="672"/>
                  <a:pt x="198" y="686"/>
                  <a:pt x="207" y="695"/>
                </a:cubicBezTo>
                <a:cubicBezTo>
                  <a:pt x="253" y="741"/>
                  <a:pt x="312" y="739"/>
                  <a:pt x="370" y="73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Freeform 7"/>
          <p:cNvSpPr>
            <a:spLocks/>
          </p:cNvSpPr>
          <p:nvPr/>
        </p:nvSpPr>
        <p:spPr bwMode="auto">
          <a:xfrm>
            <a:off x="1757363" y="708026"/>
            <a:ext cx="4013200" cy="3311525"/>
          </a:xfrm>
          <a:custGeom>
            <a:avLst/>
            <a:gdLst>
              <a:gd name="T0" fmla="*/ 2147483646 w 2527"/>
              <a:gd name="T1" fmla="*/ 0 h 2086"/>
              <a:gd name="T2" fmla="*/ 2147483646 w 2527"/>
              <a:gd name="T3" fmla="*/ 2147483646 h 2086"/>
              <a:gd name="T4" fmla="*/ 2147483646 w 2527"/>
              <a:gd name="T5" fmla="*/ 2147483646 h 2086"/>
              <a:gd name="T6" fmla="*/ 2147483646 w 2527"/>
              <a:gd name="T7" fmla="*/ 2147483646 h 2086"/>
              <a:gd name="T8" fmla="*/ 2147483646 w 2527"/>
              <a:gd name="T9" fmla="*/ 2147483646 h 2086"/>
              <a:gd name="T10" fmla="*/ 2147483646 w 2527"/>
              <a:gd name="T11" fmla="*/ 2147483646 h 2086"/>
              <a:gd name="T12" fmla="*/ 2147483646 w 2527"/>
              <a:gd name="T13" fmla="*/ 2147483646 h 2086"/>
              <a:gd name="T14" fmla="*/ 2147483646 w 2527"/>
              <a:gd name="T15" fmla="*/ 2147483646 h 2086"/>
              <a:gd name="T16" fmla="*/ 2147483646 w 2527"/>
              <a:gd name="T17" fmla="*/ 2147483646 h 2086"/>
              <a:gd name="T18" fmla="*/ 2147483646 w 2527"/>
              <a:gd name="T19" fmla="*/ 2147483646 h 2086"/>
              <a:gd name="T20" fmla="*/ 2147483646 w 2527"/>
              <a:gd name="T21" fmla="*/ 2147483646 h 2086"/>
              <a:gd name="T22" fmla="*/ 2147483646 w 2527"/>
              <a:gd name="T23" fmla="*/ 2147483646 h 2086"/>
              <a:gd name="T24" fmla="*/ 2147483646 w 2527"/>
              <a:gd name="T25" fmla="*/ 2147483646 h 2086"/>
              <a:gd name="T26" fmla="*/ 2147483646 w 2527"/>
              <a:gd name="T27" fmla="*/ 2147483646 h 2086"/>
              <a:gd name="T28" fmla="*/ 2147483646 w 2527"/>
              <a:gd name="T29" fmla="*/ 2147483646 h 2086"/>
              <a:gd name="T30" fmla="*/ 2147483646 w 2527"/>
              <a:gd name="T31" fmla="*/ 2147483646 h 2086"/>
              <a:gd name="T32" fmla="*/ 2147483646 w 2527"/>
              <a:gd name="T33" fmla="*/ 2147483646 h 2086"/>
              <a:gd name="T34" fmla="*/ 2147483646 w 2527"/>
              <a:gd name="T35" fmla="*/ 2147483646 h 2086"/>
              <a:gd name="T36" fmla="*/ 2147483646 w 2527"/>
              <a:gd name="T37" fmla="*/ 2147483646 h 2086"/>
              <a:gd name="T38" fmla="*/ 2147483646 w 2527"/>
              <a:gd name="T39" fmla="*/ 2147483646 h 2086"/>
              <a:gd name="T40" fmla="*/ 2147483646 w 2527"/>
              <a:gd name="T41" fmla="*/ 2147483646 h 2086"/>
              <a:gd name="T42" fmla="*/ 2147483646 w 2527"/>
              <a:gd name="T43" fmla="*/ 2147483646 h 20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27"/>
              <a:gd name="T67" fmla="*/ 0 h 2086"/>
              <a:gd name="T68" fmla="*/ 2527 w 2527"/>
              <a:gd name="T69" fmla="*/ 2086 h 208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27" h="2086">
                <a:moveTo>
                  <a:pt x="2527" y="0"/>
                </a:moveTo>
                <a:cubicBezTo>
                  <a:pt x="2455" y="46"/>
                  <a:pt x="2360" y="91"/>
                  <a:pt x="2277" y="108"/>
                </a:cubicBezTo>
                <a:cubicBezTo>
                  <a:pt x="2195" y="169"/>
                  <a:pt x="2275" y="120"/>
                  <a:pt x="2157" y="152"/>
                </a:cubicBezTo>
                <a:cubicBezTo>
                  <a:pt x="2091" y="170"/>
                  <a:pt x="2030" y="203"/>
                  <a:pt x="1961" y="217"/>
                </a:cubicBezTo>
                <a:cubicBezTo>
                  <a:pt x="1895" y="257"/>
                  <a:pt x="1824" y="281"/>
                  <a:pt x="1755" y="315"/>
                </a:cubicBezTo>
                <a:cubicBezTo>
                  <a:pt x="1677" y="354"/>
                  <a:pt x="1613" y="403"/>
                  <a:pt x="1527" y="423"/>
                </a:cubicBezTo>
                <a:cubicBezTo>
                  <a:pt x="1455" y="471"/>
                  <a:pt x="1380" y="505"/>
                  <a:pt x="1298" y="532"/>
                </a:cubicBezTo>
                <a:cubicBezTo>
                  <a:pt x="1255" y="561"/>
                  <a:pt x="1207" y="585"/>
                  <a:pt x="1157" y="597"/>
                </a:cubicBezTo>
                <a:cubicBezTo>
                  <a:pt x="1099" y="627"/>
                  <a:pt x="1069" y="663"/>
                  <a:pt x="1005" y="684"/>
                </a:cubicBezTo>
                <a:cubicBezTo>
                  <a:pt x="966" y="723"/>
                  <a:pt x="923" y="739"/>
                  <a:pt x="875" y="771"/>
                </a:cubicBezTo>
                <a:cubicBezTo>
                  <a:pt x="810" y="814"/>
                  <a:pt x="742" y="866"/>
                  <a:pt x="668" y="891"/>
                </a:cubicBezTo>
                <a:cubicBezTo>
                  <a:pt x="623" y="924"/>
                  <a:pt x="567" y="950"/>
                  <a:pt x="527" y="989"/>
                </a:cubicBezTo>
                <a:cubicBezTo>
                  <a:pt x="516" y="1000"/>
                  <a:pt x="507" y="1013"/>
                  <a:pt x="494" y="1021"/>
                </a:cubicBezTo>
                <a:cubicBezTo>
                  <a:pt x="481" y="1028"/>
                  <a:pt x="465" y="1028"/>
                  <a:pt x="451" y="1032"/>
                </a:cubicBezTo>
                <a:cubicBezTo>
                  <a:pt x="390" y="1078"/>
                  <a:pt x="294" y="1174"/>
                  <a:pt x="266" y="1249"/>
                </a:cubicBezTo>
                <a:cubicBezTo>
                  <a:pt x="257" y="1274"/>
                  <a:pt x="255" y="1301"/>
                  <a:pt x="244" y="1325"/>
                </a:cubicBezTo>
                <a:cubicBezTo>
                  <a:pt x="237" y="1342"/>
                  <a:pt x="222" y="1354"/>
                  <a:pt x="212" y="1369"/>
                </a:cubicBezTo>
                <a:cubicBezTo>
                  <a:pt x="204" y="1383"/>
                  <a:pt x="196" y="1397"/>
                  <a:pt x="190" y="1412"/>
                </a:cubicBezTo>
                <a:cubicBezTo>
                  <a:pt x="185" y="1423"/>
                  <a:pt x="185" y="1435"/>
                  <a:pt x="179" y="1445"/>
                </a:cubicBezTo>
                <a:cubicBezTo>
                  <a:pt x="166" y="1468"/>
                  <a:pt x="136" y="1510"/>
                  <a:pt x="136" y="1510"/>
                </a:cubicBezTo>
                <a:cubicBezTo>
                  <a:pt x="125" y="1567"/>
                  <a:pt x="114" y="1625"/>
                  <a:pt x="81" y="1673"/>
                </a:cubicBezTo>
                <a:cubicBezTo>
                  <a:pt x="57" y="1836"/>
                  <a:pt x="0" y="2086"/>
                  <a:pt x="223" y="208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Freeform 8"/>
          <p:cNvSpPr>
            <a:spLocks/>
          </p:cNvSpPr>
          <p:nvPr/>
        </p:nvSpPr>
        <p:spPr bwMode="auto">
          <a:xfrm>
            <a:off x="5257801" y="5715001"/>
            <a:ext cx="931863" cy="442913"/>
          </a:xfrm>
          <a:custGeom>
            <a:avLst/>
            <a:gdLst>
              <a:gd name="T0" fmla="*/ 0 w 587"/>
              <a:gd name="T1" fmla="*/ 2147483646 h 279"/>
              <a:gd name="T2" fmla="*/ 2147483646 w 587"/>
              <a:gd name="T3" fmla="*/ 2147483646 h 279"/>
              <a:gd name="T4" fmla="*/ 2147483646 w 587"/>
              <a:gd name="T5" fmla="*/ 2147483646 h 279"/>
              <a:gd name="T6" fmla="*/ 2147483646 w 587"/>
              <a:gd name="T7" fmla="*/ 2147483646 h 279"/>
              <a:gd name="T8" fmla="*/ 2147483646 w 587"/>
              <a:gd name="T9" fmla="*/ 2147483646 h 279"/>
              <a:gd name="T10" fmla="*/ 2147483646 w 587"/>
              <a:gd name="T11" fmla="*/ 2147483646 h 279"/>
              <a:gd name="T12" fmla="*/ 2147483646 w 587"/>
              <a:gd name="T13" fmla="*/ 0 h 279"/>
              <a:gd name="T14" fmla="*/ 2147483646 w 587"/>
              <a:gd name="T15" fmla="*/ 2147483646 h 2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87"/>
              <a:gd name="T25" fmla="*/ 0 h 279"/>
              <a:gd name="T26" fmla="*/ 587 w 587"/>
              <a:gd name="T27" fmla="*/ 279 h 2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87" h="279">
                <a:moveTo>
                  <a:pt x="0" y="131"/>
                </a:moveTo>
                <a:cubicBezTo>
                  <a:pt x="34" y="164"/>
                  <a:pt x="54" y="207"/>
                  <a:pt x="98" y="229"/>
                </a:cubicBezTo>
                <a:cubicBezTo>
                  <a:pt x="130" y="245"/>
                  <a:pt x="202" y="262"/>
                  <a:pt x="239" y="272"/>
                </a:cubicBezTo>
                <a:cubicBezTo>
                  <a:pt x="373" y="258"/>
                  <a:pt x="339" y="279"/>
                  <a:pt x="402" y="185"/>
                </a:cubicBezTo>
                <a:cubicBezTo>
                  <a:pt x="415" y="134"/>
                  <a:pt x="431" y="113"/>
                  <a:pt x="467" y="76"/>
                </a:cubicBezTo>
                <a:cubicBezTo>
                  <a:pt x="471" y="65"/>
                  <a:pt x="470" y="52"/>
                  <a:pt x="478" y="44"/>
                </a:cubicBezTo>
                <a:cubicBezTo>
                  <a:pt x="497" y="25"/>
                  <a:pt x="543" y="0"/>
                  <a:pt x="543" y="0"/>
                </a:cubicBezTo>
                <a:cubicBezTo>
                  <a:pt x="558" y="4"/>
                  <a:pt x="587" y="11"/>
                  <a:pt x="587" y="11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 in MS Access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35" y="266091"/>
            <a:ext cx="9905998" cy="1478570"/>
          </a:xfrm>
        </p:spPr>
        <p:txBody>
          <a:bodyPr/>
          <a:lstStyle/>
          <a:p>
            <a:r>
              <a:rPr lang="en-US" dirty="0" smtClean="0"/>
              <a:t>Aggregate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57" y="1453370"/>
            <a:ext cx="6861491" cy="3541714"/>
          </a:xfrm>
        </p:spPr>
        <p:txBody>
          <a:bodyPr/>
          <a:lstStyle/>
          <a:p>
            <a:r>
              <a:rPr lang="en-US" dirty="0"/>
              <a:t>To do things like totals, averages, maximums, etc…</a:t>
            </a:r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CF89D6D-835C-4FA4-B86D-FD154CA0325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5BDCD68-FCAA-41CA-B89B-EE7A61BB15D3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pic>
        <p:nvPicPr>
          <p:cNvPr id="46087" name="Picture 4" descr="H:\cs319\PPSlides\images\lect6accessag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70" y="2097088"/>
            <a:ext cx="6037263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9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F57C971-BC9F-4D98-8AE0-AE11A4B584E0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F018915-46B3-4983-88AF-C27768BE646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3810000" y="533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Results from Query:</a:t>
            </a:r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3065463" y="48863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SQL Generated by the Query:</a:t>
            </a:r>
          </a:p>
        </p:txBody>
      </p:sp>
      <p:pic>
        <p:nvPicPr>
          <p:cNvPr id="47111" name="Picture 4" descr="H:\cs319\PPSlides\images\lect6accessag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04800"/>
            <a:ext cx="3554413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5" descr="H:\cs319\PPSlides\images\lect6accessagg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257801"/>
            <a:ext cx="6618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8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1631"/>
            <a:ext cx="9905998" cy="1478570"/>
          </a:xfrm>
        </p:spPr>
        <p:txBody>
          <a:bodyPr/>
          <a:lstStyle/>
          <a:p>
            <a:r>
              <a:rPr lang="en-US" dirty="0" smtClean="0"/>
              <a:t>Unmatched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1660207"/>
            <a:ext cx="9905999" cy="3541714"/>
          </a:xfrm>
        </p:spPr>
        <p:txBody>
          <a:bodyPr/>
          <a:lstStyle/>
          <a:p>
            <a:r>
              <a:rPr lang="en-US" b="1" dirty="0"/>
              <a:t>Query: </a:t>
            </a:r>
            <a:r>
              <a:rPr lang="en-US" b="1" i="1" dirty="0"/>
              <a:t>Find the students who don’t take any courses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C61BA9E-6ABA-4DB3-AEBD-D2063FF4AFF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15BFC28-8B2D-48E4-9422-F865376FCEBE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pic>
        <p:nvPicPr>
          <p:cNvPr id="48134" name="Picture 3" descr="H:\cs319\PPSlides\images\lect6unmatch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31" y="2568573"/>
            <a:ext cx="737235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5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19987</TotalTime>
  <Words>306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6</vt:lpstr>
      <vt:lpstr>Student Objectives</vt:lpstr>
      <vt:lpstr>Query By Example (QBE)</vt:lpstr>
      <vt:lpstr>Visual Tools for Query By Example Using Microsoft Access</vt:lpstr>
      <vt:lpstr>PowerPoint Presentation</vt:lpstr>
      <vt:lpstr>Let’s try it out in MS Access</vt:lpstr>
      <vt:lpstr>Aggregate Functions:</vt:lpstr>
      <vt:lpstr>PowerPoint Presentation</vt:lpstr>
      <vt:lpstr>Unmatched Query</vt:lpstr>
      <vt:lpstr>PowerPoint Presentation</vt:lpstr>
      <vt:lpstr>Oracle: Query by Example</vt:lpstr>
      <vt:lpstr>REMEMBER: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271</cp:revision>
  <dcterms:created xsi:type="dcterms:W3CDTF">2018-03-21T22:41:40Z</dcterms:created>
  <dcterms:modified xsi:type="dcterms:W3CDTF">2018-07-31T15:45:08Z</dcterms:modified>
</cp:coreProperties>
</file>