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7" r:id="rId2"/>
    <p:sldId id="265" r:id="rId3"/>
    <p:sldId id="270" r:id="rId4"/>
    <p:sldId id="271" r:id="rId5"/>
    <p:sldId id="272" r:id="rId6"/>
    <p:sldId id="273" r:id="rId7"/>
    <p:sldId id="274" r:id="rId8"/>
    <p:sldId id="289" r:id="rId9"/>
    <p:sldId id="276" r:id="rId10"/>
    <p:sldId id="277" r:id="rId11"/>
    <p:sldId id="278" r:id="rId12"/>
    <p:sldId id="279" r:id="rId13"/>
    <p:sldId id="280" r:id="rId14"/>
    <p:sldId id="281" r:id="rId15"/>
    <p:sldId id="27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15" autoAdjust="0"/>
  </p:normalViewPr>
  <p:slideViewPr>
    <p:cSldViewPr snapToGrid="0">
      <p:cViewPr varScale="1">
        <p:scale>
          <a:sx n="122" d="100"/>
          <a:sy n="122" d="100"/>
        </p:scale>
        <p:origin x="809" y="79"/>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8</a:t>
            </a:r>
          </a:p>
        </p:txBody>
      </p:sp>
      <p:sp>
        <p:nvSpPr>
          <p:cNvPr id="3" name="Subtitle 2"/>
          <p:cNvSpPr>
            <a:spLocks noGrp="1"/>
          </p:cNvSpPr>
          <p:nvPr>
            <p:ph type="subTitle" idx="1"/>
          </p:nvPr>
        </p:nvSpPr>
        <p:spPr>
          <a:xfrm>
            <a:off x="1876424" y="3632518"/>
            <a:ext cx="9221067" cy="1655762"/>
          </a:xfrm>
        </p:spPr>
        <p:txBody>
          <a:bodyPr/>
          <a:lstStyle/>
          <a:p>
            <a:r>
              <a:rPr lang="en-US" dirty="0"/>
              <a:t>Database Security – Part 1</a:t>
            </a:r>
          </a:p>
        </p:txBody>
      </p:sp>
      <p:sp>
        <p:nvSpPr>
          <p:cNvPr id="4" name="Footer Placeholder 3"/>
          <p:cNvSpPr>
            <a:spLocks noGrp="1"/>
          </p:cNvSpPr>
          <p:nvPr>
            <p:ph type="ftr" sz="quarter" idx="11"/>
          </p:nvPr>
        </p:nvSpPr>
        <p:spPr>
          <a:xfrm>
            <a:off x="100176" y="6480372"/>
            <a:ext cx="5124886" cy="365125"/>
          </a:xfrm>
        </p:spPr>
        <p:txBody>
          <a:bodyPr/>
          <a:lstStyle/>
          <a:p>
            <a:r>
              <a:rPr lang="en-US" dirty="0"/>
              <a:t>CS3319</a:t>
            </a:r>
          </a:p>
        </p:txBody>
      </p:sp>
      <p:sp>
        <p:nvSpPr>
          <p:cNvPr id="6" name="Slide Number Placeholder 5"/>
          <p:cNvSpPr>
            <a:spLocks noGrp="1"/>
          </p:cNvSpPr>
          <p:nvPr>
            <p:ph type="sldNum" sz="quarter" idx="12"/>
          </p:nvPr>
        </p:nvSpPr>
        <p:spPr>
          <a:xfrm>
            <a:off x="11097491" y="637715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325725"/>
            <a:ext cx="6239309" cy="365125"/>
          </a:xfrm>
        </p:spPr>
        <p:txBody>
          <a:bodyPr/>
          <a:lstStyle/>
          <a:p>
            <a:pPr>
              <a:defRPr/>
            </a:pPr>
            <a:r>
              <a:rPr lang="en-US" dirty="0"/>
              <a:t>CS3319</a:t>
            </a:r>
          </a:p>
        </p:txBody>
      </p:sp>
      <p:sp>
        <p:nvSpPr>
          <p:cNvPr id="52228" name="Slide Number Placeholder 5"/>
          <p:cNvSpPr>
            <a:spLocks noGrp="1"/>
          </p:cNvSpPr>
          <p:nvPr>
            <p:ph type="sldNum" sz="quarter" idx="12"/>
          </p:nvPr>
        </p:nvSpPr>
        <p:spPr bwMode="auto">
          <a:xfrm>
            <a:off x="10726338" y="632572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0533AB3-BE22-40DF-880D-081E5F1644C8}" type="slidenum">
              <a:rPr lang="en-US" altLang="en-US" sz="2400">
                <a:latin typeface="Times New Roman" panose="02020603050405020304" pitchFamily="18" charset="0"/>
              </a:rPr>
              <a:pPr lvl="1">
                <a:spcBef>
                  <a:spcPct val="0"/>
                </a:spcBef>
                <a:buClrTx/>
                <a:buFontTx/>
                <a:buNone/>
              </a:pPr>
              <a:t>10</a:t>
            </a:fld>
            <a:endParaRPr lang="en-US" altLang="en-US" sz="2400" dirty="0">
              <a:latin typeface="Times New Roman" panose="02020603050405020304" pitchFamily="18" charset="0"/>
            </a:endParaRPr>
          </a:p>
        </p:txBody>
      </p:sp>
      <p:sp>
        <p:nvSpPr>
          <p:cNvPr id="180226" name="Rectangle 2"/>
          <p:cNvSpPr>
            <a:spLocks noGrp="1" noChangeArrowheads="1"/>
          </p:cNvSpPr>
          <p:nvPr>
            <p:ph type="title"/>
          </p:nvPr>
        </p:nvSpPr>
        <p:spPr>
          <a:xfrm>
            <a:off x="1741179" y="431706"/>
            <a:ext cx="9905998" cy="1478570"/>
          </a:xfrm>
        </p:spPr>
        <p:txBody>
          <a:bodyPr/>
          <a:lstStyle/>
          <a:p>
            <a:pPr>
              <a:defRPr/>
            </a:pPr>
            <a:r>
              <a:rPr lang="en-US" dirty="0"/>
              <a:t>DB Privileges SQL Commands </a:t>
            </a:r>
          </a:p>
        </p:txBody>
      </p:sp>
      <p:sp>
        <p:nvSpPr>
          <p:cNvPr id="52230" name="Rectangle 3"/>
          <p:cNvSpPr>
            <a:spLocks noGrp="1" noChangeArrowheads="1"/>
          </p:cNvSpPr>
          <p:nvPr>
            <p:ph type="body" idx="1"/>
          </p:nvPr>
        </p:nvSpPr>
        <p:spPr>
          <a:xfrm>
            <a:off x="1741179" y="1910276"/>
            <a:ext cx="9162795" cy="3541714"/>
          </a:xfrm>
        </p:spPr>
        <p:txBody>
          <a:bodyPr/>
          <a:lstStyle/>
          <a:p>
            <a:r>
              <a:rPr lang="en-US" altLang="en-US" b="1" dirty="0">
                <a:solidFill>
                  <a:schemeClr val="tx2">
                    <a:lumMod val="60000"/>
                    <a:lumOff val="40000"/>
                  </a:schemeClr>
                </a:solidFill>
              </a:rPr>
              <a:t>REVOKE</a:t>
            </a:r>
            <a:r>
              <a:rPr lang="en-US" altLang="en-US" b="1" dirty="0"/>
              <a:t> </a:t>
            </a:r>
            <a:r>
              <a:rPr lang="en-US" altLang="en-US" dirty="0">
                <a:sym typeface="Wingdings" panose="05000000000000000000" pitchFamily="2" charset="2"/>
              </a:rPr>
              <a:t> removes privileges</a:t>
            </a:r>
          </a:p>
          <a:p>
            <a:pPr>
              <a:buFont typeface="Wingdings" panose="05000000000000000000" pitchFamily="2" charset="2"/>
              <a:buNone/>
            </a:pPr>
            <a:endParaRPr lang="en-US" altLang="en-US" dirty="0">
              <a:sym typeface="Wingdings" panose="05000000000000000000" pitchFamily="2" charset="2"/>
            </a:endParaRPr>
          </a:p>
          <a:p>
            <a:r>
              <a:rPr lang="en-US" altLang="en-US" b="1" dirty="0">
                <a:solidFill>
                  <a:schemeClr val="tx2">
                    <a:lumMod val="60000"/>
                    <a:lumOff val="40000"/>
                  </a:schemeClr>
                </a:solidFill>
                <a:sym typeface="Wingdings" panose="05000000000000000000" pitchFamily="2" charset="2"/>
              </a:rPr>
              <a:t>GRANT</a:t>
            </a:r>
            <a:r>
              <a:rPr lang="en-US" altLang="en-US" b="1" dirty="0">
                <a:solidFill>
                  <a:srgbClr val="FFCC00"/>
                </a:solidFill>
                <a:sym typeface="Wingdings" panose="05000000000000000000" pitchFamily="2" charset="2"/>
              </a:rPr>
              <a:t> </a:t>
            </a:r>
            <a:r>
              <a:rPr lang="en-US" altLang="en-US" dirty="0">
                <a:sym typeface="Wingdings" panose="05000000000000000000" pitchFamily="2" charset="2"/>
              </a:rPr>
              <a:t> adds privileges</a:t>
            </a:r>
          </a:p>
          <a:p>
            <a:pPr>
              <a:buFont typeface="Wingdings" panose="05000000000000000000" pitchFamily="2" charset="2"/>
              <a:buNone/>
            </a:pPr>
            <a:endParaRPr lang="en-US" altLang="en-US" dirty="0">
              <a:sym typeface="Wingdings" panose="05000000000000000000" pitchFamily="2" charset="2"/>
            </a:endParaRPr>
          </a:p>
          <a:p>
            <a:r>
              <a:rPr lang="en-US" altLang="en-US" b="1" dirty="0">
                <a:solidFill>
                  <a:schemeClr val="tx2">
                    <a:lumMod val="60000"/>
                    <a:lumOff val="40000"/>
                  </a:schemeClr>
                </a:solidFill>
                <a:sym typeface="Wingdings" panose="05000000000000000000" pitchFamily="2" charset="2"/>
              </a:rPr>
              <a:t>WITH GRANT OPTION</a:t>
            </a:r>
            <a:r>
              <a:rPr lang="en-US" altLang="en-US" dirty="0">
                <a:solidFill>
                  <a:schemeClr val="tx2">
                    <a:lumMod val="60000"/>
                    <a:lumOff val="40000"/>
                  </a:schemeClr>
                </a:solidFill>
                <a:sym typeface="Wingdings" panose="05000000000000000000" pitchFamily="2" charset="2"/>
              </a:rPr>
              <a:t> </a:t>
            </a:r>
            <a:r>
              <a:rPr lang="en-US" altLang="en-US" dirty="0">
                <a:sym typeface="Wingdings" panose="05000000000000000000" pitchFamily="2" charset="2"/>
              </a:rPr>
              <a:t> allows one user to give another user the ability to give other users privileges</a:t>
            </a:r>
            <a:endParaRPr lang="en-US" altLang="en-US" dirty="0"/>
          </a:p>
        </p:txBody>
      </p:sp>
    </p:spTree>
    <p:extLst>
      <p:ext uri="{BB962C8B-B14F-4D97-AF65-F5344CB8AC3E}">
        <p14:creationId xmlns:p14="http://schemas.microsoft.com/office/powerpoint/2010/main" val="134488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96285"/>
            <a:ext cx="8613058" cy="1478570"/>
          </a:xfrm>
        </p:spPr>
        <p:txBody>
          <a:bodyPr>
            <a:normAutofit/>
          </a:bodyPr>
          <a:lstStyle/>
          <a:p>
            <a:pPr>
              <a:defRPr/>
            </a:pPr>
            <a:r>
              <a:rPr lang="en-US" dirty="0">
                <a:solidFill>
                  <a:schemeClr val="accent2">
                    <a:lumMod val="40000"/>
                    <a:lumOff val="60000"/>
                  </a:schemeClr>
                </a:solidFill>
              </a:rPr>
              <a:t>Question: Can you figure out what these commands might do?</a:t>
            </a:r>
          </a:p>
        </p:txBody>
      </p:sp>
      <p:sp>
        <p:nvSpPr>
          <p:cNvPr id="53251" name="Content Placeholder 2"/>
          <p:cNvSpPr>
            <a:spLocks noGrp="1"/>
          </p:cNvSpPr>
          <p:nvPr>
            <p:ph idx="1"/>
          </p:nvPr>
        </p:nvSpPr>
        <p:spPr>
          <a:xfrm>
            <a:off x="1956235" y="1410739"/>
            <a:ext cx="9891636" cy="2954784"/>
          </a:xfrm>
        </p:spPr>
        <p:txBody>
          <a:bodyPr/>
          <a:lstStyle/>
          <a:p>
            <a:pPr marL="0" indent="0">
              <a:buNone/>
            </a:pPr>
            <a:r>
              <a:rPr lang="en-US" altLang="en-US" sz="2000" b="1" dirty="0"/>
              <a:t>GRANT ALL ON mydb.* TO '</a:t>
            </a:r>
            <a:r>
              <a:rPr lang="en-US" altLang="en-US" sz="2000" b="1" dirty="0" err="1"/>
              <a:t>someuser</a:t>
            </a:r>
            <a:r>
              <a:rPr lang="en-US" altLang="en-US" sz="2000" b="1" dirty="0"/>
              <a:t>'@'</a:t>
            </a:r>
            <a:r>
              <a:rPr lang="en-US" altLang="en-US" sz="2000" b="1" dirty="0" err="1"/>
              <a:t>somehost</a:t>
            </a:r>
            <a:r>
              <a:rPr lang="en-US" altLang="en-US" sz="2000" b="1" dirty="0"/>
              <a:t>'; </a:t>
            </a:r>
          </a:p>
          <a:p>
            <a:pPr marL="0" indent="0">
              <a:buNone/>
            </a:pPr>
            <a:r>
              <a:rPr lang="en-US" altLang="en-US" sz="2000" b="1" dirty="0"/>
              <a:t>GRANT SELECT, INSERT ON mydb.* TO '</a:t>
            </a:r>
            <a:r>
              <a:rPr lang="en-US" altLang="en-US" sz="2000" b="1" dirty="0" err="1"/>
              <a:t>someuser</a:t>
            </a:r>
            <a:r>
              <a:rPr lang="en-US" altLang="en-US" sz="2000" b="1" dirty="0"/>
              <a:t>'@'</a:t>
            </a:r>
            <a:r>
              <a:rPr lang="en-US" altLang="en-US" sz="2000" b="1" dirty="0" err="1"/>
              <a:t>somehost</a:t>
            </a:r>
            <a:r>
              <a:rPr lang="en-US" altLang="en-US" sz="2000" b="1" dirty="0"/>
              <a:t>';</a:t>
            </a:r>
          </a:p>
          <a:p>
            <a:pPr marL="0" indent="0">
              <a:buNone/>
            </a:pPr>
            <a:r>
              <a:rPr lang="en-US" altLang="en-US" sz="2000" b="1" dirty="0"/>
              <a:t>GRANT SELECT, INSERT ON </a:t>
            </a:r>
            <a:r>
              <a:rPr lang="en-US" altLang="en-US" sz="2000" b="1" dirty="0" err="1"/>
              <a:t>mydb.mytbl</a:t>
            </a:r>
            <a:r>
              <a:rPr lang="en-US" altLang="en-US" sz="2000" b="1" dirty="0"/>
              <a:t> TO '</a:t>
            </a:r>
            <a:r>
              <a:rPr lang="en-US" altLang="en-US" sz="2000" b="1" dirty="0" err="1"/>
              <a:t>someuser</a:t>
            </a:r>
            <a:r>
              <a:rPr lang="en-US" altLang="en-US" sz="2000" b="1" dirty="0"/>
              <a:t>'@'</a:t>
            </a:r>
            <a:r>
              <a:rPr lang="en-US" altLang="en-US" sz="2000" b="1" dirty="0" err="1"/>
              <a:t>somehost</a:t>
            </a:r>
            <a:r>
              <a:rPr lang="en-US" altLang="en-US" sz="2000" b="1" dirty="0"/>
              <a:t>';</a:t>
            </a:r>
          </a:p>
          <a:p>
            <a:pPr marL="0" indent="0">
              <a:buNone/>
            </a:pPr>
            <a:r>
              <a:rPr lang="en-US" altLang="en-US" sz="2000" b="1" dirty="0"/>
              <a:t>GRANT SELECT (col1), INSERT (col1,col2) ON </a:t>
            </a:r>
            <a:r>
              <a:rPr lang="en-US" altLang="en-US" sz="2000" b="1" dirty="0" err="1"/>
              <a:t>mydb.mytbl</a:t>
            </a:r>
            <a:r>
              <a:rPr lang="en-US" altLang="en-US" sz="2000" b="1" dirty="0"/>
              <a:t> TO '</a:t>
            </a:r>
            <a:r>
              <a:rPr lang="en-US" altLang="en-US" sz="2000" b="1" dirty="0" err="1"/>
              <a:t>someuser</a:t>
            </a:r>
            <a:r>
              <a:rPr lang="en-US" altLang="en-US" sz="2000" b="1" dirty="0"/>
              <a:t>'@'</a:t>
            </a:r>
            <a:r>
              <a:rPr lang="en-US" altLang="en-US" sz="2000" b="1" dirty="0" err="1"/>
              <a:t>somehost</a:t>
            </a:r>
            <a:r>
              <a:rPr lang="en-US" altLang="en-US" sz="2000" b="1" dirty="0"/>
              <a:t>';</a:t>
            </a:r>
          </a:p>
          <a:p>
            <a:endParaRPr lang="en-US" altLang="en-US" sz="2000" dirty="0"/>
          </a:p>
          <a:p>
            <a:r>
              <a:rPr lang="en-US" altLang="en-US" sz="2000" dirty="0"/>
              <a:t>We did something like this in assignment 2 already:</a:t>
            </a:r>
          </a:p>
        </p:txBody>
      </p:sp>
      <p:sp>
        <p:nvSpPr>
          <p:cNvPr id="5" name="Footer Placeholder 4"/>
          <p:cNvSpPr>
            <a:spLocks noGrp="1"/>
          </p:cNvSpPr>
          <p:nvPr>
            <p:ph type="ftr" sz="quarter" idx="11"/>
          </p:nvPr>
        </p:nvSpPr>
        <p:spPr>
          <a:xfrm>
            <a:off x="138485" y="6384720"/>
            <a:ext cx="6239309" cy="365125"/>
          </a:xfrm>
        </p:spPr>
        <p:txBody>
          <a:bodyPr/>
          <a:lstStyle/>
          <a:p>
            <a:pPr>
              <a:defRPr/>
            </a:pPr>
            <a:r>
              <a:rPr lang="en-US" dirty="0"/>
              <a:t>CS3319</a:t>
            </a:r>
          </a:p>
        </p:txBody>
      </p:sp>
      <p:sp>
        <p:nvSpPr>
          <p:cNvPr id="53254" name="Slide Number Placeholder 5"/>
          <p:cNvSpPr>
            <a:spLocks noGrp="1"/>
          </p:cNvSpPr>
          <p:nvPr>
            <p:ph type="sldNum" sz="quarter" idx="12"/>
          </p:nvPr>
        </p:nvSpPr>
        <p:spPr bwMode="auto">
          <a:xfrm>
            <a:off x="11001641" y="6379088"/>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FCE7C63-2E90-4571-8AFA-178A9314D428}" type="slidenum">
              <a:rPr lang="en-US" altLang="en-US" sz="2400">
                <a:latin typeface="Times New Roman" panose="02020603050405020304" pitchFamily="18" charset="0"/>
              </a:rPr>
              <a:pPr lvl="1">
                <a:spcBef>
                  <a:spcPct val="0"/>
                </a:spcBef>
                <a:buClrTx/>
                <a:buFontTx/>
                <a:buNone/>
              </a:pPr>
              <a:t>11</a:t>
            </a:fld>
            <a:endParaRPr lang="en-US" altLang="en-US" sz="2400" dirty="0"/>
          </a:p>
        </p:txBody>
      </p:sp>
      <p:sp>
        <p:nvSpPr>
          <p:cNvPr id="53255" name="TextBox 2"/>
          <p:cNvSpPr txBox="1">
            <a:spLocks noChangeArrowheads="1"/>
          </p:cNvSpPr>
          <p:nvPr/>
        </p:nvSpPr>
        <p:spPr bwMode="auto">
          <a:xfrm>
            <a:off x="1828801" y="4486112"/>
            <a:ext cx="91728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dirty="0">
                <a:latin typeface="+mn-lt"/>
              </a:rPr>
              <a:t>DROP USER '</a:t>
            </a:r>
            <a:r>
              <a:rPr lang="en-US" sz="2000" b="1" dirty="0" err="1">
                <a:latin typeface="+mn-lt"/>
              </a:rPr>
              <a:t>ta'@'localhost</a:t>
            </a:r>
            <a:r>
              <a:rPr lang="en-US" sz="2000" b="1" dirty="0">
                <a:latin typeface="+mn-lt"/>
              </a:rPr>
              <a:t>';</a:t>
            </a:r>
            <a:br>
              <a:rPr lang="en-US" sz="1600" b="1" dirty="0">
                <a:latin typeface="+mn-lt"/>
              </a:rPr>
            </a:br>
            <a:r>
              <a:rPr lang="en-US" sz="2000" b="1" dirty="0">
                <a:latin typeface="+mn-lt"/>
              </a:rPr>
              <a:t>CREATE USER '</a:t>
            </a:r>
            <a:r>
              <a:rPr lang="en-US" sz="2000" b="1" dirty="0" err="1">
                <a:latin typeface="+mn-lt"/>
              </a:rPr>
              <a:t>ta'@'localhost</a:t>
            </a:r>
            <a:r>
              <a:rPr lang="en-US" sz="2000" b="1" dirty="0">
                <a:latin typeface="+mn-lt"/>
              </a:rPr>
              <a:t>' IDENTIFIED BY ‘</a:t>
            </a:r>
            <a:r>
              <a:rPr lang="en-US" sz="2000" b="1" dirty="0" err="1">
                <a:latin typeface="+mn-lt"/>
              </a:rPr>
              <a:t>somepassword</a:t>
            </a:r>
            <a:r>
              <a:rPr lang="en-US" sz="2000" b="1" dirty="0">
                <a:latin typeface="+mn-lt"/>
              </a:rPr>
              <a:t>';</a:t>
            </a:r>
            <a:br>
              <a:rPr lang="en-US" sz="1600" b="1" dirty="0">
                <a:latin typeface="+mn-lt"/>
              </a:rPr>
            </a:br>
            <a:r>
              <a:rPr lang="en-US" sz="2000" b="1" dirty="0">
                <a:latin typeface="+mn-lt"/>
              </a:rPr>
              <a:t>GRANT ALL PRIVILEGES ON yourwesternuseridassign2db.* TO '</a:t>
            </a:r>
            <a:r>
              <a:rPr lang="en-US" sz="2000" b="1" dirty="0" err="1">
                <a:latin typeface="+mn-lt"/>
              </a:rPr>
              <a:t>ta'@'localhost</a:t>
            </a:r>
            <a:r>
              <a:rPr lang="en-US" sz="2000" b="1" dirty="0">
                <a:latin typeface="+mn-lt"/>
              </a:rPr>
              <a:t>';</a:t>
            </a:r>
            <a:br>
              <a:rPr lang="en-US" sz="1600" b="1" dirty="0">
                <a:latin typeface="+mn-lt"/>
              </a:rPr>
            </a:br>
            <a:r>
              <a:rPr lang="en-US" sz="2000" b="1" dirty="0">
                <a:latin typeface="+mn-lt"/>
              </a:rPr>
              <a:t>FLUSH PRIVILEGES;</a:t>
            </a:r>
            <a:endParaRPr lang="en-US" altLang="en-US" sz="2000" b="1" dirty="0">
              <a:latin typeface="+mn-lt"/>
            </a:endParaRPr>
          </a:p>
        </p:txBody>
      </p:sp>
    </p:spTree>
    <p:extLst>
      <p:ext uri="{BB962C8B-B14F-4D97-AF65-F5344CB8AC3E}">
        <p14:creationId xmlns:p14="http://schemas.microsoft.com/office/powerpoint/2010/main" val="258398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6508" y="6355223"/>
            <a:ext cx="6239309" cy="365125"/>
          </a:xfrm>
        </p:spPr>
        <p:txBody>
          <a:bodyPr/>
          <a:lstStyle/>
          <a:p>
            <a:pPr>
              <a:defRPr/>
            </a:pPr>
            <a:r>
              <a:rPr lang="en-US" dirty="0"/>
              <a:t>CS3319</a:t>
            </a:r>
          </a:p>
        </p:txBody>
      </p:sp>
      <p:sp>
        <p:nvSpPr>
          <p:cNvPr id="54276" name="Slide Number Placeholder 5"/>
          <p:cNvSpPr>
            <a:spLocks noGrp="1"/>
          </p:cNvSpPr>
          <p:nvPr>
            <p:ph type="sldNum" sz="quarter" idx="12"/>
          </p:nvPr>
        </p:nvSpPr>
        <p:spPr bwMode="auto">
          <a:xfrm>
            <a:off x="10877869" y="6261817"/>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3B0E405-469F-477C-AE88-3803795F3385}" type="slidenum">
              <a:rPr lang="en-US" altLang="en-US" sz="2400">
                <a:latin typeface="Times New Roman" panose="02020603050405020304" pitchFamily="18" charset="0"/>
              </a:rPr>
              <a:pPr lvl="1">
                <a:spcBef>
                  <a:spcPct val="0"/>
                </a:spcBef>
                <a:buClrTx/>
                <a:buFontTx/>
                <a:buNone/>
              </a:pPr>
              <a:t>12</a:t>
            </a:fld>
            <a:endParaRPr lang="en-US" altLang="en-US" sz="2400">
              <a:latin typeface="Times New Roman" panose="02020603050405020304" pitchFamily="18" charset="0"/>
            </a:endParaRPr>
          </a:p>
        </p:txBody>
      </p:sp>
      <p:sp>
        <p:nvSpPr>
          <p:cNvPr id="181250" name="Rectangle 2"/>
          <p:cNvSpPr>
            <a:spLocks noGrp="1" noChangeArrowheads="1"/>
          </p:cNvSpPr>
          <p:nvPr>
            <p:ph type="title"/>
          </p:nvPr>
        </p:nvSpPr>
        <p:spPr/>
        <p:txBody>
          <a:bodyPr/>
          <a:lstStyle/>
          <a:p>
            <a:pPr>
              <a:defRPr/>
            </a:pPr>
            <a:r>
              <a:rPr lang="en-US"/>
              <a:t>EXAMPLES:</a:t>
            </a:r>
          </a:p>
        </p:txBody>
      </p:sp>
      <p:sp>
        <p:nvSpPr>
          <p:cNvPr id="54278" name="Rectangle 3"/>
          <p:cNvSpPr>
            <a:spLocks noGrp="1" noChangeArrowheads="1"/>
          </p:cNvSpPr>
          <p:nvPr>
            <p:ph type="body" idx="1"/>
          </p:nvPr>
        </p:nvSpPr>
        <p:spPr>
          <a:xfrm>
            <a:off x="1141413" y="1944687"/>
            <a:ext cx="9905999" cy="2528990"/>
          </a:xfrm>
        </p:spPr>
        <p:txBody>
          <a:bodyPr>
            <a:noAutofit/>
          </a:bodyPr>
          <a:lstStyle/>
          <a:p>
            <a:r>
              <a:rPr lang="en-US" altLang="en-US" sz="2800" dirty="0"/>
              <a:t>Assume that:</a:t>
            </a:r>
          </a:p>
          <a:p>
            <a:pPr lvl="1"/>
            <a:r>
              <a:rPr lang="en-US" altLang="en-US" sz="2400" i="1" dirty="0"/>
              <a:t>EMPLOYEE, PROJECT</a:t>
            </a:r>
            <a:r>
              <a:rPr lang="en-US" altLang="en-US" sz="2400" dirty="0"/>
              <a:t> are my tables</a:t>
            </a:r>
          </a:p>
          <a:p>
            <a:pPr lvl="1"/>
            <a:r>
              <a:rPr lang="en-US" altLang="en-US" sz="2400" i="1" dirty="0" err="1"/>
              <a:t>lreid</a:t>
            </a:r>
            <a:r>
              <a:rPr lang="en-US" altLang="en-US" sz="2400" i="1" dirty="0"/>
              <a:t>, </a:t>
            </a:r>
            <a:r>
              <a:rPr lang="en-US" altLang="en-US" sz="2400" i="1" dirty="0" err="1"/>
              <a:t>sskinner</a:t>
            </a:r>
            <a:r>
              <a:rPr lang="en-US" altLang="en-US" sz="2400" i="1" dirty="0"/>
              <a:t>, </a:t>
            </a:r>
            <a:r>
              <a:rPr lang="en-US" altLang="en-US" sz="2400" i="1" dirty="0" err="1"/>
              <a:t>nflanders</a:t>
            </a:r>
            <a:r>
              <a:rPr lang="en-US" altLang="en-US" sz="2400" i="1" dirty="0"/>
              <a:t>, </a:t>
            </a:r>
            <a:r>
              <a:rPr lang="en-US" altLang="en-US" sz="2800" i="1" dirty="0" err="1"/>
              <a:t>hsimpson</a:t>
            </a:r>
            <a:r>
              <a:rPr lang="en-US" altLang="en-US" sz="2400" i="1" dirty="0"/>
              <a:t>, </a:t>
            </a:r>
            <a:r>
              <a:rPr lang="en-US" altLang="en-US" sz="2400" i="1" dirty="0" err="1"/>
              <a:t>mburns</a:t>
            </a:r>
            <a:r>
              <a:rPr lang="en-US" altLang="en-US" sz="2400" dirty="0"/>
              <a:t> are users</a:t>
            </a:r>
          </a:p>
          <a:p>
            <a:pPr lvl="1"/>
            <a:r>
              <a:rPr lang="en-US" altLang="en-US" sz="2400" i="1" dirty="0"/>
              <a:t>BIRTHDATE, SALARY</a:t>
            </a:r>
            <a:r>
              <a:rPr lang="en-US" altLang="en-US" sz="2400" dirty="0"/>
              <a:t> and </a:t>
            </a:r>
            <a:r>
              <a:rPr lang="en-US" altLang="en-US" sz="2400" i="1" dirty="0"/>
              <a:t>NAME</a:t>
            </a:r>
            <a:r>
              <a:rPr lang="en-US" altLang="en-US" sz="2400" dirty="0"/>
              <a:t> are some of the columns from the table </a:t>
            </a:r>
            <a:r>
              <a:rPr lang="en-US" altLang="en-US" sz="2400" i="1" dirty="0"/>
              <a:t>EMPLOYEE</a:t>
            </a:r>
          </a:p>
        </p:txBody>
      </p:sp>
    </p:spTree>
    <p:extLst>
      <p:ext uri="{BB962C8B-B14F-4D97-AF65-F5344CB8AC3E}">
        <p14:creationId xmlns:p14="http://schemas.microsoft.com/office/powerpoint/2010/main" val="55420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109024" y="6424049"/>
            <a:ext cx="6239309" cy="365125"/>
          </a:xfrm>
        </p:spPr>
        <p:txBody>
          <a:bodyPr/>
          <a:lstStyle/>
          <a:p>
            <a:pPr>
              <a:defRPr/>
            </a:pPr>
            <a:r>
              <a:rPr lang="en-US" dirty="0"/>
              <a:t>CS3319</a:t>
            </a:r>
          </a:p>
        </p:txBody>
      </p:sp>
      <p:sp>
        <p:nvSpPr>
          <p:cNvPr id="55300" name="Slide Number Placeholder 5"/>
          <p:cNvSpPr>
            <a:spLocks noGrp="1"/>
          </p:cNvSpPr>
          <p:nvPr>
            <p:ph type="sldNum" sz="quarter" idx="12"/>
          </p:nvPr>
        </p:nvSpPr>
        <p:spPr bwMode="auto">
          <a:xfrm>
            <a:off x="11021305" y="6248400"/>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EB3BD90-9FC1-4513-A977-80D7F6BF1070}" type="slidenum">
              <a:rPr lang="en-US" altLang="en-US" sz="2400">
                <a:latin typeface="Times New Roman" panose="02020603050405020304" pitchFamily="18" charset="0"/>
              </a:rPr>
              <a:pPr lvl="1">
                <a:spcBef>
                  <a:spcPct val="0"/>
                </a:spcBef>
                <a:buClrTx/>
                <a:buFontTx/>
                <a:buNone/>
              </a:pPr>
              <a:t>13</a:t>
            </a:fld>
            <a:endParaRPr lang="en-US" altLang="en-US" sz="2400" dirty="0">
              <a:latin typeface="Times New Roman" panose="02020603050405020304" pitchFamily="18" charset="0"/>
            </a:endParaRPr>
          </a:p>
        </p:txBody>
      </p:sp>
      <p:sp>
        <p:nvSpPr>
          <p:cNvPr id="55301" name="Rectangle 3"/>
          <p:cNvSpPr>
            <a:spLocks noGrp="1" noChangeArrowheads="1"/>
          </p:cNvSpPr>
          <p:nvPr>
            <p:ph type="body" idx="1"/>
          </p:nvPr>
        </p:nvSpPr>
        <p:spPr>
          <a:xfrm>
            <a:off x="1543664" y="154858"/>
            <a:ext cx="9016181" cy="5867400"/>
          </a:xfrm>
        </p:spPr>
        <p:txBody>
          <a:bodyPr/>
          <a:lstStyle/>
          <a:p>
            <a:pPr>
              <a:lnSpc>
                <a:spcPct val="80000"/>
              </a:lnSpc>
            </a:pPr>
            <a:r>
              <a:rPr lang="en-US" altLang="en-US" sz="2800" dirty="0"/>
              <a:t>Suppose that </a:t>
            </a:r>
            <a:r>
              <a:rPr lang="en-US" altLang="en-US" sz="2800" i="1" dirty="0" err="1"/>
              <a:t>nflanders</a:t>
            </a:r>
            <a:r>
              <a:rPr lang="en-US" altLang="en-US" sz="2800" dirty="0"/>
              <a:t> does the following:</a:t>
            </a:r>
          </a:p>
          <a:p>
            <a:pPr>
              <a:lnSpc>
                <a:spcPct val="80000"/>
              </a:lnSpc>
              <a:buFont typeface="Wingdings" panose="05000000000000000000" pitchFamily="2" charset="2"/>
              <a:buNone/>
            </a:pPr>
            <a:r>
              <a:rPr lang="en-US" altLang="en-US" sz="2800" i="1" dirty="0"/>
              <a:t>GRANT INSERT,DELETE ON employee, project TO </a:t>
            </a:r>
            <a:r>
              <a:rPr lang="en-US" altLang="en-US" sz="2800" i="1" dirty="0" err="1"/>
              <a:t>lreid</a:t>
            </a:r>
            <a:r>
              <a:rPr lang="en-US" altLang="en-US" sz="2800" i="1" dirty="0"/>
              <a:t>;</a:t>
            </a:r>
          </a:p>
          <a:p>
            <a:pPr>
              <a:lnSpc>
                <a:spcPct val="80000"/>
              </a:lnSpc>
              <a:buFont typeface="Wingdings" panose="05000000000000000000" pitchFamily="2" charset="2"/>
              <a:buNone/>
            </a:pPr>
            <a:endParaRPr lang="en-US" altLang="en-US" sz="2800" i="1" dirty="0"/>
          </a:p>
          <a:p>
            <a:pPr>
              <a:lnSpc>
                <a:spcPct val="80000"/>
              </a:lnSpc>
            </a:pPr>
            <a:r>
              <a:rPr lang="en-US" altLang="en-US" sz="2800" dirty="0"/>
              <a:t>Suppose then that </a:t>
            </a:r>
            <a:r>
              <a:rPr lang="en-US" altLang="en-US" sz="2800" i="1" dirty="0" err="1"/>
              <a:t>nflanders</a:t>
            </a:r>
            <a:r>
              <a:rPr lang="en-US" altLang="en-US" sz="2800" dirty="0"/>
              <a:t> does this command:</a:t>
            </a:r>
          </a:p>
          <a:p>
            <a:pPr>
              <a:lnSpc>
                <a:spcPct val="80000"/>
              </a:lnSpc>
              <a:buFont typeface="Wingdings" panose="05000000000000000000" pitchFamily="2" charset="2"/>
              <a:buNone/>
            </a:pPr>
            <a:r>
              <a:rPr lang="en-US" altLang="en-US" sz="2800" i="1" dirty="0"/>
              <a:t>GRANT SELECT ON employee, project TO </a:t>
            </a:r>
            <a:r>
              <a:rPr lang="en-US" altLang="en-US" sz="2800" i="1" dirty="0" err="1"/>
              <a:t>hsimpson</a:t>
            </a:r>
            <a:r>
              <a:rPr lang="en-US" altLang="en-US" sz="2800" i="1" dirty="0"/>
              <a:t> WITH GRANT OPTION;</a:t>
            </a:r>
          </a:p>
          <a:p>
            <a:pPr>
              <a:lnSpc>
                <a:spcPct val="80000"/>
              </a:lnSpc>
              <a:buFont typeface="Wingdings" panose="05000000000000000000" pitchFamily="2" charset="2"/>
              <a:buNone/>
            </a:pPr>
            <a:endParaRPr lang="en-US" altLang="en-US" sz="2800" i="1" dirty="0"/>
          </a:p>
          <a:p>
            <a:pPr>
              <a:lnSpc>
                <a:spcPct val="80000"/>
              </a:lnSpc>
            </a:pPr>
            <a:r>
              <a:rPr lang="en-US" altLang="en-US" sz="2800" dirty="0"/>
              <a:t>Suppose then that </a:t>
            </a:r>
            <a:r>
              <a:rPr lang="en-US" altLang="en-US" sz="2800" i="1" dirty="0" err="1"/>
              <a:t>hsimpson</a:t>
            </a:r>
            <a:r>
              <a:rPr lang="en-US" altLang="en-US" sz="2800" dirty="0"/>
              <a:t> does this command</a:t>
            </a:r>
          </a:p>
          <a:p>
            <a:pPr>
              <a:lnSpc>
                <a:spcPct val="80000"/>
              </a:lnSpc>
              <a:buFont typeface="Wingdings" panose="05000000000000000000" pitchFamily="2" charset="2"/>
              <a:buNone/>
            </a:pPr>
            <a:r>
              <a:rPr lang="en-US" altLang="en-US" sz="2800" i="1" dirty="0"/>
              <a:t>GRANT SELECT ON employee TO </a:t>
            </a:r>
            <a:r>
              <a:rPr lang="en-US" altLang="en-US" sz="2800" i="1" dirty="0" err="1"/>
              <a:t>mburns</a:t>
            </a:r>
            <a:r>
              <a:rPr lang="en-US" altLang="en-US" sz="2800" i="1" dirty="0"/>
              <a:t>;</a:t>
            </a:r>
          </a:p>
          <a:p>
            <a:pPr>
              <a:lnSpc>
                <a:spcPct val="80000"/>
              </a:lnSpc>
              <a:buFont typeface="Wingdings" panose="05000000000000000000" pitchFamily="2" charset="2"/>
              <a:buNone/>
            </a:pPr>
            <a:endParaRPr lang="en-US" altLang="en-US" sz="2800" b="1" i="1" dirty="0"/>
          </a:p>
          <a:p>
            <a:pPr>
              <a:lnSpc>
                <a:spcPct val="80000"/>
              </a:lnSpc>
              <a:buFont typeface="Wingdings" panose="05000000000000000000" pitchFamily="2" charset="2"/>
              <a:buNone/>
            </a:pPr>
            <a:r>
              <a:rPr lang="en-US" altLang="en-US" sz="2800" b="1" dirty="0">
                <a:solidFill>
                  <a:schemeClr val="accent2">
                    <a:lumMod val="40000"/>
                    <a:lumOff val="60000"/>
                  </a:schemeClr>
                </a:solidFill>
              </a:rPr>
              <a:t>QUESTION: What do you think happens when this command is executed: </a:t>
            </a:r>
          </a:p>
          <a:p>
            <a:pPr>
              <a:lnSpc>
                <a:spcPct val="80000"/>
              </a:lnSpc>
              <a:buFont typeface="Wingdings" panose="05000000000000000000" pitchFamily="2" charset="2"/>
              <a:buNone/>
            </a:pPr>
            <a:r>
              <a:rPr lang="en-US" altLang="en-US" sz="2800" b="1" i="1" dirty="0">
                <a:solidFill>
                  <a:schemeClr val="accent1"/>
                </a:solidFill>
              </a:rPr>
              <a:t>	</a:t>
            </a:r>
            <a:r>
              <a:rPr lang="en-US" altLang="en-US" b="1" i="1" dirty="0">
                <a:solidFill>
                  <a:schemeClr val="accent2"/>
                </a:solidFill>
              </a:rPr>
              <a:t>REVOKE SELECT on EMPLOYEE from </a:t>
            </a:r>
            <a:r>
              <a:rPr lang="en-US" altLang="en-US" b="1" i="1" dirty="0" err="1">
                <a:solidFill>
                  <a:schemeClr val="accent2"/>
                </a:solidFill>
              </a:rPr>
              <a:t>hsimpson</a:t>
            </a:r>
            <a:r>
              <a:rPr lang="en-US" altLang="en-US" b="1" i="1" dirty="0">
                <a:solidFill>
                  <a:schemeClr val="accent2"/>
                </a:solidFill>
              </a:rPr>
              <a:t>;</a:t>
            </a:r>
          </a:p>
        </p:txBody>
      </p:sp>
    </p:spTree>
    <p:extLst>
      <p:ext uri="{BB962C8B-B14F-4D97-AF65-F5344CB8AC3E}">
        <p14:creationId xmlns:p14="http://schemas.microsoft.com/office/powerpoint/2010/main" val="195721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69695" y="6477000"/>
            <a:ext cx="2585015" cy="365125"/>
          </a:xfrm>
        </p:spPr>
        <p:txBody>
          <a:bodyPr/>
          <a:lstStyle/>
          <a:p>
            <a:pPr>
              <a:defRPr/>
            </a:pPr>
            <a:r>
              <a:rPr lang="en-US" dirty="0"/>
              <a:t>CS3319</a:t>
            </a:r>
          </a:p>
        </p:txBody>
      </p:sp>
      <p:sp>
        <p:nvSpPr>
          <p:cNvPr id="56324" name="Slide Number Placeholder 5"/>
          <p:cNvSpPr>
            <a:spLocks noGrp="1"/>
          </p:cNvSpPr>
          <p:nvPr>
            <p:ph type="sldNum" sz="quarter" idx="12"/>
          </p:nvPr>
        </p:nvSpPr>
        <p:spPr bwMode="auto">
          <a:xfrm>
            <a:off x="10877869" y="6327519"/>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905108D-1D1E-4490-A0EE-4A3B458A9157}" type="slidenum">
              <a:rPr lang="en-US" altLang="en-US" sz="2400">
                <a:latin typeface="Times New Roman" panose="02020603050405020304" pitchFamily="18" charset="0"/>
              </a:rPr>
              <a:pPr lvl="1">
                <a:spcBef>
                  <a:spcPct val="0"/>
                </a:spcBef>
                <a:buClrTx/>
                <a:buFontTx/>
                <a:buNone/>
              </a:pPr>
              <a:t>14</a:t>
            </a:fld>
            <a:endParaRPr lang="en-US" altLang="en-US" sz="2400" dirty="0">
              <a:latin typeface="Times New Roman" panose="02020603050405020304" pitchFamily="18" charset="0"/>
            </a:endParaRPr>
          </a:p>
        </p:txBody>
      </p:sp>
      <p:sp>
        <p:nvSpPr>
          <p:cNvPr id="56325" name="Rectangle 3"/>
          <p:cNvSpPr>
            <a:spLocks noGrp="1" noChangeArrowheads="1"/>
          </p:cNvSpPr>
          <p:nvPr>
            <p:ph type="body" idx="1"/>
          </p:nvPr>
        </p:nvSpPr>
        <p:spPr>
          <a:xfrm>
            <a:off x="1136608" y="-99108"/>
            <a:ext cx="10933471" cy="6477000"/>
          </a:xfrm>
        </p:spPr>
        <p:txBody>
          <a:bodyPr>
            <a:normAutofit/>
          </a:bodyPr>
          <a:lstStyle/>
          <a:p>
            <a:r>
              <a:rPr lang="en-US" altLang="en-US" sz="2800" dirty="0"/>
              <a:t>Suppose we only want </a:t>
            </a:r>
            <a:r>
              <a:rPr lang="en-US" altLang="en-US" sz="2800" b="1" i="1" dirty="0" err="1"/>
              <a:t>sskinner</a:t>
            </a:r>
            <a:r>
              <a:rPr lang="en-US" altLang="en-US" sz="2800" dirty="0"/>
              <a:t> to see the birthdate and name of employees but not salaries or other info for the Payroll department (then we would do the following:) </a:t>
            </a:r>
          </a:p>
          <a:p>
            <a:pPr>
              <a:buFont typeface="Wingdings" panose="05000000000000000000" pitchFamily="2" charset="2"/>
              <a:buNone/>
            </a:pPr>
            <a:endParaRPr lang="en-US" altLang="en-US" b="1" i="1" dirty="0"/>
          </a:p>
          <a:p>
            <a:pPr>
              <a:buFont typeface="Wingdings" panose="05000000000000000000" pitchFamily="2" charset="2"/>
              <a:buNone/>
            </a:pPr>
            <a:r>
              <a:rPr lang="en-US" altLang="en-US" b="1" i="1" dirty="0"/>
              <a:t>CREATE VIEW </a:t>
            </a:r>
            <a:r>
              <a:rPr lang="en-US" altLang="en-US" b="1" i="1" dirty="0" err="1"/>
              <a:t>vlimitemp</a:t>
            </a:r>
            <a:r>
              <a:rPr lang="en-US" altLang="en-US" b="1" i="1" dirty="0"/>
              <a:t> as SELECT name, </a:t>
            </a:r>
            <a:r>
              <a:rPr lang="en-US" altLang="en-US" b="1" i="1" dirty="0" err="1"/>
              <a:t>bdate</a:t>
            </a:r>
            <a:r>
              <a:rPr lang="en-US" altLang="en-US" b="1" i="1" dirty="0"/>
              <a:t> FROM employee WHERE </a:t>
            </a:r>
            <a:r>
              <a:rPr lang="en-US" altLang="en-US" b="1" i="1" dirty="0" err="1"/>
              <a:t>DeptNo</a:t>
            </a:r>
            <a:r>
              <a:rPr lang="en-US" altLang="en-US" b="1" i="1" dirty="0"/>
              <a:t> = ‘5’;</a:t>
            </a:r>
          </a:p>
          <a:p>
            <a:pPr>
              <a:buFont typeface="Wingdings" panose="05000000000000000000" pitchFamily="2" charset="2"/>
              <a:buNone/>
            </a:pPr>
            <a:r>
              <a:rPr lang="en-US" altLang="en-US" sz="2800" b="1" dirty="0">
                <a:solidFill>
                  <a:schemeClr val="accent2">
                    <a:lumMod val="40000"/>
                    <a:lumOff val="60000"/>
                  </a:schemeClr>
                </a:solidFill>
              </a:rPr>
              <a:t>QUESTION:</a:t>
            </a:r>
            <a:r>
              <a:rPr lang="en-US" altLang="en-US" sz="2800" dirty="0">
                <a:solidFill>
                  <a:schemeClr val="accent2">
                    <a:lumMod val="40000"/>
                    <a:lumOff val="60000"/>
                  </a:schemeClr>
                </a:solidFill>
              </a:rPr>
              <a:t> Then what would we do?</a:t>
            </a:r>
          </a:p>
          <a:p>
            <a:pPr>
              <a:buFont typeface="Wingdings" panose="05000000000000000000" pitchFamily="2" charset="2"/>
              <a:buNone/>
            </a:pPr>
            <a:endParaRPr lang="en-US" altLang="en-US" sz="2800" dirty="0">
              <a:solidFill>
                <a:schemeClr val="accent2">
                  <a:lumMod val="40000"/>
                  <a:lumOff val="60000"/>
                </a:schemeClr>
              </a:solidFill>
            </a:endParaRPr>
          </a:p>
          <a:p>
            <a:pPr>
              <a:buFont typeface="Wingdings" panose="05000000000000000000" pitchFamily="2" charset="2"/>
              <a:buNone/>
            </a:pPr>
            <a:endParaRPr lang="en-US" altLang="en-US" sz="2800" dirty="0">
              <a:solidFill>
                <a:schemeClr val="accent1"/>
              </a:solidFill>
            </a:endParaRPr>
          </a:p>
          <a:p>
            <a:pPr>
              <a:buFont typeface="Wingdings" panose="05000000000000000000" pitchFamily="2" charset="2"/>
              <a:buNone/>
            </a:pPr>
            <a:r>
              <a:rPr lang="en-US" altLang="en-US" sz="2800" b="1" dirty="0">
                <a:solidFill>
                  <a:schemeClr val="accent2">
                    <a:lumMod val="40000"/>
                    <a:lumOff val="60000"/>
                  </a:schemeClr>
                </a:solidFill>
              </a:rPr>
              <a:t>QUESTION:</a:t>
            </a:r>
            <a:r>
              <a:rPr lang="en-US" altLang="en-US" sz="2800" dirty="0">
                <a:solidFill>
                  <a:schemeClr val="accent2">
                    <a:lumMod val="40000"/>
                    <a:lumOff val="60000"/>
                  </a:schemeClr>
                </a:solidFill>
              </a:rPr>
              <a:t> What do you think this statement does: </a:t>
            </a:r>
          </a:p>
          <a:p>
            <a:pPr>
              <a:buFont typeface="Wingdings" panose="05000000000000000000" pitchFamily="2" charset="2"/>
              <a:buNone/>
            </a:pPr>
            <a:r>
              <a:rPr lang="en-US" altLang="en-US" sz="2000" b="1" i="1" dirty="0">
                <a:solidFill>
                  <a:schemeClr val="accent2">
                    <a:lumMod val="40000"/>
                    <a:lumOff val="60000"/>
                  </a:schemeClr>
                </a:solidFill>
              </a:rPr>
              <a:t>                 GRANT UPDATE ON Employee(Salary) TO </a:t>
            </a:r>
            <a:r>
              <a:rPr lang="en-US" altLang="en-US" sz="2000" b="1" i="1" dirty="0" err="1">
                <a:solidFill>
                  <a:schemeClr val="accent2">
                    <a:lumMod val="40000"/>
                    <a:lumOff val="60000"/>
                  </a:schemeClr>
                </a:solidFill>
              </a:rPr>
              <a:t>bgumbel</a:t>
            </a:r>
            <a:r>
              <a:rPr lang="en-US" altLang="en-US" sz="2000" b="1" i="1" dirty="0">
                <a:solidFill>
                  <a:schemeClr val="accent2">
                    <a:lumMod val="40000"/>
                    <a:lumOff val="60000"/>
                  </a:schemeClr>
                </a:solidFill>
              </a:rPr>
              <a:t>;</a:t>
            </a:r>
          </a:p>
        </p:txBody>
      </p:sp>
      <p:sp>
        <p:nvSpPr>
          <p:cNvPr id="2" name="TextBox 1"/>
          <p:cNvSpPr txBox="1"/>
          <p:nvPr/>
        </p:nvSpPr>
        <p:spPr>
          <a:xfrm flipH="1">
            <a:off x="1793648" y="3738880"/>
            <a:ext cx="7665311" cy="830997"/>
          </a:xfrm>
          <a:prstGeom prst="rect">
            <a:avLst/>
          </a:prstGeom>
          <a:noFill/>
        </p:spPr>
        <p:txBody>
          <a:bodyPr wrap="square" rtlCol="0">
            <a:spAutoFit/>
          </a:bodyPr>
          <a:lstStyle/>
          <a:p>
            <a:r>
              <a:rPr lang="en-US" sz="2400" b="1" i="1" dirty="0">
                <a:solidFill>
                  <a:schemeClr val="accent2">
                    <a:lumMod val="40000"/>
                    <a:lumOff val="60000"/>
                  </a:schemeClr>
                </a:solidFill>
              </a:rPr>
              <a:t>ANSWER:</a:t>
            </a:r>
          </a:p>
          <a:p>
            <a:r>
              <a:rPr lang="en-US" sz="2400" b="1" i="1" dirty="0">
                <a:solidFill>
                  <a:schemeClr val="accent2">
                    <a:lumMod val="40000"/>
                    <a:lumOff val="60000"/>
                  </a:schemeClr>
                </a:solidFill>
              </a:rPr>
              <a:t>GRANT SELECT ON </a:t>
            </a:r>
            <a:r>
              <a:rPr lang="en-US" sz="2400" b="1" i="1" dirty="0" err="1">
                <a:solidFill>
                  <a:schemeClr val="accent2">
                    <a:lumMod val="40000"/>
                    <a:lumOff val="60000"/>
                  </a:schemeClr>
                </a:solidFill>
              </a:rPr>
              <a:t>vlimitemp</a:t>
            </a:r>
            <a:r>
              <a:rPr lang="en-US" sz="2400" b="1" i="1" dirty="0">
                <a:solidFill>
                  <a:schemeClr val="accent2">
                    <a:lumMod val="40000"/>
                    <a:lumOff val="60000"/>
                  </a:schemeClr>
                </a:solidFill>
              </a:rPr>
              <a:t> TO </a:t>
            </a:r>
            <a:r>
              <a:rPr lang="en-US" sz="2400" b="1" i="1" dirty="0" err="1">
                <a:solidFill>
                  <a:schemeClr val="accent2">
                    <a:lumMod val="40000"/>
                    <a:lumOff val="60000"/>
                  </a:schemeClr>
                </a:solidFill>
              </a:rPr>
              <a:t>sskinner</a:t>
            </a:r>
            <a:r>
              <a:rPr lang="en-US" sz="2400" b="1" i="1" dirty="0">
                <a:solidFill>
                  <a:schemeClr val="accent2">
                    <a:lumMod val="40000"/>
                    <a:lumOff val="60000"/>
                  </a:schemeClr>
                </a:solidFill>
              </a:rPr>
              <a:t>;</a:t>
            </a:r>
          </a:p>
        </p:txBody>
      </p:sp>
      <p:sp>
        <p:nvSpPr>
          <p:cNvPr id="7" name="TextBox 6"/>
          <p:cNvSpPr txBox="1"/>
          <p:nvPr/>
        </p:nvSpPr>
        <p:spPr>
          <a:xfrm flipH="1">
            <a:off x="1702208" y="5704271"/>
            <a:ext cx="7665311" cy="830997"/>
          </a:xfrm>
          <a:prstGeom prst="rect">
            <a:avLst/>
          </a:prstGeom>
          <a:noFill/>
        </p:spPr>
        <p:txBody>
          <a:bodyPr wrap="square" rtlCol="0">
            <a:spAutoFit/>
          </a:bodyPr>
          <a:lstStyle/>
          <a:p>
            <a:r>
              <a:rPr lang="en-US" sz="2400" b="1" i="1" dirty="0">
                <a:solidFill>
                  <a:schemeClr val="accent2">
                    <a:lumMod val="40000"/>
                    <a:lumOff val="60000"/>
                  </a:schemeClr>
                </a:solidFill>
              </a:rPr>
              <a:t>ANSWER:</a:t>
            </a:r>
          </a:p>
          <a:p>
            <a:r>
              <a:rPr lang="en-US" sz="2400" b="1" i="1" dirty="0" err="1">
                <a:solidFill>
                  <a:schemeClr val="accent2">
                    <a:lumMod val="40000"/>
                    <a:lumOff val="60000"/>
                  </a:schemeClr>
                </a:solidFill>
              </a:rPr>
              <a:t>bgumbel</a:t>
            </a:r>
            <a:r>
              <a:rPr lang="en-US" sz="2400" b="1" i="1" dirty="0">
                <a:solidFill>
                  <a:schemeClr val="accent2">
                    <a:lumMod val="40000"/>
                    <a:lumOff val="60000"/>
                  </a:schemeClr>
                </a:solidFill>
              </a:rPr>
              <a:t> can only update the salaries but no other fields!</a:t>
            </a:r>
          </a:p>
        </p:txBody>
      </p:sp>
    </p:spTree>
    <p:extLst>
      <p:ext uri="{BB962C8B-B14F-4D97-AF65-F5344CB8AC3E}">
        <p14:creationId xmlns:p14="http://schemas.microsoft.com/office/powerpoint/2010/main" val="279747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500"/>
                                        <p:tgtEl>
                                          <p:spTgt spid="7">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561308" y="6118581"/>
            <a:ext cx="6239309" cy="365125"/>
          </a:xfrm>
        </p:spPr>
        <p:txBody>
          <a:bodyPr/>
          <a:lstStyle/>
          <a:p>
            <a:pPr>
              <a:defRPr/>
            </a:pPr>
            <a:r>
              <a:rPr lang="en-US" dirty="0"/>
              <a:t>CS3319</a:t>
            </a:r>
          </a:p>
        </p:txBody>
      </p:sp>
      <p:sp>
        <p:nvSpPr>
          <p:cNvPr id="50180" name="Slide Number Placeholder 5"/>
          <p:cNvSpPr>
            <a:spLocks noGrp="1"/>
          </p:cNvSpPr>
          <p:nvPr>
            <p:ph type="sldNum" sz="quarter" idx="12"/>
          </p:nvPr>
        </p:nvSpPr>
        <p:spPr bwMode="auto">
          <a:xfrm>
            <a:off x="10877869" y="6301143"/>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22FEB58-2CCE-44C5-99CF-891F314F03E4}" type="slidenum">
              <a:rPr lang="en-US" altLang="en-US" sz="2400">
                <a:latin typeface="Times New Roman" panose="02020603050405020304" pitchFamily="18" charset="0"/>
              </a:rPr>
              <a:pPr lvl="1">
                <a:spcBef>
                  <a:spcPct val="0"/>
                </a:spcBef>
                <a:buClrTx/>
                <a:buFontTx/>
                <a:buNone/>
              </a:pPr>
              <a:t>15</a:t>
            </a:fld>
            <a:endParaRPr lang="en-US" altLang="en-US" sz="2400" dirty="0">
              <a:latin typeface="Times New Roman" panose="02020603050405020304" pitchFamily="18" charset="0"/>
            </a:endParaRPr>
          </a:p>
        </p:txBody>
      </p:sp>
      <p:sp>
        <p:nvSpPr>
          <p:cNvPr id="50181" name="Rectangle 3"/>
          <p:cNvSpPr>
            <a:spLocks noGrp="1" noChangeArrowheads="1"/>
          </p:cNvSpPr>
          <p:nvPr>
            <p:ph type="body" idx="1"/>
          </p:nvPr>
        </p:nvSpPr>
        <p:spPr>
          <a:xfrm>
            <a:off x="2590800" y="609600"/>
            <a:ext cx="7162800" cy="4114800"/>
          </a:xfrm>
        </p:spPr>
        <p:txBody>
          <a:bodyPr/>
          <a:lstStyle/>
          <a:p>
            <a:r>
              <a:rPr lang="en-US" altLang="en-US" sz="3200" dirty="0"/>
              <a:t>Can also create VIEWS </a:t>
            </a:r>
            <a:r>
              <a:rPr lang="en-US" altLang="en-US" sz="3200" dirty="0">
                <a:sym typeface="Wingdings" panose="05000000000000000000" pitchFamily="2" charset="2"/>
              </a:rPr>
              <a:t> if you want a user to only see column A from table AAA and column B from table BBB you can create a view and give the user access to the view </a:t>
            </a:r>
          </a:p>
          <a:p>
            <a:endParaRPr lang="en-US" altLang="en-US" dirty="0"/>
          </a:p>
        </p:txBody>
      </p:sp>
    </p:spTree>
    <p:extLst>
      <p:ext uri="{BB962C8B-B14F-4D97-AF65-F5344CB8AC3E}">
        <p14:creationId xmlns:p14="http://schemas.microsoft.com/office/powerpoint/2010/main" val="366571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83349"/>
            <a:ext cx="6239309" cy="365125"/>
          </a:xfrm>
        </p:spPr>
        <p:txBody>
          <a:bodyPr/>
          <a:lstStyle/>
          <a:p>
            <a:pPr>
              <a:defRPr/>
            </a:pPr>
            <a:r>
              <a:rPr lang="en-US" dirty="0"/>
              <a:t>CS3319</a:t>
            </a:r>
          </a:p>
        </p:txBody>
      </p:sp>
      <p:sp>
        <p:nvSpPr>
          <p:cNvPr id="57348" name="Slide Number Placeholder 5"/>
          <p:cNvSpPr>
            <a:spLocks noGrp="1"/>
          </p:cNvSpPr>
          <p:nvPr>
            <p:ph type="sldNum" sz="quarter" idx="12"/>
          </p:nvPr>
        </p:nvSpPr>
        <p:spPr bwMode="auto">
          <a:xfrm>
            <a:off x="11153934" y="6483348"/>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F0517A6-3B95-4AB4-9304-EB7D00570FE5}" type="slidenum">
              <a:rPr lang="en-US" altLang="en-US" sz="2400">
                <a:latin typeface="Times New Roman" panose="02020603050405020304" pitchFamily="18" charset="0"/>
              </a:rPr>
              <a:pPr lvl="1">
                <a:spcBef>
                  <a:spcPct val="0"/>
                </a:spcBef>
                <a:buClrTx/>
                <a:buFontTx/>
                <a:buNone/>
              </a:pPr>
              <a:t>16</a:t>
            </a:fld>
            <a:endParaRPr lang="en-US" altLang="en-US" sz="2400" dirty="0">
              <a:latin typeface="Times New Roman" panose="02020603050405020304" pitchFamily="18" charset="0"/>
            </a:endParaRPr>
          </a:p>
        </p:txBody>
      </p:sp>
      <p:sp>
        <p:nvSpPr>
          <p:cNvPr id="184322" name="Rectangle 2"/>
          <p:cNvSpPr>
            <a:spLocks noGrp="1" noChangeArrowheads="1"/>
          </p:cNvSpPr>
          <p:nvPr>
            <p:ph type="title"/>
          </p:nvPr>
        </p:nvSpPr>
        <p:spPr>
          <a:xfrm>
            <a:off x="1206500" y="168276"/>
            <a:ext cx="8915400" cy="609600"/>
          </a:xfrm>
        </p:spPr>
        <p:txBody>
          <a:bodyPr>
            <a:normAutofit/>
          </a:bodyPr>
          <a:lstStyle/>
          <a:p>
            <a:pPr>
              <a:defRPr/>
            </a:pPr>
            <a:r>
              <a:rPr lang="en-US" dirty="0"/>
              <a:t>Example from the System Tables:</a:t>
            </a:r>
          </a:p>
        </p:txBody>
      </p:sp>
      <p:sp>
        <p:nvSpPr>
          <p:cNvPr id="57350" name="Rectangle 3"/>
          <p:cNvSpPr>
            <a:spLocks noGrp="1" noChangeArrowheads="1"/>
          </p:cNvSpPr>
          <p:nvPr>
            <p:ph type="body" idx="1"/>
          </p:nvPr>
        </p:nvSpPr>
        <p:spPr>
          <a:xfrm>
            <a:off x="1206500" y="1155700"/>
            <a:ext cx="9067800" cy="4572000"/>
          </a:xfrm>
        </p:spPr>
        <p:txBody>
          <a:bodyPr>
            <a:normAutofit fontScale="25000" lnSpcReduction="20000"/>
          </a:bodyPr>
          <a:lstStyle/>
          <a:p>
            <a:pPr>
              <a:lnSpc>
                <a:spcPct val="80000"/>
              </a:lnSpc>
              <a:spcBef>
                <a:spcPts val="500"/>
              </a:spcBef>
              <a:spcAft>
                <a:spcPts val="500"/>
              </a:spcAft>
              <a:buNone/>
            </a:pPr>
            <a:r>
              <a:rPr lang="en-US" altLang="en-US" sz="4800" b="1" dirty="0" err="1"/>
              <a:t>mysql</a:t>
            </a:r>
            <a:r>
              <a:rPr lang="en-US" altLang="en-US" sz="4800" b="1" dirty="0"/>
              <a:t>&gt; select * from USER_PRIVILEGES;</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GRANTEE           | TABLE_CATALOG | PRIVILEGE_TYPE | IS_GRANTABLE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root'@'localhost</a:t>
            </a: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SELECT         | YES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root'@'localhost</a:t>
            </a: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INSERT         | YES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root'@'localhost</a:t>
            </a: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UPDATE         | YES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root'@'localhost</a:t>
            </a: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DELETE         | YES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root'@'localhost</a:t>
            </a:r>
            <a:r>
              <a:rPr lang="en-US" altLang="en-US" sz="4800" b="1" dirty="0">
                <a:latin typeface="Courier New" panose="02070309020205020404" pitchFamily="49" charset="0"/>
                <a:cs typeface="Courier New" panose="02070309020205020404" pitchFamily="49" charset="0"/>
              </a:rPr>
              <a:t>’|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CREATE         | YES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a:t>
            </a:r>
          </a:p>
          <a:p>
            <a:pPr>
              <a:lnSpc>
                <a:spcPct val="80000"/>
              </a:lnSpc>
              <a:spcBef>
                <a:spcPts val="500"/>
              </a:spcBef>
              <a:spcAft>
                <a:spcPts val="500"/>
              </a:spcAft>
              <a:buNone/>
            </a:pPr>
            <a:r>
              <a:rPr lang="en-US" altLang="en-US" sz="4800" b="1" dirty="0" err="1">
                <a:cs typeface="Courier New" panose="02070309020205020404" pitchFamily="49" charset="0"/>
              </a:rPr>
              <a:t>mysql</a:t>
            </a:r>
            <a:r>
              <a:rPr lang="en-US" altLang="en-US" sz="4800" b="1" dirty="0">
                <a:cs typeface="Courier New" panose="02070309020205020404" pitchFamily="49" charset="0"/>
              </a:rPr>
              <a:t>&gt; select * from TABLE_PRIVILEGES;</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GRANTEE        | TABLE_CATALOG | TABLE_SCHEMA | TABLE_NAME | PRIVILEGE_TYPE | IS_GRANTABLE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SELECT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INSERT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UPDATE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DELETE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CREATE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DROP           | NO           |</a:t>
            </a:r>
          </a:p>
          <a:p>
            <a:pPr>
              <a:lnSpc>
                <a:spcPct val="80000"/>
              </a:lnSpc>
              <a:spcBef>
                <a:spcPts val="500"/>
              </a:spcBef>
              <a:spcAft>
                <a:spcPts val="500"/>
              </a:spcAft>
              <a:buNone/>
            </a:pPr>
            <a:r>
              <a:rPr lang="en-US" altLang="en-US" sz="4800" b="1" dirty="0">
                <a:latin typeface="Courier New" panose="02070309020205020404" pitchFamily="49" charset="0"/>
                <a:cs typeface="Courier New" panose="02070309020205020404" pitchFamily="49" charset="0"/>
              </a:rPr>
              <a:t>| ''@'localhost' | </a:t>
            </a:r>
            <a:r>
              <a:rPr lang="en-US" altLang="en-US" sz="4800" b="1" dirty="0" err="1">
                <a:latin typeface="Courier New" panose="02070309020205020404" pitchFamily="49" charset="0"/>
                <a:cs typeface="Courier New" panose="02070309020205020404" pitchFamily="49" charset="0"/>
              </a:rPr>
              <a:t>def</a:t>
            </a:r>
            <a:r>
              <a:rPr lang="en-US" altLang="en-US" sz="4800" b="1" dirty="0">
                <a:latin typeface="Courier New" panose="02070309020205020404" pitchFamily="49" charset="0"/>
                <a:cs typeface="Courier New" panose="02070309020205020404" pitchFamily="49" charset="0"/>
              </a:rPr>
              <a:t>           | </a:t>
            </a:r>
            <a:r>
              <a:rPr lang="en-US" altLang="en-US" sz="4800" b="1" dirty="0" err="1">
                <a:latin typeface="Courier New" panose="02070309020205020404" pitchFamily="49" charset="0"/>
                <a:cs typeface="Courier New" panose="02070309020205020404" pitchFamily="49" charset="0"/>
              </a:rPr>
              <a:t>vetdb</a:t>
            </a:r>
            <a:r>
              <a:rPr lang="en-US" altLang="en-US" sz="4800" b="1" dirty="0">
                <a:latin typeface="Courier New" panose="02070309020205020404" pitchFamily="49" charset="0"/>
                <a:cs typeface="Courier New" panose="02070309020205020404" pitchFamily="49" charset="0"/>
              </a:rPr>
              <a:t>        | owner      | REFERENCES     | NO           |</a:t>
            </a:r>
          </a:p>
          <a:p>
            <a:pPr>
              <a:lnSpc>
                <a:spcPct val="80000"/>
              </a:lnSpc>
              <a:spcBef>
                <a:spcPts val="500"/>
              </a:spcBef>
              <a:spcAft>
                <a:spcPts val="500"/>
              </a:spcAft>
              <a:buNone/>
            </a:pPr>
            <a:br>
              <a:rPr lang="en-US" altLang="en-US" sz="1200" b="1" dirty="0">
                <a:latin typeface="Courier New" panose="02070309020205020404" pitchFamily="49" charset="0"/>
                <a:cs typeface="Courier New" panose="02070309020205020404" pitchFamily="49" charset="0"/>
              </a:rPr>
            </a:br>
            <a:r>
              <a:rPr lang="en-US" alt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602326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Objectives</a:t>
            </a:r>
          </a:p>
        </p:txBody>
      </p:sp>
      <p:sp>
        <p:nvSpPr>
          <p:cNvPr id="3" name="Content Placeholder 2"/>
          <p:cNvSpPr>
            <a:spLocks noGrp="1"/>
          </p:cNvSpPr>
          <p:nvPr>
            <p:ph idx="1"/>
          </p:nvPr>
        </p:nvSpPr>
        <p:spPr>
          <a:xfrm>
            <a:off x="1141411" y="1884362"/>
            <a:ext cx="10481628" cy="3998912"/>
          </a:xfrm>
        </p:spPr>
        <p:txBody>
          <a:bodyPr>
            <a:normAutofit/>
          </a:bodyPr>
          <a:lstStyle/>
          <a:p>
            <a:r>
              <a:rPr lang="en-US" dirty="0"/>
              <a:t>Upon completion of this video, you should be able to:</a:t>
            </a:r>
          </a:p>
          <a:p>
            <a:pPr lvl="1"/>
            <a:r>
              <a:rPr lang="en-US" dirty="0"/>
              <a:t>Create a user in </a:t>
            </a:r>
            <a:r>
              <a:rPr lang="en-US" dirty="0" err="1"/>
              <a:t>mysql</a:t>
            </a:r>
            <a:r>
              <a:rPr lang="en-US" dirty="0"/>
              <a:t> and assign the user a password</a:t>
            </a:r>
          </a:p>
          <a:p>
            <a:pPr lvl="1"/>
            <a:r>
              <a:rPr lang="en-US" dirty="0"/>
              <a:t>Using the </a:t>
            </a:r>
            <a:r>
              <a:rPr lang="en-US" dirty="0" err="1"/>
              <a:t>mysql</a:t>
            </a:r>
            <a:r>
              <a:rPr lang="en-US" dirty="0"/>
              <a:t> database, list the users</a:t>
            </a:r>
          </a:p>
          <a:p>
            <a:pPr lvl="1"/>
            <a:r>
              <a:rPr lang="en-US" dirty="0"/>
              <a:t>Grant the user some privileges</a:t>
            </a:r>
          </a:p>
          <a:p>
            <a:pPr lvl="1"/>
            <a:r>
              <a:rPr lang="en-US" dirty="0"/>
              <a:t>List at least 5 privileges in MySQL</a:t>
            </a:r>
          </a:p>
          <a:p>
            <a:pPr lvl="1"/>
            <a:r>
              <a:rPr lang="en-US" dirty="0"/>
              <a:t>Revoke privileges from a user</a:t>
            </a:r>
          </a:p>
          <a:p>
            <a:pPr lvl="1"/>
            <a:r>
              <a:rPr lang="en-US" dirty="0"/>
              <a:t>Using the system catalog, list all the privileges</a:t>
            </a:r>
          </a:p>
          <a:p>
            <a:pPr marL="457200" lvl="1" indent="0">
              <a:buNone/>
            </a:pPr>
            <a:endParaRPr lang="en-US" dirty="0"/>
          </a:p>
        </p:txBody>
      </p:sp>
      <p:sp>
        <p:nvSpPr>
          <p:cNvPr id="6" name="Footer Placeholder 5"/>
          <p:cNvSpPr>
            <a:spLocks noGrp="1"/>
          </p:cNvSpPr>
          <p:nvPr>
            <p:ph type="ftr" sz="quarter" idx="11"/>
          </p:nvPr>
        </p:nvSpPr>
        <p:spPr>
          <a:xfrm>
            <a:off x="142916" y="6113087"/>
            <a:ext cx="6239309" cy="365125"/>
          </a:xfrm>
        </p:spPr>
        <p:txBody>
          <a:bodyPr/>
          <a:lstStyle/>
          <a:p>
            <a:r>
              <a:rPr lang="en-US" dirty="0"/>
              <a:t>CS3319</a:t>
            </a:r>
          </a:p>
        </p:txBody>
      </p:sp>
      <p:sp>
        <p:nvSpPr>
          <p:cNvPr id="4" name="Slide Number Placeholder 3"/>
          <p:cNvSpPr>
            <a:spLocks noGrp="1"/>
          </p:cNvSpPr>
          <p:nvPr>
            <p:ph type="sldNum" sz="quarter" idx="12"/>
          </p:nvPr>
        </p:nvSpPr>
        <p:spPr>
          <a:xfrm>
            <a:off x="10728362" y="6248400"/>
            <a:ext cx="1314131" cy="365125"/>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9528" y="6486626"/>
            <a:ext cx="6239309" cy="365125"/>
          </a:xfrm>
        </p:spPr>
        <p:txBody>
          <a:bodyPr/>
          <a:lstStyle/>
          <a:p>
            <a:pPr>
              <a:defRPr/>
            </a:pPr>
            <a:r>
              <a:rPr lang="en-US" dirty="0"/>
              <a:t>CS3319</a:t>
            </a:r>
          </a:p>
        </p:txBody>
      </p:sp>
      <p:sp>
        <p:nvSpPr>
          <p:cNvPr id="45060" name="Slide Number Placeholder 5"/>
          <p:cNvSpPr>
            <a:spLocks noGrp="1"/>
          </p:cNvSpPr>
          <p:nvPr>
            <p:ph type="sldNum" sz="quarter" idx="12"/>
          </p:nvPr>
        </p:nvSpPr>
        <p:spPr bwMode="auto">
          <a:xfrm>
            <a:off x="11047411" y="6304063"/>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AFE10D2-0553-42B8-9353-50C16637A152}" type="slidenum">
              <a:rPr lang="en-US" altLang="en-US" sz="2400">
                <a:latin typeface="Times New Roman" panose="02020603050405020304" pitchFamily="18" charset="0"/>
              </a:rPr>
              <a:pPr lvl="1">
                <a:spcBef>
                  <a:spcPct val="0"/>
                </a:spcBef>
                <a:buClrTx/>
                <a:buFontTx/>
                <a:buNone/>
              </a:pPr>
              <a:t>3</a:t>
            </a:fld>
            <a:endParaRPr lang="en-US" altLang="en-US" sz="2400" dirty="0">
              <a:latin typeface="Times New Roman" panose="02020603050405020304" pitchFamily="18" charset="0"/>
            </a:endParaRPr>
          </a:p>
        </p:txBody>
      </p:sp>
      <p:sp>
        <p:nvSpPr>
          <p:cNvPr id="174082" name="Rectangle 2"/>
          <p:cNvSpPr>
            <a:spLocks noGrp="1" noChangeArrowheads="1"/>
          </p:cNvSpPr>
          <p:nvPr>
            <p:ph type="title"/>
          </p:nvPr>
        </p:nvSpPr>
        <p:spPr>
          <a:xfrm>
            <a:off x="1141413" y="160525"/>
            <a:ext cx="9905998" cy="1478570"/>
          </a:xfrm>
        </p:spPr>
        <p:txBody>
          <a:bodyPr/>
          <a:lstStyle/>
          <a:p>
            <a:pPr>
              <a:defRPr/>
            </a:pPr>
            <a:r>
              <a:rPr lang="en-US" dirty="0"/>
              <a:t>Database Security</a:t>
            </a:r>
          </a:p>
        </p:txBody>
      </p:sp>
      <p:sp>
        <p:nvSpPr>
          <p:cNvPr id="45062" name="Rectangle 3"/>
          <p:cNvSpPr>
            <a:spLocks noGrp="1" noChangeArrowheads="1"/>
          </p:cNvSpPr>
          <p:nvPr>
            <p:ph type="body" idx="1"/>
          </p:nvPr>
        </p:nvSpPr>
        <p:spPr>
          <a:xfrm>
            <a:off x="1141412" y="2013513"/>
            <a:ext cx="9905999" cy="3541714"/>
          </a:xfrm>
        </p:spPr>
        <p:txBody>
          <a:bodyPr>
            <a:normAutofit/>
          </a:bodyPr>
          <a:lstStyle/>
          <a:p>
            <a:pPr>
              <a:lnSpc>
                <a:spcPct val="80000"/>
              </a:lnSpc>
            </a:pPr>
            <a:r>
              <a:rPr lang="en-US" altLang="en-US" sz="3200" b="1" dirty="0">
                <a:solidFill>
                  <a:schemeClr val="tx2">
                    <a:lumMod val="60000"/>
                    <a:lumOff val="40000"/>
                  </a:schemeClr>
                </a:solidFill>
              </a:rPr>
              <a:t>Legal/Ethical Issues </a:t>
            </a:r>
            <a:r>
              <a:rPr lang="en-US" altLang="en-US" sz="3200" dirty="0"/>
              <a:t>(right to privacy of information, ...) </a:t>
            </a:r>
          </a:p>
          <a:p>
            <a:pPr>
              <a:lnSpc>
                <a:spcPct val="80000"/>
              </a:lnSpc>
            </a:pPr>
            <a:r>
              <a:rPr lang="en-US" altLang="en-US" sz="3200" b="1" dirty="0">
                <a:solidFill>
                  <a:schemeClr val="tx2">
                    <a:lumMod val="60000"/>
                    <a:lumOff val="40000"/>
                  </a:schemeClr>
                </a:solidFill>
              </a:rPr>
              <a:t>Policy Issues </a:t>
            </a:r>
            <a:r>
              <a:rPr lang="en-US" altLang="en-US" sz="3200" dirty="0"/>
              <a:t>(</a:t>
            </a:r>
            <a:r>
              <a:rPr lang="en-US" altLang="en-US" sz="3600" dirty="0"/>
              <a:t>what</a:t>
            </a:r>
            <a:r>
              <a:rPr lang="en-US" altLang="en-US" sz="3200" dirty="0"/>
              <a:t> does your company make available; who within the company should be updating what) </a:t>
            </a:r>
          </a:p>
          <a:p>
            <a:pPr>
              <a:lnSpc>
                <a:spcPct val="80000"/>
              </a:lnSpc>
            </a:pPr>
            <a:r>
              <a:rPr lang="en-US" altLang="en-US" sz="3200" b="1" dirty="0">
                <a:solidFill>
                  <a:schemeClr val="tx2">
                    <a:lumMod val="60000"/>
                    <a:lumOff val="40000"/>
                  </a:schemeClr>
                </a:solidFill>
              </a:rPr>
              <a:t>System Issues </a:t>
            </a:r>
            <a:r>
              <a:rPr lang="en-US" altLang="en-US" sz="3200" b="1" dirty="0"/>
              <a:t>(</a:t>
            </a:r>
            <a:r>
              <a:rPr lang="en-US" altLang="en-US" sz="3200" dirty="0"/>
              <a:t>where and how should security be handled? Physical hardware level, operating system level, DBMS level) </a:t>
            </a:r>
            <a:r>
              <a:rPr lang="en-US" altLang="en-US" sz="3200" dirty="0">
                <a:sym typeface="Wingdings" panose="05000000000000000000" pitchFamily="2" charset="2"/>
              </a:rPr>
              <a:t></a:t>
            </a:r>
            <a:r>
              <a:rPr lang="en-US" altLang="en-US" sz="4000" dirty="0">
                <a:solidFill>
                  <a:schemeClr val="accent4">
                    <a:lumMod val="40000"/>
                    <a:lumOff val="60000"/>
                  </a:schemeClr>
                </a:solidFill>
              </a:rPr>
              <a:t>we will look at this one!</a:t>
            </a:r>
          </a:p>
        </p:txBody>
      </p:sp>
    </p:spTree>
    <p:extLst>
      <p:ext uri="{BB962C8B-B14F-4D97-AF65-F5344CB8AC3E}">
        <p14:creationId xmlns:p14="http://schemas.microsoft.com/office/powerpoint/2010/main" val="14447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randombar(horizontal)">
                                      <p:cBhvr>
                                        <p:cTn id="7" dur="500"/>
                                        <p:tgtEl>
                                          <p:spTgt spid="450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5062">
                                            <p:txEl>
                                              <p:pRg st="1" end="1"/>
                                            </p:txEl>
                                          </p:spTgt>
                                        </p:tgtEl>
                                        <p:attrNameLst>
                                          <p:attrName>style.visibility</p:attrName>
                                        </p:attrNameLst>
                                      </p:cBhvr>
                                      <p:to>
                                        <p:strVal val="visible"/>
                                      </p:to>
                                    </p:set>
                                    <p:animEffect transition="in" filter="randombar(horizontal)">
                                      <p:cBhvr>
                                        <p:cTn id="12" dur="500"/>
                                        <p:tgtEl>
                                          <p:spTgt spid="450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5062">
                                            <p:txEl>
                                              <p:pRg st="2" end="2"/>
                                            </p:txEl>
                                          </p:spTgt>
                                        </p:tgtEl>
                                        <p:attrNameLst>
                                          <p:attrName>style.visibility</p:attrName>
                                        </p:attrNameLst>
                                      </p:cBhvr>
                                      <p:to>
                                        <p:strVal val="visible"/>
                                      </p:to>
                                    </p:set>
                                    <p:animEffect transition="in" filter="randombar(horizontal)">
                                      <p:cBhvr>
                                        <p:cTn id="17" dur="500"/>
                                        <p:tgtEl>
                                          <p:spTgt spid="450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159905" y="6414217"/>
            <a:ext cx="1757386" cy="365125"/>
          </a:xfrm>
        </p:spPr>
        <p:txBody>
          <a:bodyPr/>
          <a:lstStyle/>
          <a:p>
            <a:pPr>
              <a:defRPr/>
            </a:pPr>
            <a:r>
              <a:rPr lang="en-US" dirty="0"/>
              <a:t>CS3319</a:t>
            </a:r>
          </a:p>
        </p:txBody>
      </p:sp>
      <p:sp>
        <p:nvSpPr>
          <p:cNvPr id="46084" name="Slide Number Placeholder 5"/>
          <p:cNvSpPr>
            <a:spLocks noGrp="1"/>
          </p:cNvSpPr>
          <p:nvPr>
            <p:ph type="sldNum" sz="quarter" idx="12"/>
          </p:nvPr>
        </p:nvSpPr>
        <p:spPr bwMode="auto">
          <a:xfrm>
            <a:off x="10877869" y="6414216"/>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74202ED-03D6-4461-8152-606532944CE5}"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46085" name="Rectangle 3"/>
          <p:cNvSpPr>
            <a:spLocks noGrp="1" noChangeArrowheads="1"/>
          </p:cNvSpPr>
          <p:nvPr>
            <p:ph type="body" idx="1"/>
          </p:nvPr>
        </p:nvSpPr>
        <p:spPr>
          <a:xfrm>
            <a:off x="1402080" y="1288026"/>
            <a:ext cx="9784080" cy="4543814"/>
          </a:xfrm>
        </p:spPr>
        <p:txBody>
          <a:bodyPr>
            <a:noAutofit/>
          </a:bodyPr>
          <a:lstStyle/>
          <a:p>
            <a:pPr>
              <a:lnSpc>
                <a:spcPct val="80000"/>
              </a:lnSpc>
            </a:pPr>
            <a:r>
              <a:rPr lang="en-US" altLang="en-US" sz="3600" dirty="0"/>
              <a:t>2 Types of Database Security Mechanisms: </a:t>
            </a:r>
          </a:p>
          <a:p>
            <a:pPr lvl="1">
              <a:lnSpc>
                <a:spcPct val="90000"/>
              </a:lnSpc>
            </a:pPr>
            <a:r>
              <a:rPr lang="en-US" altLang="en-US" sz="3200" b="1" dirty="0">
                <a:solidFill>
                  <a:schemeClr val="tx2">
                    <a:lumMod val="60000"/>
                    <a:lumOff val="40000"/>
                  </a:schemeClr>
                </a:solidFill>
              </a:rPr>
              <a:t>Discretionary:</a:t>
            </a:r>
            <a:r>
              <a:rPr lang="en-US" altLang="en-US" sz="3200" dirty="0">
                <a:solidFill>
                  <a:schemeClr val="tx2">
                    <a:lumMod val="60000"/>
                    <a:lumOff val="40000"/>
                  </a:schemeClr>
                </a:solidFill>
              </a:rPr>
              <a:t> </a:t>
            </a:r>
            <a:r>
              <a:rPr lang="en-US" altLang="en-US" sz="3200" dirty="0"/>
              <a:t>grant privileges to users on tables, records, fields, etc. based on the discretion of the owner of the table (what you’re used to in Unix) </a:t>
            </a:r>
          </a:p>
          <a:p>
            <a:pPr lvl="1">
              <a:lnSpc>
                <a:spcPct val="90000"/>
              </a:lnSpc>
            </a:pPr>
            <a:r>
              <a:rPr lang="en-US" altLang="en-US" sz="3200" b="1" dirty="0">
                <a:solidFill>
                  <a:schemeClr val="tx2">
                    <a:lumMod val="60000"/>
                    <a:lumOff val="40000"/>
                  </a:schemeClr>
                </a:solidFill>
              </a:rPr>
              <a:t>Mandatory:</a:t>
            </a:r>
            <a:r>
              <a:rPr lang="en-US" altLang="en-US" sz="3200" dirty="0">
                <a:solidFill>
                  <a:schemeClr val="tx2">
                    <a:lumMod val="60000"/>
                    <a:lumOff val="40000"/>
                  </a:schemeClr>
                </a:solidFill>
              </a:rPr>
              <a:t> </a:t>
            </a:r>
            <a:r>
              <a:rPr lang="en-US" altLang="en-US" sz="3200" dirty="0"/>
              <a:t>Multiple security levels, categorize the data and the users on the levels; decisions of who gets to see what are based only on relative levels/security labels (example: Top Secret, Secret, Confidential, Unclassified) </a:t>
            </a:r>
          </a:p>
        </p:txBody>
      </p:sp>
    </p:spTree>
    <p:extLst>
      <p:ext uri="{BB962C8B-B14F-4D97-AF65-F5344CB8AC3E}">
        <p14:creationId xmlns:p14="http://schemas.microsoft.com/office/powerpoint/2010/main" val="187386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8856" y="6492875"/>
            <a:ext cx="1179001" cy="365125"/>
          </a:xfrm>
        </p:spPr>
        <p:txBody>
          <a:bodyPr/>
          <a:lstStyle/>
          <a:p>
            <a:pPr>
              <a:defRPr/>
            </a:pPr>
            <a:r>
              <a:rPr lang="en-US" dirty="0"/>
              <a:t>CS3319</a:t>
            </a:r>
          </a:p>
        </p:txBody>
      </p:sp>
      <p:sp>
        <p:nvSpPr>
          <p:cNvPr id="47108" name="Slide Number Placeholder 5"/>
          <p:cNvSpPr>
            <a:spLocks noGrp="1"/>
          </p:cNvSpPr>
          <p:nvPr>
            <p:ph type="sldNum" sz="quarter" idx="12"/>
          </p:nvPr>
        </p:nvSpPr>
        <p:spPr bwMode="auto">
          <a:xfrm>
            <a:off x="11047410" y="6414216"/>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5EF4698-D40A-404A-AC37-C33E526E95B4}" type="slidenum">
              <a:rPr lang="en-US" altLang="en-US" sz="2400">
                <a:latin typeface="Times New Roman" panose="02020603050405020304" pitchFamily="18" charset="0"/>
              </a:rPr>
              <a:pPr lvl="1">
                <a:spcBef>
                  <a:spcPct val="0"/>
                </a:spcBef>
                <a:buClrTx/>
                <a:buFontTx/>
                <a:buNone/>
              </a:pPr>
              <a:t>5</a:t>
            </a:fld>
            <a:endParaRPr lang="en-US" altLang="en-US" sz="2400" dirty="0">
              <a:latin typeface="Times New Roman" panose="02020603050405020304" pitchFamily="18" charset="0"/>
            </a:endParaRPr>
          </a:p>
        </p:txBody>
      </p:sp>
      <p:sp>
        <p:nvSpPr>
          <p:cNvPr id="176130" name="Rectangle 2"/>
          <p:cNvSpPr>
            <a:spLocks noGrp="1" noChangeArrowheads="1"/>
          </p:cNvSpPr>
          <p:nvPr>
            <p:ph type="title"/>
          </p:nvPr>
        </p:nvSpPr>
        <p:spPr>
          <a:xfrm>
            <a:off x="1799302" y="68826"/>
            <a:ext cx="8080375" cy="685800"/>
          </a:xfrm>
        </p:spPr>
        <p:txBody>
          <a:bodyPr>
            <a:normAutofit/>
          </a:bodyPr>
          <a:lstStyle/>
          <a:p>
            <a:pPr>
              <a:defRPr/>
            </a:pPr>
            <a:r>
              <a:rPr lang="en-US" dirty="0"/>
              <a:t>Database Security and the DBA</a:t>
            </a:r>
          </a:p>
        </p:txBody>
      </p:sp>
      <p:sp>
        <p:nvSpPr>
          <p:cNvPr id="47110" name="Rectangle 3"/>
          <p:cNvSpPr>
            <a:spLocks noGrp="1" noChangeArrowheads="1"/>
          </p:cNvSpPr>
          <p:nvPr>
            <p:ph type="body" idx="1"/>
          </p:nvPr>
        </p:nvSpPr>
        <p:spPr>
          <a:xfrm>
            <a:off x="1799302" y="895862"/>
            <a:ext cx="9134169" cy="5597013"/>
          </a:xfrm>
        </p:spPr>
        <p:txBody>
          <a:bodyPr>
            <a:normAutofit fontScale="92500"/>
          </a:bodyPr>
          <a:lstStyle/>
          <a:p>
            <a:r>
              <a:rPr lang="en-US" altLang="en-US" sz="2800" dirty="0"/>
              <a:t>DBA has a system account (like a </a:t>
            </a:r>
            <a:r>
              <a:rPr lang="en-US" altLang="en-US" sz="2800" dirty="0" err="1"/>
              <a:t>superuser</a:t>
            </a:r>
            <a:r>
              <a:rPr lang="en-US" altLang="en-US" sz="2800" dirty="0"/>
              <a:t>). The DBA account performs the following actions </a:t>
            </a:r>
          </a:p>
          <a:p>
            <a:pPr lvl="1"/>
            <a:r>
              <a:rPr lang="en-US" altLang="en-US" sz="2400" dirty="0"/>
              <a:t>Account Creation (sets account name, password) </a:t>
            </a:r>
          </a:p>
          <a:p>
            <a:pPr lvl="1"/>
            <a:r>
              <a:rPr lang="en-US" altLang="en-US" sz="2400" dirty="0"/>
              <a:t>Privilege Granting </a:t>
            </a:r>
          </a:p>
          <a:p>
            <a:pPr lvl="1"/>
            <a:r>
              <a:rPr lang="en-US" altLang="en-US" sz="2400" dirty="0"/>
              <a:t>Privilege Revocation </a:t>
            </a:r>
          </a:p>
          <a:p>
            <a:pPr lvl="1"/>
            <a:r>
              <a:rPr lang="en-US" altLang="en-US" sz="2400" dirty="0"/>
              <a:t>Security Level Assignments (set user account to appropriate security classification) </a:t>
            </a:r>
          </a:p>
          <a:p>
            <a:r>
              <a:rPr lang="en-US" altLang="en-US" sz="2800" dirty="0"/>
              <a:t>User must log on to DBMS using an account name and password </a:t>
            </a:r>
          </a:p>
          <a:p>
            <a:r>
              <a:rPr lang="en-US" altLang="en-US" sz="2800" dirty="0"/>
              <a:t>All actions by the user are monitored in a </a:t>
            </a:r>
            <a:r>
              <a:rPr lang="en-US" altLang="en-US" sz="2800" dirty="0">
                <a:solidFill>
                  <a:schemeClr val="tx2">
                    <a:lumMod val="60000"/>
                    <a:lumOff val="40000"/>
                  </a:schemeClr>
                </a:solidFill>
              </a:rPr>
              <a:t>log file </a:t>
            </a:r>
          </a:p>
          <a:p>
            <a:r>
              <a:rPr lang="en-US" altLang="en-US" sz="2800" dirty="0"/>
              <a:t>If anything suspicious occurs a database audit is performed to check actions and accounts</a:t>
            </a:r>
          </a:p>
        </p:txBody>
      </p:sp>
    </p:spTree>
    <p:extLst>
      <p:ext uri="{BB962C8B-B14F-4D97-AF65-F5344CB8AC3E}">
        <p14:creationId xmlns:p14="http://schemas.microsoft.com/office/powerpoint/2010/main" val="195695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370637"/>
            <a:ext cx="765178" cy="365125"/>
          </a:xfrm>
        </p:spPr>
        <p:txBody>
          <a:bodyPr/>
          <a:lstStyle/>
          <a:p>
            <a:pPr>
              <a:defRPr/>
            </a:pPr>
            <a:r>
              <a:rPr lang="en-US" dirty="0"/>
              <a:t>CS3319</a:t>
            </a:r>
          </a:p>
        </p:txBody>
      </p:sp>
      <p:sp>
        <p:nvSpPr>
          <p:cNvPr id="48132" name="Slide Number Placeholder 5"/>
          <p:cNvSpPr>
            <a:spLocks noGrp="1"/>
          </p:cNvSpPr>
          <p:nvPr>
            <p:ph type="sldNum" sz="quarter" idx="12"/>
          </p:nvPr>
        </p:nvSpPr>
        <p:spPr bwMode="auto">
          <a:xfrm>
            <a:off x="10857280" y="6393887"/>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3093536-C331-463A-B8DB-EAC89E3969B7}" type="slidenum">
              <a:rPr lang="en-US" altLang="en-US" sz="2400">
                <a:latin typeface="Times New Roman" panose="02020603050405020304" pitchFamily="18" charset="0"/>
              </a:rPr>
              <a:pPr lvl="1">
                <a:spcBef>
                  <a:spcPct val="0"/>
                </a:spcBef>
                <a:buClrTx/>
                <a:buFontTx/>
                <a:buNone/>
              </a:pPr>
              <a:t>6</a:t>
            </a:fld>
            <a:endParaRPr lang="en-US" altLang="en-US" sz="2400" dirty="0">
              <a:latin typeface="Times New Roman" panose="02020603050405020304" pitchFamily="18" charset="0"/>
            </a:endParaRPr>
          </a:p>
        </p:txBody>
      </p:sp>
      <p:sp>
        <p:nvSpPr>
          <p:cNvPr id="177154" name="Rectangle 2"/>
          <p:cNvSpPr>
            <a:spLocks noGrp="1" noChangeArrowheads="1"/>
          </p:cNvSpPr>
          <p:nvPr>
            <p:ph type="title"/>
          </p:nvPr>
        </p:nvSpPr>
        <p:spPr>
          <a:xfrm>
            <a:off x="1607574" y="267929"/>
            <a:ext cx="7499350" cy="838200"/>
          </a:xfrm>
        </p:spPr>
        <p:txBody>
          <a:bodyPr/>
          <a:lstStyle/>
          <a:p>
            <a:pPr>
              <a:defRPr/>
            </a:pPr>
            <a:r>
              <a:rPr lang="en-US" dirty="0"/>
              <a:t>Discretionary Access Control</a:t>
            </a:r>
          </a:p>
        </p:txBody>
      </p:sp>
      <p:sp>
        <p:nvSpPr>
          <p:cNvPr id="48134" name="Rectangle 3"/>
          <p:cNvSpPr>
            <a:spLocks noGrp="1" noChangeArrowheads="1"/>
          </p:cNvSpPr>
          <p:nvPr>
            <p:ph type="body" idx="1"/>
          </p:nvPr>
        </p:nvSpPr>
        <p:spPr>
          <a:xfrm>
            <a:off x="1779639" y="1465006"/>
            <a:ext cx="8659761" cy="5088194"/>
          </a:xfrm>
        </p:spPr>
        <p:txBody>
          <a:bodyPr>
            <a:normAutofit/>
          </a:bodyPr>
          <a:lstStyle/>
          <a:p>
            <a:pPr>
              <a:lnSpc>
                <a:spcPct val="80000"/>
              </a:lnSpc>
            </a:pPr>
            <a:r>
              <a:rPr lang="en-US" altLang="en-US" sz="3200" dirty="0"/>
              <a:t>Grant and revoke privileges from users, 2 levels </a:t>
            </a:r>
          </a:p>
          <a:p>
            <a:pPr lvl="1">
              <a:lnSpc>
                <a:spcPct val="90000"/>
              </a:lnSpc>
            </a:pPr>
            <a:r>
              <a:rPr lang="en-US" altLang="en-US" sz="2800" b="1" dirty="0">
                <a:solidFill>
                  <a:schemeClr val="tx2">
                    <a:lumMod val="60000"/>
                    <a:lumOff val="40000"/>
                  </a:schemeClr>
                </a:solidFill>
              </a:rPr>
              <a:t>Account Level:</a:t>
            </a:r>
            <a:r>
              <a:rPr lang="en-US" altLang="en-US" sz="2800" dirty="0">
                <a:solidFill>
                  <a:schemeClr val="accent1"/>
                </a:solidFill>
              </a:rPr>
              <a:t> </a:t>
            </a:r>
            <a:r>
              <a:rPr lang="en-US" altLang="en-US" sz="2800" dirty="0"/>
              <a:t>giving the user access to the </a:t>
            </a:r>
            <a:br>
              <a:rPr lang="en-US" altLang="en-US" sz="2800" dirty="0"/>
            </a:br>
            <a:r>
              <a:rPr lang="en-US" altLang="en-US" sz="2800" dirty="0"/>
              <a:t>database in general </a:t>
            </a:r>
          </a:p>
          <a:p>
            <a:pPr lvl="2">
              <a:lnSpc>
                <a:spcPct val="90000"/>
              </a:lnSpc>
            </a:pPr>
            <a:r>
              <a:rPr lang="en-US" altLang="en-US" sz="2400" dirty="0"/>
              <a:t>CREATE SCHEMA </a:t>
            </a:r>
          </a:p>
          <a:p>
            <a:pPr lvl="2">
              <a:lnSpc>
                <a:spcPct val="90000"/>
              </a:lnSpc>
            </a:pPr>
            <a:r>
              <a:rPr lang="en-US" altLang="en-US" sz="2400" dirty="0"/>
              <a:t>CREATE TABLE </a:t>
            </a:r>
          </a:p>
          <a:p>
            <a:pPr lvl="2">
              <a:lnSpc>
                <a:spcPct val="90000"/>
              </a:lnSpc>
            </a:pPr>
            <a:r>
              <a:rPr lang="en-US" altLang="en-US" sz="2400" dirty="0"/>
              <a:t>CREATE VIEW </a:t>
            </a:r>
          </a:p>
          <a:p>
            <a:pPr lvl="2">
              <a:lnSpc>
                <a:spcPct val="90000"/>
              </a:lnSpc>
            </a:pPr>
            <a:r>
              <a:rPr lang="en-US" altLang="en-US" sz="2400" dirty="0"/>
              <a:t>ALTER, DELETE, MODIFY, SELECT </a:t>
            </a:r>
          </a:p>
        </p:txBody>
      </p:sp>
    </p:spTree>
    <p:extLst>
      <p:ext uri="{BB962C8B-B14F-4D97-AF65-F5344CB8AC3E}">
        <p14:creationId xmlns:p14="http://schemas.microsoft.com/office/powerpoint/2010/main" val="101878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0" y="6424713"/>
            <a:ext cx="6239309" cy="365125"/>
          </a:xfrm>
        </p:spPr>
        <p:txBody>
          <a:bodyPr/>
          <a:lstStyle/>
          <a:p>
            <a:pPr>
              <a:defRPr/>
            </a:pPr>
            <a:r>
              <a:rPr lang="en-US" dirty="0"/>
              <a:t>CS3319</a:t>
            </a:r>
          </a:p>
        </p:txBody>
      </p:sp>
      <p:sp>
        <p:nvSpPr>
          <p:cNvPr id="49156" name="Slide Number Placeholder 3"/>
          <p:cNvSpPr>
            <a:spLocks noGrp="1"/>
          </p:cNvSpPr>
          <p:nvPr>
            <p:ph type="sldNum" sz="quarter" idx="12"/>
          </p:nvPr>
        </p:nvSpPr>
        <p:spPr bwMode="auto">
          <a:xfrm>
            <a:off x="10932489" y="6248400"/>
            <a:ext cx="1019490" cy="3588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B031C6B-FC76-4B2D-A92F-897AE66F104A}" type="slidenum">
              <a:rPr lang="en-US" altLang="en-US" sz="2400">
                <a:latin typeface="Times New Roman" panose="02020603050405020304" pitchFamily="18" charset="0"/>
              </a:rPr>
              <a:pPr lvl="1">
                <a:spcBef>
                  <a:spcPct val="0"/>
                </a:spcBef>
                <a:buClrTx/>
                <a:buFontTx/>
                <a:buNone/>
              </a:pPr>
              <a:t>7</a:t>
            </a:fld>
            <a:endParaRPr lang="en-US" altLang="en-US" sz="2400" dirty="0">
              <a:latin typeface="Times New Roman" panose="02020603050405020304" pitchFamily="18" charset="0"/>
            </a:endParaRPr>
          </a:p>
        </p:txBody>
      </p:sp>
      <p:sp>
        <p:nvSpPr>
          <p:cNvPr id="34821" name="Rectangle 2"/>
          <p:cNvSpPr>
            <a:spLocks noChangeArrowheads="1"/>
          </p:cNvSpPr>
          <p:nvPr/>
        </p:nvSpPr>
        <p:spPr bwMode="auto">
          <a:xfrm>
            <a:off x="1673941" y="491614"/>
            <a:ext cx="9397181" cy="5370706"/>
          </a:xfrm>
          <a:prstGeom prst="rect">
            <a:avLst/>
          </a:prstGeom>
          <a:noFill/>
          <a:ln w="9525">
            <a:noFill/>
            <a:miter lim="800000"/>
            <a:headEnd/>
            <a:tailEnd/>
          </a:ln>
        </p:spPr>
        <p:txBody>
          <a:bodyPr lIns="182562" tIns="46038" rIns="182562" bIns="46038"/>
          <a:lstStyle/>
          <a:p>
            <a:pPr marL="342900" indent="-342900">
              <a:lnSpc>
                <a:spcPct val="80000"/>
              </a:lnSpc>
              <a:spcBef>
                <a:spcPct val="20000"/>
              </a:spcBef>
              <a:buClr>
                <a:schemeClr val="tx2"/>
              </a:buClr>
              <a:buSzPct val="75000"/>
              <a:defRPr/>
            </a:pPr>
            <a:endParaRPr lang="en-US" sz="4000" dirty="0"/>
          </a:p>
          <a:p>
            <a:pPr marL="285750" indent="-285750">
              <a:lnSpc>
                <a:spcPct val="90000"/>
              </a:lnSpc>
              <a:spcBef>
                <a:spcPct val="20000"/>
              </a:spcBef>
              <a:buClr>
                <a:schemeClr val="tx1"/>
              </a:buClr>
              <a:buFont typeface="Arial" pitchFamily="34" charset="0"/>
              <a:buChar char="•"/>
              <a:defRPr/>
            </a:pPr>
            <a:r>
              <a:rPr lang="en-US" sz="3600" b="1" dirty="0">
                <a:solidFill>
                  <a:schemeClr val="tx2">
                    <a:lumMod val="60000"/>
                    <a:lumOff val="40000"/>
                  </a:schemeClr>
                </a:solidFill>
              </a:rPr>
              <a:t>Relation Level:</a:t>
            </a:r>
            <a:r>
              <a:rPr lang="en-US" sz="3600" dirty="0">
                <a:solidFill>
                  <a:schemeClr val="tx2">
                    <a:lumMod val="60000"/>
                    <a:lumOff val="40000"/>
                  </a:schemeClr>
                </a:solidFill>
              </a:rPr>
              <a:t> </a:t>
            </a:r>
            <a:r>
              <a:rPr lang="en-US" sz="3600" dirty="0"/>
              <a:t>giving the user access to each relation in the database </a:t>
            </a:r>
          </a:p>
          <a:p>
            <a:pPr marL="1143000" lvl="2" indent="-228600">
              <a:lnSpc>
                <a:spcPct val="90000"/>
              </a:lnSpc>
              <a:spcBef>
                <a:spcPct val="20000"/>
              </a:spcBef>
              <a:buClr>
                <a:schemeClr val="tx1"/>
              </a:buClr>
              <a:buFontTx/>
              <a:buChar char="•"/>
              <a:defRPr/>
            </a:pPr>
            <a:r>
              <a:rPr lang="en-US" sz="2400" dirty="0"/>
              <a:t>Each relation R is assigned an owner account (usually the account that created the relation in the first place). The owner account is given all privileges on that relation. This owner can pass on privileges to other users by granting privileges to their accounts </a:t>
            </a:r>
          </a:p>
          <a:p>
            <a:pPr marL="1143000" lvl="2" indent="-228600">
              <a:lnSpc>
                <a:spcPct val="90000"/>
              </a:lnSpc>
              <a:spcBef>
                <a:spcPct val="20000"/>
              </a:spcBef>
              <a:buClr>
                <a:schemeClr val="tx1"/>
              </a:buClr>
              <a:buFontTx/>
              <a:buChar char="•"/>
              <a:defRPr/>
            </a:pPr>
            <a:r>
              <a:rPr lang="en-US" sz="2400" dirty="0"/>
              <a:t>SELECT privilege on R </a:t>
            </a:r>
            <a:r>
              <a:rPr lang="en-US" sz="2400" dirty="0">
                <a:sym typeface="Wingdings" pitchFamily="2" charset="2"/>
              </a:rPr>
              <a:t></a:t>
            </a:r>
            <a:r>
              <a:rPr lang="en-US" sz="2400" dirty="0"/>
              <a:t> Account can only retrieve from R </a:t>
            </a:r>
          </a:p>
          <a:p>
            <a:pPr marL="1143000" lvl="2" indent="-228600">
              <a:lnSpc>
                <a:spcPct val="90000"/>
              </a:lnSpc>
              <a:spcBef>
                <a:spcPct val="20000"/>
              </a:spcBef>
              <a:buClr>
                <a:schemeClr val="tx1"/>
              </a:buClr>
              <a:buFontTx/>
              <a:buChar char="•"/>
              <a:defRPr/>
            </a:pPr>
            <a:r>
              <a:rPr lang="en-US" sz="2400" dirty="0"/>
              <a:t>MODIFY privilege on R (divided into UPDATE, DELETE and  INSERT privileges). With the Insert and Update you can restrict to just certain attributes </a:t>
            </a:r>
          </a:p>
          <a:p>
            <a:pPr marL="1143000" lvl="2" indent="-228600">
              <a:lnSpc>
                <a:spcPct val="90000"/>
              </a:lnSpc>
              <a:spcBef>
                <a:spcPct val="20000"/>
              </a:spcBef>
              <a:buClr>
                <a:schemeClr val="tx1"/>
              </a:buClr>
              <a:buFontTx/>
              <a:buChar char="•"/>
              <a:defRPr/>
            </a:pPr>
            <a:r>
              <a:rPr lang="en-US" sz="2400" dirty="0"/>
              <a:t>References privilege on R </a:t>
            </a:r>
            <a:r>
              <a:rPr lang="en-US" sz="2400" dirty="0">
                <a:sym typeface="Wingdings" pitchFamily="2" charset="2"/>
              </a:rPr>
              <a:t> </a:t>
            </a:r>
            <a:r>
              <a:rPr lang="en-US" sz="2400" dirty="0"/>
              <a:t>Used for creating integrity constraints </a:t>
            </a:r>
          </a:p>
        </p:txBody>
      </p:sp>
    </p:spTree>
    <p:extLst>
      <p:ext uri="{BB962C8B-B14F-4D97-AF65-F5344CB8AC3E}">
        <p14:creationId xmlns:p14="http://schemas.microsoft.com/office/powerpoint/2010/main" val="14593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CS3319</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p:cNvPicPr>
            <a:picLocks noChangeAspect="1"/>
          </p:cNvPicPr>
          <p:nvPr/>
        </p:nvPicPr>
        <p:blipFill>
          <a:blip r:embed="rId2"/>
          <a:stretch>
            <a:fillRect/>
          </a:stretch>
        </p:blipFill>
        <p:spPr>
          <a:xfrm>
            <a:off x="843657" y="136576"/>
            <a:ext cx="9417943" cy="6916176"/>
          </a:xfrm>
          <a:prstGeom prst="rect">
            <a:avLst/>
          </a:prstGeom>
        </p:spPr>
      </p:pic>
    </p:spTree>
    <p:extLst>
      <p:ext uri="{BB962C8B-B14F-4D97-AF65-F5344CB8AC3E}">
        <p14:creationId xmlns:p14="http://schemas.microsoft.com/office/powerpoint/2010/main" val="96082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2673505" cy="365125"/>
          </a:xfrm>
        </p:spPr>
        <p:txBody>
          <a:bodyPr/>
          <a:lstStyle/>
          <a:p>
            <a:pPr>
              <a:defRPr/>
            </a:pPr>
            <a:r>
              <a:rPr lang="en-US" dirty="0"/>
              <a:t>CS3319</a:t>
            </a:r>
          </a:p>
        </p:txBody>
      </p:sp>
      <p:sp>
        <p:nvSpPr>
          <p:cNvPr id="51204" name="Slide Number Placeholder 5"/>
          <p:cNvSpPr>
            <a:spLocks noGrp="1"/>
          </p:cNvSpPr>
          <p:nvPr>
            <p:ph type="sldNum" sz="quarter" idx="12"/>
          </p:nvPr>
        </p:nvSpPr>
        <p:spPr bwMode="auto">
          <a:xfrm>
            <a:off x="10852442" y="6459590"/>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DFA79364-547E-413F-AA16-6A4C1C7348FB}" type="slidenum">
              <a:rPr lang="en-US" altLang="en-US" sz="2400" smtClean="0">
                <a:latin typeface="Times New Roman" panose="02020603050405020304" pitchFamily="18" charset="0"/>
              </a:rPr>
              <a:pPr lvl="1">
                <a:spcBef>
                  <a:spcPct val="0"/>
                </a:spcBef>
                <a:buClrTx/>
                <a:buFontTx/>
                <a:buNone/>
              </a:pPr>
              <a:t>9</a:t>
            </a:fld>
            <a:endParaRPr lang="en-US" altLang="en-US" sz="2400" dirty="0">
              <a:latin typeface="Times New Roman" panose="02020603050405020304" pitchFamily="18" charset="0"/>
            </a:endParaRPr>
          </a:p>
        </p:txBody>
      </p:sp>
      <p:sp>
        <p:nvSpPr>
          <p:cNvPr id="177154" name="Rectangle 2"/>
          <p:cNvSpPr>
            <a:spLocks noGrp="1" noChangeArrowheads="1"/>
          </p:cNvSpPr>
          <p:nvPr>
            <p:ph type="title"/>
          </p:nvPr>
        </p:nvSpPr>
        <p:spPr>
          <a:xfrm>
            <a:off x="1504769" y="0"/>
            <a:ext cx="7499350" cy="838200"/>
          </a:xfrm>
        </p:spPr>
        <p:txBody>
          <a:bodyPr/>
          <a:lstStyle/>
          <a:p>
            <a:pPr>
              <a:defRPr/>
            </a:pPr>
            <a:r>
              <a:rPr lang="en-US" dirty="0"/>
              <a:t>Creating Users</a:t>
            </a:r>
          </a:p>
        </p:txBody>
      </p:sp>
      <p:sp>
        <p:nvSpPr>
          <p:cNvPr id="51206" name="Rectangle 3"/>
          <p:cNvSpPr>
            <a:spLocks noGrp="1" noChangeArrowheads="1"/>
          </p:cNvSpPr>
          <p:nvPr>
            <p:ph type="body" idx="1"/>
          </p:nvPr>
        </p:nvSpPr>
        <p:spPr>
          <a:xfrm>
            <a:off x="1626689" y="677814"/>
            <a:ext cx="8370751" cy="5781775"/>
          </a:xfrm>
        </p:spPr>
        <p:txBody>
          <a:bodyPr>
            <a:normAutofit/>
          </a:bodyPr>
          <a:lstStyle/>
          <a:p>
            <a:pPr>
              <a:lnSpc>
                <a:spcPct val="80000"/>
              </a:lnSpc>
              <a:buFont typeface="Wingdings" panose="05000000000000000000" pitchFamily="2" charset="2"/>
              <a:buNone/>
            </a:pPr>
            <a:endParaRPr lang="en-US" altLang="en-US" sz="2000" b="1" dirty="0"/>
          </a:p>
          <a:p>
            <a:pPr>
              <a:lnSpc>
                <a:spcPct val="80000"/>
              </a:lnSpc>
              <a:buNone/>
            </a:pPr>
            <a:r>
              <a:rPr lang="en-US" altLang="en-US" sz="2000" b="1" dirty="0"/>
              <a:t>OR (for a user with no password) </a:t>
            </a:r>
            <a:r>
              <a:rPr lang="en-US" altLang="en-US" sz="2000" b="1" dirty="0">
                <a:sym typeface="Wingdings" panose="05000000000000000000" pitchFamily="2" charset="2"/>
              </a:rPr>
              <a:t> WEAKEST</a:t>
            </a:r>
            <a:endParaRPr lang="en-US" altLang="en-US" sz="2000" b="1" dirty="0"/>
          </a:p>
          <a:p>
            <a:pPr>
              <a:lnSpc>
                <a:spcPct val="80000"/>
              </a:lnSpc>
              <a:buFont typeface="Wingdings" panose="05000000000000000000" pitchFamily="2" charset="2"/>
              <a:buNone/>
            </a:pPr>
            <a:r>
              <a:rPr lang="en-US" altLang="en-US" sz="2000" b="1" dirty="0">
                <a:solidFill>
                  <a:schemeClr val="tx2">
                    <a:lumMod val="60000"/>
                    <a:lumOff val="40000"/>
                  </a:schemeClr>
                </a:solidFill>
              </a:rPr>
              <a:t>CREATE USER '</a:t>
            </a:r>
            <a:r>
              <a:rPr lang="en-US" altLang="en-US" sz="2000" b="1" dirty="0" err="1">
                <a:solidFill>
                  <a:schemeClr val="tx2">
                    <a:lumMod val="60000"/>
                    <a:lumOff val="40000"/>
                  </a:schemeClr>
                </a:solidFill>
              </a:rPr>
              <a:t>jeffrey</a:t>
            </a:r>
            <a:r>
              <a:rPr lang="en-US" altLang="en-US" sz="2000" b="1" dirty="0">
                <a:solidFill>
                  <a:schemeClr val="tx2">
                    <a:lumMod val="60000"/>
                    <a:lumOff val="40000"/>
                  </a:schemeClr>
                </a:solidFill>
              </a:rPr>
              <a:t>'@'localhost'; </a:t>
            </a:r>
          </a:p>
          <a:p>
            <a:pPr>
              <a:lnSpc>
                <a:spcPct val="80000"/>
              </a:lnSpc>
              <a:buFont typeface="Wingdings" panose="05000000000000000000" pitchFamily="2" charset="2"/>
              <a:buNone/>
            </a:pPr>
            <a:br>
              <a:rPr lang="en-US" altLang="en-US" sz="2000" b="1" dirty="0"/>
            </a:br>
            <a:endParaRPr lang="en-US" altLang="en-US" sz="2000" b="1" dirty="0"/>
          </a:p>
          <a:p>
            <a:pPr>
              <a:lnSpc>
                <a:spcPct val="80000"/>
              </a:lnSpc>
              <a:buFont typeface="Wingdings" panose="05000000000000000000" pitchFamily="2" charset="2"/>
              <a:buNone/>
            </a:pPr>
            <a:r>
              <a:rPr lang="en-US" altLang="en-US" sz="2000" b="1" dirty="0"/>
              <a:t>OR </a:t>
            </a:r>
            <a:r>
              <a:rPr lang="en-US" altLang="en-US" sz="2000" b="1" dirty="0">
                <a:sym typeface="Wingdings" panose="05000000000000000000" pitchFamily="2" charset="2"/>
              </a:rPr>
              <a:t> WEAK</a:t>
            </a:r>
            <a:endParaRPr lang="en-US" altLang="en-US" sz="2000" b="1" dirty="0"/>
          </a:p>
          <a:p>
            <a:pPr>
              <a:lnSpc>
                <a:spcPct val="80000"/>
              </a:lnSpc>
              <a:buNone/>
            </a:pPr>
            <a:r>
              <a:rPr lang="en-US" altLang="en-US" sz="2000" b="1" dirty="0">
                <a:solidFill>
                  <a:schemeClr val="tx2">
                    <a:lumMod val="60000"/>
                    <a:lumOff val="40000"/>
                  </a:schemeClr>
                </a:solidFill>
              </a:rPr>
              <a:t>CREATE USER ‘</a:t>
            </a:r>
            <a:r>
              <a:rPr lang="en-US" altLang="en-US" sz="2000" b="1" dirty="0" err="1">
                <a:solidFill>
                  <a:schemeClr val="tx2">
                    <a:lumMod val="60000"/>
                    <a:lumOff val="40000"/>
                  </a:schemeClr>
                </a:solidFill>
              </a:rPr>
              <a:t>lreid</a:t>
            </a:r>
            <a:r>
              <a:rPr lang="en-US" altLang="en-US" sz="2000" b="1" dirty="0">
                <a:solidFill>
                  <a:schemeClr val="tx2">
                    <a:lumMod val="60000"/>
                    <a:lumOff val="40000"/>
                  </a:schemeClr>
                </a:solidFill>
              </a:rPr>
              <a:t>’@’localhost’ identified by ‘</a:t>
            </a:r>
            <a:r>
              <a:rPr lang="en-US" altLang="en-US" sz="2000" b="1" dirty="0" err="1">
                <a:solidFill>
                  <a:schemeClr val="tx2">
                    <a:lumMod val="60000"/>
                    <a:lumOff val="40000"/>
                  </a:schemeClr>
                </a:solidFill>
              </a:rPr>
              <a:t>mypass</a:t>
            </a:r>
            <a:r>
              <a:rPr lang="en-US" altLang="en-US" sz="2000" b="1" dirty="0">
                <a:solidFill>
                  <a:schemeClr val="tx2">
                    <a:lumMod val="60000"/>
                    <a:lumOff val="40000"/>
                  </a:schemeClr>
                </a:solidFill>
              </a:rPr>
              <a:t>’;</a:t>
            </a:r>
          </a:p>
          <a:p>
            <a:pPr>
              <a:lnSpc>
                <a:spcPct val="80000"/>
              </a:lnSpc>
              <a:buFont typeface="Wingdings" panose="05000000000000000000" pitchFamily="2" charset="2"/>
              <a:buNone/>
            </a:pPr>
            <a:endParaRPr lang="en-US" altLang="en-US" sz="2000" b="1" dirty="0"/>
          </a:p>
          <a:p>
            <a:pPr>
              <a:lnSpc>
                <a:spcPct val="80000"/>
              </a:lnSpc>
              <a:buFont typeface="Wingdings" panose="05000000000000000000" pitchFamily="2" charset="2"/>
              <a:buNone/>
            </a:pPr>
            <a:r>
              <a:rPr lang="en-US" altLang="en-US" sz="2000" b="1" dirty="0"/>
              <a:t>OR </a:t>
            </a:r>
            <a:r>
              <a:rPr lang="en-US" altLang="en-US" sz="2000" b="1" dirty="0">
                <a:sym typeface="Wingdings" panose="05000000000000000000" pitchFamily="2" charset="2"/>
              </a:rPr>
              <a:t> STRONGEST</a:t>
            </a:r>
            <a:endParaRPr lang="en-US" altLang="en-US" sz="2000" b="1" dirty="0"/>
          </a:p>
          <a:p>
            <a:pPr>
              <a:lnSpc>
                <a:spcPct val="80000"/>
              </a:lnSpc>
              <a:buFont typeface="Wingdings" panose="05000000000000000000" pitchFamily="2" charset="2"/>
              <a:buNone/>
            </a:pPr>
            <a:r>
              <a:rPr lang="en-US" altLang="en-US" sz="2000" b="1" dirty="0">
                <a:solidFill>
                  <a:schemeClr val="tx2">
                    <a:lumMod val="60000"/>
                    <a:lumOff val="40000"/>
                  </a:schemeClr>
                </a:solidFill>
              </a:rPr>
              <a:t>CREATE USER '</a:t>
            </a:r>
            <a:r>
              <a:rPr lang="en-US" altLang="en-US" sz="2000" b="1" dirty="0" err="1">
                <a:solidFill>
                  <a:schemeClr val="tx2">
                    <a:lumMod val="60000"/>
                    <a:lumOff val="40000"/>
                  </a:schemeClr>
                </a:solidFill>
              </a:rPr>
              <a:t>jeffrey</a:t>
            </a:r>
            <a:r>
              <a:rPr lang="en-US" altLang="en-US" sz="2000" b="1" dirty="0">
                <a:solidFill>
                  <a:schemeClr val="tx2">
                    <a:lumMod val="60000"/>
                    <a:lumOff val="40000"/>
                  </a:schemeClr>
                </a:solidFill>
              </a:rPr>
              <a:t>'@'localhost' IDENTIFIED BY PASSWORD ‘*90E462C37378CED12064BB3388827D2BA3A9B689'; 	</a:t>
            </a:r>
          </a:p>
          <a:p>
            <a:pPr>
              <a:lnSpc>
                <a:spcPct val="80000"/>
              </a:lnSpc>
              <a:buFont typeface="Wingdings" panose="05000000000000000000" pitchFamily="2" charset="2"/>
              <a:buNone/>
            </a:pPr>
            <a:r>
              <a:rPr lang="en-US" altLang="en-US" sz="2000" b="1" dirty="0"/>
              <a:t>(This one is because if you do the first one, the actual password will go into the log file and it can be viewed)</a:t>
            </a:r>
          </a:p>
          <a:p>
            <a:pPr>
              <a:lnSpc>
                <a:spcPct val="80000"/>
              </a:lnSpc>
              <a:buFont typeface="Wingdings" panose="05000000000000000000" pitchFamily="2" charset="2"/>
              <a:buNone/>
            </a:pPr>
            <a:endParaRPr lang="en-US" altLang="en-US" sz="2000" b="1" dirty="0"/>
          </a:p>
          <a:p>
            <a:pPr>
              <a:lnSpc>
                <a:spcPct val="80000"/>
              </a:lnSpc>
              <a:buFont typeface="Wingdings" panose="05000000000000000000" pitchFamily="2" charset="2"/>
              <a:buNone/>
            </a:pPr>
            <a:r>
              <a:rPr lang="en-US" altLang="en-US" sz="2000" b="1" dirty="0"/>
              <a:t>To remove a user that you have created use the DROP command:</a:t>
            </a:r>
          </a:p>
          <a:p>
            <a:pPr>
              <a:lnSpc>
                <a:spcPct val="80000"/>
              </a:lnSpc>
              <a:buFont typeface="Wingdings" panose="05000000000000000000" pitchFamily="2" charset="2"/>
              <a:buNone/>
            </a:pPr>
            <a:r>
              <a:rPr lang="en-US" altLang="en-US" sz="2000" b="1" dirty="0"/>
              <a:t>DROP USER ‘</a:t>
            </a:r>
            <a:r>
              <a:rPr lang="en-US" altLang="en-US" sz="2000" b="1" dirty="0" err="1"/>
              <a:t>jeffery</a:t>
            </a:r>
            <a:r>
              <a:rPr lang="en-US" altLang="en-US" sz="2000" b="1" dirty="0"/>
              <a:t>’@’localhost’;</a:t>
            </a:r>
          </a:p>
        </p:txBody>
      </p:sp>
    </p:spTree>
    <p:extLst>
      <p:ext uri="{BB962C8B-B14F-4D97-AF65-F5344CB8AC3E}">
        <p14:creationId xmlns:p14="http://schemas.microsoft.com/office/powerpoint/2010/main" val="38230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43169</TotalTime>
  <Words>1186</Words>
  <Application>Microsoft Office PowerPoint</Application>
  <PresentationFormat>宽屏</PresentationFormat>
  <Paragraphs>151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Calibri</vt:lpstr>
      <vt:lpstr>Courier New</vt:lpstr>
      <vt:lpstr>Gill Sans MT</vt:lpstr>
      <vt:lpstr>Times New Roman</vt:lpstr>
      <vt:lpstr>Tw Cen MT</vt:lpstr>
      <vt:lpstr>Wingdings</vt:lpstr>
      <vt:lpstr>Circuit</vt:lpstr>
      <vt:lpstr>Week 8</vt:lpstr>
      <vt:lpstr>Student Objectives</vt:lpstr>
      <vt:lpstr>Database Security</vt:lpstr>
      <vt:lpstr>PowerPoint 演示文稿</vt:lpstr>
      <vt:lpstr>Database Security and the DBA</vt:lpstr>
      <vt:lpstr>Discretionary Access Control</vt:lpstr>
      <vt:lpstr>PowerPoint 演示文稿</vt:lpstr>
      <vt:lpstr>PowerPoint 演示文稿</vt:lpstr>
      <vt:lpstr>Creating Users</vt:lpstr>
      <vt:lpstr>DB Privileges SQL Commands </vt:lpstr>
      <vt:lpstr>Question: Can you figure out what these commands might do?</vt:lpstr>
      <vt:lpstr>EXAMPLES:</vt:lpstr>
      <vt:lpstr>PowerPoint 演示文稿</vt:lpstr>
      <vt:lpstr>PowerPoint 演示文稿</vt:lpstr>
      <vt:lpstr>PowerPoint 演示文稿</vt:lpstr>
      <vt:lpstr>Example from the System Tables:</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Yulun Feng</cp:lastModifiedBy>
  <cp:revision>404</cp:revision>
  <dcterms:created xsi:type="dcterms:W3CDTF">2018-03-21T22:41:40Z</dcterms:created>
  <dcterms:modified xsi:type="dcterms:W3CDTF">2023-11-04T01:44:14Z</dcterms:modified>
</cp:coreProperties>
</file>