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67" r:id="rId2"/>
    <p:sldId id="265" r:id="rId3"/>
    <p:sldId id="279" r:id="rId4"/>
    <p:sldId id="280" r:id="rId5"/>
    <p:sldId id="281" r:id="rId6"/>
    <p:sldId id="282" r:id="rId7"/>
    <p:sldId id="28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515" autoAdjust="0"/>
  </p:normalViewPr>
  <p:slideViewPr>
    <p:cSldViewPr snapToGrid="0">
      <p:cViewPr varScale="1">
        <p:scale>
          <a:sx n="75" d="100"/>
          <a:sy n="75" d="100"/>
        </p:scale>
        <p:origin x="1014" y="66"/>
      </p:cViewPr>
      <p:guideLst/>
    </p:cSldViewPr>
  </p:slideViewPr>
  <p:notesTextViewPr>
    <p:cViewPr>
      <p:scale>
        <a:sx n="3" d="2"/>
        <a:sy n="3" d="2"/>
      </p:scale>
      <p:origin x="0" y="0"/>
    </p:cViewPr>
  </p:notesTextViewPr>
  <p:notesViewPr>
    <p:cSldViewPr snapToGrid="0">
      <p:cViewPr varScale="1">
        <p:scale>
          <a:sx n="86" d="100"/>
          <a:sy n="86" d="100"/>
        </p:scale>
        <p:origin x="38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29209-E288-4410-B9B6-E4859F07059B}" type="datetimeFigureOut">
              <a:rPr lang="en-US" smtClean="0"/>
              <a:t>9/27/2018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98F48-56E4-4100-8770-10DD5054B4C0}" type="slidenum">
              <a:rPr lang="en-US" smtClean="0"/>
              <a:t>‹#›</a:t>
            </a:fld>
            <a:endParaRPr lang="en-US"/>
          </a:p>
        </p:txBody>
      </p:sp>
    </p:spTree>
    <p:extLst>
      <p:ext uri="{BB962C8B-B14F-4D97-AF65-F5344CB8AC3E}">
        <p14:creationId xmlns:p14="http://schemas.microsoft.com/office/powerpoint/2010/main" val="204335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CS3319</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a:xfrm>
            <a:off x="9733280" y="5883274"/>
            <a:ext cx="1314131" cy="365125"/>
          </a:xfrm>
        </p:spPr>
        <p:txBody>
          <a:bodyPr/>
          <a:lstStyle>
            <a:lvl1pPr>
              <a:defRPr sz="1000"/>
            </a:lvl1pPr>
          </a:lstStyle>
          <a:p>
            <a:fld id="{6D22F896-40B5-4ADD-8801-0D06FADFA09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smtClean="0"/>
              <a:t>CS3319</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CS3319</a:t>
            </a:r>
            <a:endParaRPr lang="en-US" dirty="0"/>
          </a:p>
        </p:txBody>
      </p:sp>
      <p:sp>
        <p:nvSpPr>
          <p:cNvPr id="6" name="Slide Number Placeholder 5"/>
          <p:cNvSpPr>
            <a:spLocks noGrp="1"/>
          </p:cNvSpPr>
          <p:nvPr>
            <p:ph type="sldNum" sz="quarter" idx="4"/>
          </p:nvPr>
        </p:nvSpPr>
        <p:spPr>
          <a:xfrm>
            <a:off x="10027921" y="5883274"/>
            <a:ext cx="10194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8</a:t>
            </a:r>
            <a:endParaRPr lang="en-US" dirty="0"/>
          </a:p>
        </p:txBody>
      </p:sp>
      <p:sp>
        <p:nvSpPr>
          <p:cNvPr id="3" name="Subtitle 2"/>
          <p:cNvSpPr>
            <a:spLocks noGrp="1"/>
          </p:cNvSpPr>
          <p:nvPr>
            <p:ph type="subTitle" idx="1"/>
          </p:nvPr>
        </p:nvSpPr>
        <p:spPr>
          <a:xfrm>
            <a:off x="1876424" y="3632518"/>
            <a:ext cx="9221067" cy="1655762"/>
          </a:xfrm>
        </p:spPr>
        <p:txBody>
          <a:bodyPr/>
          <a:lstStyle/>
          <a:p>
            <a:r>
              <a:rPr lang="en-US" dirty="0" smtClean="0"/>
              <a:t>Statistical Database Security</a:t>
            </a:r>
            <a:endParaRPr lang="en-US" dirty="0"/>
          </a:p>
        </p:txBody>
      </p:sp>
      <p:sp>
        <p:nvSpPr>
          <p:cNvPr id="4" name="Footer Placeholder 3"/>
          <p:cNvSpPr>
            <a:spLocks noGrp="1"/>
          </p:cNvSpPr>
          <p:nvPr>
            <p:ph type="ftr" sz="quarter" idx="11"/>
          </p:nvPr>
        </p:nvSpPr>
        <p:spPr>
          <a:xfrm>
            <a:off x="100176" y="6480372"/>
            <a:ext cx="5124886" cy="365125"/>
          </a:xfrm>
        </p:spPr>
        <p:txBody>
          <a:bodyPr/>
          <a:lstStyle/>
          <a:p>
            <a:r>
              <a:rPr lang="en-US" dirty="0" smtClean="0"/>
              <a:t>CS3319</a:t>
            </a:r>
            <a:endParaRPr lang="en-US" dirty="0"/>
          </a:p>
        </p:txBody>
      </p:sp>
      <p:sp>
        <p:nvSpPr>
          <p:cNvPr id="6" name="Slide Number Placeholder 5"/>
          <p:cNvSpPr>
            <a:spLocks noGrp="1"/>
          </p:cNvSpPr>
          <p:nvPr>
            <p:ph type="sldNum" sz="quarter" idx="12"/>
          </p:nvPr>
        </p:nvSpPr>
        <p:spPr>
          <a:xfrm>
            <a:off x="11097491" y="6377153"/>
            <a:ext cx="771089" cy="365125"/>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19554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Objectives</a:t>
            </a:r>
            <a:endParaRPr lang="en-US" dirty="0"/>
          </a:p>
        </p:txBody>
      </p:sp>
      <p:sp>
        <p:nvSpPr>
          <p:cNvPr id="3" name="Content Placeholder 2"/>
          <p:cNvSpPr>
            <a:spLocks noGrp="1"/>
          </p:cNvSpPr>
          <p:nvPr>
            <p:ph idx="1"/>
          </p:nvPr>
        </p:nvSpPr>
        <p:spPr>
          <a:xfrm>
            <a:off x="1141411" y="1884362"/>
            <a:ext cx="10481628" cy="3998912"/>
          </a:xfrm>
        </p:spPr>
        <p:txBody>
          <a:bodyPr>
            <a:normAutofit/>
          </a:bodyPr>
          <a:lstStyle/>
          <a:p>
            <a:r>
              <a:rPr lang="en-US" dirty="0" smtClean="0"/>
              <a:t>Upon completion of this video, you should be able to:</a:t>
            </a:r>
          </a:p>
          <a:p>
            <a:pPr lvl="1"/>
            <a:r>
              <a:rPr lang="en-US" dirty="0" smtClean="0"/>
              <a:t>List at least 3 of the functions that would be accessible to a user who is doing statistical queries</a:t>
            </a:r>
          </a:p>
          <a:p>
            <a:pPr lvl="1"/>
            <a:r>
              <a:rPr lang="en-US" dirty="0" smtClean="0"/>
              <a:t>Identify situations where statistical queries could reveal information that should be private</a:t>
            </a:r>
          </a:p>
          <a:p>
            <a:pPr lvl="1"/>
            <a:r>
              <a:rPr lang="en-US" dirty="0" smtClean="0"/>
              <a:t>List 3 strategies that employed to avoid the loss of private data via statistical queries</a:t>
            </a:r>
          </a:p>
          <a:p>
            <a:pPr lvl="1"/>
            <a:endParaRPr lang="en-US" dirty="0" smtClean="0"/>
          </a:p>
          <a:p>
            <a:pPr lvl="1"/>
            <a:endParaRPr lang="en-US" dirty="0" smtClean="0"/>
          </a:p>
        </p:txBody>
      </p:sp>
      <p:sp>
        <p:nvSpPr>
          <p:cNvPr id="6" name="Footer Placeholder 5"/>
          <p:cNvSpPr>
            <a:spLocks noGrp="1"/>
          </p:cNvSpPr>
          <p:nvPr>
            <p:ph type="ftr" sz="quarter" idx="11"/>
          </p:nvPr>
        </p:nvSpPr>
        <p:spPr>
          <a:xfrm>
            <a:off x="142916" y="6113087"/>
            <a:ext cx="6239309" cy="365125"/>
          </a:xfrm>
        </p:spPr>
        <p:txBody>
          <a:bodyPr/>
          <a:lstStyle/>
          <a:p>
            <a:r>
              <a:rPr lang="en-US" dirty="0" smtClean="0"/>
              <a:t>CS3319</a:t>
            </a:r>
            <a:endParaRPr lang="en-US" dirty="0"/>
          </a:p>
        </p:txBody>
      </p:sp>
      <p:sp>
        <p:nvSpPr>
          <p:cNvPr id="4" name="Slide Number Placeholder 3"/>
          <p:cNvSpPr>
            <a:spLocks noGrp="1"/>
          </p:cNvSpPr>
          <p:nvPr>
            <p:ph type="sldNum" sz="quarter" idx="12"/>
          </p:nvPr>
        </p:nvSpPr>
        <p:spPr>
          <a:xfrm>
            <a:off x="10728362" y="6248400"/>
            <a:ext cx="1314131" cy="365125"/>
          </a:xfrm>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15253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p:txBody>
          <a:bodyPr/>
          <a:lstStyle/>
          <a:p>
            <a:pPr>
              <a:defRPr/>
            </a:pPr>
            <a:endParaRPr lang="en-US" dirty="0"/>
          </a:p>
        </p:txBody>
      </p:sp>
      <p:sp>
        <p:nvSpPr>
          <p:cNvPr id="5" name="Footer Placeholder 4"/>
          <p:cNvSpPr>
            <a:spLocks noGrp="1"/>
          </p:cNvSpPr>
          <p:nvPr>
            <p:ph type="ftr" sz="quarter" idx="11"/>
          </p:nvPr>
        </p:nvSpPr>
        <p:spPr>
          <a:xfrm>
            <a:off x="99192" y="6404385"/>
            <a:ext cx="6239309" cy="365125"/>
          </a:xfrm>
        </p:spPr>
        <p:txBody>
          <a:bodyPr/>
          <a:lstStyle/>
          <a:p>
            <a:pPr>
              <a:defRPr/>
            </a:pPr>
            <a:r>
              <a:rPr lang="en-US" dirty="0" smtClean="0"/>
              <a:t>CS3319</a:t>
            </a:r>
            <a:endParaRPr lang="en-US" dirty="0"/>
          </a:p>
        </p:txBody>
      </p:sp>
      <p:sp>
        <p:nvSpPr>
          <p:cNvPr id="63492" name="Slide Number Placeholder 5"/>
          <p:cNvSpPr>
            <a:spLocks noGrp="1"/>
          </p:cNvSpPr>
          <p:nvPr>
            <p:ph type="sldNum" sz="quarter" idx="12"/>
          </p:nvPr>
        </p:nvSpPr>
        <p:spPr bwMode="auto">
          <a:xfrm>
            <a:off x="11129461" y="6404384"/>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BBA09448-ED69-4AB1-A74A-7CD16FA715B5}" type="slidenum">
              <a:rPr lang="en-US" altLang="en-US" sz="2400">
                <a:latin typeface="Times New Roman" panose="02020603050405020304" pitchFamily="18" charset="0"/>
              </a:rPr>
              <a:pPr lvl="1">
                <a:spcBef>
                  <a:spcPct val="0"/>
                </a:spcBef>
                <a:buClrTx/>
                <a:buFontTx/>
                <a:buNone/>
              </a:pPr>
              <a:t>3</a:t>
            </a:fld>
            <a:endParaRPr lang="en-US" altLang="en-US" sz="2400" dirty="0">
              <a:latin typeface="Times New Roman" panose="02020603050405020304" pitchFamily="18" charset="0"/>
            </a:endParaRPr>
          </a:p>
        </p:txBody>
      </p:sp>
      <p:sp>
        <p:nvSpPr>
          <p:cNvPr id="188418" name="Rectangle 2050"/>
          <p:cNvSpPr>
            <a:spLocks noGrp="1" noChangeArrowheads="1"/>
          </p:cNvSpPr>
          <p:nvPr>
            <p:ph type="title"/>
          </p:nvPr>
        </p:nvSpPr>
        <p:spPr>
          <a:xfrm>
            <a:off x="1141411" y="166234"/>
            <a:ext cx="9905998" cy="1478570"/>
          </a:xfrm>
        </p:spPr>
        <p:txBody>
          <a:bodyPr/>
          <a:lstStyle/>
          <a:p>
            <a:pPr>
              <a:defRPr/>
            </a:pPr>
            <a:r>
              <a:rPr lang="en-US" dirty="0"/>
              <a:t>Statistical Database Security</a:t>
            </a:r>
          </a:p>
        </p:txBody>
      </p:sp>
      <p:sp>
        <p:nvSpPr>
          <p:cNvPr id="63494" name="Rectangle 2051"/>
          <p:cNvSpPr>
            <a:spLocks noGrp="1" noChangeArrowheads="1"/>
          </p:cNvSpPr>
          <p:nvPr>
            <p:ph type="body" idx="1"/>
          </p:nvPr>
        </p:nvSpPr>
        <p:spPr>
          <a:xfrm>
            <a:off x="1141410" y="1768090"/>
            <a:ext cx="9905999" cy="3952569"/>
          </a:xfrm>
        </p:spPr>
        <p:txBody>
          <a:bodyPr>
            <a:normAutofit/>
          </a:bodyPr>
          <a:lstStyle/>
          <a:p>
            <a:r>
              <a:rPr lang="en-US" altLang="en-US" sz="2800"/>
              <a:t>Often stats will be run on a database to find out data about customers, employees, etc…</a:t>
            </a:r>
          </a:p>
          <a:p>
            <a:r>
              <a:rPr lang="en-US" altLang="en-US" sz="2800"/>
              <a:t>For example: </a:t>
            </a:r>
          </a:p>
          <a:p>
            <a:pPr lvl="2">
              <a:buFont typeface="Wingdings" panose="05000000000000000000" pitchFamily="2" charset="2"/>
              <a:buNone/>
            </a:pPr>
            <a:r>
              <a:rPr lang="en-US" altLang="en-US" sz="2000" b="1" i="1"/>
              <a:t>Find the average salary &amp; age of customers who live in Ontario</a:t>
            </a:r>
            <a:r>
              <a:rPr lang="en-US" altLang="en-US" sz="2000" b="1"/>
              <a:t>. </a:t>
            </a:r>
          </a:p>
          <a:p>
            <a:r>
              <a:rPr lang="en-US" altLang="en-US" sz="2800"/>
              <a:t>The user running these stats must have access to the data, however we might not want them to see the actual data per record, just run stats on the data (to keep the information private) </a:t>
            </a:r>
          </a:p>
        </p:txBody>
      </p:sp>
    </p:spTree>
    <p:extLst>
      <p:ext uri="{BB962C8B-B14F-4D97-AF65-F5344CB8AC3E}">
        <p14:creationId xmlns:p14="http://schemas.microsoft.com/office/powerpoint/2010/main" val="1148781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p:txBody>
          <a:bodyPr/>
          <a:lstStyle/>
          <a:p>
            <a:pPr>
              <a:defRPr/>
            </a:pPr>
            <a:endParaRPr lang="en-US" dirty="0"/>
          </a:p>
        </p:txBody>
      </p:sp>
      <p:sp>
        <p:nvSpPr>
          <p:cNvPr id="4" name="Footer Placeholder 4"/>
          <p:cNvSpPr>
            <a:spLocks noGrp="1"/>
          </p:cNvSpPr>
          <p:nvPr>
            <p:ph type="ftr" sz="quarter" idx="11"/>
          </p:nvPr>
        </p:nvSpPr>
        <p:spPr>
          <a:xfrm>
            <a:off x="99192" y="6492875"/>
            <a:ext cx="6239309" cy="365125"/>
          </a:xfrm>
        </p:spPr>
        <p:txBody>
          <a:bodyPr/>
          <a:lstStyle/>
          <a:p>
            <a:pPr>
              <a:defRPr/>
            </a:pPr>
            <a:r>
              <a:rPr lang="en-US" dirty="0" smtClean="0"/>
              <a:t>CS3319</a:t>
            </a:r>
            <a:endParaRPr lang="en-US" dirty="0"/>
          </a:p>
        </p:txBody>
      </p:sp>
      <p:sp>
        <p:nvSpPr>
          <p:cNvPr id="64516" name="Slide Number Placeholder 5"/>
          <p:cNvSpPr>
            <a:spLocks noGrp="1"/>
          </p:cNvSpPr>
          <p:nvPr>
            <p:ph type="sldNum" sz="quarter" idx="12"/>
          </p:nvPr>
        </p:nvSpPr>
        <p:spPr bwMode="auto">
          <a:xfrm>
            <a:off x="11070467" y="6310312"/>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ACF547E2-DA50-4093-9EE9-F0B6B82A194B}" type="slidenum">
              <a:rPr lang="en-US" altLang="en-US" sz="2400">
                <a:latin typeface="Times New Roman" panose="02020603050405020304" pitchFamily="18" charset="0"/>
              </a:rPr>
              <a:pPr lvl="1">
                <a:spcBef>
                  <a:spcPct val="0"/>
                </a:spcBef>
                <a:buClrTx/>
                <a:buFontTx/>
                <a:buNone/>
              </a:pPr>
              <a:t>4</a:t>
            </a:fld>
            <a:endParaRPr lang="en-US" altLang="en-US" sz="2400" dirty="0">
              <a:latin typeface="Times New Roman" panose="02020603050405020304" pitchFamily="18" charset="0"/>
            </a:endParaRPr>
          </a:p>
        </p:txBody>
      </p:sp>
      <p:sp>
        <p:nvSpPr>
          <p:cNvPr id="64517" name="Rectangle 3"/>
          <p:cNvSpPr>
            <a:spLocks noGrp="1" noChangeArrowheads="1"/>
          </p:cNvSpPr>
          <p:nvPr>
            <p:ph type="body" idx="1"/>
          </p:nvPr>
        </p:nvSpPr>
        <p:spPr>
          <a:xfrm>
            <a:off x="1474839" y="609600"/>
            <a:ext cx="8888361" cy="5486400"/>
          </a:xfrm>
        </p:spPr>
        <p:txBody>
          <a:bodyPr/>
          <a:lstStyle/>
          <a:p>
            <a:pPr>
              <a:lnSpc>
                <a:spcPct val="80000"/>
              </a:lnSpc>
            </a:pPr>
            <a:r>
              <a:rPr lang="en-US" altLang="en-US" sz="2800" dirty="0"/>
              <a:t>Statistical users have access to certain functions like </a:t>
            </a:r>
            <a:r>
              <a:rPr lang="en-US" altLang="en-US" sz="2800" b="1" i="1" dirty="0">
                <a:solidFill>
                  <a:schemeClr val="tx2">
                    <a:lumMod val="75000"/>
                  </a:schemeClr>
                </a:solidFill>
              </a:rPr>
              <a:t>COUNT, MAX, MIN, AVERAGE, </a:t>
            </a:r>
            <a:r>
              <a:rPr lang="en-US" altLang="en-US" sz="2800" dirty="0">
                <a:solidFill>
                  <a:schemeClr val="tx2">
                    <a:lumMod val="75000"/>
                  </a:schemeClr>
                </a:solidFill>
              </a:rPr>
              <a:t>and</a:t>
            </a:r>
            <a:r>
              <a:rPr lang="en-US" altLang="en-US" sz="2800" b="1" dirty="0">
                <a:solidFill>
                  <a:schemeClr val="tx2">
                    <a:lumMod val="75000"/>
                  </a:schemeClr>
                </a:solidFill>
              </a:rPr>
              <a:t> </a:t>
            </a:r>
            <a:r>
              <a:rPr lang="en-US" altLang="en-US" sz="2800" b="1" i="1" dirty="0">
                <a:solidFill>
                  <a:schemeClr val="tx2">
                    <a:lumMod val="75000"/>
                  </a:schemeClr>
                </a:solidFill>
              </a:rPr>
              <a:t>STANDARD DEVIATION</a:t>
            </a:r>
            <a:r>
              <a:rPr lang="en-US" altLang="en-US" sz="2800" dirty="0">
                <a:solidFill>
                  <a:schemeClr val="tx2">
                    <a:lumMod val="75000"/>
                  </a:schemeClr>
                </a:solidFill>
              </a:rPr>
              <a:t> </a:t>
            </a:r>
            <a:r>
              <a:rPr lang="en-US" altLang="en-US" sz="2800" dirty="0"/>
              <a:t>but not the individual data, called statistical queries </a:t>
            </a:r>
          </a:p>
          <a:p>
            <a:pPr>
              <a:lnSpc>
                <a:spcPct val="80000"/>
              </a:lnSpc>
              <a:buFont typeface="Wingdings" panose="05000000000000000000" pitchFamily="2" charset="2"/>
              <a:buNone/>
            </a:pPr>
            <a:endParaRPr lang="en-US" altLang="en-US" sz="2800" dirty="0"/>
          </a:p>
          <a:p>
            <a:pPr lvl="1">
              <a:lnSpc>
                <a:spcPct val="90000"/>
              </a:lnSpc>
            </a:pPr>
            <a:r>
              <a:rPr lang="en-US" altLang="en-US" sz="2400" dirty="0"/>
              <a:t>Thus, we can do this:</a:t>
            </a:r>
          </a:p>
          <a:p>
            <a:pPr lvl="1">
              <a:lnSpc>
                <a:spcPct val="90000"/>
              </a:lnSpc>
              <a:buFontTx/>
              <a:buNone/>
            </a:pPr>
            <a:r>
              <a:rPr lang="en-US" altLang="en-US" sz="2400" b="1" i="1" dirty="0">
                <a:solidFill>
                  <a:schemeClr val="tx2">
                    <a:lumMod val="75000"/>
                  </a:schemeClr>
                </a:solidFill>
              </a:rPr>
              <a:t>SELECT COUNT(*) FROM employee WHERE sex=‘F’</a:t>
            </a:r>
          </a:p>
          <a:p>
            <a:pPr lvl="1">
              <a:lnSpc>
                <a:spcPct val="90000"/>
              </a:lnSpc>
            </a:pPr>
            <a:r>
              <a:rPr lang="en-US" altLang="en-US" sz="2400" dirty="0"/>
              <a:t>BUT NOT THIS:</a:t>
            </a:r>
          </a:p>
          <a:p>
            <a:pPr lvl="1">
              <a:lnSpc>
                <a:spcPct val="90000"/>
              </a:lnSpc>
              <a:buFontTx/>
              <a:buNone/>
            </a:pPr>
            <a:r>
              <a:rPr lang="en-US" altLang="en-US" sz="2400" b="1" i="1" dirty="0">
                <a:solidFill>
                  <a:schemeClr val="tx2">
                    <a:lumMod val="75000"/>
                  </a:schemeClr>
                </a:solidFill>
              </a:rPr>
              <a:t>SELECT * FROM employee WHERE sex = ‘F’</a:t>
            </a:r>
          </a:p>
          <a:p>
            <a:pPr>
              <a:lnSpc>
                <a:spcPct val="80000"/>
              </a:lnSpc>
              <a:buFont typeface="Wingdings" panose="05000000000000000000" pitchFamily="2" charset="2"/>
              <a:buNone/>
            </a:pPr>
            <a:endParaRPr lang="en-US" altLang="en-US" sz="2800" b="1" dirty="0">
              <a:solidFill>
                <a:srgbClr val="FFFF66"/>
              </a:solidFill>
            </a:endParaRPr>
          </a:p>
          <a:p>
            <a:pPr>
              <a:lnSpc>
                <a:spcPct val="80000"/>
              </a:lnSpc>
            </a:pPr>
            <a:r>
              <a:rPr lang="en-US" altLang="en-US" sz="2800" dirty="0"/>
              <a:t>HOWEVER in some cases it is possible to deduce the values of an individuals records as follows: </a:t>
            </a:r>
          </a:p>
        </p:txBody>
      </p:sp>
    </p:spTree>
    <p:extLst>
      <p:ext uri="{BB962C8B-B14F-4D97-AF65-F5344CB8AC3E}">
        <p14:creationId xmlns:p14="http://schemas.microsoft.com/office/powerpoint/2010/main" val="3912900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p:txBody>
          <a:bodyPr/>
          <a:lstStyle/>
          <a:p>
            <a:pPr>
              <a:defRPr/>
            </a:pPr>
            <a:endParaRPr lang="en-US" dirty="0"/>
          </a:p>
        </p:txBody>
      </p:sp>
      <p:sp>
        <p:nvSpPr>
          <p:cNvPr id="4" name="Footer Placeholder 4"/>
          <p:cNvSpPr>
            <a:spLocks noGrp="1"/>
          </p:cNvSpPr>
          <p:nvPr>
            <p:ph type="ftr" sz="quarter" idx="11"/>
          </p:nvPr>
        </p:nvSpPr>
        <p:spPr>
          <a:xfrm>
            <a:off x="0" y="6492875"/>
            <a:ext cx="6239309" cy="365125"/>
          </a:xfrm>
        </p:spPr>
        <p:txBody>
          <a:bodyPr/>
          <a:lstStyle/>
          <a:p>
            <a:pPr>
              <a:defRPr/>
            </a:pPr>
            <a:r>
              <a:rPr lang="en-US" dirty="0" smtClean="0"/>
              <a:t>CS3319</a:t>
            </a:r>
            <a:endParaRPr lang="en-US" dirty="0"/>
          </a:p>
        </p:txBody>
      </p:sp>
      <p:sp>
        <p:nvSpPr>
          <p:cNvPr id="65540" name="Slide Number Placeholder 5"/>
          <p:cNvSpPr>
            <a:spLocks noGrp="1"/>
          </p:cNvSpPr>
          <p:nvPr>
            <p:ph type="sldNum" sz="quarter" idx="12"/>
          </p:nvPr>
        </p:nvSpPr>
        <p:spPr bwMode="auto">
          <a:xfrm>
            <a:off x="10785332" y="6310312"/>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F723EF02-1EB9-42D9-B93B-B0D4EB67D1AD}" type="slidenum">
              <a:rPr lang="en-US" altLang="en-US" sz="2400">
                <a:latin typeface="Times New Roman" panose="02020603050405020304" pitchFamily="18" charset="0"/>
              </a:rPr>
              <a:pPr lvl="1">
                <a:spcBef>
                  <a:spcPct val="0"/>
                </a:spcBef>
                <a:buClrTx/>
                <a:buFontTx/>
                <a:buNone/>
              </a:pPr>
              <a:t>5</a:t>
            </a:fld>
            <a:endParaRPr lang="en-US" altLang="en-US" sz="2400" dirty="0">
              <a:latin typeface="Times New Roman" panose="02020603050405020304" pitchFamily="18" charset="0"/>
            </a:endParaRPr>
          </a:p>
        </p:txBody>
      </p:sp>
      <p:sp>
        <p:nvSpPr>
          <p:cNvPr id="65541" name="Rectangle 3"/>
          <p:cNvSpPr>
            <a:spLocks noGrp="1" noChangeArrowheads="1"/>
          </p:cNvSpPr>
          <p:nvPr>
            <p:ph type="body" idx="1"/>
          </p:nvPr>
        </p:nvSpPr>
        <p:spPr>
          <a:xfrm>
            <a:off x="1740310" y="457200"/>
            <a:ext cx="9694606" cy="4694903"/>
          </a:xfrm>
        </p:spPr>
        <p:txBody>
          <a:bodyPr>
            <a:normAutofit fontScale="92500" lnSpcReduction="20000"/>
          </a:bodyPr>
          <a:lstStyle/>
          <a:p>
            <a:pPr>
              <a:lnSpc>
                <a:spcPct val="80000"/>
              </a:lnSpc>
            </a:pPr>
            <a:r>
              <a:rPr lang="en-US" altLang="en-US" sz="2800" dirty="0"/>
              <a:t>Example: We want to know Dr. Hanan </a:t>
            </a:r>
            <a:r>
              <a:rPr lang="en-US" altLang="en-US" sz="2800" dirty="0" err="1"/>
              <a:t>Lutfiyya’s</a:t>
            </a:r>
            <a:r>
              <a:rPr lang="en-US" altLang="en-US" sz="2800" dirty="0"/>
              <a:t> salary but we shouldn’t be allowed to find that out for her.  We know that she is the only tenured Prof. in the computer science department who is female. We create a query as follows:</a:t>
            </a:r>
          </a:p>
          <a:p>
            <a:pPr>
              <a:lnSpc>
                <a:spcPct val="80000"/>
              </a:lnSpc>
              <a:buFont typeface="Wingdings" panose="05000000000000000000" pitchFamily="2" charset="2"/>
              <a:buNone/>
            </a:pPr>
            <a:r>
              <a:rPr lang="en-US" altLang="en-US" i="1" dirty="0">
                <a:solidFill>
                  <a:schemeClr val="tx2">
                    <a:lumMod val="75000"/>
                  </a:schemeClr>
                </a:solidFill>
              </a:rPr>
              <a:t>SELECT COUNT(*) AS Result FROM faculty WHERE Dept='Computer Science‘ AND Position='Tenured' AND Sex = 'F'</a:t>
            </a:r>
          </a:p>
          <a:p>
            <a:pPr>
              <a:lnSpc>
                <a:spcPct val="80000"/>
              </a:lnSpc>
              <a:buFont typeface="Wingdings" panose="05000000000000000000" pitchFamily="2" charset="2"/>
              <a:buNone/>
            </a:pPr>
            <a:endParaRPr lang="en-US" altLang="en-US" i="1" dirty="0"/>
          </a:p>
          <a:p>
            <a:pPr>
              <a:lnSpc>
                <a:spcPct val="80000"/>
              </a:lnSpc>
            </a:pPr>
            <a:r>
              <a:rPr lang="en-US" altLang="en-US" sz="2800" dirty="0"/>
              <a:t>and we get the following answer from </a:t>
            </a:r>
            <a:r>
              <a:rPr lang="en-US" altLang="en-US" sz="2800" dirty="0" smtClean="0"/>
              <a:t>our database:</a:t>
            </a:r>
            <a:endParaRPr lang="en-US" altLang="en-US" sz="2800" dirty="0"/>
          </a:p>
          <a:p>
            <a:pPr>
              <a:lnSpc>
                <a:spcPct val="80000"/>
              </a:lnSpc>
              <a:buFont typeface="Wingdings" panose="05000000000000000000" pitchFamily="2" charset="2"/>
              <a:buNone/>
            </a:pPr>
            <a:r>
              <a:rPr lang="en-US" altLang="en-US" u="sng" dirty="0" smtClean="0">
                <a:solidFill>
                  <a:schemeClr val="tx2">
                    <a:lumMod val="75000"/>
                  </a:schemeClr>
                </a:solidFill>
              </a:rPr>
              <a:t>RESULT</a:t>
            </a:r>
            <a:endParaRPr lang="en-US" altLang="en-US" u="sng" dirty="0">
              <a:solidFill>
                <a:schemeClr val="tx2">
                  <a:lumMod val="75000"/>
                </a:schemeClr>
              </a:solidFill>
            </a:endParaRPr>
          </a:p>
          <a:p>
            <a:pPr>
              <a:lnSpc>
                <a:spcPct val="80000"/>
              </a:lnSpc>
              <a:buFont typeface="Wingdings" panose="05000000000000000000" pitchFamily="2" charset="2"/>
              <a:buNone/>
            </a:pPr>
            <a:r>
              <a:rPr lang="en-US" altLang="en-US" dirty="0">
                <a:solidFill>
                  <a:schemeClr val="tx2">
                    <a:lumMod val="75000"/>
                  </a:schemeClr>
                </a:solidFill>
              </a:rPr>
              <a:t>1</a:t>
            </a:r>
          </a:p>
          <a:p>
            <a:pPr>
              <a:lnSpc>
                <a:spcPct val="80000"/>
              </a:lnSpc>
              <a:buFont typeface="Wingdings" panose="05000000000000000000" pitchFamily="2" charset="2"/>
              <a:buNone/>
            </a:pPr>
            <a:endParaRPr lang="en-US" altLang="en-US" dirty="0"/>
          </a:p>
          <a:p>
            <a:pPr>
              <a:lnSpc>
                <a:spcPct val="80000"/>
              </a:lnSpc>
              <a:buFont typeface="Wingdings" panose="05000000000000000000" pitchFamily="2" charset="2"/>
              <a:buNone/>
            </a:pPr>
            <a:r>
              <a:rPr lang="en-US" altLang="en-US" sz="2800" b="1" dirty="0">
                <a:solidFill>
                  <a:schemeClr val="accent2">
                    <a:lumMod val="60000"/>
                    <a:lumOff val="40000"/>
                  </a:schemeClr>
                </a:solidFill>
              </a:rPr>
              <a:t>QUESTION:</a:t>
            </a:r>
            <a:r>
              <a:rPr lang="en-US" altLang="en-US" sz="2800" dirty="0">
                <a:solidFill>
                  <a:schemeClr val="accent2">
                    <a:lumMod val="60000"/>
                    <a:lumOff val="40000"/>
                  </a:schemeClr>
                </a:solidFill>
              </a:rPr>
              <a:t> Now we know only 1 such Prof. exists, so what query do we write now:</a:t>
            </a:r>
          </a:p>
          <a:p>
            <a:pPr>
              <a:lnSpc>
                <a:spcPct val="80000"/>
              </a:lnSpc>
              <a:buFont typeface="Wingdings" panose="05000000000000000000" pitchFamily="2" charset="2"/>
              <a:buNone/>
            </a:pPr>
            <a:endParaRPr lang="en-US" altLang="en-US" sz="2800" dirty="0">
              <a:solidFill>
                <a:srgbClr val="FFCC00"/>
              </a:solidFill>
            </a:endParaRPr>
          </a:p>
          <a:p>
            <a:pPr>
              <a:lnSpc>
                <a:spcPct val="80000"/>
              </a:lnSpc>
              <a:buFont typeface="Wingdings" panose="05000000000000000000" pitchFamily="2" charset="2"/>
              <a:buNone/>
            </a:pPr>
            <a:r>
              <a:rPr lang="en-US" altLang="en-US" sz="2800" dirty="0">
                <a:solidFill>
                  <a:srgbClr val="FFCC00"/>
                </a:solidFill>
              </a:rPr>
              <a:t> </a:t>
            </a:r>
          </a:p>
        </p:txBody>
      </p:sp>
      <p:sp>
        <p:nvSpPr>
          <p:cNvPr id="2" name="TextBox 1"/>
          <p:cNvSpPr txBox="1"/>
          <p:nvPr/>
        </p:nvSpPr>
        <p:spPr>
          <a:xfrm>
            <a:off x="1838632" y="4621161"/>
            <a:ext cx="9026013" cy="2382191"/>
          </a:xfrm>
          <a:prstGeom prst="rect">
            <a:avLst/>
          </a:prstGeom>
          <a:noFill/>
        </p:spPr>
        <p:txBody>
          <a:bodyPr wrap="square" rtlCol="0">
            <a:spAutoFit/>
          </a:bodyPr>
          <a:lstStyle/>
          <a:p>
            <a:pPr>
              <a:lnSpc>
                <a:spcPct val="80000"/>
              </a:lnSpc>
              <a:buFont typeface="Wingdings" panose="05000000000000000000" pitchFamily="2" charset="2"/>
              <a:buNone/>
            </a:pPr>
            <a:r>
              <a:rPr lang="en-US" altLang="en-US" sz="2400" b="1" i="1" dirty="0">
                <a:solidFill>
                  <a:schemeClr val="accent2">
                    <a:lumMod val="40000"/>
                    <a:lumOff val="60000"/>
                  </a:schemeClr>
                </a:solidFill>
              </a:rPr>
              <a:t>SELECT </a:t>
            </a:r>
            <a:r>
              <a:rPr lang="en-US" altLang="en-US" sz="2400" b="1" i="1" dirty="0" smtClean="0">
                <a:solidFill>
                  <a:schemeClr val="accent2">
                    <a:lumMod val="40000"/>
                    <a:lumOff val="60000"/>
                  </a:schemeClr>
                </a:solidFill>
              </a:rPr>
              <a:t>MAX(salary) </a:t>
            </a:r>
            <a:r>
              <a:rPr lang="en-US" altLang="en-US" sz="2400" b="1" i="1" dirty="0">
                <a:solidFill>
                  <a:schemeClr val="accent2">
                    <a:lumMod val="40000"/>
                    <a:lumOff val="60000"/>
                  </a:schemeClr>
                </a:solidFill>
              </a:rPr>
              <a:t>AS Result FROM faculty WHERE Dept='Computer Science‘ AND Position='Tenured' AND Sex = </a:t>
            </a:r>
            <a:r>
              <a:rPr lang="en-US" altLang="en-US" sz="2400" b="1" i="1" dirty="0" smtClean="0">
                <a:solidFill>
                  <a:schemeClr val="accent2">
                    <a:lumMod val="40000"/>
                    <a:lumOff val="60000"/>
                  </a:schemeClr>
                </a:solidFill>
              </a:rPr>
              <a:t>'F‘</a:t>
            </a:r>
          </a:p>
          <a:p>
            <a:pPr>
              <a:lnSpc>
                <a:spcPct val="80000"/>
              </a:lnSpc>
              <a:buFont typeface="Wingdings" panose="05000000000000000000" pitchFamily="2" charset="2"/>
              <a:buNone/>
            </a:pPr>
            <a:r>
              <a:rPr lang="en-US" altLang="en-US" sz="2400" b="1" i="1" dirty="0" smtClean="0">
                <a:solidFill>
                  <a:schemeClr val="accent2">
                    <a:lumMod val="40000"/>
                    <a:lumOff val="60000"/>
                  </a:schemeClr>
                </a:solidFill>
              </a:rPr>
              <a:t/>
            </a:r>
            <a:br>
              <a:rPr lang="en-US" altLang="en-US" sz="2400" b="1" i="1" dirty="0" smtClean="0">
                <a:solidFill>
                  <a:schemeClr val="accent2">
                    <a:lumMod val="40000"/>
                    <a:lumOff val="60000"/>
                  </a:schemeClr>
                </a:solidFill>
              </a:rPr>
            </a:br>
            <a:r>
              <a:rPr lang="en-US" altLang="en-US" sz="2400" b="1" i="1" dirty="0" smtClean="0">
                <a:solidFill>
                  <a:schemeClr val="accent2">
                    <a:lumMod val="40000"/>
                    <a:lumOff val="60000"/>
                  </a:schemeClr>
                </a:solidFill>
              </a:rPr>
              <a:t>OR </a:t>
            </a:r>
            <a:br>
              <a:rPr lang="en-US" altLang="en-US" sz="2400" b="1" i="1" dirty="0" smtClean="0">
                <a:solidFill>
                  <a:schemeClr val="accent2">
                    <a:lumMod val="40000"/>
                    <a:lumOff val="60000"/>
                  </a:schemeClr>
                </a:solidFill>
              </a:rPr>
            </a:br>
            <a:endParaRPr lang="en-US" altLang="en-US" sz="2400" b="1" i="1" dirty="0" smtClean="0">
              <a:solidFill>
                <a:schemeClr val="accent2">
                  <a:lumMod val="40000"/>
                  <a:lumOff val="60000"/>
                </a:schemeClr>
              </a:solidFill>
            </a:endParaRPr>
          </a:p>
          <a:p>
            <a:pPr>
              <a:lnSpc>
                <a:spcPct val="80000"/>
              </a:lnSpc>
            </a:pPr>
            <a:r>
              <a:rPr lang="en-US" altLang="en-US" sz="2400" b="1" i="1" dirty="0">
                <a:solidFill>
                  <a:schemeClr val="accent2">
                    <a:lumMod val="40000"/>
                    <a:lumOff val="60000"/>
                  </a:schemeClr>
                </a:solidFill>
              </a:rPr>
              <a:t>SELECT </a:t>
            </a:r>
            <a:r>
              <a:rPr lang="en-US" altLang="en-US" sz="2400" b="1" i="1" dirty="0" smtClean="0">
                <a:solidFill>
                  <a:schemeClr val="accent2">
                    <a:lumMod val="40000"/>
                    <a:lumOff val="60000"/>
                  </a:schemeClr>
                </a:solidFill>
              </a:rPr>
              <a:t>AVERAGE(salary) </a:t>
            </a:r>
            <a:r>
              <a:rPr lang="en-US" altLang="en-US" sz="2400" b="1" i="1" dirty="0">
                <a:solidFill>
                  <a:schemeClr val="accent2">
                    <a:lumMod val="40000"/>
                    <a:lumOff val="60000"/>
                  </a:schemeClr>
                </a:solidFill>
              </a:rPr>
              <a:t>AS Result FROM faculty WHERE Dept='Computer Science‘ AND Position='Tenured' AND Sex = 'F'</a:t>
            </a:r>
          </a:p>
          <a:p>
            <a:pPr>
              <a:lnSpc>
                <a:spcPct val="80000"/>
              </a:lnSpc>
              <a:buFont typeface="Wingdings" panose="05000000000000000000" pitchFamily="2" charset="2"/>
              <a:buNone/>
            </a:pPr>
            <a:endParaRPr lang="en-US" altLang="en-US" i="1" dirty="0">
              <a:solidFill>
                <a:schemeClr val="accent2">
                  <a:lumMod val="40000"/>
                  <a:lumOff val="60000"/>
                </a:schemeClr>
              </a:solidFill>
            </a:endParaRPr>
          </a:p>
        </p:txBody>
      </p:sp>
    </p:spTree>
    <p:extLst>
      <p:ext uri="{BB962C8B-B14F-4D97-AF65-F5344CB8AC3E}">
        <p14:creationId xmlns:p14="http://schemas.microsoft.com/office/powerpoint/2010/main" val="357745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p:txBody>
          <a:bodyPr/>
          <a:lstStyle/>
          <a:p>
            <a:pPr>
              <a:defRPr/>
            </a:pPr>
            <a:endParaRPr lang="en-US" dirty="0"/>
          </a:p>
        </p:txBody>
      </p:sp>
      <p:sp>
        <p:nvSpPr>
          <p:cNvPr id="5" name="Footer Placeholder 4"/>
          <p:cNvSpPr>
            <a:spLocks noGrp="1"/>
          </p:cNvSpPr>
          <p:nvPr>
            <p:ph type="ftr" sz="quarter" idx="11"/>
          </p:nvPr>
        </p:nvSpPr>
        <p:spPr>
          <a:xfrm>
            <a:off x="0" y="6492875"/>
            <a:ext cx="6239309" cy="365125"/>
          </a:xfrm>
        </p:spPr>
        <p:txBody>
          <a:bodyPr/>
          <a:lstStyle/>
          <a:p>
            <a:pPr>
              <a:defRPr/>
            </a:pPr>
            <a:r>
              <a:rPr lang="en-US" dirty="0" smtClean="0"/>
              <a:t>CS3319</a:t>
            </a:r>
            <a:endParaRPr lang="en-US" dirty="0"/>
          </a:p>
        </p:txBody>
      </p:sp>
      <p:sp>
        <p:nvSpPr>
          <p:cNvPr id="66564" name="Slide Number Placeholder 5"/>
          <p:cNvSpPr>
            <a:spLocks noGrp="1"/>
          </p:cNvSpPr>
          <p:nvPr>
            <p:ph type="sldNum" sz="quarter" idx="12"/>
          </p:nvPr>
        </p:nvSpPr>
        <p:spPr bwMode="auto">
          <a:xfrm>
            <a:off x="11178622" y="6310312"/>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A26E82F4-E801-4F77-AEEA-216450EE4288}" type="slidenum">
              <a:rPr lang="en-US" altLang="en-US" sz="2400">
                <a:latin typeface="Times New Roman" panose="02020603050405020304" pitchFamily="18" charset="0"/>
              </a:rPr>
              <a:pPr lvl="1">
                <a:spcBef>
                  <a:spcPct val="0"/>
                </a:spcBef>
                <a:buClrTx/>
                <a:buFontTx/>
                <a:buNone/>
              </a:pPr>
              <a:t>6</a:t>
            </a:fld>
            <a:endParaRPr lang="en-US" altLang="en-US" sz="2400" dirty="0">
              <a:latin typeface="Times New Roman" panose="02020603050405020304" pitchFamily="18" charset="0"/>
            </a:endParaRPr>
          </a:p>
        </p:txBody>
      </p:sp>
      <p:sp>
        <p:nvSpPr>
          <p:cNvPr id="191490" name="Rectangle 2"/>
          <p:cNvSpPr>
            <a:spLocks noGrp="1" noChangeArrowheads="1"/>
          </p:cNvSpPr>
          <p:nvPr>
            <p:ph type="title"/>
          </p:nvPr>
        </p:nvSpPr>
        <p:spPr>
          <a:xfrm>
            <a:off x="1950721" y="0"/>
            <a:ext cx="8339456" cy="1143000"/>
          </a:xfrm>
        </p:spPr>
        <p:txBody>
          <a:bodyPr>
            <a:normAutofit/>
          </a:bodyPr>
          <a:lstStyle/>
          <a:p>
            <a:pPr algn="ctr">
              <a:defRPr/>
            </a:pPr>
            <a:r>
              <a:rPr lang="en-US" dirty="0"/>
              <a:t>Strategies for handling such leaks of information:</a:t>
            </a:r>
          </a:p>
        </p:txBody>
      </p:sp>
      <p:sp>
        <p:nvSpPr>
          <p:cNvPr id="66566" name="Rectangle 3"/>
          <p:cNvSpPr>
            <a:spLocks noGrp="1" noChangeArrowheads="1"/>
          </p:cNvSpPr>
          <p:nvPr>
            <p:ph type="body" idx="1"/>
          </p:nvPr>
        </p:nvSpPr>
        <p:spPr>
          <a:xfrm>
            <a:off x="2743200" y="2286000"/>
            <a:ext cx="7391400" cy="4343400"/>
          </a:xfrm>
        </p:spPr>
        <p:txBody>
          <a:bodyPr/>
          <a:lstStyle/>
          <a:p>
            <a:pPr>
              <a:lnSpc>
                <a:spcPct val="80000"/>
              </a:lnSpc>
            </a:pPr>
            <a:r>
              <a:rPr lang="en-US" altLang="en-US" dirty="0" smtClean="0"/>
              <a:t>Limit queries if the result returns a value less than a certain threshold </a:t>
            </a:r>
          </a:p>
          <a:p>
            <a:pPr>
              <a:lnSpc>
                <a:spcPct val="80000"/>
              </a:lnSpc>
              <a:buFont typeface="Wingdings" panose="05000000000000000000" pitchFamily="2" charset="2"/>
              <a:buNone/>
            </a:pPr>
            <a:endParaRPr lang="en-US" altLang="en-US" dirty="0" smtClean="0"/>
          </a:p>
          <a:p>
            <a:pPr>
              <a:lnSpc>
                <a:spcPct val="80000"/>
              </a:lnSpc>
            </a:pPr>
            <a:r>
              <a:rPr lang="en-US" altLang="en-US" dirty="0" smtClean="0"/>
              <a:t>Limit repeated queries that refer to the same tuples </a:t>
            </a:r>
          </a:p>
          <a:p>
            <a:pPr>
              <a:lnSpc>
                <a:spcPct val="80000"/>
              </a:lnSpc>
              <a:buFont typeface="Wingdings" panose="05000000000000000000" pitchFamily="2" charset="2"/>
              <a:buNone/>
            </a:pPr>
            <a:endParaRPr lang="en-US" altLang="en-US" dirty="0" smtClean="0"/>
          </a:p>
          <a:p>
            <a:pPr>
              <a:lnSpc>
                <a:spcPct val="80000"/>
              </a:lnSpc>
            </a:pPr>
            <a:r>
              <a:rPr lang="en-US" altLang="en-US" dirty="0" smtClean="0"/>
              <a:t>Introduce "noise" (inaccuracies) into results to make it difficult to deduce individual information </a:t>
            </a:r>
          </a:p>
        </p:txBody>
      </p:sp>
      <p:sp>
        <p:nvSpPr>
          <p:cNvPr id="66567" name="TextBox 6"/>
          <p:cNvSpPr txBox="1">
            <a:spLocks noChangeArrowheads="1"/>
          </p:cNvSpPr>
          <p:nvPr/>
        </p:nvSpPr>
        <p:spPr bwMode="auto">
          <a:xfrm>
            <a:off x="2667000" y="1066801"/>
            <a:ext cx="7010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400" b="1" dirty="0" smtClean="0">
                <a:solidFill>
                  <a:schemeClr val="accent2">
                    <a:lumMod val="40000"/>
                    <a:lumOff val="60000"/>
                  </a:schemeClr>
                </a:solidFill>
                <a:latin typeface="Times New Roman" panose="02020603050405020304" pitchFamily="18" charset="0"/>
              </a:rPr>
              <a:t>QUESTION: </a:t>
            </a:r>
            <a:r>
              <a:rPr lang="en-US" altLang="en-US" sz="2400" b="1" dirty="0">
                <a:solidFill>
                  <a:schemeClr val="accent2">
                    <a:lumMod val="40000"/>
                    <a:lumOff val="60000"/>
                  </a:schemeClr>
                </a:solidFill>
                <a:latin typeface="Times New Roman" panose="02020603050405020304" pitchFamily="18" charset="0"/>
              </a:rPr>
              <a:t>Do you have any ideas/suggestions for how you could handle such leaks of information?</a:t>
            </a:r>
          </a:p>
        </p:txBody>
      </p:sp>
      <p:sp>
        <p:nvSpPr>
          <p:cNvPr id="8" name="Rounded Rectangle 7"/>
          <p:cNvSpPr/>
          <p:nvPr/>
        </p:nvSpPr>
        <p:spPr>
          <a:xfrm>
            <a:off x="2286000" y="1897064"/>
            <a:ext cx="7391400" cy="434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2788755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6566">
                                            <p:txEl>
                                              <p:pRg st="0" end="0"/>
                                            </p:txEl>
                                          </p:spTgt>
                                        </p:tgtEl>
                                        <p:attrNameLst>
                                          <p:attrName>style.visibility</p:attrName>
                                        </p:attrNameLst>
                                      </p:cBhvr>
                                      <p:to>
                                        <p:strVal val="visible"/>
                                      </p:to>
                                    </p:set>
                                    <p:animEffect transition="in" filter="randombar(horizontal)">
                                      <p:cBhvr>
                                        <p:cTn id="11" dur="500"/>
                                        <p:tgtEl>
                                          <p:spTgt spid="6656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66566">
                                            <p:txEl>
                                              <p:pRg st="2" end="2"/>
                                            </p:txEl>
                                          </p:spTgt>
                                        </p:tgtEl>
                                        <p:attrNameLst>
                                          <p:attrName>style.visibility</p:attrName>
                                        </p:attrNameLst>
                                      </p:cBhvr>
                                      <p:to>
                                        <p:strVal val="visible"/>
                                      </p:to>
                                    </p:set>
                                    <p:animEffect transition="in" filter="randombar(horizontal)">
                                      <p:cBhvr>
                                        <p:cTn id="16" dur="500"/>
                                        <p:tgtEl>
                                          <p:spTgt spid="6656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66566">
                                            <p:txEl>
                                              <p:pRg st="4" end="4"/>
                                            </p:txEl>
                                          </p:spTgt>
                                        </p:tgtEl>
                                        <p:attrNameLst>
                                          <p:attrName>style.visibility</p:attrName>
                                        </p:attrNameLst>
                                      </p:cBhvr>
                                      <p:to>
                                        <p:strVal val="visible"/>
                                      </p:to>
                                    </p:set>
                                    <p:animEffect transition="in" filter="randombar(horizontal)">
                                      <p:cBhvr>
                                        <p:cTn id="21" dur="500"/>
                                        <p:tgtEl>
                                          <p:spTgt spid="6656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p:txBody>
          <a:bodyPr/>
          <a:lstStyle/>
          <a:p>
            <a:pPr>
              <a:defRPr/>
            </a:pPr>
            <a:endParaRPr lang="en-US" dirty="0"/>
          </a:p>
        </p:txBody>
      </p:sp>
      <p:sp>
        <p:nvSpPr>
          <p:cNvPr id="5" name="Footer Placeholder 4"/>
          <p:cNvSpPr>
            <a:spLocks noGrp="1"/>
          </p:cNvSpPr>
          <p:nvPr>
            <p:ph type="ftr" sz="quarter" idx="11"/>
          </p:nvPr>
        </p:nvSpPr>
        <p:spPr>
          <a:xfrm>
            <a:off x="118856" y="6535788"/>
            <a:ext cx="6239309" cy="365125"/>
          </a:xfrm>
        </p:spPr>
        <p:txBody>
          <a:bodyPr/>
          <a:lstStyle/>
          <a:p>
            <a:pPr>
              <a:defRPr/>
            </a:pPr>
            <a:r>
              <a:rPr lang="en-US" dirty="0" smtClean="0"/>
              <a:t>CS3319</a:t>
            </a:r>
            <a:endParaRPr lang="en-US" dirty="0"/>
          </a:p>
        </p:txBody>
      </p:sp>
      <p:sp>
        <p:nvSpPr>
          <p:cNvPr id="67588" name="Slide Number Placeholder 5"/>
          <p:cNvSpPr>
            <a:spLocks noGrp="1"/>
          </p:cNvSpPr>
          <p:nvPr>
            <p:ph type="sldNum" sz="quarter" idx="12"/>
          </p:nvPr>
        </p:nvSpPr>
        <p:spPr bwMode="auto">
          <a:xfrm>
            <a:off x="10877869" y="6353225"/>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D100ADCF-F052-4D46-A560-53247A5A0BFF}" type="slidenum">
              <a:rPr lang="en-US" altLang="en-US" sz="2400">
                <a:latin typeface="Times New Roman" panose="02020603050405020304" pitchFamily="18" charset="0"/>
              </a:rPr>
              <a:pPr lvl="1">
                <a:spcBef>
                  <a:spcPct val="0"/>
                </a:spcBef>
                <a:buClrTx/>
                <a:buFontTx/>
                <a:buNone/>
              </a:pPr>
              <a:t>7</a:t>
            </a:fld>
            <a:endParaRPr lang="en-US" altLang="en-US" sz="2400" dirty="0">
              <a:latin typeface="Times New Roman" panose="02020603050405020304" pitchFamily="18" charset="0"/>
            </a:endParaRPr>
          </a:p>
        </p:txBody>
      </p:sp>
      <p:sp>
        <p:nvSpPr>
          <p:cNvPr id="192514" name="Rectangle 2"/>
          <p:cNvSpPr>
            <a:spLocks noGrp="1" noChangeArrowheads="1"/>
          </p:cNvSpPr>
          <p:nvPr>
            <p:ph type="title"/>
          </p:nvPr>
        </p:nvSpPr>
        <p:spPr>
          <a:xfrm>
            <a:off x="1877961" y="0"/>
            <a:ext cx="8790039" cy="1752600"/>
          </a:xfrm>
        </p:spPr>
        <p:txBody>
          <a:bodyPr>
            <a:normAutofit/>
          </a:bodyPr>
          <a:lstStyle/>
          <a:p>
            <a:pPr>
              <a:defRPr/>
            </a:pPr>
            <a:r>
              <a:rPr lang="en-US" dirty="0" smtClean="0"/>
              <a:t>REVIEW </a:t>
            </a:r>
            <a:r>
              <a:rPr lang="en-US" dirty="0" smtClean="0">
                <a:sym typeface="Wingdings" panose="05000000000000000000" pitchFamily="2" charset="2"/>
              </a:rPr>
              <a:t> </a:t>
            </a:r>
            <a:r>
              <a:rPr lang="en-US" dirty="0" smtClean="0"/>
              <a:t>Tools </a:t>
            </a:r>
            <a:r>
              <a:rPr lang="en-US" dirty="0"/>
              <a:t>for Designing Access Control for a Typical Commercial Database Application:</a:t>
            </a:r>
          </a:p>
        </p:txBody>
      </p:sp>
      <p:sp>
        <p:nvSpPr>
          <p:cNvPr id="67590" name="Rectangle 3"/>
          <p:cNvSpPr>
            <a:spLocks noGrp="1" noChangeArrowheads="1"/>
          </p:cNvSpPr>
          <p:nvPr>
            <p:ph type="body" idx="1"/>
          </p:nvPr>
        </p:nvSpPr>
        <p:spPr>
          <a:xfrm>
            <a:off x="1966452" y="2086794"/>
            <a:ext cx="9080959" cy="4114800"/>
          </a:xfrm>
        </p:spPr>
        <p:txBody>
          <a:bodyPr>
            <a:normAutofit lnSpcReduction="10000"/>
          </a:bodyPr>
          <a:lstStyle/>
          <a:p>
            <a:pPr>
              <a:lnSpc>
                <a:spcPct val="80000"/>
              </a:lnSpc>
            </a:pPr>
            <a:r>
              <a:rPr lang="en-US" altLang="en-US" sz="2800" dirty="0"/>
              <a:t>Use VIEWS to narrow down exactly what a user needs</a:t>
            </a:r>
          </a:p>
          <a:p>
            <a:pPr>
              <a:lnSpc>
                <a:spcPct val="80000"/>
              </a:lnSpc>
              <a:buFont typeface="Wingdings" panose="05000000000000000000" pitchFamily="2" charset="2"/>
              <a:buNone/>
            </a:pPr>
            <a:endParaRPr lang="en-US" altLang="en-US" sz="2800" dirty="0"/>
          </a:p>
          <a:p>
            <a:pPr>
              <a:lnSpc>
                <a:spcPct val="80000"/>
              </a:lnSpc>
            </a:pPr>
            <a:r>
              <a:rPr lang="en-US" altLang="en-US" sz="2800" dirty="0"/>
              <a:t>Use roles if your </a:t>
            </a:r>
            <a:r>
              <a:rPr lang="en-US" altLang="en-US" sz="2800" dirty="0" err="1"/>
              <a:t>db</a:t>
            </a:r>
            <a:r>
              <a:rPr lang="en-US" altLang="en-US" sz="2800" dirty="0"/>
              <a:t> package has them.  If not, design the roles off-line (the way you would use ER diagrams), and make sure you implement the roles with the other aspects of the application</a:t>
            </a:r>
          </a:p>
          <a:p>
            <a:pPr>
              <a:lnSpc>
                <a:spcPct val="80000"/>
              </a:lnSpc>
              <a:buFont typeface="Wingdings" panose="05000000000000000000" pitchFamily="2" charset="2"/>
              <a:buNone/>
            </a:pPr>
            <a:endParaRPr lang="en-US" altLang="en-US" sz="2800" dirty="0"/>
          </a:p>
          <a:p>
            <a:pPr>
              <a:lnSpc>
                <a:spcPct val="80000"/>
              </a:lnSpc>
            </a:pPr>
            <a:r>
              <a:rPr lang="en-US" altLang="en-US" sz="2800" dirty="0"/>
              <a:t>Most systems have ways of making applications/packages with specific interfaces.  E.g. you would design the buttons on a bank machine interface for only those operations a casual user is allowed to do.</a:t>
            </a:r>
          </a:p>
        </p:txBody>
      </p:sp>
    </p:spTree>
    <p:extLst>
      <p:ext uri="{BB962C8B-B14F-4D97-AF65-F5344CB8AC3E}">
        <p14:creationId xmlns:p14="http://schemas.microsoft.com/office/powerpoint/2010/main" val="9447233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40553</TotalTime>
  <Words>523</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Trebuchet MS</vt:lpstr>
      <vt:lpstr>Tw Cen MT</vt:lpstr>
      <vt:lpstr>Wingdings</vt:lpstr>
      <vt:lpstr>Circuit</vt:lpstr>
      <vt:lpstr>Week 8</vt:lpstr>
      <vt:lpstr>Student Objectives</vt:lpstr>
      <vt:lpstr>Statistical Database Security</vt:lpstr>
      <vt:lpstr>PowerPoint Presentation</vt:lpstr>
      <vt:lpstr>PowerPoint Presentation</vt:lpstr>
      <vt:lpstr>Strategies for handling such leaks of information:</vt:lpstr>
      <vt:lpstr>REVIEW  Tools for Designing Access Control for a Typical Commercial Database Application:</vt:lpstr>
    </vt:vector>
  </TitlesOfParts>
  <Company>UWO 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K. Reid</dc:creator>
  <cp:lastModifiedBy>Laura K. Reid</cp:lastModifiedBy>
  <cp:revision>376</cp:revision>
  <dcterms:created xsi:type="dcterms:W3CDTF">2018-03-21T22:41:40Z</dcterms:created>
  <dcterms:modified xsi:type="dcterms:W3CDTF">2018-09-27T18:27:26Z</dcterms:modified>
</cp:coreProperties>
</file>