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67" r:id="rId2"/>
    <p:sldId id="265" r:id="rId3"/>
    <p:sldId id="268" r:id="rId4"/>
    <p:sldId id="270" r:id="rId5"/>
    <p:sldId id="271" r:id="rId6"/>
    <p:sldId id="272" r:id="rId7"/>
    <p:sldId id="274" r:id="rId8"/>
    <p:sldId id="276" r:id="rId9"/>
    <p:sldId id="278" r:id="rId10"/>
    <p:sldId id="279" r:id="rId11"/>
    <p:sldId id="282" r:id="rId12"/>
    <p:sldId id="283" r:id="rId13"/>
    <p:sldId id="287" r:id="rId14"/>
    <p:sldId id="288" r:id="rId15"/>
    <p:sldId id="289" r:id="rId16"/>
    <p:sldId id="29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515" autoAdjust="0"/>
  </p:normalViewPr>
  <p:slideViewPr>
    <p:cSldViewPr snapToGrid="0">
      <p:cViewPr varScale="1">
        <p:scale>
          <a:sx n="54" d="100"/>
          <a:sy n="54" d="100"/>
        </p:scale>
        <p:origin x="84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2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smtClean="0"/>
              <a:t>Show tables;</a:t>
            </a:r>
          </a:p>
          <a:p>
            <a:r>
              <a:rPr lang="en-US" altLang="en-US" smtClean="0"/>
              <a:t>Databases,Tables, columns, datatypes, views</a:t>
            </a:r>
          </a:p>
          <a:p>
            <a:r>
              <a:rPr lang="en-US" altLang="en-US" smtClean="0"/>
              <a:t>Entity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3B5CB0-E9B2-4EEA-9B12-241D2EBC4401}" type="slidenum">
              <a:rPr lang="en-US" altLang="en-US" sz="1300" smtClean="0"/>
              <a:pPr/>
              <a:t>3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999540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i="1" smtClean="0"/>
              <a:t>select TABLE_NAME from information_schema.TABLES where TABLE_SCHEMA = ‘petoffice’;</a:t>
            </a:r>
          </a:p>
          <a:p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F5A1222-C6DC-4E9F-ADEB-6EF6ABECF463}" type="slidenum">
              <a:rPr kumimoji="0" lang="en-US" altLang="en-US" sz="1300" smtClean="0"/>
              <a:pPr>
                <a:spcBef>
                  <a:spcPct val="0"/>
                </a:spcBef>
              </a:pPr>
              <a:t>11</a:t>
            </a:fld>
            <a:endParaRPr kumimoji="0"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131959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33280" y="5883274"/>
            <a:ext cx="1314131" cy="365125"/>
          </a:xfrm>
        </p:spPr>
        <p:txBody>
          <a:bodyPr/>
          <a:lstStyle>
            <a:lvl1pPr>
              <a:defRPr sz="10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1" y="5883274"/>
            <a:ext cx="1019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32518"/>
            <a:ext cx="9221067" cy="1655762"/>
          </a:xfrm>
        </p:spPr>
        <p:txBody>
          <a:bodyPr/>
          <a:lstStyle/>
          <a:p>
            <a:r>
              <a:rPr lang="en-US" dirty="0" smtClean="0"/>
              <a:t>More SQL – THE SYSTEM Catalog, AKA THE </a:t>
            </a:r>
            <a:r>
              <a:rPr lang="en-US" dirty="0" err="1" smtClean="0"/>
              <a:t>METAdATA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0176" y="6480372"/>
            <a:ext cx="5124886" cy="365125"/>
          </a:xfrm>
        </p:spPr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97491" y="6377153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36" y="93785"/>
            <a:ext cx="749935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Now try this…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05" y="6248400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877869" y="6248400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0BCC6F78-4519-4C3A-941B-0232F6E12285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2400" dirty="0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1473236" y="1008185"/>
            <a:ext cx="9734478" cy="5240215"/>
          </a:xfrm>
        </p:spPr>
        <p:txBody>
          <a:bodyPr>
            <a:noAutofit/>
          </a:bodyPr>
          <a:lstStyle/>
          <a:p>
            <a:pPr>
              <a:buFont typeface="Wingdings 2" panose="05020102010507070707" pitchFamily="18" charset="2"/>
              <a:buNone/>
              <a:defRPr/>
            </a:pPr>
            <a:r>
              <a:rPr lang="en-US" sz="28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SHOW TABLES;</a:t>
            </a:r>
            <a:endParaRPr lang="en-US" sz="2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2800" dirty="0" smtClean="0"/>
              <a:t>OR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28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SELECT </a:t>
            </a:r>
            <a:r>
              <a:rPr lang="en-US" sz="2800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table_name</a:t>
            </a:r>
            <a:r>
              <a:rPr lang="en-US" sz="28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FROM </a:t>
            </a:r>
            <a:r>
              <a:rPr lang="en-US" sz="2800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information_schema.tables</a:t>
            </a:r>
            <a:r>
              <a:rPr lang="en-US" sz="28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;</a:t>
            </a:r>
            <a:endParaRPr lang="en-US" sz="2800" i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3200" dirty="0" smtClean="0"/>
              <a:t>OR</a:t>
            </a:r>
            <a:endParaRPr lang="en-US" sz="2800" dirty="0" smtClean="0"/>
          </a:p>
          <a:p>
            <a:pPr>
              <a:buFont typeface="Wingdings 2" panose="05020102010507070707" pitchFamily="18" charset="2"/>
              <a:buNone/>
              <a:defRPr/>
            </a:pPr>
            <a:endParaRPr lang="en-US" sz="2800" i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28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USE </a:t>
            </a:r>
            <a:r>
              <a:rPr lang="en-US" sz="2800" i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information_schema</a:t>
            </a:r>
            <a:r>
              <a:rPr lang="en-US" sz="28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;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28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SELECT </a:t>
            </a:r>
            <a:r>
              <a:rPr lang="en-US" sz="2800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table_name</a:t>
            </a:r>
            <a:r>
              <a:rPr lang="en-US" sz="28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FROM tables</a:t>
            </a:r>
            <a:r>
              <a:rPr lang="en-US" sz="2800" i="1" dirty="0" smtClean="0"/>
              <a:t>;</a:t>
            </a:r>
            <a:endParaRPr lang="en-US" sz="2800" i="1" dirty="0"/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28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SELECT * FROM tables;  </a:t>
            </a:r>
            <a:r>
              <a:rPr lang="en-US" sz="2800" b="1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(watch what happens with this command)</a:t>
            </a:r>
          </a:p>
        </p:txBody>
      </p:sp>
    </p:spTree>
    <p:extLst>
      <p:ext uri="{BB962C8B-B14F-4D97-AF65-F5344CB8AC3E}">
        <p14:creationId xmlns:p14="http://schemas.microsoft.com/office/powerpoint/2010/main" val="34240768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445" y="0"/>
            <a:ext cx="9460523" cy="133264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Question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how would you only show the table names in a particular database?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3391" y="6275326"/>
            <a:ext cx="1283379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877869" y="6258413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4F8F82FB-FB55-4E80-9FDE-32D731F07FE2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2400" dirty="0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1406770" y="1332644"/>
            <a:ext cx="9478107" cy="4589585"/>
          </a:xfrm>
        </p:spPr>
        <p:txBody>
          <a:bodyPr>
            <a:noAutofit/>
          </a:bodyPr>
          <a:lstStyle/>
          <a:p>
            <a:pPr>
              <a:buFont typeface="Wingdings 2" panose="05020102010507070707" pitchFamily="18" charset="2"/>
              <a:buNone/>
              <a:defRPr/>
            </a:pPr>
            <a:r>
              <a:rPr lang="en-US" sz="3200" dirty="0"/>
              <a:t>To figure this out, do this command first: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32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SELECT </a:t>
            </a:r>
            <a:r>
              <a:rPr lang="en-US" sz="3200" b="1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* </a:t>
            </a:r>
            <a:r>
              <a:rPr lang="en-US" sz="32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FROM  </a:t>
            </a:r>
            <a:r>
              <a:rPr lang="en-US" sz="3200" b="1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information_schema.TABLES</a:t>
            </a:r>
            <a:r>
              <a:rPr lang="en-US" sz="32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;</a:t>
            </a:r>
            <a:endParaRPr lang="en-US" sz="3200" b="1" i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buFont typeface="Wingdings 2" panose="05020102010507070707" pitchFamily="18" charset="2"/>
              <a:buNone/>
              <a:defRPr/>
            </a:pPr>
            <a:endParaRPr lang="en-US" sz="3200" i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3200" dirty="0"/>
              <a:t>Then consider how you would modify this command to show just the tables in the </a:t>
            </a:r>
            <a:r>
              <a:rPr lang="en-US" sz="3200" b="1" i="1" dirty="0" err="1"/>
              <a:t>v</a:t>
            </a:r>
            <a:r>
              <a:rPr lang="en-US" sz="3200" b="1" i="1" dirty="0" err="1" smtClean="0"/>
              <a:t>etoffice</a:t>
            </a:r>
            <a:r>
              <a:rPr lang="en-US" sz="3200" dirty="0" smtClean="0"/>
              <a:t> </a:t>
            </a:r>
            <a:r>
              <a:rPr lang="en-US" sz="3200" dirty="0"/>
              <a:t>database?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SELECT </a:t>
            </a:r>
            <a:r>
              <a:rPr lang="en-US" sz="32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table_name</a:t>
            </a: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FROM </a:t>
            </a:r>
            <a:r>
              <a:rPr lang="en-US" sz="32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information_schema.TABLES</a:t>
            </a: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endParaRPr lang="en-US" sz="3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buFont typeface="Wingdings 2" panose="05020102010507070707" pitchFamily="18" charset="2"/>
              <a:buNone/>
              <a:defRPr/>
            </a:pPr>
            <a:endParaRPr lang="en-US" sz="32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1547445" y="5337454"/>
            <a:ext cx="69834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 2" panose="05020102010507070707" pitchFamily="18" charset="2"/>
              <a:buNone/>
              <a:defRPr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WHERE </a:t>
            </a:r>
            <a:r>
              <a:rPr lang="en-US" sz="32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table_schema</a:t>
            </a: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= “</a:t>
            </a:r>
            <a:r>
              <a:rPr lang="en-US" sz="32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vetoffice</a:t>
            </a: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”;</a:t>
            </a:r>
            <a:endParaRPr lang="en-US" sz="3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6477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73" y="-220663"/>
            <a:ext cx="12460898" cy="114300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Type of information you can get from the System Catalog: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2330" y="709611"/>
            <a:ext cx="5852941" cy="57912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This command: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800" b="1" i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800" b="1" i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1800" b="1" i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800" b="1" i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information_schema.TABLES</a:t>
            </a:r>
            <a:r>
              <a:rPr lang="en-US" sz="1800" b="1" i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800" b="1" i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table_schema</a:t>
            </a:r>
            <a:r>
              <a:rPr lang="en-US" sz="1800" b="1" i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800" b="1" i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information_schema</a:t>
            </a:r>
            <a:r>
              <a:rPr lang="en-US" sz="1800" b="1" i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br>
              <a:rPr lang="en-US" sz="1800" b="1" i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this: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+---------------------------------------+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TABLE_NAME                            |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+---------------------------------------+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CHARACTER_SETS                        |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COLLATIONS                            |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COLLATION_CHARACTER_SET_APPLICABILITY |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COLUMNS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                              |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| COLUMN_PRIVILEGES                     |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| ENGINES                               |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| EVENTS                                |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| FILES                                 |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| GLOBAL_STATUS                         |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| GLOBAL_VARIABLES                      |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| KEY_COLUMN_USAGE                      |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| PARAMETERS                            |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741161" y="700456"/>
            <a:ext cx="4941094" cy="4664075"/>
          </a:xfrm>
        </p:spPr>
        <p:txBody>
          <a:bodyPr>
            <a:noAutofit/>
          </a:bodyPr>
          <a:lstStyle/>
          <a:p>
            <a:pPr>
              <a:buFont typeface="Wingdings 2" panose="05020102010507070707" pitchFamily="18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| PARTITIONS                            |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| PLUGINS                               |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| PROCESSLIST                           |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| PROFILING                             |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REFERENTIAL_CONSTRAINTS              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|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| ROUTINES                              |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SCHEMATA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                             |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| SCHEMA_PRIVILEGES                     |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| SESSION_STATUS                        |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| SESSION_VARIABLES                     |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| STATISTICS                            |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TABLES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                               |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| TABLESPACES                           |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| TABLE_CONSTRAINTS                     |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| TABLE_PRIVILEGES                      |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| TRIGGERS                              |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| USER_PRIVILEGES                       |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VIEWS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                                |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| INNODB_BUFFER_PAGE                    |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| INNODB_TRX                            |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| INNODB_BUFFER_POOL_STATS              |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| INNODB_LOCK_WAITS                     |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| INNODB_CMPMEM                         |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| INNODB_CMP                            |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| INNODB_LOCKS                          |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| INNODB_CMPMEM_RESET                   |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| INNODB_CMP_RESET                      |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| INNODB_BUFFER_PAGE_LRU                |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+---------------------------------------+</a:t>
            </a:r>
          </a:p>
          <a:p>
            <a:pPr>
              <a:buFont typeface="Wingdings 2" panose="05020102010507070707" pitchFamily="18" charset="2"/>
              <a:buNone/>
              <a:defRPr/>
            </a:pPr>
            <a:endParaRPr lang="en-US" sz="1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373" y="6492875"/>
            <a:ext cx="852127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3584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172510" y="6492874"/>
            <a:ext cx="101949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346DB0C1-0425-4D38-9A47-D826016ECBEC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48291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9088" y="6485303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C3S319</a:t>
            </a:r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0678552" y="6259144"/>
            <a:ext cx="101949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63CCE0B2-25F5-4FBE-A4A8-1B7357F85B15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1999828" y="903832"/>
            <a:ext cx="8757138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3600" dirty="0">
                <a:latin typeface="Times New Roman" panose="02020603050405020304" pitchFamily="18" charset="0"/>
              </a:rPr>
              <a:t>All the information schema views are created when a database is created with the CREATE DATABASE command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3600" dirty="0">
                <a:latin typeface="Times New Roman" panose="02020603050405020304" pitchFamily="18" charset="0"/>
              </a:rPr>
              <a:t>The catalog views and tables CANNOT be explicitly dropped or created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3600" dirty="0">
                <a:latin typeface="Times New Roman" panose="02020603050405020304" pitchFamily="18" charset="0"/>
              </a:rPr>
              <a:t>The catalog views and tables are updated as you perform SQL commands.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3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5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FF11D042-12D1-4BA0-A119-DBA3FCB1333E}" type="datetime1">
              <a:rPr lang="en-US"/>
              <a:pPr>
                <a:defRPr/>
              </a:pPr>
              <a:t>10/1/2018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2BB4023F-F377-48FE-8F66-376B085E4C11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2514599" y="644525"/>
            <a:ext cx="8827477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Question: Which of the following 2 commands do you think will update the catalog tables/view?</a:t>
            </a:r>
          </a:p>
          <a:p>
            <a:pPr lvl="1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600" b="1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 i="1" dirty="0">
                <a:latin typeface="Times New Roman" panose="02020603050405020304" pitchFamily="18" charset="0"/>
              </a:rPr>
              <a:t>INSERT </a:t>
            </a:r>
            <a:r>
              <a:rPr lang="en-US" altLang="en-US" sz="1800" b="1" i="1" dirty="0" smtClean="0">
                <a:latin typeface="Times New Roman" panose="02020603050405020304" pitchFamily="18" charset="0"/>
              </a:rPr>
              <a:t>INTO pet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VALUES (“dog”,”Scruffy”,22);</a:t>
            </a:r>
          </a:p>
          <a:p>
            <a:pPr lvl="1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 i="1" dirty="0">
                <a:latin typeface="Times New Roman" panose="02020603050405020304" pitchFamily="18" charset="0"/>
              </a:rPr>
              <a:t/>
            </a:r>
            <a:br>
              <a:rPr lang="en-US" altLang="en-US" sz="1800" b="1" i="1" dirty="0">
                <a:latin typeface="Times New Roman" panose="02020603050405020304" pitchFamily="18" charset="0"/>
              </a:rPr>
            </a:br>
            <a:r>
              <a:rPr lang="en-US" altLang="en-US" sz="1800" b="1" i="1" dirty="0">
                <a:latin typeface="Times New Roman" panose="02020603050405020304" pitchFamily="18" charset="0"/>
              </a:rPr>
              <a:t>ALTER TABLE </a:t>
            </a:r>
            <a:r>
              <a:rPr lang="en-US" altLang="en-US" sz="1800" b="1" i="1" dirty="0" smtClean="0">
                <a:latin typeface="Times New Roman" panose="02020603050405020304" pitchFamily="18" charset="0"/>
              </a:rPr>
              <a:t>pet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ADD COLUMN weight INT;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How could we check?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2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i="1" dirty="0">
                <a:latin typeface="Times New Roman" panose="02020603050405020304" pitchFamily="18" charset="0"/>
              </a:rPr>
              <a:t>SELECT * FROM 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information_schema.columns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WHERE 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table_name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= 'pet';</a:t>
            </a:r>
          </a:p>
        </p:txBody>
      </p:sp>
    </p:spTree>
    <p:extLst>
      <p:ext uri="{BB962C8B-B14F-4D97-AF65-F5344CB8AC3E}">
        <p14:creationId xmlns:p14="http://schemas.microsoft.com/office/powerpoint/2010/main" val="2285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14600" y="0"/>
            <a:ext cx="7943850" cy="762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Why are System/Catalog tables useful?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38399" y="685800"/>
            <a:ext cx="9255369" cy="63246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800" dirty="0"/>
              <a:t>What if you want to see which tables are really big (more than a given number of rows?)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b="1" i="1" dirty="0">
                <a:cs typeface="Courier New" panose="02070309020205020404" pitchFamily="49" charset="0"/>
              </a:rPr>
              <a:t>SELECT CONCAT(</a:t>
            </a:r>
            <a:r>
              <a:rPr lang="en-US" altLang="en-US" sz="2000" b="1" i="1" dirty="0" err="1">
                <a:cs typeface="Courier New" panose="02070309020205020404" pitchFamily="49" charset="0"/>
              </a:rPr>
              <a:t>table_schema</a:t>
            </a:r>
            <a:r>
              <a:rPr lang="en-US" altLang="en-US" sz="2000" b="1" i="1" dirty="0">
                <a:cs typeface="Courier New" panose="02070309020205020404" pitchFamily="49" charset="0"/>
              </a:rPr>
              <a:t>, </a:t>
            </a:r>
            <a:r>
              <a:rPr lang="en-US" altLang="en-US" sz="2000" b="1" i="1" dirty="0" smtClean="0">
                <a:cs typeface="Courier New" panose="02070309020205020404" pitchFamily="49" charset="0"/>
              </a:rPr>
              <a:t>‘.’ </a:t>
            </a:r>
            <a:r>
              <a:rPr lang="en-US" altLang="en-US" sz="2000" b="1" i="1" dirty="0">
                <a:cs typeface="Courier New" panose="02070309020205020404" pitchFamily="49" charset="0"/>
              </a:rPr>
              <a:t>,</a:t>
            </a:r>
            <a:r>
              <a:rPr lang="en-US" altLang="en-US" sz="2000" b="1" i="1" dirty="0" err="1">
                <a:cs typeface="Courier New" panose="02070309020205020404" pitchFamily="49" charset="0"/>
              </a:rPr>
              <a:t>table_name</a:t>
            </a:r>
            <a:r>
              <a:rPr lang="en-US" altLang="en-US" sz="2000" b="1" i="1" dirty="0">
                <a:cs typeface="Courier New" panose="02070309020205020404" pitchFamily="49" charset="0"/>
              </a:rPr>
              <a:t>) as </a:t>
            </a:r>
            <a:r>
              <a:rPr lang="en-US" altLang="en-US" sz="2000" b="1" i="1" dirty="0" err="1">
                <a:cs typeface="Courier New" panose="02070309020205020404" pitchFamily="49" charset="0"/>
              </a:rPr>
              <a:t>table_name</a:t>
            </a:r>
            <a:r>
              <a:rPr lang="en-US" altLang="en-US" sz="2000" b="1" i="1" dirty="0">
                <a:cs typeface="Courier New" panose="02070309020205020404" pitchFamily="49" charset="0"/>
              </a:rPr>
              <a:t>,  </a:t>
            </a:r>
            <a:r>
              <a:rPr lang="en-US" altLang="en-US" sz="2000" b="1" i="1" dirty="0" err="1">
                <a:cs typeface="Courier New" panose="02070309020205020404" pitchFamily="49" charset="0"/>
              </a:rPr>
              <a:t>table_rows</a:t>
            </a:r>
            <a:r>
              <a:rPr lang="en-US" altLang="en-US" sz="2000" b="1" i="1" dirty="0">
                <a:cs typeface="Courier New" panose="02070309020205020404" pitchFamily="49" charset="0"/>
              </a:rPr>
              <a:t> FROM   </a:t>
            </a:r>
            <a:r>
              <a:rPr lang="en-US" altLang="en-US" sz="2000" b="1" i="1" dirty="0" err="1">
                <a:cs typeface="Courier New" panose="02070309020205020404" pitchFamily="49" charset="0"/>
              </a:rPr>
              <a:t>information_schema.tables</a:t>
            </a:r>
            <a:r>
              <a:rPr lang="en-US" altLang="en-US" sz="2000" b="1" i="1" dirty="0">
                <a:cs typeface="Courier New" panose="02070309020205020404" pitchFamily="49" charset="0"/>
              </a:rPr>
              <a:t> WHERE </a:t>
            </a:r>
            <a:r>
              <a:rPr lang="en-US" altLang="en-US" sz="2000" b="1" i="1" dirty="0" err="1">
                <a:cs typeface="Courier New" panose="02070309020205020404" pitchFamily="49" charset="0"/>
              </a:rPr>
              <a:t>table_rows</a:t>
            </a:r>
            <a:r>
              <a:rPr lang="en-US" altLang="en-US" sz="2000" b="1" i="1" dirty="0">
                <a:cs typeface="Courier New" panose="02070309020205020404" pitchFamily="49" charset="0"/>
              </a:rPr>
              <a:t> &gt; 1000 AND </a:t>
            </a:r>
            <a:r>
              <a:rPr lang="en-US" altLang="en-US" sz="2000" b="1" i="1" dirty="0" err="1">
                <a:cs typeface="Courier New" panose="02070309020205020404" pitchFamily="49" charset="0"/>
              </a:rPr>
              <a:t>table_schema</a:t>
            </a:r>
            <a:r>
              <a:rPr lang="en-US" altLang="en-US" sz="2000" b="1" i="1" dirty="0">
                <a:cs typeface="Courier New" panose="02070309020205020404" pitchFamily="49" charset="0"/>
              </a:rPr>
              <a:t> not in('information_schema','</a:t>
            </a:r>
            <a:r>
              <a:rPr lang="en-US" altLang="en-US" sz="2000" b="1" i="1" dirty="0" err="1">
                <a:cs typeface="Courier New" panose="02070309020205020404" pitchFamily="49" charset="0"/>
              </a:rPr>
              <a:t>mysql</a:t>
            </a:r>
            <a:r>
              <a:rPr lang="en-US" altLang="en-US" sz="2000" b="1" i="1" dirty="0">
                <a:cs typeface="Courier New" panose="02070309020205020404" pitchFamily="49" charset="0"/>
              </a:rPr>
              <a:t>','</a:t>
            </a:r>
            <a:r>
              <a:rPr lang="en-US" altLang="en-US" sz="2000" b="1" i="1" dirty="0" err="1">
                <a:cs typeface="Courier New" panose="02070309020205020404" pitchFamily="49" charset="0"/>
              </a:rPr>
              <a:t>performance_schema</a:t>
            </a:r>
            <a:r>
              <a:rPr lang="en-US" altLang="en-US" sz="2000" b="1" i="1" dirty="0">
                <a:cs typeface="Courier New" panose="02070309020205020404" pitchFamily="49" charset="0"/>
              </a:rPr>
              <a:t>') ORDER BY </a:t>
            </a:r>
            <a:r>
              <a:rPr lang="en-US" altLang="en-US" sz="2000" b="1" i="1" dirty="0" err="1">
                <a:cs typeface="Courier New" panose="02070309020205020404" pitchFamily="49" charset="0"/>
              </a:rPr>
              <a:t>table_rows</a:t>
            </a:r>
            <a:r>
              <a:rPr lang="en-US" altLang="en-US" sz="2000" b="1" i="1" dirty="0">
                <a:cs typeface="Courier New" panose="02070309020205020404" pitchFamily="49" charset="0"/>
              </a:rPr>
              <a:t> </a:t>
            </a:r>
            <a:r>
              <a:rPr lang="en-US" altLang="en-US" sz="2000" b="1" i="1" dirty="0" err="1">
                <a:cs typeface="Courier New" panose="02070309020205020404" pitchFamily="49" charset="0"/>
              </a:rPr>
              <a:t>desc</a:t>
            </a:r>
            <a:r>
              <a:rPr lang="en-US" altLang="en-US" sz="2000" b="1" i="1" dirty="0">
                <a:cs typeface="Courier New" panose="02070309020205020404" pitchFamily="49" charset="0"/>
              </a:rPr>
              <a:t>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+----------------------------------+------------+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 |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table_rows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+----------------------------------+------------+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customers.orders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 | 2007       |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customers.contact_info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    | 1245       |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customers.rewards_points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 | 2147       |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business_contacts.company_info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 | 1340       |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business_contacts.phone_numbers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| 1712       |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sonar.project_measures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          | 178618     |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sonar.resource_index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            | 110328     |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sonar.rule_failures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             | 40793      |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+----------------------------------+------------+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7217" y="6483349"/>
            <a:ext cx="679884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4199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0877869" y="6329362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1FA2992A-3731-43BA-BC59-B591D48EF471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05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152" y="284410"/>
            <a:ext cx="9905998" cy="1478570"/>
          </a:xfrm>
        </p:spPr>
        <p:txBody>
          <a:bodyPr/>
          <a:lstStyle/>
          <a:p>
            <a:r>
              <a:rPr lang="en-US" dirty="0" smtClean="0"/>
              <a:t>Other things you could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50548"/>
            <a:ext cx="9905999" cy="3541714"/>
          </a:xfrm>
        </p:spPr>
        <p:txBody>
          <a:bodyPr>
            <a:noAutofit/>
          </a:bodyPr>
          <a:lstStyle/>
          <a:p>
            <a:r>
              <a:rPr lang="en-US" sz="2800" dirty="0" smtClean="0"/>
              <a:t>Write a query to list all the tables without a primary key</a:t>
            </a:r>
          </a:p>
          <a:p>
            <a:pPr lvl="1"/>
            <a:r>
              <a:rPr lang="en-US" sz="24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SELECT </a:t>
            </a:r>
            <a:r>
              <a:rPr lang="en-US" sz="2400" b="1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t.table_name</a:t>
            </a:r>
            <a:r>
              <a:rPr lang="en-US" sz="24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FROM tables t LEFT JOIN </a:t>
            </a:r>
            <a:r>
              <a:rPr lang="en-US" sz="24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TABLE_CONSTRAINTS </a:t>
            </a:r>
            <a:r>
              <a:rPr lang="en-US" sz="2400" b="1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tc</a:t>
            </a:r>
            <a:r>
              <a:rPr lang="en-US" sz="24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ON </a:t>
            </a:r>
            <a:r>
              <a:rPr lang="en-US" sz="2400" b="1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t.table_schema</a:t>
            </a:r>
            <a:r>
              <a:rPr lang="en-US" sz="24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= </a:t>
            </a:r>
            <a:r>
              <a:rPr lang="en-US" sz="2400" b="1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tc.table_schema</a:t>
            </a:r>
            <a:r>
              <a:rPr lang="en-US" sz="24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AND </a:t>
            </a:r>
            <a:r>
              <a:rPr lang="en-US" sz="2400" b="1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t.table_name</a:t>
            </a:r>
            <a:r>
              <a:rPr lang="en-US" sz="24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= </a:t>
            </a:r>
            <a:r>
              <a:rPr lang="en-US" sz="2400" b="1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tc.table_name</a:t>
            </a:r>
            <a:r>
              <a:rPr lang="en-US" sz="24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AND </a:t>
            </a:r>
            <a:r>
              <a:rPr lang="en-US" sz="2400" b="1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constraint_type</a:t>
            </a:r>
            <a:r>
              <a:rPr lang="en-US" sz="24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='PRIMARY KEY' WHERE </a:t>
            </a:r>
            <a:r>
              <a:rPr lang="en-US" sz="2400" b="1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tc.constraint_name</a:t>
            </a:r>
            <a:r>
              <a:rPr lang="en-US" sz="24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IS NULL AND </a:t>
            </a:r>
            <a:r>
              <a:rPr lang="en-US" sz="2400" b="1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t.table_type</a:t>
            </a:r>
            <a:r>
              <a:rPr lang="en-US" sz="24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='BASE </a:t>
            </a:r>
            <a:r>
              <a:rPr lang="en-US" sz="24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TABLE‘;</a:t>
            </a:r>
          </a:p>
          <a:p>
            <a:r>
              <a:rPr lang="en-US" sz="2800" dirty="0" smtClean="0"/>
              <a:t>Find the top 5 largest tables in a database</a:t>
            </a:r>
          </a:p>
          <a:p>
            <a:pPr lvl="1"/>
            <a:r>
              <a:rPr lang="en-US" sz="24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SELECT </a:t>
            </a:r>
            <a:r>
              <a:rPr lang="en-US" sz="24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table_schema</a:t>
            </a:r>
            <a:r>
              <a:rPr lang="en-US" sz="24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4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table_name</a:t>
            </a:r>
            <a:r>
              <a:rPr lang="en-US" sz="24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4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data_length</a:t>
            </a:r>
            <a:r>
              <a:rPr lang="en-US" sz="24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FROM tables ORDER BY </a:t>
            </a:r>
            <a:r>
              <a:rPr lang="en-US" sz="24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data_length</a:t>
            </a:r>
            <a:r>
              <a:rPr lang="en-US" sz="24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DESC LIMIT 5;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6672" y="6258413"/>
            <a:ext cx="6239309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90345" y="6291872"/>
            <a:ext cx="1314131" cy="365125"/>
          </a:xfrm>
        </p:spPr>
        <p:txBody>
          <a:bodyPr/>
          <a:lstStyle/>
          <a:p>
            <a:fld id="{6D22F896-40B5-4ADD-8801-0D06FADFA095}" type="slidenum">
              <a:rPr lang="en-US" sz="2000" smtClean="0"/>
              <a:pPr/>
              <a:t>16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179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884362"/>
            <a:ext cx="10481628" cy="3998912"/>
          </a:xfrm>
        </p:spPr>
        <p:txBody>
          <a:bodyPr>
            <a:normAutofit/>
          </a:bodyPr>
          <a:lstStyle/>
          <a:p>
            <a:r>
              <a:rPr lang="en-US" dirty="0" smtClean="0"/>
              <a:t>Upon completion of this video, you should be able to:</a:t>
            </a:r>
          </a:p>
          <a:p>
            <a:pPr lvl="1"/>
            <a:r>
              <a:rPr lang="en-US" dirty="0" smtClean="0"/>
              <a:t>Describe how a DBMS is structured</a:t>
            </a:r>
          </a:p>
          <a:p>
            <a:pPr lvl="1"/>
            <a:r>
              <a:rPr lang="en-US" dirty="0" smtClean="0"/>
              <a:t>List at least 4 tables in the system catalog</a:t>
            </a:r>
          </a:p>
          <a:p>
            <a:pPr lvl="1"/>
            <a:r>
              <a:rPr lang="en-US" dirty="0" smtClean="0"/>
              <a:t>List at least 3 useful queries that you could use the system catalog to help you answer</a:t>
            </a:r>
          </a:p>
          <a:p>
            <a:pPr lvl="1"/>
            <a:r>
              <a:rPr lang="en-US" dirty="0" smtClean="0"/>
              <a:t>Display the tables in a database in 2 different ways.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2916" y="6113087"/>
            <a:ext cx="6239309" cy="365125"/>
          </a:xfrm>
        </p:spPr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28362" y="6248400"/>
            <a:ext cx="1314131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4945" y="6436633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877869" y="6254070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D3ABE028-837D-47B0-A35D-538F5FE9EE96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2590801" y="0"/>
            <a:ext cx="7089775" cy="68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System Tables </a:t>
            </a:r>
          </a:p>
        </p:txBody>
      </p:sp>
      <p:sp>
        <p:nvSpPr>
          <p:cNvPr id="1741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667000" y="3418802"/>
            <a:ext cx="7086600" cy="838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QUESTION:</a:t>
            </a:r>
            <a:r>
              <a:rPr lang="en-US" alt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What are some of the </a:t>
            </a:r>
            <a:r>
              <a:rPr lang="en-US" altLang="en-US" sz="28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things (</a:t>
            </a:r>
            <a:r>
              <a:rPr lang="en-US" alt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components) in a relational database: </a:t>
            </a:r>
          </a:p>
        </p:txBody>
      </p:sp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2667000" y="5179333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562" tIns="46038" rIns="182562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QUESTION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What is another word for a </a:t>
            </a:r>
            <a:r>
              <a:rPr lang="en-US" sz="28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thing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in an ER diagram? </a:t>
            </a: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2400300" y="963485"/>
            <a:ext cx="7620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562" tIns="46038" rIns="182562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QUESTION: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What  do you do if you create a </a:t>
            </a:r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table 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and can’t remember what type a particular column is?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27400" y="2034250"/>
            <a:ext cx="5232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ANSWER:  </a:t>
            </a:r>
            <a:br>
              <a:rPr lang="en-US" sz="2800" b="1" dirty="0" smtClean="0"/>
            </a:br>
            <a:r>
              <a:rPr lang="en-US" sz="2800" b="1" dirty="0" smtClean="0"/>
              <a:t>SHOW TABLES;</a:t>
            </a:r>
          </a:p>
          <a:p>
            <a:r>
              <a:rPr lang="en-US" sz="2800" b="1" dirty="0" smtClean="0"/>
              <a:t>DESCRIBE TABLE;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24600" y="4154019"/>
            <a:ext cx="523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Databases, Tables, Columns, </a:t>
            </a:r>
            <a:r>
              <a:rPr lang="en-US" sz="2800" b="1" dirty="0" err="1" smtClean="0"/>
              <a:t>DataTypes</a:t>
            </a:r>
            <a:r>
              <a:rPr lang="en-US" sz="2800" b="1" dirty="0" smtClean="0"/>
              <a:t>, Views;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324600" y="5822262"/>
            <a:ext cx="523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Entity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74477045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991" y="6289675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015980" y="6289675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3E7DDB96-2EE0-4A01-8529-301A5EEA8193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150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-20320" y="0"/>
            <a:ext cx="12212320" cy="6937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QUESTION: Draw a very simple ER diagram of a relational database: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3" y="1544045"/>
            <a:ext cx="11893254" cy="49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050C3715-F57E-4CC6-B86A-E29FBB7D1D0A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1509" name="Rectangle 46"/>
          <p:cNvSpPr>
            <a:spLocks noChangeArrowheads="1"/>
          </p:cNvSpPr>
          <p:nvPr/>
        </p:nvSpPr>
        <p:spPr bwMode="auto">
          <a:xfrm>
            <a:off x="1141411" y="175025"/>
            <a:ext cx="9944100" cy="1290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562" tIns="46038" rIns="182562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QUESTION: Map your ER diagram to a relational model and fill in some of the tables with a few records: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528742"/>
              </p:ext>
            </p:extLst>
          </p:nvPr>
        </p:nvGraphicFramePr>
        <p:xfrm>
          <a:off x="458694" y="1602620"/>
          <a:ext cx="3561976" cy="1653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717">
                  <a:extLst>
                    <a:ext uri="{9D8B030D-6E8A-4147-A177-3AD203B41FA5}">
                      <a16:colId xmlns:a16="http://schemas.microsoft.com/office/drawing/2014/main" val="3949594378"/>
                    </a:ext>
                  </a:extLst>
                </a:gridCol>
                <a:gridCol w="1331259">
                  <a:extLst>
                    <a:ext uri="{9D8B030D-6E8A-4147-A177-3AD203B41FA5}">
                      <a16:colId xmlns:a16="http://schemas.microsoft.com/office/drawing/2014/main" val="3036364052"/>
                    </a:ext>
                  </a:extLst>
                </a:gridCol>
              </a:tblGrid>
              <a:tr h="413373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DatabaseName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CreatorID</a:t>
                      </a:r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36336"/>
                  </a:ext>
                </a:extLst>
              </a:tr>
              <a:tr h="4133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vetoffice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lreid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091643"/>
                  </a:ext>
                </a:extLst>
              </a:tr>
              <a:tr h="413373">
                <a:tc>
                  <a:txBody>
                    <a:bodyPr/>
                    <a:lstStyle/>
                    <a:p>
                      <a:r>
                        <a:rPr lang="en-US" dirty="0" smtClean="0"/>
                        <a:t>assign2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lreid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95347"/>
                  </a:ext>
                </a:extLst>
              </a:tr>
              <a:tr h="4133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Information_schema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mysql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79792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398005"/>
              </p:ext>
            </p:extLst>
          </p:nvPr>
        </p:nvGraphicFramePr>
        <p:xfrm>
          <a:off x="6113461" y="1602620"/>
          <a:ext cx="5234791" cy="1653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3652">
                  <a:extLst>
                    <a:ext uri="{9D8B030D-6E8A-4147-A177-3AD203B41FA5}">
                      <a16:colId xmlns:a16="http://schemas.microsoft.com/office/drawing/2014/main" val="3949594378"/>
                    </a:ext>
                  </a:extLst>
                </a:gridCol>
                <a:gridCol w="1450197">
                  <a:extLst>
                    <a:ext uri="{9D8B030D-6E8A-4147-A177-3AD203B41FA5}">
                      <a16:colId xmlns:a16="http://schemas.microsoft.com/office/drawing/2014/main" val="3036364052"/>
                    </a:ext>
                  </a:extLst>
                </a:gridCol>
                <a:gridCol w="1710942">
                  <a:extLst>
                    <a:ext uri="{9D8B030D-6E8A-4147-A177-3AD203B41FA5}">
                      <a16:colId xmlns:a16="http://schemas.microsoft.com/office/drawing/2014/main" val="2233282260"/>
                    </a:ext>
                  </a:extLst>
                </a:gridCol>
              </a:tblGrid>
              <a:tr h="413373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DatabaseName</a:t>
                      </a:r>
                      <a:r>
                        <a:rPr lang="en-US" u="sng" dirty="0" smtClean="0"/>
                        <a:t>*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Table_Name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Autoincrement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36336"/>
                  </a:ext>
                </a:extLst>
              </a:tr>
              <a:tr h="4133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vetoffice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091643"/>
                  </a:ext>
                </a:extLst>
              </a:tr>
              <a:tr h="4133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vetoffice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owner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95347"/>
                  </a:ext>
                </a:extLst>
              </a:tr>
              <a:tr h="4133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Information_schema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79792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368815"/>
              </p:ext>
            </p:extLst>
          </p:nvPr>
        </p:nvGraphicFramePr>
        <p:xfrm>
          <a:off x="852133" y="3962400"/>
          <a:ext cx="7538831" cy="2849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721">
                  <a:extLst>
                    <a:ext uri="{9D8B030D-6E8A-4147-A177-3AD203B41FA5}">
                      <a16:colId xmlns:a16="http://schemas.microsoft.com/office/drawing/2014/main" val="3949594378"/>
                    </a:ext>
                  </a:extLst>
                </a:gridCol>
                <a:gridCol w="1574030">
                  <a:extLst>
                    <a:ext uri="{9D8B030D-6E8A-4147-A177-3AD203B41FA5}">
                      <a16:colId xmlns:a16="http://schemas.microsoft.com/office/drawing/2014/main" val="3036364052"/>
                    </a:ext>
                  </a:extLst>
                </a:gridCol>
                <a:gridCol w="1857040">
                  <a:extLst>
                    <a:ext uri="{9D8B030D-6E8A-4147-A177-3AD203B41FA5}">
                      <a16:colId xmlns:a16="http://schemas.microsoft.com/office/drawing/2014/main" val="2233282260"/>
                    </a:ext>
                  </a:extLst>
                </a:gridCol>
                <a:gridCol w="1857040">
                  <a:extLst>
                    <a:ext uri="{9D8B030D-6E8A-4147-A177-3AD203B41FA5}">
                      <a16:colId xmlns:a16="http://schemas.microsoft.com/office/drawing/2014/main" val="2593643838"/>
                    </a:ext>
                  </a:extLst>
                </a:gridCol>
              </a:tblGrid>
              <a:tr h="413373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DatabaseName</a:t>
                      </a:r>
                      <a:r>
                        <a:rPr lang="en-US" u="sng" dirty="0" smtClean="0"/>
                        <a:t>*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Table_Name</a:t>
                      </a:r>
                      <a:r>
                        <a:rPr lang="en-US" u="sng" dirty="0" smtClean="0"/>
                        <a:t>*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Column_Name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DataType</a:t>
                      </a:r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36336"/>
                  </a:ext>
                </a:extLst>
              </a:tr>
              <a:tr h="4133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vetoffice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091643"/>
                  </a:ext>
                </a:extLst>
              </a:tr>
              <a:tr h="4133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vetoffice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95347"/>
                  </a:ext>
                </a:extLst>
              </a:tr>
              <a:tr h="4133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vetoffice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797926"/>
                  </a:ext>
                </a:extLst>
              </a:tr>
              <a:tr h="3696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Information_schema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Table_Name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Varchar(40)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19793"/>
                  </a:ext>
                </a:extLst>
              </a:tr>
              <a:tr h="413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Information_schema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Table_Name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Varchar(40)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195938"/>
                  </a:ext>
                </a:extLst>
              </a:tr>
              <a:tr h="413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Information_schema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Column_Name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Varchar(40)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78449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8694" y="1163392"/>
            <a:ext cx="1532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Databases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113461" y="1126375"/>
            <a:ext cx="1532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TABLES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67074" y="3544909"/>
            <a:ext cx="1532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COLUMNS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6290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0211" y="6315073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172510" y="6315072"/>
            <a:ext cx="101949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AB6C1989-83AE-4B60-9E91-038D1F0FF5CE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2039777" y="350836"/>
            <a:ext cx="8497889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562" tIns="46038" rIns="182562" bIns="46038"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QUESTION: How do you think </a:t>
            </a:r>
            <a:r>
              <a:rPr lang="en-US" altLang="en-US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MySql</a:t>
            </a:r>
            <a:r>
              <a:rPr lang="en-US" alt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represents your database?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1789111" y="1417636"/>
            <a:ext cx="914558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2562" tIns="46038" rIns="182562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r>
              <a:rPr lang="en-US" sz="3200" dirty="0"/>
              <a:t>MySQL represents your </a:t>
            </a:r>
            <a:r>
              <a:rPr lang="en-US" sz="3200" dirty="0" smtClean="0"/>
              <a:t>databases </a:t>
            </a:r>
            <a:r>
              <a:rPr lang="en-US" sz="3200" dirty="0"/>
              <a:t>as a bunch of tables, just like you represent your database!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r>
              <a:rPr lang="en-US" sz="3200" dirty="0"/>
              <a:t>These tables are called </a:t>
            </a:r>
            <a:r>
              <a:rPr lang="en-US" sz="3200" dirty="0">
                <a:solidFill>
                  <a:schemeClr val="tx2"/>
                </a:solidFill>
              </a:rPr>
              <a:t>System Tables </a:t>
            </a:r>
            <a:r>
              <a:rPr lang="en-US" sz="3200" dirty="0"/>
              <a:t>or </a:t>
            </a:r>
            <a:r>
              <a:rPr lang="en-US" sz="3200" dirty="0">
                <a:solidFill>
                  <a:schemeClr val="tx2"/>
                </a:solidFill>
              </a:rPr>
              <a:t>System Catalog </a:t>
            </a:r>
            <a:r>
              <a:rPr lang="en-US" sz="3200" dirty="0"/>
              <a:t>or</a:t>
            </a:r>
            <a:r>
              <a:rPr lang="en-US" sz="3200" dirty="0">
                <a:solidFill>
                  <a:schemeClr val="accent4"/>
                </a:solidFill>
              </a:rPr>
              <a:t> </a:t>
            </a:r>
            <a:r>
              <a:rPr lang="en-US" sz="3200" dirty="0">
                <a:solidFill>
                  <a:schemeClr val="tx2"/>
                </a:solidFill>
              </a:rPr>
              <a:t>Data Dictionary </a:t>
            </a:r>
            <a:r>
              <a:rPr lang="en-US" sz="3200" dirty="0"/>
              <a:t>or</a:t>
            </a:r>
            <a:r>
              <a:rPr lang="en-US" sz="3200" dirty="0">
                <a:solidFill>
                  <a:schemeClr val="accent4"/>
                </a:solidFill>
              </a:rPr>
              <a:t> </a:t>
            </a:r>
            <a:r>
              <a:rPr lang="en-US" sz="3200" dirty="0">
                <a:solidFill>
                  <a:schemeClr val="tx2"/>
                </a:solidFill>
              </a:rPr>
              <a:t>Metadata</a:t>
            </a:r>
            <a:r>
              <a:rPr lang="en-US" sz="3200" dirty="0">
                <a:solidFill>
                  <a:schemeClr val="accent4"/>
                </a:solidFill>
              </a:rPr>
              <a:t> </a:t>
            </a:r>
            <a:r>
              <a:rPr lang="en-US" sz="3200" dirty="0"/>
              <a:t>or a mini database which describes your database.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r>
              <a:rPr lang="en-US" sz="3200" dirty="0"/>
              <a:t>System Catalog keeps track of all the table names, attribute names, attribute domains, descriptions of constraints, etc...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r>
              <a:rPr lang="en-US" sz="3200" dirty="0"/>
              <a:t>The Systems tables are hidden from you slightly but you can see them if you really want to </a:t>
            </a:r>
            <a:r>
              <a:rPr lang="en-US" sz="3200" dirty="0">
                <a:sym typeface="Wingdings" pitchFamily="2" charset="2"/>
              </a:rPr>
              <a:t>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52173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1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1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1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1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274637"/>
            <a:ext cx="9317039" cy="11731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Viewing the </a:t>
            </a:r>
            <a:r>
              <a:rPr lang="en-US" dirty="0" err="1" smtClean="0"/>
              <a:t>MySql</a:t>
            </a:r>
            <a:r>
              <a:rPr lang="en-US" dirty="0" smtClean="0"/>
              <a:t> System Catalog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8111" y="6470649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172510" y="6288086"/>
            <a:ext cx="101949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F9142941-EB22-421B-8ED8-89899DDFD63B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2400" dirty="0"/>
          </a:p>
        </p:txBody>
      </p:sp>
      <p:pic>
        <p:nvPicPr>
          <p:cNvPr id="256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54"/>
          <a:stretch/>
        </p:blipFill>
        <p:spPr bwMode="auto">
          <a:xfrm>
            <a:off x="7962900" y="1347787"/>
            <a:ext cx="3830172" cy="4940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5607" name="TextBox 6"/>
          <p:cNvSpPr txBox="1">
            <a:spLocks noChangeArrowheads="1"/>
          </p:cNvSpPr>
          <p:nvPr/>
        </p:nvSpPr>
        <p:spPr bwMode="auto">
          <a:xfrm>
            <a:off x="1141411" y="1447801"/>
            <a:ext cx="7011989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</a:rPr>
              <a:t>Notice the 2 databases circled.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</a:rPr>
              <a:t>You did NOT create those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</a:rPr>
              <a:t>They can be very useful, as you will see.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</a:rPr>
              <a:t>You can only read from these, you can NOT do any inserts, updates or delete operations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</a:rPr>
              <a:t>Need the </a:t>
            </a:r>
            <a:r>
              <a:rPr lang="en-US" altLang="en-US" sz="2800" i="1" dirty="0">
                <a:latin typeface="Times New Roman" panose="02020603050405020304" pitchFamily="18" charset="0"/>
              </a:rPr>
              <a:t>use</a:t>
            </a:r>
            <a:r>
              <a:rPr lang="en-US" altLang="en-US" sz="2800" dirty="0">
                <a:latin typeface="Times New Roman" panose="02020603050405020304" pitchFamily="18" charset="0"/>
              </a:rPr>
              <a:t> command </a:t>
            </a:r>
            <a:r>
              <a:rPr lang="en-US" altLang="en-US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br>
              <a:rPr lang="en-US" altLang="en-US" sz="2800" dirty="0"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en-US" altLang="en-US" sz="2800" b="1" i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USE </a:t>
            </a:r>
            <a:r>
              <a:rPr lang="en-US" altLang="en-US" sz="2800" b="1" i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information_schema</a:t>
            </a:r>
            <a:r>
              <a:rPr lang="en-US" altLang="en-US" sz="2800" b="1" i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;</a:t>
            </a:r>
            <a:endParaRPr lang="en-US" altLang="en-US" sz="2800" b="1" i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598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113" y="45430"/>
            <a:ext cx="9905998" cy="147857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Try these SQL commands in MySQL on your Virtual Machine:</a:t>
            </a:r>
            <a:endParaRPr lang="en-US" dirty="0"/>
          </a:p>
        </p:txBody>
      </p:sp>
      <p:sp>
        <p:nvSpPr>
          <p:cNvPr id="27651" name="Content Placeholder 5"/>
          <p:cNvSpPr>
            <a:spLocks noGrp="1"/>
          </p:cNvSpPr>
          <p:nvPr>
            <p:ph idx="1"/>
          </p:nvPr>
        </p:nvSpPr>
        <p:spPr>
          <a:xfrm>
            <a:off x="2127738" y="1524000"/>
            <a:ext cx="9530862" cy="5181600"/>
          </a:xfrm>
        </p:spPr>
        <p:txBody>
          <a:bodyPr>
            <a:no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800" b="1" i="1" dirty="0" smtClean="0"/>
              <a:t>SHOW DATABASES</a:t>
            </a:r>
            <a:r>
              <a:rPr lang="en-US" altLang="en-US" sz="2800" i="1" dirty="0" smtClean="0"/>
              <a:t>;</a:t>
            </a:r>
            <a:endParaRPr lang="en-US" altLang="en-US" sz="2800" i="1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800" dirty="0" smtClean="0"/>
              <a:t>OR</a:t>
            </a:r>
            <a:endParaRPr lang="en-US" altLang="en-US" sz="2800" dirty="0" smtClean="0"/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800" b="1" i="1" dirty="0" smtClean="0"/>
              <a:t>SELECT  </a:t>
            </a:r>
            <a:r>
              <a:rPr lang="en-US" altLang="en-US" sz="2800" b="1" i="1" dirty="0"/>
              <a:t>SCHEMA_NAME </a:t>
            </a:r>
            <a:r>
              <a:rPr lang="en-US" altLang="en-US" sz="2800" b="1" i="1" dirty="0" smtClean="0"/>
              <a:t>FROM </a:t>
            </a:r>
            <a:r>
              <a:rPr lang="en-US" altLang="en-US" sz="2800" b="1" i="1" dirty="0" err="1"/>
              <a:t>information_schema.SCHEMATA</a:t>
            </a:r>
            <a:r>
              <a:rPr lang="en-US" altLang="en-US" sz="2800" b="1" i="1" dirty="0"/>
              <a:t>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800" dirty="0" smtClean="0"/>
              <a:t>OR</a:t>
            </a:r>
            <a:endParaRPr lang="en-US" altLang="en-US" sz="2800" dirty="0" smtClean="0"/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800" b="1" i="1" dirty="0" smtClean="0"/>
              <a:t>USE </a:t>
            </a:r>
            <a:r>
              <a:rPr lang="en-US" altLang="en-US" sz="2800" b="1" i="1" dirty="0" err="1"/>
              <a:t>information_schema</a:t>
            </a:r>
            <a:r>
              <a:rPr lang="en-US" altLang="en-US" sz="2800" b="1" i="1" dirty="0"/>
              <a:t>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800" b="1" i="1" dirty="0" smtClean="0"/>
              <a:t>SELECT </a:t>
            </a:r>
            <a:r>
              <a:rPr lang="en-US" altLang="en-US" sz="2800" b="1" i="1" dirty="0" smtClean="0"/>
              <a:t> </a:t>
            </a:r>
            <a:r>
              <a:rPr lang="en-US" altLang="en-US" sz="2800" b="1" i="1" dirty="0"/>
              <a:t>SCHEMA_NAME </a:t>
            </a:r>
            <a:r>
              <a:rPr lang="en-US" altLang="en-US" sz="2800" b="1" i="1" dirty="0"/>
              <a:t> </a:t>
            </a:r>
            <a:r>
              <a:rPr lang="en-US" altLang="en-US" sz="2800" b="1" i="1" dirty="0" smtClean="0"/>
              <a:t>FROM </a:t>
            </a:r>
            <a:r>
              <a:rPr lang="en-US" altLang="en-US" sz="2800" b="1" i="1" dirty="0" smtClean="0"/>
              <a:t>SCHEMATA</a:t>
            </a:r>
            <a:r>
              <a:rPr lang="en-US" altLang="en-US" sz="2800" b="1" i="1" dirty="0"/>
              <a:t>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800" b="1" i="1" dirty="0" smtClean="0"/>
              <a:t>SELECT * FROM </a:t>
            </a:r>
            <a:r>
              <a:rPr lang="en-US" altLang="en-US" sz="2800" b="1" i="1" dirty="0"/>
              <a:t>SCHEMATA;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13" y="6492875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CS33s9</a:t>
            </a:r>
            <a:endParaRPr lang="en-US" dirty="0"/>
          </a:p>
        </p:txBody>
      </p:sp>
      <p:sp>
        <p:nvSpPr>
          <p:cNvPr id="27654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0877869" y="6340475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9C19E0D4-8C37-4474-A4C4-EB2E4E7B3707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12628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14400"/>
            <a:ext cx="9905999" cy="487680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QUESTION:  so what does the SCHEMATA table hold?</a:t>
            </a:r>
          </a:p>
          <a:p>
            <a:pPr>
              <a:defRPr/>
            </a:pPr>
            <a:r>
              <a:rPr lang="en-US" sz="3200" b="1" dirty="0" smtClean="0"/>
              <a:t>ANSWER: all our databases (a row for each database)</a:t>
            </a:r>
            <a:endParaRPr lang="en-US" sz="3200" b="1" dirty="0"/>
          </a:p>
          <a:p>
            <a:pPr marL="82550" indent="0">
              <a:buNone/>
              <a:defRPr/>
            </a:pPr>
            <a:endParaRPr lang="en-US" sz="32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defRPr/>
            </a:pPr>
            <a:r>
              <a:rPr lang="en-US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QUESTION: What is the SCHEMA_NAME</a:t>
            </a:r>
            <a:r>
              <a:rPr lang="en-US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</a:p>
          <a:p>
            <a:pPr>
              <a:defRPr/>
            </a:pPr>
            <a:r>
              <a:rPr lang="en-US" sz="3200" b="1" dirty="0" smtClean="0"/>
              <a:t>ANSWER: the UNIQUE name of each database (the primary key for this table!)</a:t>
            </a:r>
            <a:endParaRPr lang="en-US" sz="32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63568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047411" y="6281005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/>
            <a:fld id="{C9195C56-B14E-41B9-93D7-9CAA8A548E9C}" type="slidenum">
              <a:rPr lang="en-US" altLang="en-US" smtClean="0"/>
              <a:pPr lvl="1"/>
              <a:t>9</a:t>
            </a:fld>
            <a:endParaRPr lang="en-US" altLang="en-US" dirty="0" smtClean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7036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43085</TotalTime>
  <Words>890</Words>
  <Application>Microsoft Office PowerPoint</Application>
  <PresentationFormat>Widescreen</PresentationFormat>
  <Paragraphs>225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Courier New</vt:lpstr>
      <vt:lpstr>Gill Sans MT</vt:lpstr>
      <vt:lpstr>Times New Roman</vt:lpstr>
      <vt:lpstr>Trebuchet MS</vt:lpstr>
      <vt:lpstr>Tw Cen MT</vt:lpstr>
      <vt:lpstr>Wingdings</vt:lpstr>
      <vt:lpstr>Wingdings 2</vt:lpstr>
      <vt:lpstr>Circuit</vt:lpstr>
      <vt:lpstr>Week 8</vt:lpstr>
      <vt:lpstr>Student Objectives</vt:lpstr>
      <vt:lpstr>System Tables </vt:lpstr>
      <vt:lpstr>PowerPoint Presentation</vt:lpstr>
      <vt:lpstr>PowerPoint Presentation</vt:lpstr>
      <vt:lpstr>PowerPoint Presentation</vt:lpstr>
      <vt:lpstr>Viewing the MySql System Catalog</vt:lpstr>
      <vt:lpstr>Try these SQL commands in MySQL on your Virtual Machine:</vt:lpstr>
      <vt:lpstr>PowerPoint Presentation</vt:lpstr>
      <vt:lpstr>Now try this…</vt:lpstr>
      <vt:lpstr>Question: how would you only show the table names in a particular database?</vt:lpstr>
      <vt:lpstr>Type of information you can get from the System Catalog:</vt:lpstr>
      <vt:lpstr>PowerPoint Presentation</vt:lpstr>
      <vt:lpstr>PowerPoint Presentation</vt:lpstr>
      <vt:lpstr>Why are System/Catalog tables useful?</vt:lpstr>
      <vt:lpstr>Other things you could do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402</cp:revision>
  <dcterms:created xsi:type="dcterms:W3CDTF">2018-03-21T22:41:40Z</dcterms:created>
  <dcterms:modified xsi:type="dcterms:W3CDTF">2018-10-02T19:38:29Z</dcterms:modified>
</cp:coreProperties>
</file>