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67" r:id="rId2"/>
    <p:sldId id="265" r:id="rId3"/>
    <p:sldId id="279" r:id="rId4"/>
    <p:sldId id="281" r:id="rId5"/>
    <p:sldId id="282" r:id="rId6"/>
    <p:sldId id="283" r:id="rId7"/>
    <p:sldId id="284" r:id="rId8"/>
    <p:sldId id="285" r:id="rId9"/>
    <p:sldId id="287" r:id="rId10"/>
    <p:sldId id="288" r:id="rId11"/>
    <p:sldId id="28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515" autoAdjust="0"/>
  </p:normalViewPr>
  <p:slideViewPr>
    <p:cSldViewPr snapToGrid="0">
      <p:cViewPr varScale="1">
        <p:scale>
          <a:sx n="71" d="100"/>
          <a:sy n="71" d="100"/>
        </p:scale>
        <p:origin x="10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9221067" cy="1655762"/>
          </a:xfrm>
        </p:spPr>
        <p:txBody>
          <a:bodyPr/>
          <a:lstStyle/>
          <a:p>
            <a:r>
              <a:rPr lang="en-US" dirty="0" smtClean="0"/>
              <a:t>More SQL - Triggers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176" y="6480372"/>
            <a:ext cx="5124886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97491" y="637715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57463" y="1"/>
            <a:ext cx="7499350" cy="4111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Another Example Continued:</a:t>
            </a:r>
            <a:endParaRPr lang="en-US" dirty="0"/>
          </a:p>
        </p:txBody>
      </p:sp>
      <p:sp>
        <p:nvSpPr>
          <p:cNvPr id="79875" name="Content Placeholder 6"/>
          <p:cNvSpPr>
            <a:spLocks noGrp="1"/>
          </p:cNvSpPr>
          <p:nvPr>
            <p:ph idx="1"/>
          </p:nvPr>
        </p:nvSpPr>
        <p:spPr>
          <a:xfrm>
            <a:off x="2530475" y="382588"/>
            <a:ext cx="7499350" cy="444500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/>
              <a:t>Now try this out in your </a:t>
            </a:r>
            <a:r>
              <a:rPr lang="en-US" altLang="en-US" sz="2000" dirty="0" smtClean="0"/>
              <a:t>Virtual Machine </a:t>
            </a:r>
            <a:endParaRPr lang="en-US" altLang="en-US" sz="20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841" y="6442075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7987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0977880" y="6442074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AD1AAC0F-0C70-4BA8-A3C4-15B2AAA86E16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585" y="805556"/>
            <a:ext cx="5384800" cy="60016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 err="1"/>
              <a:t>vetoffice</a:t>
            </a:r>
            <a:r>
              <a:rPr lang="en-US" sz="1100" dirty="0"/>
              <a:t>=&gt; INSERT INTO test3 (b3) VALUES ('cow'), ('cow'), ('cow'), ('cow'), ('cow'), ('cow'), ('cow'), ('cow'), ('cow'), ('cow');</a:t>
            </a:r>
          </a:p>
          <a:p>
            <a:pPr>
              <a:defRPr/>
            </a:pPr>
            <a:r>
              <a:rPr lang="en-US" sz="1100" dirty="0"/>
              <a:t>INSERT 0 10</a:t>
            </a:r>
          </a:p>
          <a:p>
            <a:pPr>
              <a:defRPr/>
            </a:pPr>
            <a:r>
              <a:rPr lang="en-US" sz="1100" dirty="0" err="1"/>
              <a:t>vetoffice</a:t>
            </a:r>
            <a:r>
              <a:rPr lang="en-US" sz="1100" dirty="0"/>
              <a:t>=&gt; SELECT * FROM test3;</a:t>
            </a:r>
          </a:p>
          <a:p>
            <a:pPr>
              <a:defRPr/>
            </a:pPr>
            <a:r>
              <a:rPr lang="en-US" sz="1100" dirty="0"/>
              <a:t> a3 | b3</a:t>
            </a:r>
          </a:p>
          <a:p>
            <a:pPr>
              <a:defRPr/>
            </a:pPr>
            <a:r>
              <a:rPr lang="en-US" sz="1100" dirty="0"/>
              <a:t>----+-----</a:t>
            </a:r>
          </a:p>
          <a:p>
            <a:pPr>
              <a:defRPr/>
            </a:pPr>
            <a:r>
              <a:rPr lang="en-US" sz="1100" dirty="0"/>
              <a:t>  1 | cow</a:t>
            </a:r>
          </a:p>
          <a:p>
            <a:pPr>
              <a:defRPr/>
            </a:pPr>
            <a:r>
              <a:rPr lang="en-US" sz="1100" dirty="0"/>
              <a:t>  2 | cow</a:t>
            </a:r>
          </a:p>
          <a:p>
            <a:pPr>
              <a:defRPr/>
            </a:pPr>
            <a:r>
              <a:rPr lang="en-US" sz="1100" dirty="0"/>
              <a:t>  3 | cow</a:t>
            </a:r>
          </a:p>
          <a:p>
            <a:pPr>
              <a:defRPr/>
            </a:pPr>
            <a:r>
              <a:rPr lang="en-US" sz="1100" dirty="0"/>
              <a:t>  4 | cow</a:t>
            </a:r>
          </a:p>
          <a:p>
            <a:pPr>
              <a:defRPr/>
            </a:pPr>
            <a:r>
              <a:rPr lang="en-US" sz="1100" dirty="0"/>
              <a:t>  5 | cow</a:t>
            </a:r>
          </a:p>
          <a:p>
            <a:pPr>
              <a:defRPr/>
            </a:pPr>
            <a:r>
              <a:rPr lang="en-US" sz="1100" dirty="0"/>
              <a:t>  6 | cow</a:t>
            </a:r>
          </a:p>
          <a:p>
            <a:pPr>
              <a:defRPr/>
            </a:pPr>
            <a:r>
              <a:rPr lang="en-US" sz="1100" dirty="0"/>
              <a:t>  7 | cow</a:t>
            </a:r>
          </a:p>
          <a:p>
            <a:pPr>
              <a:defRPr/>
            </a:pPr>
            <a:r>
              <a:rPr lang="en-US" sz="1100" dirty="0"/>
              <a:t>  8 | cow</a:t>
            </a:r>
          </a:p>
          <a:p>
            <a:pPr>
              <a:defRPr/>
            </a:pPr>
            <a:r>
              <a:rPr lang="en-US" sz="1100" dirty="0"/>
              <a:t>  9 | cow</a:t>
            </a:r>
          </a:p>
          <a:p>
            <a:pPr>
              <a:defRPr/>
            </a:pPr>
            <a:r>
              <a:rPr lang="en-US" sz="1100" dirty="0"/>
              <a:t> 10 | cow</a:t>
            </a:r>
          </a:p>
          <a:p>
            <a:pPr>
              <a:defRPr/>
            </a:pPr>
            <a:r>
              <a:rPr lang="en-US" sz="1100" dirty="0"/>
              <a:t>(10 rows)</a:t>
            </a:r>
          </a:p>
          <a:p>
            <a:pPr>
              <a:defRPr/>
            </a:pPr>
            <a:endParaRPr lang="en-US" sz="1100" dirty="0"/>
          </a:p>
          <a:p>
            <a:pPr>
              <a:defRPr/>
            </a:pPr>
            <a:r>
              <a:rPr lang="en-US" sz="1100" dirty="0" err="1"/>
              <a:t>vetoffice</a:t>
            </a:r>
            <a:r>
              <a:rPr lang="en-US" sz="1100" dirty="0"/>
              <a:t>=&gt; INSERT INTO test4 (b4) VALUES (0), (0), (0), (0), (0), (0), (0), (0), (0), (0);</a:t>
            </a:r>
          </a:p>
          <a:p>
            <a:pPr>
              <a:defRPr/>
            </a:pPr>
            <a:r>
              <a:rPr lang="en-US" sz="1100" dirty="0"/>
              <a:t>INSERT 0 10</a:t>
            </a:r>
          </a:p>
          <a:p>
            <a:pPr>
              <a:defRPr/>
            </a:pPr>
            <a:r>
              <a:rPr lang="en-US" sz="1100" dirty="0" err="1"/>
              <a:t>vetoffice</a:t>
            </a:r>
            <a:r>
              <a:rPr lang="en-US" sz="1100" dirty="0"/>
              <a:t>=&gt; SELECT * FROM test4;</a:t>
            </a:r>
          </a:p>
          <a:p>
            <a:pPr>
              <a:defRPr/>
            </a:pPr>
            <a:r>
              <a:rPr lang="en-US" sz="1100" dirty="0"/>
              <a:t> a4 | b4</a:t>
            </a:r>
          </a:p>
          <a:p>
            <a:pPr>
              <a:defRPr/>
            </a:pPr>
            <a:r>
              <a:rPr lang="en-US" sz="1100" dirty="0"/>
              <a:t>----+----</a:t>
            </a:r>
          </a:p>
          <a:p>
            <a:pPr>
              <a:defRPr/>
            </a:pPr>
            <a:r>
              <a:rPr lang="en-US" sz="1100" dirty="0"/>
              <a:t>  1 |  0</a:t>
            </a:r>
          </a:p>
          <a:p>
            <a:pPr>
              <a:defRPr/>
            </a:pPr>
            <a:r>
              <a:rPr lang="en-US" sz="1100" dirty="0"/>
              <a:t>  2 |  0</a:t>
            </a:r>
          </a:p>
          <a:p>
            <a:pPr>
              <a:defRPr/>
            </a:pPr>
            <a:r>
              <a:rPr lang="en-US" sz="1100" dirty="0"/>
              <a:t>  3 |  0</a:t>
            </a:r>
          </a:p>
          <a:p>
            <a:pPr>
              <a:defRPr/>
            </a:pPr>
            <a:r>
              <a:rPr lang="en-US" sz="1100" dirty="0"/>
              <a:t>  4 |  0</a:t>
            </a:r>
          </a:p>
          <a:p>
            <a:pPr>
              <a:defRPr/>
            </a:pPr>
            <a:r>
              <a:rPr lang="en-US" sz="1100" dirty="0"/>
              <a:t>  5 |  0</a:t>
            </a:r>
          </a:p>
          <a:p>
            <a:pPr>
              <a:defRPr/>
            </a:pPr>
            <a:r>
              <a:rPr lang="en-US" sz="1100" dirty="0"/>
              <a:t>  6 |  0</a:t>
            </a:r>
          </a:p>
          <a:p>
            <a:pPr>
              <a:defRPr/>
            </a:pPr>
            <a:r>
              <a:rPr lang="en-US" sz="1100" dirty="0"/>
              <a:t>  7 |  0</a:t>
            </a:r>
          </a:p>
          <a:p>
            <a:pPr>
              <a:defRPr/>
            </a:pPr>
            <a:r>
              <a:rPr lang="en-US" sz="1100" dirty="0"/>
              <a:t>  8 |  0</a:t>
            </a:r>
          </a:p>
          <a:p>
            <a:pPr>
              <a:defRPr/>
            </a:pPr>
            <a:r>
              <a:rPr lang="en-US" sz="1100" dirty="0"/>
              <a:t>  9 |  0</a:t>
            </a:r>
          </a:p>
          <a:p>
            <a:pPr>
              <a:defRPr/>
            </a:pPr>
            <a:r>
              <a:rPr lang="en-US" sz="1100" dirty="0"/>
              <a:t> 10 |  0</a:t>
            </a:r>
          </a:p>
          <a:p>
            <a:pPr>
              <a:defRPr/>
            </a:pPr>
            <a:r>
              <a:rPr lang="en-US" sz="1100" dirty="0"/>
              <a:t>(10 rows)</a:t>
            </a:r>
          </a:p>
          <a:p>
            <a:pPr>
              <a:defRPr/>
            </a:pP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5196840" y="1207768"/>
            <a:ext cx="5492750" cy="54168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err="1"/>
              <a:t>vetoffice</a:t>
            </a:r>
            <a:r>
              <a:rPr lang="en-US" sz="1200" dirty="0"/>
              <a:t>=&gt; INSERT INTO test1 VALUES (1), (3), (1), (7), (1), (8), (4), (4);</a:t>
            </a:r>
          </a:p>
          <a:p>
            <a:pPr>
              <a:defRPr/>
            </a:pPr>
            <a:r>
              <a:rPr lang="en-US" sz="1200" dirty="0"/>
              <a:t>INSERT 0 8</a:t>
            </a:r>
          </a:p>
          <a:p>
            <a:pPr>
              <a:defRPr/>
            </a:pPr>
            <a:r>
              <a:rPr lang="en-US" sz="1200" dirty="0" err="1"/>
              <a:t>vetoffice</a:t>
            </a:r>
            <a:r>
              <a:rPr lang="en-US" sz="1200" dirty="0"/>
              <a:t>=&gt; SELECT * from test1;</a:t>
            </a:r>
          </a:p>
          <a:p>
            <a:pPr>
              <a:defRPr/>
            </a:pPr>
            <a:r>
              <a:rPr lang="en-US" sz="1200" dirty="0"/>
              <a:t> a1</a:t>
            </a:r>
          </a:p>
          <a:p>
            <a:pPr>
              <a:defRPr/>
            </a:pPr>
            <a:r>
              <a:rPr lang="en-US" sz="1200" dirty="0"/>
              <a:t>----</a:t>
            </a:r>
          </a:p>
          <a:p>
            <a:pPr>
              <a:defRPr/>
            </a:pPr>
            <a:r>
              <a:rPr lang="en-US" sz="1200" dirty="0"/>
              <a:t>  1</a:t>
            </a:r>
          </a:p>
          <a:p>
            <a:pPr>
              <a:defRPr/>
            </a:pPr>
            <a:r>
              <a:rPr lang="en-US" sz="1200" dirty="0"/>
              <a:t>  3</a:t>
            </a:r>
          </a:p>
          <a:p>
            <a:pPr>
              <a:defRPr/>
            </a:pPr>
            <a:r>
              <a:rPr lang="en-US" sz="1200" dirty="0"/>
              <a:t>  1</a:t>
            </a:r>
          </a:p>
          <a:p>
            <a:pPr>
              <a:defRPr/>
            </a:pPr>
            <a:r>
              <a:rPr lang="en-US" sz="1200" dirty="0"/>
              <a:t>  7</a:t>
            </a:r>
          </a:p>
          <a:p>
            <a:pPr>
              <a:defRPr/>
            </a:pPr>
            <a:r>
              <a:rPr lang="en-US" sz="1200" dirty="0"/>
              <a:t>  1</a:t>
            </a:r>
          </a:p>
          <a:p>
            <a:pPr>
              <a:defRPr/>
            </a:pPr>
            <a:r>
              <a:rPr lang="en-US" sz="1200" dirty="0"/>
              <a:t>  8</a:t>
            </a:r>
          </a:p>
          <a:p>
            <a:pPr>
              <a:defRPr/>
            </a:pPr>
            <a:r>
              <a:rPr lang="en-US" sz="1200" dirty="0"/>
              <a:t>  4</a:t>
            </a:r>
          </a:p>
          <a:p>
            <a:pPr>
              <a:defRPr/>
            </a:pPr>
            <a:r>
              <a:rPr lang="en-US" sz="1200" dirty="0"/>
              <a:t>  4</a:t>
            </a:r>
          </a:p>
          <a:p>
            <a:pPr>
              <a:defRPr/>
            </a:pPr>
            <a:r>
              <a:rPr lang="en-US" sz="1200" dirty="0"/>
              <a:t>(8 rows)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 err="1"/>
              <a:t>vetoffice</a:t>
            </a:r>
            <a:r>
              <a:rPr lang="en-US" sz="1200" dirty="0"/>
              <a:t>=&gt; SELECT * from test2;</a:t>
            </a:r>
          </a:p>
          <a:p>
            <a:pPr>
              <a:defRPr/>
            </a:pPr>
            <a:r>
              <a:rPr lang="en-US" sz="1200" dirty="0"/>
              <a:t> a2</a:t>
            </a:r>
          </a:p>
          <a:p>
            <a:pPr>
              <a:defRPr/>
            </a:pPr>
            <a:r>
              <a:rPr lang="en-US" sz="1200" dirty="0"/>
              <a:t>----</a:t>
            </a:r>
          </a:p>
          <a:p>
            <a:pPr>
              <a:defRPr/>
            </a:pPr>
            <a:r>
              <a:rPr lang="en-US" sz="1200" dirty="0"/>
              <a:t>  1</a:t>
            </a:r>
          </a:p>
          <a:p>
            <a:pPr>
              <a:defRPr/>
            </a:pPr>
            <a:r>
              <a:rPr lang="en-US" sz="1200" dirty="0"/>
              <a:t>  3</a:t>
            </a:r>
          </a:p>
          <a:p>
            <a:pPr>
              <a:defRPr/>
            </a:pPr>
            <a:r>
              <a:rPr lang="en-US" sz="1200" dirty="0"/>
              <a:t>  1</a:t>
            </a:r>
          </a:p>
          <a:p>
            <a:pPr>
              <a:defRPr/>
            </a:pPr>
            <a:r>
              <a:rPr lang="en-US" sz="1200" dirty="0"/>
              <a:t>  7</a:t>
            </a:r>
          </a:p>
          <a:p>
            <a:pPr>
              <a:defRPr/>
            </a:pPr>
            <a:r>
              <a:rPr lang="en-US" sz="1200" dirty="0"/>
              <a:t>  1</a:t>
            </a:r>
          </a:p>
          <a:p>
            <a:pPr>
              <a:defRPr/>
            </a:pPr>
            <a:r>
              <a:rPr lang="en-US" sz="1200" dirty="0"/>
              <a:t>  8</a:t>
            </a:r>
          </a:p>
          <a:p>
            <a:pPr>
              <a:defRPr/>
            </a:pPr>
            <a:r>
              <a:rPr lang="en-US" sz="1200" dirty="0"/>
              <a:t>  4</a:t>
            </a:r>
          </a:p>
          <a:p>
            <a:pPr>
              <a:defRPr/>
            </a:pPr>
            <a:r>
              <a:rPr lang="en-US" sz="1200" dirty="0"/>
              <a:t>  4</a:t>
            </a:r>
          </a:p>
          <a:p>
            <a:pPr>
              <a:defRPr/>
            </a:pPr>
            <a:r>
              <a:rPr lang="en-US" sz="1200" dirty="0"/>
              <a:t>(8 rows)</a:t>
            </a:r>
          </a:p>
          <a:p>
            <a:pPr>
              <a:defRPr/>
            </a:pP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9526190" y="1733093"/>
            <a:ext cx="2499520" cy="47089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 err="1"/>
              <a:t>vetoffice</a:t>
            </a:r>
            <a:r>
              <a:rPr lang="en-US" sz="1200" dirty="0"/>
              <a:t>=&gt; SELECT * from test3;</a:t>
            </a:r>
          </a:p>
          <a:p>
            <a:pPr>
              <a:defRPr/>
            </a:pPr>
            <a:r>
              <a:rPr lang="en-US" sz="1200" dirty="0"/>
              <a:t> a3 | b3</a:t>
            </a:r>
          </a:p>
          <a:p>
            <a:pPr>
              <a:defRPr/>
            </a:pPr>
            <a:r>
              <a:rPr lang="en-US" sz="1200" dirty="0"/>
              <a:t>----+-----</a:t>
            </a:r>
          </a:p>
          <a:p>
            <a:pPr>
              <a:defRPr/>
            </a:pPr>
            <a:r>
              <a:rPr lang="en-US" sz="1200" dirty="0"/>
              <a:t>  2 | cow</a:t>
            </a:r>
          </a:p>
          <a:p>
            <a:pPr>
              <a:defRPr/>
            </a:pPr>
            <a:r>
              <a:rPr lang="en-US" sz="1200" dirty="0"/>
              <a:t>  5 | cow</a:t>
            </a:r>
          </a:p>
          <a:p>
            <a:pPr>
              <a:defRPr/>
            </a:pPr>
            <a:r>
              <a:rPr lang="en-US" sz="1200" dirty="0"/>
              <a:t>  6 | cow</a:t>
            </a:r>
          </a:p>
          <a:p>
            <a:pPr>
              <a:defRPr/>
            </a:pPr>
            <a:r>
              <a:rPr lang="en-US" sz="1200" dirty="0"/>
              <a:t>  9 | cow</a:t>
            </a:r>
          </a:p>
          <a:p>
            <a:pPr>
              <a:defRPr/>
            </a:pPr>
            <a:r>
              <a:rPr lang="en-US" sz="1200" dirty="0"/>
              <a:t> 10 | cow</a:t>
            </a:r>
          </a:p>
          <a:p>
            <a:pPr>
              <a:defRPr/>
            </a:pPr>
            <a:r>
              <a:rPr lang="en-US" sz="1200" dirty="0"/>
              <a:t>(5 rows)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 err="1"/>
              <a:t>vetoffice</a:t>
            </a:r>
            <a:r>
              <a:rPr lang="en-US" sz="1200" dirty="0"/>
              <a:t>=&gt; SELECT * from test4;</a:t>
            </a:r>
          </a:p>
          <a:p>
            <a:pPr>
              <a:defRPr/>
            </a:pPr>
            <a:r>
              <a:rPr lang="en-US" sz="1200" dirty="0"/>
              <a:t> a4 | b4</a:t>
            </a:r>
          </a:p>
          <a:p>
            <a:pPr>
              <a:defRPr/>
            </a:pPr>
            <a:r>
              <a:rPr lang="en-US" sz="1200" dirty="0"/>
              <a:t>----+----</a:t>
            </a:r>
          </a:p>
          <a:p>
            <a:pPr>
              <a:defRPr/>
            </a:pPr>
            <a:r>
              <a:rPr lang="en-US" sz="1200" dirty="0"/>
              <a:t>  2 |  0</a:t>
            </a:r>
          </a:p>
          <a:p>
            <a:pPr>
              <a:defRPr/>
            </a:pPr>
            <a:r>
              <a:rPr lang="en-US" sz="1200" dirty="0"/>
              <a:t>  5 |  0</a:t>
            </a:r>
          </a:p>
          <a:p>
            <a:pPr>
              <a:defRPr/>
            </a:pPr>
            <a:r>
              <a:rPr lang="en-US" sz="1200" dirty="0"/>
              <a:t>  6 |  0</a:t>
            </a:r>
          </a:p>
          <a:p>
            <a:pPr>
              <a:defRPr/>
            </a:pPr>
            <a:r>
              <a:rPr lang="en-US" sz="1200" dirty="0"/>
              <a:t>  9 |  0</a:t>
            </a:r>
          </a:p>
          <a:p>
            <a:pPr>
              <a:defRPr/>
            </a:pPr>
            <a:r>
              <a:rPr lang="en-US" sz="1200" dirty="0"/>
              <a:t> 10 |  0</a:t>
            </a:r>
          </a:p>
          <a:p>
            <a:pPr>
              <a:defRPr/>
            </a:pPr>
            <a:r>
              <a:rPr lang="en-US" sz="1200" dirty="0"/>
              <a:t>  3 |  1</a:t>
            </a:r>
          </a:p>
          <a:p>
            <a:pPr>
              <a:defRPr/>
            </a:pPr>
            <a:r>
              <a:rPr lang="en-US" sz="1200" dirty="0"/>
              <a:t>  7 |  1</a:t>
            </a:r>
          </a:p>
          <a:p>
            <a:pPr>
              <a:defRPr/>
            </a:pPr>
            <a:r>
              <a:rPr lang="en-US" sz="1200" dirty="0"/>
              <a:t>  1 |  3</a:t>
            </a:r>
          </a:p>
          <a:p>
            <a:pPr>
              <a:defRPr/>
            </a:pPr>
            <a:r>
              <a:rPr lang="en-US" sz="1200" dirty="0"/>
              <a:t>  8 |  1</a:t>
            </a:r>
          </a:p>
          <a:p>
            <a:pPr>
              <a:defRPr/>
            </a:pPr>
            <a:r>
              <a:rPr lang="en-US" sz="1200" dirty="0"/>
              <a:t>  4 |  2</a:t>
            </a:r>
          </a:p>
          <a:p>
            <a:pPr>
              <a:defRPr/>
            </a:pPr>
            <a:r>
              <a:rPr lang="en-US" sz="1200" dirty="0"/>
              <a:t>(10 rows)</a:t>
            </a:r>
          </a:p>
        </p:txBody>
      </p:sp>
    </p:spTree>
    <p:extLst>
      <p:ext uri="{BB962C8B-B14F-4D97-AF65-F5344CB8AC3E}">
        <p14:creationId xmlns:p14="http://schemas.microsoft.com/office/powerpoint/2010/main" val="20465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B55EE166-6A75-435D-AD2E-82A2AC601571}" type="datetime1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75402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77869" y="6319465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1C7A9BE5-2210-4A65-BE3E-0B7C70A78178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1" y="228600"/>
            <a:ext cx="10910889" cy="269875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5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QUESTION:</a:t>
            </a:r>
            <a:r>
              <a:rPr lang="en-US" altLang="en-US" sz="35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Assume we have the tables:</a:t>
            </a:r>
          </a:p>
          <a:p>
            <a:r>
              <a:rPr lang="en-US" altLang="en-US" sz="35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STUDENT(</a:t>
            </a:r>
            <a:r>
              <a:rPr lang="en-US" altLang="en-US" sz="35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Student_Num</a:t>
            </a:r>
            <a:r>
              <a:rPr lang="en-US" altLang="en-US" sz="35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 </a:t>
            </a:r>
            <a:r>
              <a:rPr lang="en-US" altLang="en-US" sz="35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LastName</a:t>
            </a:r>
            <a:r>
              <a:rPr lang="en-US" altLang="en-US" sz="35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…Age) </a:t>
            </a:r>
          </a:p>
          <a:p>
            <a:r>
              <a:rPr lang="en-US" altLang="en-US" sz="35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UNIV_STATS(</a:t>
            </a:r>
            <a:r>
              <a:rPr lang="en-US" altLang="en-US" sz="35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Num_of_Students</a:t>
            </a:r>
            <a:r>
              <a:rPr lang="en-US" altLang="en-US" sz="35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 </a:t>
            </a:r>
            <a:r>
              <a:rPr lang="en-US" altLang="en-US" sz="35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Total_Age</a:t>
            </a:r>
            <a:r>
              <a:rPr lang="en-US" altLang="en-US" sz="35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</a:t>
            </a:r>
            <a:r>
              <a:rPr lang="en-US" altLang="en-US" sz="35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Average_Age</a:t>
            </a:r>
            <a:r>
              <a:rPr lang="en-US" altLang="en-US" sz="35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…)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5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Write a trigger that will keep the UNIV_STATS table accurate</a:t>
            </a: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</a:p>
        </p:txBody>
      </p:sp>
      <p:sp>
        <p:nvSpPr>
          <p:cNvPr id="80902" name="TextBox 1"/>
          <p:cNvSpPr txBox="1">
            <a:spLocks noChangeArrowheads="1"/>
          </p:cNvSpPr>
          <p:nvPr/>
        </p:nvSpPr>
        <p:spPr bwMode="auto">
          <a:xfrm>
            <a:off x="3505200" y="3151188"/>
            <a:ext cx="6096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CREATE TRIGGER keeptotalscorrectup</a:t>
            </a:r>
            <a:br>
              <a:rPr lang="en-US" altLang="en-US" sz="2000"/>
            </a:br>
            <a:r>
              <a:rPr lang="en-US" altLang="en-US" sz="2000"/>
              <a:t>    AFTER INSERT</a:t>
            </a:r>
            <a:br>
              <a:rPr lang="en-US" altLang="en-US" sz="2000"/>
            </a:br>
            <a:r>
              <a:rPr lang="en-US" altLang="en-US" sz="2000"/>
              <a:t>    ON student</a:t>
            </a:r>
            <a:br>
              <a:rPr lang="en-US" altLang="en-US" sz="2000"/>
            </a:br>
            <a:r>
              <a:rPr lang="en-US" altLang="en-US" sz="2000"/>
              <a:t>    FOR EACH ROW</a:t>
            </a:r>
            <a:br>
              <a:rPr lang="en-US" altLang="en-US" sz="2000"/>
            </a:br>
            <a:r>
              <a:rPr lang="en-US" altLang="en-US" sz="2000"/>
              <a:t>    EXECUTE PROCEDURE addtocount()</a:t>
            </a:r>
          </a:p>
        </p:txBody>
      </p:sp>
      <p:sp>
        <p:nvSpPr>
          <p:cNvPr id="80903" name="TextBox 6"/>
          <p:cNvSpPr txBox="1">
            <a:spLocks noChangeArrowheads="1"/>
          </p:cNvSpPr>
          <p:nvPr/>
        </p:nvSpPr>
        <p:spPr bwMode="auto">
          <a:xfrm>
            <a:off x="3657600" y="5006976"/>
            <a:ext cx="64008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CREATE TRIGGER keeptotalscorrectdown</a:t>
            </a:r>
            <a:br>
              <a:rPr lang="en-US" altLang="en-US" sz="2000"/>
            </a:br>
            <a:r>
              <a:rPr lang="en-US" altLang="en-US" sz="2000"/>
              <a:t>    AFTER DELETE</a:t>
            </a:r>
            <a:br>
              <a:rPr lang="en-US" altLang="en-US" sz="2000"/>
            </a:br>
            <a:r>
              <a:rPr lang="en-US" altLang="en-US" sz="2000"/>
              <a:t>    ON student</a:t>
            </a:r>
            <a:br>
              <a:rPr lang="en-US" altLang="en-US" sz="2000"/>
            </a:br>
            <a:r>
              <a:rPr lang="en-US" altLang="en-US" sz="2000"/>
              <a:t>    FOR EACH ROW</a:t>
            </a:r>
            <a:br>
              <a:rPr lang="en-US" altLang="en-US" sz="2000"/>
            </a:br>
            <a:r>
              <a:rPr lang="en-US" altLang="en-US" sz="2000"/>
              <a:t>    EXECUTE PROCEDURE minusfromcount()</a:t>
            </a:r>
          </a:p>
        </p:txBody>
      </p:sp>
      <p:sp>
        <p:nvSpPr>
          <p:cNvPr id="5" name="Rectangle 4"/>
          <p:cNvSpPr/>
          <p:nvPr/>
        </p:nvSpPr>
        <p:spPr>
          <a:xfrm>
            <a:off x="2921000" y="3254376"/>
            <a:ext cx="6248400" cy="3505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0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998912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List 3 reasons why triggers are useful</a:t>
            </a:r>
          </a:p>
          <a:p>
            <a:pPr lvl="1"/>
            <a:r>
              <a:rPr lang="en-US" dirty="0" smtClean="0"/>
              <a:t>Identity the parts of a trigger</a:t>
            </a:r>
          </a:p>
          <a:p>
            <a:pPr lvl="1"/>
            <a:r>
              <a:rPr lang="en-US" dirty="0" smtClean="0"/>
              <a:t>Trace SQL statements that use a trigger and determine what will be in the resulting tables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2916" y="6113087"/>
            <a:ext cx="6239309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8362" y="6248400"/>
            <a:ext cx="131413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9591" y="6356349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033878" y="6294437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AB8B3DD5-9442-4A0A-B35A-6D24D057E365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00" y="127000"/>
            <a:ext cx="76962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Triggers and Stored Procedures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8900" y="1555749"/>
            <a:ext cx="100203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Triggers are a set of SQL statements that execute when a certain event occurs in a table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Similar to a constraint but more powerful: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Example: a constraint will disallow a salary to go above a certain amount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 trigger can check how much the salary changes and if the change is above a certain amount, it can cause a user-defined function to notify an administrator about the change.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Almost all database management systems have </a:t>
            </a:r>
            <a:r>
              <a:rPr lang="en-US" altLang="en-US" sz="2800" dirty="0" smtClean="0"/>
              <a:t>triggers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Can help with the following: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If a business rule changes, you just need to change trigger not code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Improved performance (rules run on the server)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Global enforcement of business rules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34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9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9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9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9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9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9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96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9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79" y="6248400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001534" y="6248400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38660450-53AE-4836-926C-81CC4B8AD5B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46313" y="33338"/>
            <a:ext cx="5424488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Sample </a:t>
            </a:r>
            <a:r>
              <a:rPr lang="en-US" dirty="0" smtClean="0"/>
              <a:t>MySQL </a:t>
            </a:r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71686" name="Text Box 4"/>
          <p:cNvSpPr txBox="1">
            <a:spLocks noChangeArrowheads="1"/>
          </p:cNvSpPr>
          <p:nvPr/>
        </p:nvSpPr>
        <p:spPr bwMode="auto">
          <a:xfrm flipH="1">
            <a:off x="4445001" y="1019473"/>
            <a:ext cx="571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1687" name="Text Box 5"/>
          <p:cNvSpPr txBox="1">
            <a:spLocks noChangeArrowheads="1"/>
          </p:cNvSpPr>
          <p:nvPr/>
        </p:nvSpPr>
        <p:spPr bwMode="auto">
          <a:xfrm>
            <a:off x="5775326" y="101308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71688" name="Text Box 6"/>
          <p:cNvSpPr txBox="1">
            <a:spLocks noChangeArrowheads="1"/>
          </p:cNvSpPr>
          <p:nvPr/>
        </p:nvSpPr>
        <p:spPr bwMode="auto">
          <a:xfrm>
            <a:off x="6891338" y="10239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71689" name="Text Box 7"/>
          <p:cNvSpPr txBox="1">
            <a:spLocks noChangeArrowheads="1"/>
          </p:cNvSpPr>
          <p:nvPr/>
        </p:nvSpPr>
        <p:spPr bwMode="auto">
          <a:xfrm>
            <a:off x="8766175" y="10239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71690" name="Text Box 9"/>
          <p:cNvSpPr txBox="1">
            <a:spLocks noChangeArrowheads="1"/>
          </p:cNvSpPr>
          <p:nvPr/>
        </p:nvSpPr>
        <p:spPr bwMode="auto">
          <a:xfrm>
            <a:off x="644525" y="180120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71691" name="Text Box 10"/>
          <p:cNvSpPr txBox="1">
            <a:spLocks noChangeArrowheads="1"/>
          </p:cNvSpPr>
          <p:nvPr/>
        </p:nvSpPr>
        <p:spPr bwMode="auto">
          <a:xfrm>
            <a:off x="2743200" y="240268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71692" name="Text Box 11"/>
          <p:cNvSpPr txBox="1">
            <a:spLocks noChangeArrowheads="1"/>
          </p:cNvSpPr>
          <p:nvPr/>
        </p:nvSpPr>
        <p:spPr bwMode="auto">
          <a:xfrm>
            <a:off x="1177925" y="263128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71693" name="Text Box 12"/>
          <p:cNvSpPr txBox="1">
            <a:spLocks noChangeArrowheads="1"/>
          </p:cNvSpPr>
          <p:nvPr/>
        </p:nvSpPr>
        <p:spPr bwMode="auto">
          <a:xfrm>
            <a:off x="777875" y="225840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71694" name="Text Box 13"/>
          <p:cNvSpPr txBox="1">
            <a:spLocks noChangeArrowheads="1"/>
          </p:cNvSpPr>
          <p:nvPr/>
        </p:nvSpPr>
        <p:spPr bwMode="auto">
          <a:xfrm>
            <a:off x="644525" y="524302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1225" y="910298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b="1" dirty="0"/>
              <a:t>delimiter //</a:t>
            </a:r>
          </a:p>
          <a:p>
            <a:pPr eaLnBrk="1" hangingPunct="1">
              <a:defRPr/>
            </a:pPr>
            <a:r>
              <a:rPr lang="en-US" sz="2800" b="1" dirty="0"/>
              <a:t>CREATE TRIGGER </a:t>
            </a:r>
            <a:r>
              <a:rPr lang="en-US" sz="2800" b="1" dirty="0" err="1"/>
              <a:t>upd_check</a:t>
            </a:r>
            <a:r>
              <a:rPr lang="en-US" sz="2800" b="1" dirty="0"/>
              <a:t> BEFORE UPDATE ON account</a:t>
            </a:r>
          </a:p>
          <a:p>
            <a:pPr eaLnBrk="1" hangingPunct="1">
              <a:defRPr/>
            </a:pPr>
            <a:r>
              <a:rPr lang="en-US" sz="2800" b="1" dirty="0"/>
              <a:t>FOR EACH ROW</a:t>
            </a:r>
          </a:p>
          <a:p>
            <a:pPr eaLnBrk="1" hangingPunct="1">
              <a:defRPr/>
            </a:pPr>
            <a:r>
              <a:rPr lang="en-US" sz="2800" b="1" dirty="0"/>
              <a:t> BEGIN</a:t>
            </a:r>
          </a:p>
          <a:p>
            <a:pPr eaLnBrk="1" hangingPunct="1">
              <a:defRPr/>
            </a:pPr>
            <a:r>
              <a:rPr lang="en-US" sz="2800" b="1" dirty="0"/>
              <a:t>     IF </a:t>
            </a:r>
            <a:r>
              <a:rPr lang="en-US" sz="2800" b="1" dirty="0" err="1"/>
              <a:t>NEW.amount</a:t>
            </a:r>
            <a:r>
              <a:rPr lang="en-US" sz="2800" b="1" dirty="0"/>
              <a:t> &lt; 0 THEN</a:t>
            </a:r>
          </a:p>
          <a:p>
            <a:pPr eaLnBrk="1" hangingPunct="1">
              <a:defRPr/>
            </a:pPr>
            <a:r>
              <a:rPr lang="en-US" sz="2800" b="1" dirty="0"/>
              <a:t>         SET </a:t>
            </a:r>
            <a:r>
              <a:rPr lang="en-US" sz="2800" b="1" dirty="0" err="1"/>
              <a:t>NEW.amount</a:t>
            </a:r>
            <a:r>
              <a:rPr lang="en-US" sz="2800" b="1" dirty="0"/>
              <a:t> = 0;</a:t>
            </a:r>
          </a:p>
          <a:p>
            <a:pPr eaLnBrk="1" hangingPunct="1">
              <a:defRPr/>
            </a:pPr>
            <a:r>
              <a:rPr lang="en-US" sz="2800" b="1" dirty="0"/>
              <a:t>     ELSEIF </a:t>
            </a:r>
            <a:r>
              <a:rPr lang="en-US" sz="2800" b="1" dirty="0" err="1"/>
              <a:t>NEW.amount</a:t>
            </a:r>
            <a:r>
              <a:rPr lang="en-US" sz="2800" b="1" dirty="0"/>
              <a:t> &gt; 100 THEN</a:t>
            </a:r>
          </a:p>
          <a:p>
            <a:pPr eaLnBrk="1" hangingPunct="1">
              <a:defRPr/>
            </a:pPr>
            <a:r>
              <a:rPr lang="en-US" sz="2800" b="1" dirty="0"/>
              <a:t>         SET </a:t>
            </a:r>
            <a:r>
              <a:rPr lang="en-US" sz="2800" b="1" dirty="0" err="1"/>
              <a:t>NEW.amount</a:t>
            </a:r>
            <a:r>
              <a:rPr lang="en-US" sz="2800" b="1" dirty="0"/>
              <a:t> = 100;</a:t>
            </a:r>
          </a:p>
          <a:p>
            <a:pPr eaLnBrk="1" hangingPunct="1">
              <a:defRPr/>
            </a:pPr>
            <a:r>
              <a:rPr lang="en-US" sz="2800" b="1" dirty="0"/>
              <a:t>     END IF;</a:t>
            </a:r>
          </a:p>
          <a:p>
            <a:pPr eaLnBrk="1" hangingPunct="1">
              <a:defRPr/>
            </a:pPr>
            <a:r>
              <a:rPr lang="en-US" sz="2800" b="1" dirty="0"/>
              <a:t> END;//</a:t>
            </a:r>
          </a:p>
          <a:p>
            <a:pPr eaLnBrk="1" hangingPunct="1">
              <a:defRPr/>
            </a:pPr>
            <a:r>
              <a:rPr lang="en-US" sz="2800" b="1" dirty="0"/>
              <a:t>delimiter ;</a:t>
            </a:r>
          </a:p>
        </p:txBody>
      </p:sp>
      <p:sp>
        <p:nvSpPr>
          <p:cNvPr id="71696" name="Text Box 13"/>
          <p:cNvSpPr txBox="1">
            <a:spLocks noChangeArrowheads="1"/>
          </p:cNvSpPr>
          <p:nvPr/>
        </p:nvSpPr>
        <p:spPr bwMode="auto">
          <a:xfrm flipH="1">
            <a:off x="835025" y="719172"/>
            <a:ext cx="68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9</a:t>
            </a:r>
          </a:p>
        </p:txBody>
      </p:sp>
      <p:graphicFrame>
        <p:nvGraphicFramePr>
          <p:cNvPr id="17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746102"/>
              </p:ext>
            </p:extLst>
          </p:nvPr>
        </p:nvGraphicFramePr>
        <p:xfrm>
          <a:off x="7162800" y="2509838"/>
          <a:ext cx="4800600" cy="3357560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Parts of the trigger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Trigger Name (</a:t>
                      </a: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upd_check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Trigger activation time (BEFORE)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Triggering event (UPDATE)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Triggering table name (account)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Attribute in table (</a:t>
                      </a: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NEW.amount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Granularity (FOR EACH ROW)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Trigger condition (IF </a:t>
                      </a: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NEW.amount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&lt; 0 THEN)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Trigger body (BEGIN … END;)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 </a:t>
                      </a: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MySQL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need to change the delimiter temporarily.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700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/>
      <p:bldP spid="71687" grpId="0"/>
      <p:bldP spid="71688" grpId="0"/>
      <p:bldP spid="71689" grpId="0"/>
      <p:bldP spid="71690" grpId="0"/>
      <p:bldP spid="71691" grpId="0"/>
      <p:bldP spid="71692" grpId="0"/>
      <p:bldP spid="71693" grpId="0"/>
      <p:bldP spid="71694" grpId="0"/>
      <p:bldP spid="716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29756" y="6352893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77869" y="6408737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E6E8A5C6-33E1-46FD-9B85-D7A9F4A86C72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8600" y="342900"/>
            <a:ext cx="9677400" cy="6248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QUESTION: What will cause the trigger to be activated?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800" b="1" dirty="0">
              <a:solidFill>
                <a:srgbClr val="FFCC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800" dirty="0">
              <a:solidFill>
                <a:srgbClr val="FFCC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800" dirty="0">
              <a:solidFill>
                <a:srgbClr val="FFCC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800" dirty="0">
              <a:solidFill>
                <a:srgbClr val="FFCC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/>
              <a:t>When you no longer need the trigger, do the following command: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i="1" dirty="0"/>
              <a:t>DROP TRIGGER </a:t>
            </a:r>
            <a:r>
              <a:rPr lang="en-US" sz="2800" b="1" i="1" dirty="0"/>
              <a:t>[IF EXISTS] </a:t>
            </a:r>
            <a:r>
              <a:rPr lang="en-US" sz="2800" b="1" i="1" dirty="0" err="1"/>
              <a:t>trigger_name</a:t>
            </a:r>
            <a:endParaRPr lang="en-US" sz="2800" b="1" i="1" dirty="0"/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QUESTION: What do you think happens if 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have a table called </a:t>
            </a:r>
            <a:r>
              <a:rPr lang="en-US" sz="2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account 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and it has a trigger associated with it and you 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do the 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command: 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  DROP </a:t>
            </a:r>
            <a:r>
              <a:rPr lang="en-US" sz="2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TABLE </a:t>
            </a:r>
            <a:r>
              <a:rPr lang="en-US" sz="2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account?</a:t>
            </a:r>
            <a:endParaRPr lang="en-US" sz="2800" b="1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rgbClr val="FFCC00"/>
                </a:solidFill>
              </a:rPr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rgbClr val="FFCC00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15353" y="995082"/>
            <a:ext cx="80413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 the previous slide, any time a row in the account table is updated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129118" y="4988618"/>
            <a:ext cx="80413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All triggers associated with that table will be dropped.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58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291" y="6492875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77869" y="6353174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8B8448A-3628-4415-B044-C166D5C360E2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2082800" y="70704"/>
            <a:ext cx="739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Parts of the trigger in more detail:</a:t>
            </a:r>
          </a:p>
        </p:txBody>
      </p:sp>
      <p:pic>
        <p:nvPicPr>
          <p:cNvPr id="7373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1" y="774730"/>
            <a:ext cx="6007099" cy="340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3735" name="TextBox 8"/>
          <p:cNvSpPr txBox="1">
            <a:spLocks noChangeArrowheads="1"/>
          </p:cNvSpPr>
          <p:nvPr/>
        </p:nvSpPr>
        <p:spPr bwMode="auto">
          <a:xfrm>
            <a:off x="1803400" y="4181376"/>
            <a:ext cx="907446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NOTES: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 you 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>cannot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have </a:t>
            </a:r>
            <a:r>
              <a:rPr lang="en-US" altLang="en-US" sz="2400" dirty="0">
                <a:latin typeface="Times New Roman" panose="02020603050405020304" pitchFamily="18" charset="0"/>
              </a:rPr>
              <a:t>multiple triggers for a given table that have the same trigger event and action time, e.g. you can’t have 2 BEFORE INSERT triggers BUT you can have a BEFORE and AFTER trigger or a BEFORE INSERT and BEFORE UPDATE triggers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1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65875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CS319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77869" y="6365874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1A555499-DBFB-42C5-8495-DD7EE3F974E7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3511" y="825500"/>
            <a:ext cx="9932989" cy="4686300"/>
          </a:xfrm>
        </p:spPr>
        <p:txBody>
          <a:bodyPr>
            <a:normAutofit/>
          </a:bodyPr>
          <a:lstStyle/>
          <a:p>
            <a:r>
              <a:rPr lang="en-US" altLang="en-US" sz="3200" b="1" i="1" dirty="0" smtClean="0"/>
              <a:t>Granularity:</a:t>
            </a:r>
            <a:r>
              <a:rPr lang="en-US" altLang="en-US" sz="3200" dirty="0" smtClean="0"/>
              <a:t> </a:t>
            </a:r>
          </a:p>
          <a:p>
            <a:pPr lvl="1"/>
            <a:r>
              <a:rPr lang="en-US" altLang="en-US" sz="2800" dirty="0" smtClean="0"/>
              <a:t>FOR EACH ROW: the trigger is activated every time a row is changed</a:t>
            </a:r>
          </a:p>
          <a:p>
            <a:r>
              <a:rPr lang="en-US" altLang="en-US" sz="3200" b="1" i="1" dirty="0" smtClean="0"/>
              <a:t>Trigger Condition:</a:t>
            </a:r>
            <a:r>
              <a:rPr lang="en-US" altLang="en-US" sz="3200" dirty="0" smtClean="0"/>
              <a:t> </a:t>
            </a:r>
          </a:p>
          <a:p>
            <a:pPr lvl="1"/>
            <a:r>
              <a:rPr lang="en-US" altLang="en-US" sz="2800" dirty="0" smtClean="0"/>
              <a:t>similar to the </a:t>
            </a:r>
            <a:r>
              <a:rPr lang="en-US" altLang="en-US" sz="2800" dirty="0" smtClean="0"/>
              <a:t>WHERE </a:t>
            </a:r>
            <a:r>
              <a:rPr lang="en-US" altLang="en-US" sz="2800" dirty="0" smtClean="0"/>
              <a:t>clause in an SQL statement. </a:t>
            </a:r>
          </a:p>
          <a:p>
            <a:pPr lvl="1"/>
            <a:r>
              <a:rPr lang="en-US" altLang="en-US" sz="2800" dirty="0" smtClean="0"/>
              <a:t>If you do not have a trigger condition, the trigger’s body executes every time the trigger is activated.</a:t>
            </a:r>
          </a:p>
        </p:txBody>
      </p:sp>
    </p:spTree>
    <p:extLst>
      <p:ext uri="{BB962C8B-B14F-4D97-AF65-F5344CB8AC3E}">
        <p14:creationId xmlns:p14="http://schemas.microsoft.com/office/powerpoint/2010/main" val="21995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670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Another Example: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A1C17FD8-ED33-4D4E-85BD-C3E8B1E96BDF}" type="datetime1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7578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A3F2930-969E-4072-821B-A7B6391907E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69999"/>
            <a:ext cx="7568873" cy="182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57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39"/>
          <a:stretch>
            <a:fillRect/>
          </a:stretch>
        </p:blipFill>
        <p:spPr bwMode="auto">
          <a:xfrm>
            <a:off x="2590800" y="3429001"/>
            <a:ext cx="7620000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6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1557" y="0"/>
            <a:ext cx="6140450" cy="635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Another Example: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9416" y="6251573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78853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1198818" y="6340474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365DF14C-22D9-431D-AD24-843F0495863C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8854" name="TextBox 8"/>
          <p:cNvSpPr txBox="1">
            <a:spLocks noChangeArrowheads="1"/>
          </p:cNvSpPr>
          <p:nvPr/>
        </p:nvSpPr>
        <p:spPr bwMode="auto">
          <a:xfrm>
            <a:off x="856875" y="404167"/>
            <a:ext cx="8902700" cy="698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CREATE TABLE test1(a1 INT);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CREATE TABLE test2(a2 INT);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CREATE TABLE test3(a3 INT NOT NULL AUTO_INCREMENT PRIMARY KEY);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CREATE TABLE test4(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a4 INT NOT NULL AUTO_INCREMENT PRIMARY KEY,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b4 INT DEFAULT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delimiter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CREATE TRIGGER </a:t>
            </a:r>
            <a:r>
              <a:rPr lang="en-US" altLang="en-US" sz="1600" dirty="0" err="1">
                <a:latin typeface="Times New Roman" panose="02020603050405020304" pitchFamily="18" charset="0"/>
              </a:rPr>
              <a:t>testref</a:t>
            </a:r>
            <a:r>
              <a:rPr lang="en-US" altLang="en-US" sz="1600" dirty="0">
                <a:latin typeface="Times New Roman" panose="02020603050405020304" pitchFamily="18" charset="0"/>
              </a:rPr>
              <a:t> BEFORE INSERT ON test1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FOR EACH ROW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  INSERT INTO test2 SET a2 = NEW.a1;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  DELETE FROM test3 WHERE a3 = NEW.a1;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  UPDATE test4 SET b4 = b4 + 1 WHERE a4 = NEW.a1;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END;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delimiter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INSERT INTO test3 (a3) VALUES (NULL), (NULL), (NULL), (NULL), (NULL), (NULL), (NULL), (NULL), (NULL), (NULL);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INSERT INTO test4 (a4) VALUES (0), (0), (0), (0), (0), (0), (0), (0), (0), (0);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INSERT INTO test1 VALUES (1), (3), (1), (7), (1), (8), (4), (4);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SELECT * from test1;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SELECT * from test2;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SELECT * from test3;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SELECT * from test4;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98895"/>
              </p:ext>
            </p:extLst>
          </p:nvPr>
        </p:nvGraphicFramePr>
        <p:xfrm>
          <a:off x="8780928" y="571500"/>
          <a:ext cx="9801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142">
                  <a:extLst>
                    <a:ext uri="{9D8B030D-6E8A-4147-A177-3AD203B41FA5}">
                      <a16:colId xmlns:a16="http://schemas.microsoft.com/office/drawing/2014/main" val="12046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01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706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928" y="173335"/>
            <a:ext cx="150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test1</a:t>
            </a:r>
            <a:endParaRPr 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95818"/>
              </p:ext>
            </p:extLst>
          </p:nvPr>
        </p:nvGraphicFramePr>
        <p:xfrm>
          <a:off x="10143921" y="571500"/>
          <a:ext cx="9801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142">
                  <a:extLst>
                    <a:ext uri="{9D8B030D-6E8A-4147-A177-3AD203B41FA5}">
                      <a16:colId xmlns:a16="http://schemas.microsoft.com/office/drawing/2014/main" val="12046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01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706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143921" y="173335"/>
            <a:ext cx="150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test2</a:t>
            </a:r>
            <a:endParaRPr 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76161"/>
              </p:ext>
            </p:extLst>
          </p:nvPr>
        </p:nvGraphicFramePr>
        <p:xfrm>
          <a:off x="8799214" y="1711345"/>
          <a:ext cx="9801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142">
                  <a:extLst>
                    <a:ext uri="{9D8B030D-6E8A-4147-A177-3AD203B41FA5}">
                      <a16:colId xmlns:a16="http://schemas.microsoft.com/office/drawing/2014/main" val="12046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01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7060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99214" y="1313180"/>
            <a:ext cx="150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test3</a:t>
            </a:r>
            <a:endParaRPr 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146849"/>
              </p:ext>
            </p:extLst>
          </p:nvPr>
        </p:nvGraphicFramePr>
        <p:xfrm>
          <a:off x="10143921" y="1720302"/>
          <a:ext cx="9801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071">
                  <a:extLst>
                    <a:ext uri="{9D8B030D-6E8A-4147-A177-3AD203B41FA5}">
                      <a16:colId xmlns:a16="http://schemas.microsoft.com/office/drawing/2014/main" val="120460008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200265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01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7060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143921" y="1322137"/>
            <a:ext cx="150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test4</a:t>
            </a:r>
            <a:endParaRPr 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84494" y="609698"/>
            <a:ext cx="4746812" cy="1298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84494" y="869477"/>
            <a:ext cx="6426198" cy="1636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90765" y="1211854"/>
            <a:ext cx="1956934" cy="8320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89070" y="1774845"/>
            <a:ext cx="6921622" cy="418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7227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40486</TotalTime>
  <Words>1180</Words>
  <Application>Microsoft Office PowerPoint</Application>
  <PresentationFormat>Widescreen</PresentationFormat>
  <Paragraphs>235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Times New Roman</vt:lpstr>
      <vt:lpstr>Trebuchet MS</vt:lpstr>
      <vt:lpstr>Tw Cen MT</vt:lpstr>
      <vt:lpstr>Wingdings</vt:lpstr>
      <vt:lpstr>Circuit</vt:lpstr>
      <vt:lpstr>Week 8</vt:lpstr>
      <vt:lpstr>Student Objectives</vt:lpstr>
      <vt:lpstr>Triggers and Stored Procedures</vt:lpstr>
      <vt:lpstr>Sample MySQL Trigger</vt:lpstr>
      <vt:lpstr>PowerPoint Presentation</vt:lpstr>
      <vt:lpstr>PowerPoint Presentation</vt:lpstr>
      <vt:lpstr>PowerPoint Presentation</vt:lpstr>
      <vt:lpstr>Another Example:</vt:lpstr>
      <vt:lpstr>Another Example:</vt:lpstr>
      <vt:lpstr>Another Example Continued:</vt:lpstr>
      <vt:lpstr>PowerPoint Presentation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377</cp:revision>
  <dcterms:created xsi:type="dcterms:W3CDTF">2018-03-21T22:41:40Z</dcterms:created>
  <dcterms:modified xsi:type="dcterms:W3CDTF">2018-09-27T20:41:35Z</dcterms:modified>
</cp:coreProperties>
</file>