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5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77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8005A-446C-4B0A-9350-CBFEE64E0641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701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22D2F4-AF55-4319-B91A-2510C5EB71F6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970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CE698-9C8F-414A-A7EF-A72DCD66F796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6405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34 mod 4 </a:t>
            </a:r>
            <a:r>
              <a:rPr lang="en-US" altLang="en-US" smtClean="0">
                <a:sym typeface="Wingdings" panose="05000000000000000000" pitchFamily="2" charset="2"/>
              </a:rPr>
              <a:t> 2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44 mod 4  0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22 mod 4  2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24 mod 4  0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23 mod 4  3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100 mod 4  0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46 mod 4  2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50 mod 4  2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32 mod 4  0</a:t>
            </a: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670CC4-E0CE-4512-9276-12A0A0257AD2}" type="slidenum">
              <a:rPr kumimoji="0" lang="en-US" altLang="en-US" sz="1300" smtClean="0"/>
              <a:pPr>
                <a:spcBef>
                  <a:spcPct val="0"/>
                </a:spcBef>
              </a:pPr>
              <a:t>6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701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19A8D3-087B-4EC0-B8C5-84F76EDD2F4C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18654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D2BDA2-617B-4D29-BF9B-EF5491E9C852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507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C8B017-0F98-4F0A-A666-CE119B442EFB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22116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 Collisions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66CA61-580B-4A2B-B56C-0A9073282DAD}" type="slidenum">
              <a:rPr kumimoji="0" lang="en-US" altLang="en-US" sz="1300" smtClean="0"/>
              <a:pPr>
                <a:spcBef>
                  <a:spcPct val="0"/>
                </a:spcBef>
              </a:pPr>
              <a:t>10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05347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swsa.acm.org/mphf/openDSAPerfectHashAnimation/perfectHashA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RECORDS TO THE HARD DRIVE USING A HASH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834" y="6922"/>
            <a:ext cx="749935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931025" y="845122"/>
            <a:ext cx="10307782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FCC00"/>
                </a:solidFill>
              </a:rPr>
              <a:t>QUESTION: Find the average search time to find a record if you use a heap organization for the following scenario</a:t>
            </a:r>
            <a:r>
              <a:rPr lang="en-US" altLang="en-US" dirty="0"/>
              <a:t>: </a:t>
            </a:r>
          </a:p>
          <a:p>
            <a:pPr eaLnBrk="1" hangingPunct="1"/>
            <a:r>
              <a:rPr lang="en-US" altLang="en-US" dirty="0"/>
              <a:t>r = 100,000 records stored on a disk with block size B = 2048 bytes. </a:t>
            </a:r>
          </a:p>
          <a:p>
            <a:pPr eaLnBrk="1" hangingPunct="1"/>
            <a:r>
              <a:rPr lang="en-US" altLang="en-US" dirty="0"/>
              <a:t>Records are fixed size of R = 500 bytes. </a:t>
            </a:r>
          </a:p>
          <a:p>
            <a:pPr eaLnBrk="1" hangingPunct="1"/>
            <a:r>
              <a:rPr lang="en-US" altLang="en-US" dirty="0"/>
              <a:t>Blocking Factor = 2048/500 = __  records per block  (fill in the blank) </a:t>
            </a:r>
          </a:p>
          <a:p>
            <a:pPr eaLnBrk="1" hangingPunct="1"/>
            <a:r>
              <a:rPr lang="en-US" altLang="en-US" dirty="0"/>
              <a:t># of blocks needed is </a:t>
            </a:r>
            <a:r>
              <a:rPr lang="en-US" altLang="en-US" dirty="0" smtClean="0"/>
              <a:t>_____________  </a:t>
            </a:r>
            <a:r>
              <a:rPr lang="en-US" altLang="en-US" dirty="0"/>
              <a:t>=   </a:t>
            </a:r>
            <a:r>
              <a:rPr lang="en-US" altLang="en-US" dirty="0" smtClean="0"/>
              <a:t>__________ </a:t>
            </a:r>
            <a:r>
              <a:rPr lang="en-US" altLang="en-US" dirty="0"/>
              <a:t>blocks </a:t>
            </a:r>
          </a:p>
          <a:p>
            <a:pPr eaLnBrk="1" hangingPunct="1"/>
            <a:r>
              <a:rPr lang="en-US" altLang="en-US" dirty="0"/>
              <a:t>Hash to a Record  ____ block accesses (What assumption have we made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 </a:t>
            </a:r>
            <a:r>
              <a:rPr lang="en-US" altLang="en-US" dirty="0" smtClean="0"/>
              <a:t>____________________________________ </a:t>
            </a:r>
            <a:r>
              <a:rPr lang="en-US" altLang="en-US" dirty="0"/>
              <a:t>) 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E9B8F78-5D07-4D3B-ABCE-55A142B178C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141411" y="4451569"/>
            <a:ext cx="735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NO COLLISIONS OCCURRED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5837" y="2861534"/>
            <a:ext cx="124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7667" y="3405580"/>
            <a:ext cx="240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100,000/4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5696" y="3390207"/>
            <a:ext cx="173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25,000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8216" y="395589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64788" cy="3541714"/>
          </a:xfrm>
        </p:spPr>
        <p:txBody>
          <a:bodyPr/>
          <a:lstStyle/>
          <a:p>
            <a:r>
              <a:rPr lang="en-US" dirty="0" smtClean="0"/>
              <a:t>This site does a great visualization </a:t>
            </a:r>
            <a:r>
              <a:rPr lang="en-US" dirty="0"/>
              <a:t>of hashing: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iswsa.acm.org/mphf/openDSAPerfectHashAnimation/perfectHashAV.html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9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Explain how the records are added to the disk when using a hash organization</a:t>
            </a:r>
          </a:p>
          <a:p>
            <a:pPr lvl="1"/>
            <a:r>
              <a:rPr lang="en-US" dirty="0" smtClean="0"/>
              <a:t>Given adding, modifying and deleting records, determine which operations are efficient and which operations are costly</a:t>
            </a:r>
          </a:p>
          <a:p>
            <a:pPr lvl="1"/>
            <a:r>
              <a:rPr lang="en-US" dirty="0" smtClean="0"/>
              <a:t>Determine when an hash organization is appropriate</a:t>
            </a:r>
          </a:p>
          <a:p>
            <a:pPr lvl="1"/>
            <a:r>
              <a:rPr lang="en-US" dirty="0" smtClean="0"/>
              <a:t>Given a number of records, record size and block size, figure out the average number of searches needed to find a record and the worst case scenario for searching for a given record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91" y="-133353"/>
            <a:ext cx="9905998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HASH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10" y="829784"/>
            <a:ext cx="11338560" cy="354171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/>
                </a:solidFill>
              </a:rPr>
              <a:t>External Hashing 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Blocks are divided into M equal sized buckets  Bucket 0, Bucket 1, …Bucket M-1 (usually a bucket corresponds to 1 or a fixed number of blocks)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One field  (attribute)  is the hash key</a:t>
            </a:r>
          </a:p>
          <a:p>
            <a:pPr lvl="1">
              <a:defRPr/>
            </a:pPr>
            <a:r>
              <a:rPr lang="en-US" dirty="0" smtClean="0">
                <a:sym typeface="Wingdings" pitchFamily="2" charset="2"/>
              </a:rPr>
              <a:t>The record with the hash key value K is stored in bucket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, where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=h(K) and h is the hashing function.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618FB25-B66F-46DB-B8E0-6D0DC46A912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80" y="3006091"/>
            <a:ext cx="8266716" cy="366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023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Hashing continued…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141411" y="1895157"/>
            <a:ext cx="10574339" cy="354171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method of distributing data evenly (almost randomly) to different areas of memory </a:t>
            </a:r>
          </a:p>
          <a:p>
            <a:pPr eaLnBrk="1" hangingPunct="1"/>
            <a:r>
              <a:rPr lang="en-US" altLang="en-US" dirty="0" smtClean="0"/>
              <a:t>Excellent if you need to get a record using its key field</a:t>
            </a:r>
          </a:p>
          <a:p>
            <a:pPr eaLnBrk="1" hangingPunct="1"/>
            <a:r>
              <a:rPr lang="en-US" altLang="en-US" dirty="0" smtClean="0"/>
              <a:t>Credit card numbers are checked using a hashing function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84484A3-41BF-4E25-817F-BDAF329B39D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57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20" y="451369"/>
            <a:ext cx="9905998" cy="11613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Sample Hashing Function</a:t>
            </a: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183320" y="1447800"/>
            <a:ext cx="10205115" cy="4953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You want/need an even distribution, here is a good function to use with hashing:</a:t>
            </a:r>
          </a:p>
          <a:p>
            <a:pPr lvl="1"/>
            <a:r>
              <a:rPr lang="en-US" altLang="en-US" sz="2800" dirty="0" smtClean="0"/>
              <a:t>Assume you have </a:t>
            </a:r>
            <a:r>
              <a:rPr lang="en-US" altLang="en-US" sz="2800" dirty="0" smtClean="0"/>
              <a:t>M </a:t>
            </a:r>
            <a:r>
              <a:rPr lang="en-US" altLang="en-US" sz="2800" dirty="0" smtClean="0"/>
              <a:t>buckets and you want to hash a key K to the bucket is </a:t>
            </a:r>
            <a:r>
              <a:rPr lang="en-US" altLang="en-US" sz="2800" dirty="0" smtClean="0">
                <a:solidFill>
                  <a:schemeClr val="tx2"/>
                </a:solidFill>
              </a:rPr>
              <a:t>K MOD </a:t>
            </a:r>
            <a:r>
              <a:rPr lang="en-US" altLang="en-US" sz="2800" dirty="0" smtClean="0">
                <a:solidFill>
                  <a:schemeClr val="tx2"/>
                </a:solidFill>
              </a:rPr>
              <a:t>M</a:t>
            </a:r>
            <a:r>
              <a:rPr lang="en-US" altLang="en-US" sz="2800" dirty="0" smtClean="0"/>
              <a:t>. </a:t>
            </a:r>
            <a:r>
              <a:rPr lang="en-US" altLang="en-US" sz="2800" dirty="0" smtClean="0"/>
              <a:t>This will give you a number between 0 and M-1, so label your M buckets with those numbers. Then, for each key, work out K MOD </a:t>
            </a:r>
            <a:r>
              <a:rPr lang="en-US" altLang="en-US" sz="2800" dirty="0" smtClean="0"/>
              <a:t>M </a:t>
            </a:r>
            <a:r>
              <a:rPr lang="en-US" altLang="en-US" sz="2800" dirty="0" smtClean="0"/>
              <a:t>and whatever number you get, put it into that bucket.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15B38F7-F4E9-45FA-9367-67D53E9B08B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7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070" y="-76200"/>
            <a:ext cx="9905998" cy="8216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816" y="822656"/>
            <a:ext cx="10658034" cy="556632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QUESTION: Assume you have the 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records with the following values for their key attributes:</a:t>
            </a: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34, 44, 22, 24, 23, 100, 46, 50, 32, 61 </a:t>
            </a: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NOTE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: WE HAVE 10 </a:t>
            </a: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RECORDS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!</a:t>
            </a:r>
            <a:endParaRPr lang="en-US" altLang="en-US" sz="2000" b="1" dirty="0">
              <a:solidFill>
                <a:schemeClr val="accent1"/>
              </a:solidFill>
            </a:endParaRPr>
          </a:p>
          <a:p>
            <a:r>
              <a:rPr lang="en-US" altLang="en-US" sz="2600" b="1" dirty="0" smtClean="0"/>
              <a:t>You </a:t>
            </a:r>
            <a:r>
              <a:rPr lang="en-US" altLang="en-US" sz="2600" b="1" dirty="0"/>
              <a:t>have 4 buckets, a bucket is 1024 bytes, each record is 333 bytes thus each bucket </a:t>
            </a:r>
            <a:r>
              <a:rPr lang="en-US" altLang="en-US" sz="2600" b="1" dirty="0" smtClean="0"/>
              <a:t>can</a:t>
            </a:r>
            <a:br>
              <a:rPr lang="en-US" altLang="en-US" sz="2600" b="1" dirty="0" smtClean="0"/>
            </a:br>
            <a:r>
              <a:rPr lang="en-US" altLang="en-US" sz="2600" b="1" dirty="0" smtClean="0"/>
              <a:t> </a:t>
            </a:r>
            <a:r>
              <a:rPr lang="en-US" altLang="en-US" sz="2600" b="1" dirty="0"/>
              <a:t>hold ______  records. </a:t>
            </a:r>
          </a:p>
          <a:p>
            <a:r>
              <a:rPr lang="en-US" altLang="en-US" sz="2600" b="1" dirty="0"/>
              <a:t>We have 10 records to put </a:t>
            </a:r>
            <a:r>
              <a:rPr lang="en-US" altLang="en-US" sz="2600" b="1" dirty="0" smtClean="0"/>
              <a:t>into </a:t>
            </a:r>
            <a:r>
              <a:rPr lang="en-US" altLang="en-US" sz="2600" b="1" dirty="0"/>
              <a:t>the 4 buckets, where each bucket holds 3 records,  DO WE HAVE ENOUGH SPACE?</a:t>
            </a:r>
          </a:p>
          <a:p>
            <a:r>
              <a:rPr lang="en-US" altLang="en-US" sz="2600" b="1" dirty="0" smtClean="0"/>
              <a:t>Steps </a:t>
            </a:r>
            <a:r>
              <a:rPr lang="en-US" altLang="en-US" sz="2600" b="1" dirty="0"/>
              <a:t>to hash these records into the </a:t>
            </a:r>
            <a:r>
              <a:rPr lang="en-US" altLang="en-US" sz="2600" b="1" dirty="0" smtClean="0"/>
              <a:t>bucket using the formula K MOD 4 (because of 4 buckets).</a:t>
            </a:r>
            <a:endParaRPr lang="en-US" altLang="en-US" sz="26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endParaRPr lang="en-US" altLang="en-US" sz="2000" b="1" dirty="0"/>
          </a:p>
          <a:p>
            <a:r>
              <a:rPr lang="en-US" alt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QUESTION: What problem occurred here?</a:t>
            </a:r>
            <a:endParaRPr lang="en-US" altLang="en-US" sz="2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DADDDF9-98B3-45E7-9AED-F31C32B69FE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10492"/>
              </p:ext>
            </p:extLst>
          </p:nvPr>
        </p:nvGraphicFramePr>
        <p:xfrm>
          <a:off x="3966685" y="3512494"/>
          <a:ext cx="6629400" cy="1981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Bucket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Bucket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Bucket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Bucket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87895" y="1654919"/>
            <a:ext cx="240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3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3" name="Down Arrow Callout 12"/>
          <p:cNvSpPr/>
          <p:nvPr/>
        </p:nvSpPr>
        <p:spPr>
          <a:xfrm rot="5400000">
            <a:off x="2162962" y="3943024"/>
            <a:ext cx="1893897" cy="1120139"/>
          </a:xfrm>
          <a:prstGeom prst="downArrowCallout">
            <a:avLst>
              <a:gd name="adj1" fmla="val 22959"/>
              <a:gd name="adj2" fmla="val 25000"/>
              <a:gd name="adj3" fmla="val 25000"/>
              <a:gd name="adj4" fmla="val 36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49841" y="1897379"/>
            <a:ext cx="0" cy="2605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Callout 17"/>
          <p:cNvSpPr/>
          <p:nvPr/>
        </p:nvSpPr>
        <p:spPr>
          <a:xfrm rot="10800000">
            <a:off x="5669756" y="2751606"/>
            <a:ext cx="4926329" cy="855429"/>
          </a:xfrm>
          <a:prstGeom prst="downArrowCallout">
            <a:avLst>
              <a:gd name="adj1" fmla="val 22959"/>
              <a:gd name="adj2" fmla="val 25000"/>
              <a:gd name="adj3" fmla="val 25000"/>
              <a:gd name="adj4" fmla="val 36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 flipV="1">
            <a:off x="2388871" y="2210859"/>
            <a:ext cx="5744049" cy="540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4412" y="4450056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34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9814" y="3423043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44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98189" y="4452511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22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8301" y="3450561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8069" y="4919593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23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61084" y="3450561"/>
            <a:ext cx="100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30063" y="4450056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46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55615" y="4440558"/>
            <a:ext cx="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50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7690" y="2622557"/>
            <a:ext cx="462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Yes, we SHOULD have enough space!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5015" y="5775427"/>
            <a:ext cx="44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NO MORE ROOM!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330063" y="4979777"/>
            <a:ext cx="782347" cy="108605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30636" y="6143030"/>
            <a:ext cx="44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Called a COLLISION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3" grpId="0" animBg="1"/>
      <p:bldP spid="13" grpId="1" animBg="1"/>
      <p:bldP spid="18" grpId="0" animBg="1"/>
      <p:bldP spid="18" grpId="1" animBg="1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3" grpId="1"/>
      <p:bldP spid="34" grpId="0"/>
      <p:bldP spid="3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307666" y="177338"/>
            <a:ext cx="10097396" cy="6248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General rule is to pick big enough slots so that all slots are always about 80% full, this will avoid most collisions </a:t>
            </a:r>
          </a:p>
          <a:p>
            <a:r>
              <a:rPr lang="en-US" altLang="en-US" sz="2800" dirty="0"/>
              <a:t>Handling collisions (occurs when 2 records has to the same slot or Bucket is full): </a:t>
            </a:r>
          </a:p>
          <a:p>
            <a:pPr lvl="1"/>
            <a:r>
              <a:rPr lang="en-US" altLang="en-US" sz="2400" b="1" dirty="0"/>
              <a:t>Open addressing: </a:t>
            </a:r>
            <a:r>
              <a:rPr lang="en-US" altLang="en-US" sz="2400" dirty="0"/>
              <a:t>Find the first open position following the position that is full </a:t>
            </a:r>
          </a:p>
          <a:p>
            <a:pPr lvl="1"/>
            <a:r>
              <a:rPr lang="en-US" altLang="en-US" sz="2400" b="1" dirty="0"/>
              <a:t>Chaining: </a:t>
            </a:r>
            <a:r>
              <a:rPr lang="en-US" altLang="en-US" sz="2400" dirty="0"/>
              <a:t>Overflow area is kept and a pointer to the overflow area that is use </a:t>
            </a:r>
          </a:p>
          <a:p>
            <a:pPr lvl="1"/>
            <a:r>
              <a:rPr lang="en-US" altLang="en-US" sz="2400" b="1" dirty="0"/>
              <a:t>Multiple Hashing: </a:t>
            </a:r>
            <a:r>
              <a:rPr lang="en-US" altLang="en-US" sz="2400" dirty="0"/>
              <a:t>another hash function is applied to the record if the first results in a collision </a:t>
            </a:r>
          </a:p>
          <a:p>
            <a:r>
              <a:rPr lang="en-US" altLang="en-US" sz="2800" dirty="0"/>
              <a:t>For External Hashing on disks, only something based on </a:t>
            </a:r>
            <a:r>
              <a:rPr lang="en-US" altLang="en-US" sz="2800" b="1" i="1" dirty="0"/>
              <a:t>Chaining</a:t>
            </a:r>
            <a:r>
              <a:rPr lang="en-US" altLang="en-US" sz="2800" dirty="0"/>
              <a:t> would be used 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BBFE094-2EF9-4945-B5BA-36D45DBBB96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675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0D69F05-9ACE-4224-A245-D0337F60AFF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04800"/>
            <a:ext cx="761682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2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15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Problems with Hashing:</a:t>
            </a:r>
            <a:endParaRPr 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014153" y="914400"/>
            <a:ext cx="10490662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If we want to order on the key that has been used for the hashing function, the records aren't in order </a:t>
            </a:r>
          </a:p>
          <a:p>
            <a:pPr eaLnBrk="1" hangingPunct="1"/>
            <a:r>
              <a:rPr lang="en-US" altLang="en-US" sz="2800" dirty="0"/>
              <a:t>Requires a fixed amount of space, for example if we have M buckets and each bucket holds m records then at most we can hold M*m records, but what if we have substantially fewer records? or substantially more records? </a:t>
            </a:r>
          </a:p>
          <a:p>
            <a:pPr eaLnBrk="1" hangingPunct="1"/>
            <a:r>
              <a:rPr lang="en-US" altLang="en-US" sz="2800" dirty="0"/>
              <a:t>Not good if we want to retrieve records in a range </a:t>
            </a:r>
          </a:p>
          <a:p>
            <a:pPr eaLnBrk="1" hangingPunct="1"/>
            <a:r>
              <a:rPr lang="en-US" altLang="en-US" sz="2800" dirty="0"/>
              <a:t>Not good when retrieval is based on an attribute other than the hashed one.</a:t>
            </a:r>
          </a:p>
          <a:p>
            <a:endParaRPr lang="en-US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98FC064-6E2D-44EB-8850-46F54CF4D60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30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16810</TotalTime>
  <Words>736</Words>
  <Application>Microsoft Office PowerPoint</Application>
  <PresentationFormat>Widescreen</PresentationFormat>
  <Paragraphs>122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Wingdings 2</vt:lpstr>
      <vt:lpstr>Circuit</vt:lpstr>
      <vt:lpstr>Week 3</vt:lpstr>
      <vt:lpstr>Student Objectives</vt:lpstr>
      <vt:lpstr>HASH organization</vt:lpstr>
      <vt:lpstr>Hashing continued…</vt:lpstr>
      <vt:lpstr>A Sample Hashing Function</vt:lpstr>
      <vt:lpstr>Example: </vt:lpstr>
      <vt:lpstr>PowerPoint Presentation</vt:lpstr>
      <vt:lpstr>PowerPoint Presentation</vt:lpstr>
      <vt:lpstr>Problems with Hashing:</vt:lpstr>
      <vt:lpstr>Example</vt:lpstr>
      <vt:lpstr>Try it yourself 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189</cp:revision>
  <dcterms:created xsi:type="dcterms:W3CDTF">2018-03-21T22:41:40Z</dcterms:created>
  <dcterms:modified xsi:type="dcterms:W3CDTF">2018-07-06T16:10:50Z</dcterms:modified>
</cp:coreProperties>
</file>