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67" r:id="rId2"/>
    <p:sldId id="265" r:id="rId3"/>
    <p:sldId id="384" r:id="rId4"/>
    <p:sldId id="385" r:id="rId5"/>
    <p:sldId id="38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7A0EB1-8AE8-426D-998C-5D5E0B070E32}" type="slidenum">
              <a:rPr lang="en-US" altLang="en-US" sz="1300" smtClean="0"/>
              <a:pPr/>
              <a:t>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87454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5B3478-8B3E-4B4A-B642-BA745A397D8F}" type="slidenum">
              <a:rPr lang="en-US" altLang="en-US" sz="1300" smtClean="0"/>
              <a:pPr/>
              <a:t>4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12317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smtClean="0"/>
              <a:t>4 records per block</a:t>
            </a:r>
          </a:p>
          <a:p>
            <a:r>
              <a:rPr lang="en-US" altLang="en-US" smtClean="0"/>
              <a:t>100,000/4 = 25,000</a:t>
            </a:r>
          </a:p>
          <a:p>
            <a:r>
              <a:rPr lang="en-US" altLang="en-US" smtClean="0"/>
              <a:t>12,500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07DEA5-D310-4921-8A39-465712EE5BFF}" type="slidenum">
              <a:rPr kumimoji="0" lang="en-US" altLang="en-US" sz="1300" smtClean="0"/>
              <a:pPr>
                <a:spcBef>
                  <a:spcPct val="0"/>
                </a:spcBef>
              </a:pPr>
              <a:t>5</a:t>
            </a:fld>
            <a:endParaRPr kumimoji="0"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25091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ADDING RECORDS TO THE HARD DRIVE USING A HEAP ORGANIZATION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Explain how the records are added to the disk when using a heap organization</a:t>
            </a:r>
          </a:p>
          <a:p>
            <a:pPr lvl="1"/>
            <a:r>
              <a:rPr lang="en-US" dirty="0" smtClean="0"/>
              <a:t>Given adding, modifying and deleting records, determine which operations are efficient and which operations are costly</a:t>
            </a:r>
          </a:p>
          <a:p>
            <a:pPr lvl="1"/>
            <a:r>
              <a:rPr lang="en-US" dirty="0" smtClean="0"/>
              <a:t>Determine when a heap organization is appropriate</a:t>
            </a:r>
          </a:p>
          <a:p>
            <a:pPr lvl="1"/>
            <a:r>
              <a:rPr lang="en-US" dirty="0" smtClean="0"/>
              <a:t>Given a number of records, record size and block size, figure out the average number of searches needed to find a record and the worst case scenario for searching for a given record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Consider how “expensive” each file organization would be: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 heap (or a pile or unordered file)</a:t>
            </a:r>
            <a:r>
              <a:rPr lang="en-US" dirty="0" smtClean="0">
                <a:sym typeface="Wingdings" pitchFamily="2" charset="2"/>
              </a:rPr>
              <a:t> each time you get a new record, just add it to then end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>
              <a:defRPr/>
            </a:pPr>
            <a:r>
              <a:rPr lang="en-US" dirty="0" smtClean="0">
                <a:sym typeface="Wingdings" pitchFamily="2" charset="2"/>
              </a:rPr>
              <a:t>Consider inserting the following items (25, 12, 89, 64, 1, 13, 19) into the disk below: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  <a:defRPr/>
            </a:pPr>
            <a:endParaRPr lang="en-US" dirty="0" smtClean="0">
              <a:sym typeface="Wingdings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itchFamily="2" charset="2"/>
              </a:rPr>
              <a:t>Simplest type of organization</a:t>
            </a:r>
          </a:p>
          <a:p>
            <a:pPr>
              <a:defRPr/>
            </a:pP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QUESTION: Using a heap, of the 3 operations (insert, modify, delete), which ones would be cheap (fast and easy), which ones would be expensive?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88A979A-EF6B-4C90-AAC7-5CB2FC80825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63527"/>
              </p:ext>
            </p:extLst>
          </p:nvPr>
        </p:nvGraphicFramePr>
        <p:xfrm>
          <a:off x="1605280" y="39200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1109493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65196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586409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103350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51445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0828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253233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2809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5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0745" y="3813098"/>
            <a:ext cx="7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25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29560" y="3784437"/>
            <a:ext cx="7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58375" y="3813097"/>
            <a:ext cx="7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89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13403" y="3800688"/>
            <a:ext cx="7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64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42218" y="3800688"/>
            <a:ext cx="7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62371" y="3813097"/>
            <a:ext cx="7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10596" y="3821563"/>
            <a:ext cx="78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19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208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1338146" y="660786"/>
            <a:ext cx="9489688" cy="5222488"/>
          </a:xfrm>
        </p:spPr>
        <p:txBody>
          <a:bodyPr/>
          <a:lstStyle/>
          <a:p>
            <a:r>
              <a:rPr lang="en-US" altLang="en-US" b="1" dirty="0" smtClean="0"/>
              <a:t>Good in the following situations: </a:t>
            </a:r>
          </a:p>
          <a:p>
            <a:pPr lvl="1"/>
            <a:r>
              <a:rPr lang="en-US" altLang="en-US" dirty="0"/>
              <a:t>Data is being bulk loaded into the relation. </a:t>
            </a:r>
          </a:p>
          <a:p>
            <a:pPr lvl="1"/>
            <a:r>
              <a:rPr lang="en-US" altLang="en-US" dirty="0"/>
              <a:t>Relation is only a few pages long (searches don't have lots of data to go through) </a:t>
            </a:r>
          </a:p>
          <a:p>
            <a:pPr lvl="1"/>
            <a:r>
              <a:rPr lang="en-US" altLang="en-US" dirty="0"/>
              <a:t>When every tuple has to be retrieved every time the relation is used </a:t>
            </a:r>
          </a:p>
          <a:p>
            <a:pPr lvl="1"/>
            <a:r>
              <a:rPr lang="en-US" altLang="en-US" dirty="0"/>
              <a:t>When the relation has an additional access structure such as an indexed key </a:t>
            </a:r>
          </a:p>
          <a:p>
            <a:r>
              <a:rPr lang="en-US" altLang="en-US" b="1" dirty="0" smtClean="0"/>
              <a:t>Bad in the following situations: </a:t>
            </a:r>
          </a:p>
          <a:p>
            <a:pPr lvl="1"/>
            <a:r>
              <a:rPr lang="en-US" altLang="en-US" dirty="0"/>
              <a:t>Search (linear search, on average b/2 where b is the number of blocks that must be brought into main memory) </a:t>
            </a:r>
          </a:p>
          <a:p>
            <a:pPr lvl="1"/>
            <a:r>
              <a:rPr lang="en-US" altLang="en-US" dirty="0"/>
              <a:t>Deletions, same as searches and it leaves open blocks (wasted storage) or require reorganization occasionally to clean up. </a:t>
            </a:r>
          </a:p>
          <a:p>
            <a:pPr lvl="1"/>
            <a:r>
              <a:rPr lang="en-US" altLang="en-US" dirty="0"/>
              <a:t>Sorting 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542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2F4CBDC1-8EB2-4B43-BF3A-2FEC489EC1BB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525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350837"/>
            <a:ext cx="7499350" cy="7921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1141411" y="1143000"/>
            <a:ext cx="10823848" cy="423188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FFCC00"/>
                </a:solidFill>
              </a:rPr>
              <a:t>QUESTION: Find the average search time to find a record if you use a heap organization for the following scenario: </a:t>
            </a:r>
          </a:p>
          <a:p>
            <a:pPr lvl="1" eaLnBrk="1" hangingPunct="1"/>
            <a:r>
              <a:rPr lang="en-US" altLang="en-US" sz="2400" dirty="0"/>
              <a:t>r = 100,000 records stored on a disk with block size B = 2048 bytes. </a:t>
            </a:r>
          </a:p>
          <a:p>
            <a:pPr lvl="1" eaLnBrk="1" hangingPunct="1"/>
            <a:r>
              <a:rPr lang="en-US" altLang="en-US" sz="2400" dirty="0" smtClean="0"/>
              <a:t>Each record (R) is a </a:t>
            </a:r>
            <a:r>
              <a:rPr lang="en-US" altLang="en-US" sz="2400" dirty="0"/>
              <a:t>fixed size of R = 500 bytes. </a:t>
            </a:r>
          </a:p>
          <a:p>
            <a:pPr lvl="1" eaLnBrk="1" hangingPunct="1"/>
            <a:r>
              <a:rPr lang="en-US" altLang="en-US" sz="2400" dirty="0"/>
              <a:t>Blocking </a:t>
            </a:r>
            <a:r>
              <a:rPr lang="en-US" altLang="en-US" sz="2400" dirty="0" smtClean="0"/>
              <a:t>Factor (</a:t>
            </a:r>
            <a:r>
              <a:rPr lang="en-US" altLang="en-US" sz="2400" dirty="0" err="1" smtClean="0"/>
              <a:t>bfr</a:t>
            </a:r>
            <a:r>
              <a:rPr lang="en-US" altLang="en-US" sz="2400" dirty="0" smtClean="0"/>
              <a:t>) </a:t>
            </a:r>
            <a:r>
              <a:rPr lang="en-US" altLang="en-US" sz="2400" dirty="0"/>
              <a:t>= 2048/500 = </a:t>
            </a:r>
            <a:r>
              <a:rPr lang="en-US" altLang="en-US" sz="2400" dirty="0" smtClean="0"/>
              <a:t>_____  </a:t>
            </a:r>
            <a:r>
              <a:rPr lang="en-US" altLang="en-US" sz="2400" dirty="0"/>
              <a:t>records per block  (fill in the blank) </a:t>
            </a:r>
          </a:p>
          <a:p>
            <a:pPr lvl="1" eaLnBrk="1" hangingPunct="1"/>
            <a:r>
              <a:rPr lang="en-US" altLang="en-US" sz="2400" dirty="0"/>
              <a:t># of blocks needed is </a:t>
            </a:r>
            <a:r>
              <a:rPr lang="en-US" altLang="en-US" sz="2400" dirty="0" smtClean="0"/>
              <a:t>______________  </a:t>
            </a:r>
            <a:r>
              <a:rPr lang="en-US" altLang="en-US" sz="2400" dirty="0"/>
              <a:t>=   </a:t>
            </a:r>
            <a:r>
              <a:rPr lang="en-US" altLang="en-US" sz="2400" dirty="0" smtClean="0"/>
              <a:t>____________ </a:t>
            </a:r>
            <a:r>
              <a:rPr lang="en-US" altLang="en-US" sz="2400" dirty="0"/>
              <a:t>blocks </a:t>
            </a:r>
          </a:p>
          <a:p>
            <a:pPr lvl="1" eaLnBrk="1" hangingPunct="1"/>
            <a:r>
              <a:rPr lang="en-US" altLang="en-US" sz="2400" dirty="0"/>
              <a:t>Linear Search: on average b/2 = </a:t>
            </a:r>
            <a:r>
              <a:rPr lang="en-US" altLang="en-US" sz="2400" dirty="0" smtClean="0"/>
              <a:t>__________/ </a:t>
            </a:r>
            <a:r>
              <a:rPr lang="en-US" altLang="en-US" sz="2400" dirty="0"/>
              <a:t>2 = </a:t>
            </a:r>
            <a:r>
              <a:rPr lang="en-US" altLang="en-US" sz="2400" dirty="0" smtClean="0"/>
              <a:t>_________ </a:t>
            </a:r>
            <a:r>
              <a:rPr lang="en-US" altLang="en-US" sz="2400" dirty="0"/>
              <a:t>block accesses </a:t>
            </a:r>
          </a:p>
          <a:p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0DE36F8-8C77-4B90-BFFD-AA5945F167B8}" type="datetime1">
              <a:rPr lang="en-US" smtClean="0"/>
              <a:pPr>
                <a:defRPr/>
              </a:pPr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F24D7CC4-A823-4ABF-B56E-A444AB497500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6555529" y="2935778"/>
            <a:ext cx="124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4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0012" y="3482483"/>
            <a:ext cx="240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100,000/4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99665" y="3441598"/>
            <a:ext cx="173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25,000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0921" y="3945349"/>
            <a:ext cx="173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25,000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1165" y="3943166"/>
            <a:ext cx="173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</a:rPr>
              <a:t>12,500</a:t>
            </a:r>
            <a:endParaRPr lang="en-US" sz="3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16653</TotalTime>
  <Words>440</Words>
  <Application>Microsoft Office PowerPoint</Application>
  <PresentationFormat>Widescreen</PresentationFormat>
  <Paragraphs>62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Trebuchet MS</vt:lpstr>
      <vt:lpstr>Tw Cen MT</vt:lpstr>
      <vt:lpstr>Wingdings</vt:lpstr>
      <vt:lpstr>Circuit</vt:lpstr>
      <vt:lpstr>Week 3</vt:lpstr>
      <vt:lpstr>Student Objectives</vt:lpstr>
      <vt:lpstr>Consider how “expensive” each file organization would be:</vt:lpstr>
      <vt:lpstr>PowerPoint Presentation</vt:lpstr>
      <vt:lpstr>Example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173</cp:revision>
  <dcterms:created xsi:type="dcterms:W3CDTF">2018-03-21T22:41:40Z</dcterms:created>
  <dcterms:modified xsi:type="dcterms:W3CDTF">2018-07-04T18:11:29Z</dcterms:modified>
</cp:coreProperties>
</file>