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67" r:id="rId2"/>
    <p:sldId id="265" r:id="rId3"/>
    <p:sldId id="393" r:id="rId4"/>
    <p:sldId id="389" r:id="rId5"/>
    <p:sldId id="394" r:id="rId6"/>
    <p:sldId id="390" r:id="rId7"/>
    <p:sldId id="386" r:id="rId8"/>
    <p:sldId id="39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777" autoAdjust="0"/>
  </p:normalViewPr>
  <p:slideViewPr>
    <p:cSldViewPr snapToGrid="0">
      <p:cViewPr varScale="1">
        <p:scale>
          <a:sx n="94" d="100"/>
          <a:sy n="94" d="100"/>
        </p:scale>
        <p:origin x="108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7A0EB1-8AE8-426D-998C-5D5E0B070E32}" type="slidenum">
              <a:rPr lang="en-US" altLang="en-US" sz="1300" smtClean="0"/>
              <a:pPr/>
              <a:t>3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4278845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005CBD-0FB3-4189-9F48-96BD38A69721}" type="slidenum">
              <a:rPr lang="en-US" altLang="en-US" sz="1300" smtClean="0"/>
              <a:pPr/>
              <a:t>4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05090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4517A1F-BDB3-43F1-B0C9-4B6F01A4F2A0}" type="slidenum">
              <a:rPr lang="en-US" altLang="en-US" sz="1300" smtClean="0"/>
              <a:pPr/>
              <a:t>6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48875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5963" indent="-2746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01725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1463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82788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399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971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43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115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207DEA5-D310-4921-8A39-465712EE5BFF}" type="slidenum">
              <a:rPr kumimoji="0" lang="en-US" altLang="en-US" sz="1300" smtClean="0"/>
              <a:pPr>
                <a:spcBef>
                  <a:spcPct val="0"/>
                </a:spcBef>
              </a:pPr>
              <a:t>7</a:t>
            </a:fld>
            <a:endParaRPr kumimoji="0"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250911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5963" indent="-2746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01725" indent="-219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1463" indent="-219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82788" indent="-219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39988" indent="-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97188" indent="-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4388" indent="-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11588" indent="-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C40AEC-1535-4EC0-8279-D673E22C42F0}" type="slidenum">
              <a:rPr lang="en-US" altLang="en-US" sz="1300" smtClean="0"/>
              <a:pPr/>
              <a:t>8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319822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3280" y="5883274"/>
            <a:ext cx="1314131" cy="365125"/>
          </a:xfrm>
        </p:spPr>
        <p:txBody>
          <a:bodyPr/>
          <a:lstStyle>
            <a:lvl1pPr>
              <a:defRPr sz="1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1" y="5883274"/>
            <a:ext cx="101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ADDING RECORDS TO THE HARD DRIVE USING AN ORDERED ORGANIZATION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10309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Explain how the records are added to the disk when using an ordered or sequential organization</a:t>
            </a:r>
          </a:p>
          <a:p>
            <a:pPr lvl="1"/>
            <a:r>
              <a:rPr lang="en-US" dirty="0" smtClean="0"/>
              <a:t>Given adding, modifying and deleting records, determine which operations are efficient and which operations are costly</a:t>
            </a:r>
          </a:p>
          <a:p>
            <a:pPr lvl="1"/>
            <a:r>
              <a:rPr lang="en-US" dirty="0" smtClean="0"/>
              <a:t>Determine when an ordered organization is appropriate</a:t>
            </a:r>
          </a:p>
          <a:p>
            <a:pPr lvl="1"/>
            <a:r>
              <a:rPr lang="en-US" dirty="0" smtClean="0"/>
              <a:t>Given a number of records, record size and block size, figure out the average number of searches needed to find a record and the worst case scenario for searching for a given record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147857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ORDERED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478570"/>
            <a:ext cx="10221681" cy="4140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An Ordered File or Sequential File</a:t>
            </a:r>
            <a:r>
              <a:rPr lang="en-US" dirty="0" smtClean="0">
                <a:sym typeface="Wingdings" pitchFamily="2" charset="2"/>
              </a:rPr>
              <a:t> </a:t>
            </a:r>
          </a:p>
          <a:p>
            <a:pPr lvl="1">
              <a:defRPr/>
            </a:pPr>
            <a:r>
              <a:rPr lang="en-US" dirty="0" smtClean="0">
                <a:sym typeface="Wingdings" pitchFamily="2" charset="2"/>
              </a:rPr>
              <a:t>before adding any records, pick a field that you want to order the records in the file. If the field guarantees uniqueness, it is called a key field. </a:t>
            </a:r>
          </a:p>
          <a:p>
            <a:pPr lvl="1">
              <a:defRPr/>
            </a:pPr>
            <a:r>
              <a:rPr lang="en-US" dirty="0" smtClean="0">
                <a:sym typeface="Wingdings" pitchFamily="2" charset="2"/>
              </a:rPr>
              <a:t>each time you get a new record, make sure you add the record in the correct location on the </a:t>
            </a:r>
            <a:r>
              <a:rPr lang="en-US" dirty="0" smtClean="0">
                <a:sym typeface="Wingdings" pitchFamily="2" charset="2"/>
              </a:rPr>
              <a:t>disk</a:t>
            </a:r>
            <a:endParaRPr lang="en-US" dirty="0" smtClean="0">
              <a:sym typeface="Wingding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70DE36F8-8C77-4B90-BFFD-AA5945F167B8}" type="datetime1">
              <a:rPr lang="en-US" smtClean="0"/>
              <a:pPr>
                <a:defRPr/>
              </a:pPr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F88A979A-EF6B-4C90-AAC7-5CB2FC808257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38340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70DE36F8-8C77-4B90-BFFD-AA5945F167B8}" type="datetime1">
              <a:rPr lang="en-US" smtClean="0"/>
              <a:pPr>
                <a:defRPr/>
              </a:pPr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139431" y="6251262"/>
            <a:ext cx="101949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6F86D1A7-D5A2-4D18-80C6-23BE777950DF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240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980328"/>
              </p:ext>
            </p:extLst>
          </p:nvPr>
        </p:nvGraphicFramePr>
        <p:xfrm>
          <a:off x="5865539" y="753117"/>
          <a:ext cx="608856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761">
                  <a:extLst>
                    <a:ext uri="{9D8B030D-6E8A-4147-A177-3AD203B41FA5}">
                      <a16:colId xmlns:a16="http://schemas.microsoft.com/office/drawing/2014/main" val="2236953406"/>
                    </a:ext>
                  </a:extLst>
                </a:gridCol>
                <a:gridCol w="1014761">
                  <a:extLst>
                    <a:ext uri="{9D8B030D-6E8A-4147-A177-3AD203B41FA5}">
                      <a16:colId xmlns:a16="http://schemas.microsoft.com/office/drawing/2014/main" val="4127884248"/>
                    </a:ext>
                  </a:extLst>
                </a:gridCol>
                <a:gridCol w="1014761">
                  <a:extLst>
                    <a:ext uri="{9D8B030D-6E8A-4147-A177-3AD203B41FA5}">
                      <a16:colId xmlns:a16="http://schemas.microsoft.com/office/drawing/2014/main" val="1598711233"/>
                    </a:ext>
                  </a:extLst>
                </a:gridCol>
                <a:gridCol w="1260088">
                  <a:extLst>
                    <a:ext uri="{9D8B030D-6E8A-4147-A177-3AD203B41FA5}">
                      <a16:colId xmlns:a16="http://schemas.microsoft.com/office/drawing/2014/main" val="136651406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77709665"/>
                    </a:ext>
                  </a:extLst>
                </a:gridCol>
                <a:gridCol w="869795">
                  <a:extLst>
                    <a:ext uri="{9D8B030D-6E8A-4147-A177-3AD203B41FA5}">
                      <a16:colId xmlns:a16="http://schemas.microsoft.com/office/drawing/2014/main" val="1759066979"/>
                    </a:ext>
                  </a:extLst>
                </a:gridCol>
              </a:tblGrid>
              <a:tr h="2418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SSN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FirstName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LastName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BirthDate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Salary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JobCode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883264"/>
                  </a:ext>
                </a:extLst>
              </a:tr>
              <a:tr h="2418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Homer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Simpson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Aug 12, 1967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9251"/>
                  </a:ext>
                </a:extLst>
              </a:tr>
              <a:tr h="2418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Lisa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Flanders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Feb 18, 1990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86,333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693060"/>
                  </a:ext>
                </a:extLst>
              </a:tr>
              <a:tr h="241899">
                <a:tc gridSpan="6"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237014"/>
                  </a:ext>
                </a:extLst>
              </a:tr>
              <a:tr h="2418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Griffin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Dec 24, 1959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122,000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BK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76535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73041"/>
              </p:ext>
            </p:extLst>
          </p:nvPr>
        </p:nvGraphicFramePr>
        <p:xfrm>
          <a:off x="5865539" y="2314583"/>
          <a:ext cx="6088566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14761">
                  <a:extLst>
                    <a:ext uri="{9D8B030D-6E8A-4147-A177-3AD203B41FA5}">
                      <a16:colId xmlns:a16="http://schemas.microsoft.com/office/drawing/2014/main" val="2236953406"/>
                    </a:ext>
                  </a:extLst>
                </a:gridCol>
                <a:gridCol w="1014761">
                  <a:extLst>
                    <a:ext uri="{9D8B030D-6E8A-4147-A177-3AD203B41FA5}">
                      <a16:colId xmlns:a16="http://schemas.microsoft.com/office/drawing/2014/main" val="4127884248"/>
                    </a:ext>
                  </a:extLst>
                </a:gridCol>
                <a:gridCol w="1014761">
                  <a:extLst>
                    <a:ext uri="{9D8B030D-6E8A-4147-A177-3AD203B41FA5}">
                      <a16:colId xmlns:a16="http://schemas.microsoft.com/office/drawing/2014/main" val="1598711233"/>
                    </a:ext>
                  </a:extLst>
                </a:gridCol>
                <a:gridCol w="1260088">
                  <a:extLst>
                    <a:ext uri="{9D8B030D-6E8A-4147-A177-3AD203B41FA5}">
                      <a16:colId xmlns:a16="http://schemas.microsoft.com/office/drawing/2014/main" val="136651406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77709665"/>
                    </a:ext>
                  </a:extLst>
                </a:gridCol>
                <a:gridCol w="869795">
                  <a:extLst>
                    <a:ext uri="{9D8B030D-6E8A-4147-A177-3AD203B41FA5}">
                      <a16:colId xmlns:a16="http://schemas.microsoft.com/office/drawing/2014/main" val="1759066979"/>
                    </a:ext>
                  </a:extLst>
                </a:gridCol>
              </a:tblGrid>
              <a:tr h="2418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Bill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Ozzy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Jan 12, 1967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49,000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9251"/>
                  </a:ext>
                </a:extLst>
              </a:tr>
              <a:tr h="2418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Doug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Feb 11, 1993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186,333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693060"/>
                  </a:ext>
                </a:extLst>
              </a:tr>
              <a:tr h="241899">
                <a:tc gridSpan="6"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237014"/>
                  </a:ext>
                </a:extLst>
              </a:tr>
              <a:tr h="2418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10022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Sylvia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Vancise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March 24, 1979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54,000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BK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76535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48554"/>
              </p:ext>
            </p:extLst>
          </p:nvPr>
        </p:nvGraphicFramePr>
        <p:xfrm>
          <a:off x="5865539" y="3601729"/>
          <a:ext cx="6088566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14761">
                  <a:extLst>
                    <a:ext uri="{9D8B030D-6E8A-4147-A177-3AD203B41FA5}">
                      <a16:colId xmlns:a16="http://schemas.microsoft.com/office/drawing/2014/main" val="2236953406"/>
                    </a:ext>
                  </a:extLst>
                </a:gridCol>
                <a:gridCol w="1014761">
                  <a:extLst>
                    <a:ext uri="{9D8B030D-6E8A-4147-A177-3AD203B41FA5}">
                      <a16:colId xmlns:a16="http://schemas.microsoft.com/office/drawing/2014/main" val="4127884248"/>
                    </a:ext>
                  </a:extLst>
                </a:gridCol>
                <a:gridCol w="1014761">
                  <a:extLst>
                    <a:ext uri="{9D8B030D-6E8A-4147-A177-3AD203B41FA5}">
                      <a16:colId xmlns:a16="http://schemas.microsoft.com/office/drawing/2014/main" val="1598711233"/>
                    </a:ext>
                  </a:extLst>
                </a:gridCol>
                <a:gridCol w="1260088">
                  <a:extLst>
                    <a:ext uri="{9D8B030D-6E8A-4147-A177-3AD203B41FA5}">
                      <a16:colId xmlns:a16="http://schemas.microsoft.com/office/drawing/2014/main" val="136651406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77709665"/>
                    </a:ext>
                  </a:extLst>
                </a:gridCol>
                <a:gridCol w="869795">
                  <a:extLst>
                    <a:ext uri="{9D8B030D-6E8A-4147-A177-3AD203B41FA5}">
                      <a16:colId xmlns:a16="http://schemas.microsoft.com/office/drawing/2014/main" val="1759066979"/>
                    </a:ext>
                  </a:extLst>
                </a:gridCol>
              </a:tblGrid>
              <a:tr h="2418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10033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Harvey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Keitel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May 12, 1977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47,000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9251"/>
                  </a:ext>
                </a:extLst>
              </a:tr>
              <a:tr h="2418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10034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Brian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Griffin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Feb 11, 1993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85,333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BK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693060"/>
                  </a:ext>
                </a:extLst>
              </a:tr>
              <a:tr h="241899">
                <a:tc gridSpan="6"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237014"/>
                  </a:ext>
                </a:extLst>
              </a:tr>
              <a:tr h="2418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10039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Becky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Aug 24, 1989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84,000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BK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76535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045335"/>
              </p:ext>
            </p:extLst>
          </p:nvPr>
        </p:nvGraphicFramePr>
        <p:xfrm>
          <a:off x="5865539" y="5702622"/>
          <a:ext cx="6088566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14761">
                  <a:extLst>
                    <a:ext uri="{9D8B030D-6E8A-4147-A177-3AD203B41FA5}">
                      <a16:colId xmlns:a16="http://schemas.microsoft.com/office/drawing/2014/main" val="2236953406"/>
                    </a:ext>
                  </a:extLst>
                </a:gridCol>
                <a:gridCol w="1014761">
                  <a:extLst>
                    <a:ext uri="{9D8B030D-6E8A-4147-A177-3AD203B41FA5}">
                      <a16:colId xmlns:a16="http://schemas.microsoft.com/office/drawing/2014/main" val="4127884248"/>
                    </a:ext>
                  </a:extLst>
                </a:gridCol>
                <a:gridCol w="1014761">
                  <a:extLst>
                    <a:ext uri="{9D8B030D-6E8A-4147-A177-3AD203B41FA5}">
                      <a16:colId xmlns:a16="http://schemas.microsoft.com/office/drawing/2014/main" val="1598711233"/>
                    </a:ext>
                  </a:extLst>
                </a:gridCol>
                <a:gridCol w="1260088">
                  <a:extLst>
                    <a:ext uri="{9D8B030D-6E8A-4147-A177-3AD203B41FA5}">
                      <a16:colId xmlns:a16="http://schemas.microsoft.com/office/drawing/2014/main" val="136651406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77709665"/>
                    </a:ext>
                  </a:extLst>
                </a:gridCol>
                <a:gridCol w="869795">
                  <a:extLst>
                    <a:ext uri="{9D8B030D-6E8A-4147-A177-3AD203B41FA5}">
                      <a16:colId xmlns:a16="http://schemas.microsoft.com/office/drawing/2014/main" val="1759066979"/>
                    </a:ext>
                  </a:extLst>
                </a:gridCol>
              </a:tblGrid>
              <a:tr h="2418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20911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Hanan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Almattar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Jan 12, 1967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144,000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9251"/>
                  </a:ext>
                </a:extLst>
              </a:tr>
              <a:tr h="2418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20919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Ari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Jun 11, 1993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286,333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693060"/>
                  </a:ext>
                </a:extLst>
              </a:tr>
              <a:tr h="241899">
                <a:tc gridSpan="6"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237014"/>
                  </a:ext>
                </a:extLst>
              </a:tr>
              <a:tr h="2418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20954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Angus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Carmichael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Jun 24, 1959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66,000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BK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76535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0190" y="1169185"/>
            <a:ext cx="1795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smtClean="0"/>
              <a:t>Block 1</a:t>
            </a:r>
            <a:endParaRPr 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070191" y="2497917"/>
            <a:ext cx="1795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smtClean="0"/>
              <a:t>Block 2</a:t>
            </a:r>
            <a:endParaRPr 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070191" y="3786672"/>
            <a:ext cx="1795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smtClean="0"/>
              <a:t>Block 3</a:t>
            </a:r>
            <a:endParaRPr 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70190" y="5867555"/>
            <a:ext cx="1795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smtClean="0"/>
              <a:t>Block n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790081" y="4843526"/>
            <a:ext cx="1015663" cy="68747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r"/>
            <a:r>
              <a:rPr lang="en-US" sz="5400" b="1" dirty="0" smtClean="0"/>
              <a:t>…</a:t>
            </a:r>
            <a:endParaRPr lang="en-US" sz="5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-879542" y="120884"/>
            <a:ext cx="9177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smtClean="0"/>
              <a:t>Ordered on disk based on the field </a:t>
            </a:r>
            <a:r>
              <a:rPr lang="en-US" sz="3200" b="1" i="1" dirty="0" smtClean="0"/>
              <a:t>SSN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116417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43012" y="888047"/>
            <a:ext cx="9905999" cy="3541714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FFC000"/>
                </a:solidFill>
                <a:sym typeface="Wingdings" pitchFamily="2" charset="2"/>
              </a:rPr>
              <a:t>QUESTION: Using an ordered organization , of the 3 operations (insert, modify, delete), which ones would be cheap (fast and easy), which ones would be expensive?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Can use a binary search when trying to find a record based on the sorting field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Offers NO advantage when trying to find records based on the values in the non ordering fields.</a:t>
            </a:r>
            <a:endParaRPr lang="en-US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5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Ordered Files Continued…</a:t>
            </a:r>
            <a:endParaRPr lang="en-US" dirty="0"/>
          </a:p>
        </p:txBody>
      </p:sp>
      <p:sp>
        <p:nvSpPr>
          <p:cNvPr id="62467" name="Content Placeholder 9"/>
          <p:cNvSpPr>
            <a:spLocks noGrp="1"/>
          </p:cNvSpPr>
          <p:nvPr>
            <p:ph idx="1"/>
          </p:nvPr>
        </p:nvSpPr>
        <p:spPr>
          <a:xfrm>
            <a:off x="1141411" y="1981858"/>
            <a:ext cx="10745788" cy="379447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Physically order the records on the disk using one of the fields (usually the key field but not always)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 dirty="0"/>
              <a:t>Advantages: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Searching on the key field can use a binary search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No sorting required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 dirty="0"/>
              <a:t>Disadvantages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Inserts and Delete can be expensive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Binary search on a disk can be very expensive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Rarely used unless there is also a primary index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C777030D-50E8-4AD3-A8F6-EFE6BB211CA6}" type="datetime1">
              <a:rPr lang="en-US" smtClean="0"/>
              <a:pPr>
                <a:defRPr/>
              </a:pPr>
              <a:t>7/5/2018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6247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731C8091-331E-43DB-BDC1-91EB7B262AD4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06673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721" y="641461"/>
            <a:ext cx="7499350" cy="7921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365760" y="1194636"/>
            <a:ext cx="11610929" cy="48806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b="1" dirty="0">
                <a:solidFill>
                  <a:srgbClr val="FFCC00"/>
                </a:solidFill>
              </a:rPr>
              <a:t>QUESTION: Find the </a:t>
            </a:r>
            <a:r>
              <a:rPr lang="en-US" altLang="en-US" sz="4800" b="1" dirty="0">
                <a:solidFill>
                  <a:srgbClr val="FFCC00"/>
                </a:solidFill>
              </a:rPr>
              <a:t>worst</a:t>
            </a:r>
            <a:r>
              <a:rPr lang="en-US" altLang="en-US" b="1" dirty="0">
                <a:solidFill>
                  <a:srgbClr val="FFCC00"/>
                </a:solidFill>
              </a:rPr>
              <a:t> case search time to find a record if you are search for a field that the records are sorted on by on the disk: </a:t>
            </a:r>
          </a:p>
          <a:p>
            <a:pPr lvl="1" eaLnBrk="1" hangingPunct="1"/>
            <a:r>
              <a:rPr lang="en-US" altLang="en-US" sz="2400" dirty="0" smtClean="0"/>
              <a:t>r </a:t>
            </a:r>
            <a:r>
              <a:rPr lang="en-US" altLang="en-US" sz="2400" dirty="0"/>
              <a:t>= 100,000 records stored on a disk with block size B = 2048 bytes. </a:t>
            </a:r>
          </a:p>
          <a:p>
            <a:pPr lvl="1" eaLnBrk="1" hangingPunct="1"/>
            <a:r>
              <a:rPr lang="en-US" altLang="en-US" sz="2400" dirty="0" smtClean="0"/>
              <a:t>Each record (R) is a </a:t>
            </a:r>
            <a:r>
              <a:rPr lang="en-US" altLang="en-US" sz="2400" dirty="0"/>
              <a:t>fixed size of R = 500 bytes. </a:t>
            </a:r>
          </a:p>
          <a:p>
            <a:pPr lvl="1" eaLnBrk="1" hangingPunct="1"/>
            <a:r>
              <a:rPr lang="en-US" altLang="en-US" sz="2400" dirty="0"/>
              <a:t>Blocking </a:t>
            </a:r>
            <a:r>
              <a:rPr lang="en-US" altLang="en-US" sz="2400" dirty="0" smtClean="0"/>
              <a:t>Factor (</a:t>
            </a:r>
            <a:r>
              <a:rPr lang="en-US" altLang="en-US" sz="2400" dirty="0" err="1" smtClean="0"/>
              <a:t>bfr</a:t>
            </a:r>
            <a:r>
              <a:rPr lang="en-US" altLang="en-US" sz="2400" dirty="0" smtClean="0"/>
              <a:t>) </a:t>
            </a:r>
            <a:r>
              <a:rPr lang="en-US" altLang="en-US" sz="2400" dirty="0"/>
              <a:t>= 2048/500 = </a:t>
            </a:r>
            <a:r>
              <a:rPr lang="en-US" altLang="en-US" sz="2400" dirty="0" smtClean="0"/>
              <a:t>_____  </a:t>
            </a:r>
            <a:r>
              <a:rPr lang="en-US" altLang="en-US" sz="2400" dirty="0"/>
              <a:t>records per block  (fill in the blank) </a:t>
            </a:r>
          </a:p>
          <a:p>
            <a:pPr lvl="1" eaLnBrk="1" hangingPunct="1"/>
            <a:r>
              <a:rPr lang="en-US" altLang="en-US" sz="2400" dirty="0"/>
              <a:t># of blocks needed is </a:t>
            </a:r>
            <a:r>
              <a:rPr lang="en-US" altLang="en-US" sz="2400" dirty="0" smtClean="0"/>
              <a:t>______________  </a:t>
            </a:r>
            <a:r>
              <a:rPr lang="en-US" altLang="en-US" sz="2400" dirty="0"/>
              <a:t>=   </a:t>
            </a:r>
            <a:r>
              <a:rPr lang="en-US" altLang="en-US" sz="2400" dirty="0" smtClean="0"/>
              <a:t>____________ </a:t>
            </a:r>
            <a:r>
              <a:rPr lang="en-US" altLang="en-US" sz="2400" dirty="0"/>
              <a:t>blocks 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Binary </a:t>
            </a:r>
            <a:r>
              <a:rPr lang="en-US" altLang="en-US" sz="2400" dirty="0"/>
              <a:t>Search: </a:t>
            </a:r>
            <a:r>
              <a:rPr lang="en-US" altLang="en-US" sz="2400" b="1" dirty="0"/>
              <a:t>Worst Case: </a:t>
            </a:r>
            <a:r>
              <a:rPr lang="en-US" altLang="en-US" sz="3200" b="1" dirty="0"/>
              <a:t>log</a:t>
            </a:r>
            <a:r>
              <a:rPr lang="en-US" altLang="en-US" sz="3200" b="1" baseline="-30000" dirty="0"/>
              <a:t>2</a:t>
            </a:r>
            <a:r>
              <a:rPr lang="en-US" altLang="en-US" sz="3200" b="1" dirty="0"/>
              <a:t>b</a:t>
            </a:r>
            <a:r>
              <a:rPr lang="en-US" altLang="en-US" sz="2400" b="1" dirty="0"/>
              <a:t> = </a:t>
            </a:r>
            <a:r>
              <a:rPr lang="en-US" altLang="en-US" sz="2400" b="1" dirty="0" smtClean="0"/>
              <a:t>_____________ </a:t>
            </a:r>
            <a:r>
              <a:rPr lang="en-US" altLang="en-US" sz="2400" b="1" dirty="0"/>
              <a:t>= </a:t>
            </a:r>
            <a:r>
              <a:rPr lang="en-US" altLang="en-US" sz="2400" b="1" dirty="0" smtClean="0"/>
              <a:t>___________ </a:t>
            </a:r>
            <a:r>
              <a:rPr lang="en-US" altLang="en-US" sz="2400" b="1" dirty="0"/>
              <a:t>block accesses</a:t>
            </a:r>
            <a:r>
              <a:rPr lang="en-US" altLang="en-US" sz="2400" dirty="0"/>
              <a:t> </a:t>
            </a:r>
          </a:p>
          <a:p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70DE36F8-8C77-4B90-BFFD-AA5945F167B8}" type="datetime1">
              <a:rPr lang="en-US" smtClean="0"/>
              <a:pPr>
                <a:defRPr/>
              </a:pPr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563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F24D7CC4-A823-4ABF-B56E-A444AB497500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2400"/>
          </a:p>
        </p:txBody>
      </p:sp>
      <p:sp>
        <p:nvSpPr>
          <p:cNvPr id="3" name="TextBox 2"/>
          <p:cNvSpPr txBox="1"/>
          <p:nvPr/>
        </p:nvSpPr>
        <p:spPr>
          <a:xfrm>
            <a:off x="5712845" y="3431269"/>
            <a:ext cx="124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4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4360" y="3947472"/>
            <a:ext cx="240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100,000/4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68918" y="3947472"/>
            <a:ext cx="173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25,000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72324" y="4547225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log</a:t>
            </a:r>
            <a:r>
              <a:rPr lang="en-US" sz="3600" b="1" baseline="-25000" dirty="0" smtClean="0">
                <a:solidFill>
                  <a:schemeClr val="accent4"/>
                </a:solidFill>
              </a:rPr>
              <a:t>2</a:t>
            </a:r>
            <a:r>
              <a:rPr lang="en-US" sz="3600" b="1" dirty="0" smtClean="0">
                <a:solidFill>
                  <a:schemeClr val="accent4"/>
                </a:solidFill>
              </a:rPr>
              <a:t>25000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46768" y="4576001"/>
            <a:ext cx="2469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14.6 (15)</a:t>
            </a:r>
            <a:endParaRPr lang="en-US" sz="3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1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Average Access Times:</a:t>
            </a:r>
            <a:endParaRPr lang="en-US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second below is if you are looking for a field that is NOT the sorting field: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70DE36F8-8C77-4B90-BFFD-AA5945F167B8}" type="datetime1">
              <a:rPr lang="en-US" smtClean="0"/>
              <a:pPr>
                <a:defRPr/>
              </a:pPr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665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EE192780-CBAA-4C3D-B686-6BE3914542B3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2400"/>
          </a:p>
        </p:txBody>
      </p:sp>
      <p:pic>
        <p:nvPicPr>
          <p:cNvPr id="665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360" y="3069749"/>
            <a:ext cx="9418072" cy="2016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12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16708</TotalTime>
  <Words>590</Words>
  <Application>Microsoft Office PowerPoint</Application>
  <PresentationFormat>Widescreen</PresentationFormat>
  <Paragraphs>153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Gill Sans MT</vt:lpstr>
      <vt:lpstr>Times New Roman</vt:lpstr>
      <vt:lpstr>Trebuchet MS</vt:lpstr>
      <vt:lpstr>Tw Cen MT</vt:lpstr>
      <vt:lpstr>Wingdings</vt:lpstr>
      <vt:lpstr>Circuit</vt:lpstr>
      <vt:lpstr>Week 3</vt:lpstr>
      <vt:lpstr>Student Objectives</vt:lpstr>
      <vt:lpstr>ORDERED ORGANIZATION</vt:lpstr>
      <vt:lpstr>PowerPoint Presentation</vt:lpstr>
      <vt:lpstr>PowerPoint Presentation</vt:lpstr>
      <vt:lpstr>Ordered Files Continued…</vt:lpstr>
      <vt:lpstr>Example</vt:lpstr>
      <vt:lpstr>Average Access Times: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179</cp:revision>
  <dcterms:created xsi:type="dcterms:W3CDTF">2018-03-21T22:41:40Z</dcterms:created>
  <dcterms:modified xsi:type="dcterms:W3CDTF">2018-07-05T15:11:10Z</dcterms:modified>
</cp:coreProperties>
</file>